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246E11-21D6-4F4D-8823-2FB28615C73C}" type="doc">
      <dgm:prSet loTypeId="urn:microsoft.com/office/officeart/2005/8/layout/process1" loCatId="process" qsTypeId="urn:microsoft.com/office/officeart/2005/8/quickstyle/3d1" qsCatId="3D" csTypeId="urn:microsoft.com/office/officeart/2005/8/colors/accent2_1" csCatId="accent2" phldr="1"/>
      <dgm:spPr/>
    </dgm:pt>
    <dgm:pt modelId="{2CD0BECA-4F83-4743-A120-1E3CB82ABC0F}">
      <dgm:prSet phldrT="[Text]"/>
      <dgm:spPr/>
      <dgm:t>
        <a:bodyPr/>
        <a:lstStyle/>
        <a:p>
          <a:r>
            <a:rPr lang="en-US" dirty="0" err="1" smtClean="0"/>
            <a:t>Penyediaan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endParaRPr lang="en-US" dirty="0"/>
        </a:p>
      </dgm:t>
    </dgm:pt>
    <dgm:pt modelId="{6DD34B63-FFAC-4469-BAD3-6BE021BBC8A5}" type="parTrans" cxnId="{6B2EB2FF-265B-4B73-856F-11BD90B9C338}">
      <dgm:prSet/>
      <dgm:spPr/>
      <dgm:t>
        <a:bodyPr/>
        <a:lstStyle/>
        <a:p>
          <a:endParaRPr lang="en-US"/>
        </a:p>
      </dgm:t>
    </dgm:pt>
    <dgm:pt modelId="{39FE30AA-4BC0-4881-A1AB-F99D82F3D396}" type="sibTrans" cxnId="{6B2EB2FF-265B-4B73-856F-11BD90B9C338}">
      <dgm:prSet/>
      <dgm:spPr/>
      <dgm:t>
        <a:bodyPr/>
        <a:lstStyle/>
        <a:p>
          <a:endParaRPr lang="en-US"/>
        </a:p>
      </dgm:t>
    </dgm:pt>
    <dgm:pt modelId="{3FCDA301-A231-4339-8665-70BAD3441669}">
      <dgm:prSet phldrT="[Text]"/>
      <dgm:spPr/>
      <dgm:t>
        <a:bodyPr/>
        <a:lstStyle/>
        <a:p>
          <a:r>
            <a:rPr lang="en-US" dirty="0" err="1" smtClean="0"/>
            <a:t>Pengendalian</a:t>
          </a:r>
          <a:r>
            <a:rPr lang="en-US" dirty="0" smtClean="0"/>
            <a:t> </a:t>
          </a:r>
          <a:r>
            <a:rPr lang="en-US" dirty="0" err="1" smtClean="0"/>
            <a:t>Manajemen</a:t>
          </a:r>
          <a:endParaRPr lang="en-US" dirty="0"/>
        </a:p>
      </dgm:t>
    </dgm:pt>
    <dgm:pt modelId="{E4649B99-44F0-4C71-80A4-DEF3EBC00281}" type="parTrans" cxnId="{217D2B77-7210-4686-9709-945B86A3533E}">
      <dgm:prSet/>
      <dgm:spPr/>
      <dgm:t>
        <a:bodyPr/>
        <a:lstStyle/>
        <a:p>
          <a:endParaRPr lang="en-US"/>
        </a:p>
      </dgm:t>
    </dgm:pt>
    <dgm:pt modelId="{E953180E-F046-4E0E-9E30-45BDF2EDE70D}" type="sibTrans" cxnId="{217D2B77-7210-4686-9709-945B86A3533E}">
      <dgm:prSet/>
      <dgm:spPr/>
      <dgm:t>
        <a:bodyPr/>
        <a:lstStyle/>
        <a:p>
          <a:endParaRPr lang="en-US"/>
        </a:p>
      </dgm:t>
    </dgm:pt>
    <dgm:pt modelId="{2BD3AB12-AE89-41C2-9532-F54753F59F88}">
      <dgm:prSet phldrT="[Text]"/>
      <dgm:spPr/>
      <dgm:t>
        <a:bodyPr/>
        <a:lstStyle/>
        <a:p>
          <a:r>
            <a:rPr lang="en-US" dirty="0" err="1" smtClean="0"/>
            <a:t>Akuntabilitas</a:t>
          </a:r>
          <a:endParaRPr lang="en-US" dirty="0"/>
        </a:p>
      </dgm:t>
    </dgm:pt>
    <dgm:pt modelId="{91CAE76C-F127-4EEC-82A7-ED763209474B}" type="parTrans" cxnId="{E9834BEB-3FD1-4A34-BB23-8E6D2498F3B4}">
      <dgm:prSet/>
      <dgm:spPr/>
      <dgm:t>
        <a:bodyPr/>
        <a:lstStyle/>
        <a:p>
          <a:endParaRPr lang="en-US"/>
        </a:p>
      </dgm:t>
    </dgm:pt>
    <dgm:pt modelId="{98FA1428-1308-49B5-B006-E5D54E766AA1}" type="sibTrans" cxnId="{E9834BEB-3FD1-4A34-BB23-8E6D2498F3B4}">
      <dgm:prSet/>
      <dgm:spPr/>
      <dgm:t>
        <a:bodyPr/>
        <a:lstStyle/>
        <a:p>
          <a:endParaRPr lang="en-US"/>
        </a:p>
      </dgm:t>
    </dgm:pt>
    <dgm:pt modelId="{62741E06-023A-413D-8125-4A7D250F2ED3}" type="pres">
      <dgm:prSet presAssocID="{20246E11-21D6-4F4D-8823-2FB28615C73C}" presName="Name0" presStyleCnt="0">
        <dgm:presLayoutVars>
          <dgm:dir/>
          <dgm:resizeHandles val="exact"/>
        </dgm:presLayoutVars>
      </dgm:prSet>
      <dgm:spPr/>
    </dgm:pt>
    <dgm:pt modelId="{3DA8F164-74C4-4630-802C-49B1EF6E3CBF}" type="pres">
      <dgm:prSet presAssocID="{2CD0BECA-4F83-4743-A120-1E3CB82ABC0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0F367-1FBA-4092-8D6D-A092B414210E}" type="pres">
      <dgm:prSet presAssocID="{39FE30AA-4BC0-4881-A1AB-F99D82F3D396}" presName="sibTrans" presStyleLbl="sibTrans2D1" presStyleIdx="0" presStyleCnt="2"/>
      <dgm:spPr/>
    </dgm:pt>
    <dgm:pt modelId="{9C8FAC0E-DC93-445D-B1BA-54AB05C2C6FF}" type="pres">
      <dgm:prSet presAssocID="{39FE30AA-4BC0-4881-A1AB-F99D82F3D396}" presName="connectorText" presStyleLbl="sibTrans2D1" presStyleIdx="0" presStyleCnt="2"/>
      <dgm:spPr/>
    </dgm:pt>
    <dgm:pt modelId="{40201CDD-2D41-481A-9A2B-B5480474A050}" type="pres">
      <dgm:prSet presAssocID="{3FCDA301-A231-4339-8665-70BAD344166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3275D-F96E-4220-B8B8-3E075CE3786A}" type="pres">
      <dgm:prSet presAssocID="{E953180E-F046-4E0E-9E30-45BDF2EDE70D}" presName="sibTrans" presStyleLbl="sibTrans2D1" presStyleIdx="1" presStyleCnt="2"/>
      <dgm:spPr/>
    </dgm:pt>
    <dgm:pt modelId="{5A6A8498-ECDF-4A1F-BEE0-13ECA37B2170}" type="pres">
      <dgm:prSet presAssocID="{E953180E-F046-4E0E-9E30-45BDF2EDE70D}" presName="connectorText" presStyleLbl="sibTrans2D1" presStyleIdx="1" presStyleCnt="2"/>
      <dgm:spPr/>
    </dgm:pt>
    <dgm:pt modelId="{F9BF1009-E6A2-404F-821F-E10F290C3731}" type="pres">
      <dgm:prSet presAssocID="{2BD3AB12-AE89-41C2-9532-F54753F59F8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CE8A8D-37F3-4601-B2B9-52A1BE1FE4E8}" type="presOf" srcId="{2CD0BECA-4F83-4743-A120-1E3CB82ABC0F}" destId="{3DA8F164-74C4-4630-802C-49B1EF6E3CBF}" srcOrd="0" destOrd="0" presId="urn:microsoft.com/office/officeart/2005/8/layout/process1"/>
    <dgm:cxn modelId="{6B2EB2FF-265B-4B73-856F-11BD90B9C338}" srcId="{20246E11-21D6-4F4D-8823-2FB28615C73C}" destId="{2CD0BECA-4F83-4743-A120-1E3CB82ABC0F}" srcOrd="0" destOrd="0" parTransId="{6DD34B63-FFAC-4469-BAD3-6BE021BBC8A5}" sibTransId="{39FE30AA-4BC0-4881-A1AB-F99D82F3D396}"/>
    <dgm:cxn modelId="{E6F41A0E-3715-42D1-9BC5-9926BF2BFF79}" type="presOf" srcId="{2BD3AB12-AE89-41C2-9532-F54753F59F88}" destId="{F9BF1009-E6A2-404F-821F-E10F290C3731}" srcOrd="0" destOrd="0" presId="urn:microsoft.com/office/officeart/2005/8/layout/process1"/>
    <dgm:cxn modelId="{A4EDCE5A-AE3E-4669-98EE-334B01CB8FA8}" type="presOf" srcId="{E953180E-F046-4E0E-9E30-45BDF2EDE70D}" destId="{5A6A8498-ECDF-4A1F-BEE0-13ECA37B2170}" srcOrd="1" destOrd="0" presId="urn:microsoft.com/office/officeart/2005/8/layout/process1"/>
    <dgm:cxn modelId="{E92F6DB2-DA25-416B-9AE0-58BBFCB552EA}" type="presOf" srcId="{20246E11-21D6-4F4D-8823-2FB28615C73C}" destId="{62741E06-023A-413D-8125-4A7D250F2ED3}" srcOrd="0" destOrd="0" presId="urn:microsoft.com/office/officeart/2005/8/layout/process1"/>
    <dgm:cxn modelId="{A5B456DF-1660-46FA-9294-C4A21CD85143}" type="presOf" srcId="{39FE30AA-4BC0-4881-A1AB-F99D82F3D396}" destId="{9C8FAC0E-DC93-445D-B1BA-54AB05C2C6FF}" srcOrd="1" destOrd="0" presId="urn:microsoft.com/office/officeart/2005/8/layout/process1"/>
    <dgm:cxn modelId="{217D2B77-7210-4686-9709-945B86A3533E}" srcId="{20246E11-21D6-4F4D-8823-2FB28615C73C}" destId="{3FCDA301-A231-4339-8665-70BAD3441669}" srcOrd="1" destOrd="0" parTransId="{E4649B99-44F0-4C71-80A4-DEF3EBC00281}" sibTransId="{E953180E-F046-4E0E-9E30-45BDF2EDE70D}"/>
    <dgm:cxn modelId="{33A66259-BB12-4C2A-A7E1-9658953997DE}" type="presOf" srcId="{E953180E-F046-4E0E-9E30-45BDF2EDE70D}" destId="{CCF3275D-F96E-4220-B8B8-3E075CE3786A}" srcOrd="0" destOrd="0" presId="urn:microsoft.com/office/officeart/2005/8/layout/process1"/>
    <dgm:cxn modelId="{DCCCB601-8270-4980-AEB2-BFAA3FE69A5B}" type="presOf" srcId="{39FE30AA-4BC0-4881-A1AB-F99D82F3D396}" destId="{D700F367-1FBA-4092-8D6D-A092B414210E}" srcOrd="0" destOrd="0" presId="urn:microsoft.com/office/officeart/2005/8/layout/process1"/>
    <dgm:cxn modelId="{E9834BEB-3FD1-4A34-BB23-8E6D2498F3B4}" srcId="{20246E11-21D6-4F4D-8823-2FB28615C73C}" destId="{2BD3AB12-AE89-41C2-9532-F54753F59F88}" srcOrd="2" destOrd="0" parTransId="{91CAE76C-F127-4EEC-82A7-ED763209474B}" sibTransId="{98FA1428-1308-49B5-B006-E5D54E766AA1}"/>
    <dgm:cxn modelId="{C749D8DD-A8C4-4529-BA3D-AB73EFF4094C}" type="presOf" srcId="{3FCDA301-A231-4339-8665-70BAD3441669}" destId="{40201CDD-2D41-481A-9A2B-B5480474A050}" srcOrd="0" destOrd="0" presId="urn:microsoft.com/office/officeart/2005/8/layout/process1"/>
    <dgm:cxn modelId="{B8E185AF-C92F-4438-9334-3EF9CBABEDAD}" type="presParOf" srcId="{62741E06-023A-413D-8125-4A7D250F2ED3}" destId="{3DA8F164-74C4-4630-802C-49B1EF6E3CBF}" srcOrd="0" destOrd="0" presId="urn:microsoft.com/office/officeart/2005/8/layout/process1"/>
    <dgm:cxn modelId="{0F187C44-8B3F-4A32-92F6-8C61A56BAA75}" type="presParOf" srcId="{62741E06-023A-413D-8125-4A7D250F2ED3}" destId="{D700F367-1FBA-4092-8D6D-A092B414210E}" srcOrd="1" destOrd="0" presId="urn:microsoft.com/office/officeart/2005/8/layout/process1"/>
    <dgm:cxn modelId="{D276DE06-AAF9-4A91-9295-31182B0A5DF5}" type="presParOf" srcId="{D700F367-1FBA-4092-8D6D-A092B414210E}" destId="{9C8FAC0E-DC93-445D-B1BA-54AB05C2C6FF}" srcOrd="0" destOrd="0" presId="urn:microsoft.com/office/officeart/2005/8/layout/process1"/>
    <dgm:cxn modelId="{552D2812-5FC7-4753-A852-700D9CE15EDE}" type="presParOf" srcId="{62741E06-023A-413D-8125-4A7D250F2ED3}" destId="{40201CDD-2D41-481A-9A2B-B5480474A050}" srcOrd="2" destOrd="0" presId="urn:microsoft.com/office/officeart/2005/8/layout/process1"/>
    <dgm:cxn modelId="{7F12B32B-D233-4949-AF29-CEE83D04A212}" type="presParOf" srcId="{62741E06-023A-413D-8125-4A7D250F2ED3}" destId="{CCF3275D-F96E-4220-B8B8-3E075CE3786A}" srcOrd="3" destOrd="0" presId="urn:microsoft.com/office/officeart/2005/8/layout/process1"/>
    <dgm:cxn modelId="{2E28DCB6-B68F-4285-ADB5-131DBEFE44C2}" type="presParOf" srcId="{CCF3275D-F96E-4220-B8B8-3E075CE3786A}" destId="{5A6A8498-ECDF-4A1F-BEE0-13ECA37B2170}" srcOrd="0" destOrd="0" presId="urn:microsoft.com/office/officeart/2005/8/layout/process1"/>
    <dgm:cxn modelId="{C5C42F22-2848-42B7-9E89-7FDBFDC8F8E3}" type="presParOf" srcId="{62741E06-023A-413D-8125-4A7D250F2ED3}" destId="{F9BF1009-E6A2-404F-821F-E10F290C373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C8C74A-040A-4012-8E7D-DD7CB8CC8CD5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</dgm:spPr>
      <dgm:t>
        <a:bodyPr/>
        <a:lstStyle/>
        <a:p>
          <a:endParaRPr lang="en-US"/>
        </a:p>
      </dgm:t>
    </dgm:pt>
    <dgm:pt modelId="{2DB80811-015B-4B2E-950D-D9744D93E745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Kesempatan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sosial</a:t>
          </a:r>
          <a:r>
            <a:rPr lang="en-US" sz="2000" dirty="0" smtClean="0">
              <a:solidFill>
                <a:schemeClr val="bg1"/>
              </a:solidFill>
            </a:rPr>
            <a:t> yang </a:t>
          </a:r>
          <a:r>
            <a:rPr lang="en-US" sz="2000" dirty="0" err="1" smtClean="0">
              <a:solidFill>
                <a:schemeClr val="bg1"/>
              </a:solidFill>
            </a:rPr>
            <a:t>sama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untuk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memperoleh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pelayanan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publik</a:t>
          </a:r>
          <a:r>
            <a:rPr lang="en-US" sz="2000" dirty="0" smtClean="0">
              <a:solidFill>
                <a:schemeClr val="bg1"/>
              </a:solidFill>
            </a:rPr>
            <a:t>.</a:t>
          </a:r>
          <a:endParaRPr lang="en-US" sz="2000" dirty="0">
            <a:solidFill>
              <a:schemeClr val="bg1"/>
            </a:solidFill>
          </a:endParaRPr>
        </a:p>
      </dgm:t>
    </dgm:pt>
    <dgm:pt modelId="{ACCD0E25-CC96-44D3-9A8D-A575B995341F}" type="parTrans" cxnId="{D1DD1EE1-A2FA-45CE-938B-B5902CC97352}">
      <dgm:prSet/>
      <dgm:spPr/>
      <dgm:t>
        <a:bodyPr/>
        <a:lstStyle/>
        <a:p>
          <a:endParaRPr lang="en-US"/>
        </a:p>
      </dgm:t>
    </dgm:pt>
    <dgm:pt modelId="{C54EF34D-B9A5-4E14-9862-D10FD0A50A62}" type="sibTrans" cxnId="{D1DD1EE1-A2FA-45CE-938B-B5902CC97352}">
      <dgm:prSet/>
      <dgm:spPr/>
      <dgm:t>
        <a:bodyPr/>
        <a:lstStyle/>
        <a:p>
          <a:endParaRPr lang="en-US"/>
        </a:p>
      </dgm:t>
    </dgm:pt>
    <dgm:pt modelId="{5F2FE27F-1BAD-436F-A435-838E69C80B02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Pemerataan</a:t>
          </a:r>
          <a:r>
            <a:rPr lang="en-US" sz="1800" dirty="0" smtClean="0">
              <a:solidFill>
                <a:schemeClr val="bg1"/>
              </a:solidFill>
            </a:rPr>
            <a:t>/</a:t>
          </a:r>
          <a:r>
            <a:rPr lang="en-US" sz="1800" dirty="0" err="1" smtClean="0">
              <a:solidFill>
                <a:schemeClr val="bg1"/>
              </a:solidFill>
            </a:rPr>
            <a:t>kesetaraan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penggunaan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dana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publik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dilakukan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secara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merata</a:t>
          </a:r>
          <a:endParaRPr lang="en-US" sz="1800" dirty="0">
            <a:solidFill>
              <a:schemeClr val="bg1"/>
            </a:solidFill>
          </a:endParaRPr>
        </a:p>
      </dgm:t>
    </dgm:pt>
    <dgm:pt modelId="{1F7533AD-24FA-4002-904A-5046EE103164}" type="parTrans" cxnId="{F5E8DA5A-6B5C-49D7-AE34-4C066D2A00C7}">
      <dgm:prSet/>
      <dgm:spPr/>
      <dgm:t>
        <a:bodyPr/>
        <a:lstStyle/>
        <a:p>
          <a:endParaRPr lang="en-US"/>
        </a:p>
      </dgm:t>
    </dgm:pt>
    <dgm:pt modelId="{46EA17F4-3B80-4A86-92CA-45CD6D410631}" type="sibTrans" cxnId="{F5E8DA5A-6B5C-49D7-AE34-4C066D2A00C7}">
      <dgm:prSet/>
      <dgm:spPr/>
      <dgm:t>
        <a:bodyPr/>
        <a:lstStyle/>
        <a:p>
          <a:endParaRPr lang="en-US"/>
        </a:p>
      </dgm:t>
    </dgm:pt>
    <dgm:pt modelId="{0DF3C747-E550-49E3-BDEE-5BA0379C32CD}" type="pres">
      <dgm:prSet presAssocID="{A1C8C74A-040A-4012-8E7D-DD7CB8CC8CD5}" presName="compositeShape" presStyleCnt="0">
        <dgm:presLayoutVars>
          <dgm:chMax val="2"/>
          <dgm:dir/>
          <dgm:resizeHandles val="exact"/>
        </dgm:presLayoutVars>
      </dgm:prSet>
      <dgm:spPr/>
    </dgm:pt>
    <dgm:pt modelId="{2E3D87D1-1614-4779-B400-0407D9357624}" type="pres">
      <dgm:prSet presAssocID="{2DB80811-015B-4B2E-950D-D9744D93E745}" presName="upArrow" presStyleLbl="node1" presStyleIdx="0" presStyleCnt="2" custScaleX="121613" custLinFactNeighborY="4630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p3d prstMaterial="metal">
          <a:bevelT w="38100" h="57150" prst="angle"/>
        </a:sp3d>
      </dgm:spPr>
    </dgm:pt>
    <dgm:pt modelId="{0723EB03-F651-49AB-8BD8-71207D23405C}" type="pres">
      <dgm:prSet presAssocID="{2DB80811-015B-4B2E-950D-D9744D93E745}" presName="upArrowText" presStyleLbl="revTx" presStyleIdx="0" presStyleCnt="2" custLinFactNeighborX="30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FE799-C512-45E3-83D9-6D5DF754ACE2}" type="pres">
      <dgm:prSet presAssocID="{5F2FE27F-1BAD-436F-A435-838E69C80B02}" presName="downArrow" presStyleLbl="node1" presStyleIdx="1" presStyleCnt="2" custScaleX="125455" custLinFactNeighborX="-4023" custLinFactNeighborY="-1852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F3E905E6-438C-475F-AE67-D2593E321D93}" type="pres">
      <dgm:prSet presAssocID="{5F2FE27F-1BAD-436F-A435-838E69C80B02}" presName="downArrowText" presStyleLbl="revTx" presStyleIdx="1" presStyleCnt="2" custScaleX="94805" custLinFactNeighborX="3737">
        <dgm:presLayoutVars>
          <dgm:chMax val="0"/>
          <dgm:bulletEnabled val="1"/>
        </dgm:presLayoutVars>
      </dgm:prSet>
      <dgm:spPr/>
    </dgm:pt>
  </dgm:ptLst>
  <dgm:cxnLst>
    <dgm:cxn modelId="{D1DD1EE1-A2FA-45CE-938B-B5902CC97352}" srcId="{A1C8C74A-040A-4012-8E7D-DD7CB8CC8CD5}" destId="{2DB80811-015B-4B2E-950D-D9744D93E745}" srcOrd="0" destOrd="0" parTransId="{ACCD0E25-CC96-44D3-9A8D-A575B995341F}" sibTransId="{C54EF34D-B9A5-4E14-9862-D10FD0A50A62}"/>
    <dgm:cxn modelId="{C06D979D-4D9F-48A3-84B8-A15CC70BFA6C}" type="presOf" srcId="{A1C8C74A-040A-4012-8E7D-DD7CB8CC8CD5}" destId="{0DF3C747-E550-49E3-BDEE-5BA0379C32CD}" srcOrd="0" destOrd="0" presId="urn:microsoft.com/office/officeart/2005/8/layout/arrow4"/>
    <dgm:cxn modelId="{BB143D93-F2D1-46DD-85DE-F0ABE1F6CEAD}" type="presOf" srcId="{5F2FE27F-1BAD-436F-A435-838E69C80B02}" destId="{F3E905E6-438C-475F-AE67-D2593E321D93}" srcOrd="0" destOrd="0" presId="urn:microsoft.com/office/officeart/2005/8/layout/arrow4"/>
    <dgm:cxn modelId="{7FE06D8B-7127-410F-8C6C-52415658B625}" type="presOf" srcId="{2DB80811-015B-4B2E-950D-D9744D93E745}" destId="{0723EB03-F651-49AB-8BD8-71207D23405C}" srcOrd="0" destOrd="0" presId="urn:microsoft.com/office/officeart/2005/8/layout/arrow4"/>
    <dgm:cxn modelId="{F5E8DA5A-6B5C-49D7-AE34-4C066D2A00C7}" srcId="{A1C8C74A-040A-4012-8E7D-DD7CB8CC8CD5}" destId="{5F2FE27F-1BAD-436F-A435-838E69C80B02}" srcOrd="1" destOrd="0" parTransId="{1F7533AD-24FA-4002-904A-5046EE103164}" sibTransId="{46EA17F4-3B80-4A86-92CA-45CD6D410631}"/>
    <dgm:cxn modelId="{1A094D3E-5520-47DA-968C-114050F5E176}" type="presParOf" srcId="{0DF3C747-E550-49E3-BDEE-5BA0379C32CD}" destId="{2E3D87D1-1614-4779-B400-0407D9357624}" srcOrd="0" destOrd="0" presId="urn:microsoft.com/office/officeart/2005/8/layout/arrow4"/>
    <dgm:cxn modelId="{B3FAA16B-8CEB-413D-B1B3-C0DB8D5E45AD}" type="presParOf" srcId="{0DF3C747-E550-49E3-BDEE-5BA0379C32CD}" destId="{0723EB03-F651-49AB-8BD8-71207D23405C}" srcOrd="1" destOrd="0" presId="urn:microsoft.com/office/officeart/2005/8/layout/arrow4"/>
    <dgm:cxn modelId="{69EAD533-F2CE-481A-872E-39999091E26D}" type="presParOf" srcId="{0DF3C747-E550-49E3-BDEE-5BA0379C32CD}" destId="{9A1FE799-C512-45E3-83D9-6D5DF754ACE2}" srcOrd="2" destOrd="0" presId="urn:microsoft.com/office/officeart/2005/8/layout/arrow4"/>
    <dgm:cxn modelId="{6D21B349-C2F5-404F-85F0-EA9D66B0B80A}" type="presParOf" srcId="{0DF3C747-E550-49E3-BDEE-5BA0379C32CD}" destId="{F3E905E6-438C-475F-AE67-D2593E321D93}" srcOrd="3" destOrd="0" presId="urn:microsoft.com/office/officeart/2005/8/layout/arrow4"/>
  </dgm:cxnLst>
  <dgm:bg>
    <a:gradFill flip="none" rotWithShape="1">
      <a:gsLst>
        <a:gs pos="0">
          <a:schemeClr val="accent2">
            <a:shade val="30000"/>
            <a:satMod val="115000"/>
          </a:schemeClr>
        </a:gs>
        <a:gs pos="50000">
          <a:schemeClr val="accent2">
            <a:shade val="67500"/>
            <a:satMod val="115000"/>
          </a:schemeClr>
        </a:gs>
        <a:gs pos="100000">
          <a:schemeClr val="accent2">
            <a:shade val="100000"/>
            <a:satMod val="115000"/>
          </a:schemeClr>
        </a:gs>
      </a:gsLst>
      <a:lin ang="162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8F164-74C4-4630-802C-49B1EF6E3CBF}">
      <dsp:nvSpPr>
        <dsp:cNvPr id="0" name=""/>
        <dsp:cNvSpPr/>
      </dsp:nvSpPr>
      <dsp:spPr>
        <a:xfrm>
          <a:off x="6328" y="368661"/>
          <a:ext cx="1891642" cy="1134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Penyediaan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Informasi</a:t>
          </a:r>
          <a:endParaRPr lang="en-US" sz="2200" kern="1200" dirty="0"/>
        </a:p>
      </dsp:txBody>
      <dsp:txXfrm>
        <a:off x="39571" y="401904"/>
        <a:ext cx="1825156" cy="1068499"/>
      </dsp:txXfrm>
    </dsp:sp>
    <dsp:sp modelId="{D700F367-1FBA-4092-8D6D-A092B414210E}">
      <dsp:nvSpPr>
        <dsp:cNvPr id="0" name=""/>
        <dsp:cNvSpPr/>
      </dsp:nvSpPr>
      <dsp:spPr>
        <a:xfrm>
          <a:off x="2087135" y="701590"/>
          <a:ext cx="401028" cy="4691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087135" y="795415"/>
        <a:ext cx="280720" cy="281477"/>
      </dsp:txXfrm>
    </dsp:sp>
    <dsp:sp modelId="{40201CDD-2D41-481A-9A2B-B5480474A050}">
      <dsp:nvSpPr>
        <dsp:cNvPr id="0" name=""/>
        <dsp:cNvSpPr/>
      </dsp:nvSpPr>
      <dsp:spPr>
        <a:xfrm>
          <a:off x="2654628" y="368661"/>
          <a:ext cx="1891642" cy="1134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Pengendalian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Manajemen</a:t>
          </a:r>
          <a:endParaRPr lang="en-US" sz="2200" kern="1200" dirty="0"/>
        </a:p>
      </dsp:txBody>
      <dsp:txXfrm>
        <a:off x="2687871" y="401904"/>
        <a:ext cx="1825156" cy="1068499"/>
      </dsp:txXfrm>
    </dsp:sp>
    <dsp:sp modelId="{CCF3275D-F96E-4220-B8B8-3E075CE3786A}">
      <dsp:nvSpPr>
        <dsp:cNvPr id="0" name=""/>
        <dsp:cNvSpPr/>
      </dsp:nvSpPr>
      <dsp:spPr>
        <a:xfrm>
          <a:off x="4735435" y="701590"/>
          <a:ext cx="401028" cy="4691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35435" y="795415"/>
        <a:ext cx="280720" cy="281477"/>
      </dsp:txXfrm>
    </dsp:sp>
    <dsp:sp modelId="{F9BF1009-E6A2-404F-821F-E10F290C3731}">
      <dsp:nvSpPr>
        <dsp:cNvPr id="0" name=""/>
        <dsp:cNvSpPr/>
      </dsp:nvSpPr>
      <dsp:spPr>
        <a:xfrm>
          <a:off x="5302928" y="368661"/>
          <a:ext cx="1891642" cy="1134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Akuntabilitas</a:t>
          </a:r>
          <a:endParaRPr lang="en-US" sz="2200" kern="1200" dirty="0"/>
        </a:p>
      </dsp:txBody>
      <dsp:txXfrm>
        <a:off x="5336171" y="401904"/>
        <a:ext cx="1825156" cy="1068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D87D1-1614-4779-B400-0407D9357624}">
      <dsp:nvSpPr>
        <dsp:cNvPr id="0" name=""/>
        <dsp:cNvSpPr/>
      </dsp:nvSpPr>
      <dsp:spPr>
        <a:xfrm>
          <a:off x="129030" y="72013"/>
          <a:ext cx="2522047" cy="1555372"/>
        </a:xfrm>
        <a:prstGeom prst="upArrow">
          <a:avLst/>
        </a:prstGeom>
        <a:gradFill rotWithShape="1">
          <a:gsLst>
            <a:gs pos="0">
              <a:schemeClr val="dk1">
                <a:tint val="50000"/>
                <a:satMod val="180000"/>
                <a:lumMod val="100000"/>
              </a:schemeClr>
            </a:gs>
            <a:gs pos="40000">
              <a:schemeClr val="dk1">
                <a:tint val="60000"/>
                <a:satMod val="130000"/>
                <a:lumMod val="100000"/>
              </a:schemeClr>
            </a:gs>
            <a:gs pos="100000">
              <a:schemeClr val="dk1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noFill/>
          <a:prstDash val="solid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0723EB03-F651-49AB-8BD8-71207D23405C}">
      <dsp:nvSpPr>
        <dsp:cNvPr id="0" name=""/>
        <dsp:cNvSpPr/>
      </dsp:nvSpPr>
      <dsp:spPr>
        <a:xfrm>
          <a:off x="2612461" y="0"/>
          <a:ext cx="3992123" cy="1555372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Kesempatan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sosial</a:t>
          </a:r>
          <a:r>
            <a:rPr lang="en-US" sz="2000" kern="1200" dirty="0" smtClean="0">
              <a:solidFill>
                <a:schemeClr val="bg1"/>
              </a:solidFill>
            </a:rPr>
            <a:t> yang </a:t>
          </a:r>
          <a:r>
            <a:rPr lang="en-US" sz="2000" kern="1200" dirty="0" err="1" smtClean="0">
              <a:solidFill>
                <a:schemeClr val="bg1"/>
              </a:solidFill>
            </a:rPr>
            <a:t>sama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untuk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memperoleh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pelayanan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publik</a:t>
          </a:r>
          <a:r>
            <a:rPr lang="en-US" sz="2000" kern="1200" dirty="0" smtClean="0">
              <a:solidFill>
                <a:schemeClr val="bg1"/>
              </a:solidFill>
            </a:rPr>
            <a:t>.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2612461" y="0"/>
        <a:ext cx="3992123" cy="1555372"/>
      </dsp:txXfrm>
    </dsp:sp>
    <dsp:sp modelId="{9A1FE799-C512-45E3-83D9-6D5DF754ACE2}">
      <dsp:nvSpPr>
        <dsp:cNvPr id="0" name=""/>
        <dsp:cNvSpPr/>
      </dsp:nvSpPr>
      <dsp:spPr>
        <a:xfrm>
          <a:off x="627911" y="1656181"/>
          <a:ext cx="2601723" cy="1555372"/>
        </a:xfrm>
        <a:prstGeom prst="downArrow">
          <a:avLst/>
        </a:prstGeom>
        <a:gradFill rotWithShape="1">
          <a:gsLst>
            <a:gs pos="0">
              <a:schemeClr val="dk1">
                <a:tint val="50000"/>
                <a:satMod val="180000"/>
                <a:lumMod val="100000"/>
              </a:schemeClr>
            </a:gs>
            <a:gs pos="40000">
              <a:schemeClr val="dk1">
                <a:tint val="60000"/>
                <a:satMod val="130000"/>
                <a:lumMod val="100000"/>
              </a:schemeClr>
            </a:gs>
            <a:gs pos="100000">
              <a:schemeClr val="dk1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noFill/>
          <a:prstDash val="solid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F3E905E6-438C-475F-AE67-D2593E321D93}">
      <dsp:nvSpPr>
        <dsp:cNvPr id="0" name=""/>
        <dsp:cNvSpPr/>
      </dsp:nvSpPr>
      <dsp:spPr>
        <a:xfrm>
          <a:off x="3344059" y="1684987"/>
          <a:ext cx="3784732" cy="1555372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bg1"/>
              </a:solidFill>
            </a:rPr>
            <a:t>Pemerataan</a:t>
          </a:r>
          <a:r>
            <a:rPr lang="en-US" sz="1800" kern="1200" dirty="0" smtClean="0">
              <a:solidFill>
                <a:schemeClr val="bg1"/>
              </a:solidFill>
            </a:rPr>
            <a:t>/</a:t>
          </a:r>
          <a:r>
            <a:rPr lang="en-US" sz="1800" kern="1200" dirty="0" err="1" smtClean="0">
              <a:solidFill>
                <a:schemeClr val="bg1"/>
              </a:solidFill>
            </a:rPr>
            <a:t>kesetaraan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penggunaan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dana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publik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dilakukan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secara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merata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3344059" y="1684987"/>
        <a:ext cx="3784732" cy="1555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F0154-F334-4E33-923C-7198EBF2934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0410F-5DF6-4D42-B993-B8CF8C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1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410F-5DF6-4D42-B993-B8CF8CC739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204864"/>
            <a:ext cx="5723468" cy="182809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27000">
                    <a:schemeClr val="tx2">
                      <a:lumMod val="60000"/>
                      <a:lumOff val="40000"/>
                      <a:alpha val="53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AKUNTANSI SEKTOR PUBLIK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27000">
                  <a:schemeClr val="tx2">
                    <a:lumMod val="60000"/>
                    <a:lumOff val="40000"/>
                    <a:alpha val="53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Half Frame 6"/>
          <p:cNvSpPr/>
          <p:nvPr/>
        </p:nvSpPr>
        <p:spPr>
          <a:xfrm>
            <a:off x="1763688" y="2326761"/>
            <a:ext cx="2160240" cy="1692188"/>
          </a:xfrm>
          <a:prstGeom prst="halfFrame">
            <a:avLst>
              <a:gd name="adj1" fmla="val 8214"/>
              <a:gd name="adj2" fmla="val 62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5292080" y="2362765"/>
            <a:ext cx="2160240" cy="1692188"/>
          </a:xfrm>
          <a:prstGeom prst="halfFrame">
            <a:avLst>
              <a:gd name="adj1" fmla="val 8214"/>
              <a:gd name="adj2" fmla="val 62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i="1" dirty="0" smtClean="0"/>
              <a:t>Value for Money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/>
              <a:t>Ketiga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elemen</a:t>
            </a:r>
            <a:r>
              <a:rPr lang="en-US" sz="1600" dirty="0"/>
              <a:t> </a:t>
            </a:r>
            <a:r>
              <a:rPr lang="en-US" sz="1600" dirty="0" err="1"/>
              <a:t>pokok</a:t>
            </a:r>
            <a:r>
              <a:rPr lang="en-US" sz="1600" dirty="0"/>
              <a:t> value for </a:t>
            </a:r>
            <a:r>
              <a:rPr lang="en-US" sz="1600" dirty="0" smtClean="0"/>
              <a:t>money, </a:t>
            </a:r>
            <a:r>
              <a:rPr lang="en-US" sz="1600" dirty="0" err="1" smtClean="0"/>
              <a:t>namun</a:t>
            </a:r>
            <a:r>
              <a:rPr lang="en-US" sz="1600" dirty="0" smtClean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berpendapat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tiga</a:t>
            </a:r>
            <a:r>
              <a:rPr lang="en-US" sz="1600" dirty="0"/>
              <a:t> </a:t>
            </a:r>
            <a:r>
              <a:rPr lang="en-US" sz="1600" dirty="0" err="1" smtClean="0"/>
              <a:t>elemen</a:t>
            </a:r>
            <a:r>
              <a:rPr lang="en-US" sz="1600" dirty="0"/>
              <a:t> </a:t>
            </a:r>
            <a:r>
              <a:rPr lang="en-US" sz="1600" dirty="0" err="1" smtClean="0"/>
              <a:t>saja</a:t>
            </a:r>
            <a:r>
              <a:rPr lang="en-US" sz="1600" dirty="0" smtClean="0"/>
              <a:t> </a:t>
            </a:r>
            <a:r>
              <a:rPr lang="en-US" sz="1600" dirty="0" err="1"/>
              <a:t>belum</a:t>
            </a:r>
            <a:r>
              <a:rPr lang="en-US" sz="1600" dirty="0"/>
              <a:t> </a:t>
            </a:r>
            <a:r>
              <a:rPr lang="en-US" sz="1600" dirty="0" err="1" smtClean="0"/>
              <a:t>cukup.Perlu</a:t>
            </a:r>
            <a:r>
              <a:rPr lang="en-US" sz="1600" dirty="0" smtClean="0"/>
              <a:t> </a:t>
            </a:r>
            <a:r>
              <a:rPr lang="en-US" sz="1600" dirty="0" err="1"/>
              <a:t>ditambah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elemen</a:t>
            </a:r>
            <a:r>
              <a:rPr lang="en-US" sz="1600" dirty="0"/>
              <a:t> lain </a:t>
            </a:r>
            <a:r>
              <a:rPr lang="en-US" sz="1600" dirty="0" err="1"/>
              <a:t>yaitu</a:t>
            </a:r>
            <a:r>
              <a:rPr lang="en-US" sz="1600" dirty="0"/>
              <a:t> :</a:t>
            </a:r>
            <a:endParaRPr lang="en-US" sz="1400" dirty="0"/>
          </a:p>
        </p:txBody>
      </p:sp>
      <p:sp>
        <p:nvSpPr>
          <p:cNvPr id="4" name="Chevron 3"/>
          <p:cNvSpPr/>
          <p:nvPr/>
        </p:nvSpPr>
        <p:spPr>
          <a:xfrm>
            <a:off x="1259632" y="836712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888260258"/>
              </p:ext>
            </p:extLst>
          </p:nvPr>
        </p:nvGraphicFramePr>
        <p:xfrm>
          <a:off x="971600" y="2924944"/>
          <a:ext cx="712879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63688" y="3789040"/>
            <a:ext cx="97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Equity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5117122"/>
            <a:ext cx="1039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Equality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060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i="1" dirty="0" smtClean="0"/>
              <a:t>Value for Money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230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/>
              <a:t>Manfaat</a:t>
            </a:r>
            <a:r>
              <a:rPr lang="en-US" sz="1600" dirty="0" smtClean="0"/>
              <a:t> </a:t>
            </a:r>
            <a:r>
              <a:rPr lang="en-US" sz="1600" dirty="0" err="1" smtClean="0"/>
              <a:t>Implementasi</a:t>
            </a:r>
            <a:r>
              <a:rPr lang="en-US" sz="1600" dirty="0" smtClean="0"/>
              <a:t> </a:t>
            </a:r>
            <a:r>
              <a:rPr lang="en-US" sz="1600" dirty="0" err="1" smtClean="0"/>
              <a:t>Konsep</a:t>
            </a:r>
            <a:r>
              <a:rPr lang="en-US" sz="1600" dirty="0" smtClean="0"/>
              <a:t> Value for Money:</a:t>
            </a:r>
          </a:p>
          <a:p>
            <a:pPr marL="457200" indent="-190500">
              <a:buFont typeface="+mj-lt"/>
              <a:buAutoNum type="arabicPeriod"/>
            </a:pPr>
            <a:r>
              <a:rPr lang="sv-SE" sz="1400" dirty="0" smtClean="0"/>
              <a:t>Meningkatan </a:t>
            </a:r>
            <a:r>
              <a:rPr lang="sv-SE" sz="1400" dirty="0"/>
              <a:t>efektivitas pelayanan publik, dalam </a:t>
            </a:r>
            <a:r>
              <a:rPr lang="sv-SE" sz="1400" dirty="0" smtClean="0"/>
              <a:t>arti </a:t>
            </a:r>
            <a:r>
              <a:rPr lang="en-US" sz="1400" dirty="0" err="1" smtClean="0"/>
              <a:t>pelayanan</a:t>
            </a:r>
            <a:r>
              <a:rPr lang="en-US" sz="1400" dirty="0" smtClean="0"/>
              <a:t> </a:t>
            </a:r>
            <a:r>
              <a:rPr lang="en-US" sz="1400" dirty="0"/>
              <a:t>yang </a:t>
            </a:r>
            <a:r>
              <a:rPr lang="en-US" sz="1400" dirty="0" err="1"/>
              <a:t>diberikan</a:t>
            </a:r>
            <a:r>
              <a:rPr lang="en-US" sz="1400" dirty="0"/>
              <a:t> </a:t>
            </a:r>
            <a:r>
              <a:rPr lang="en-US" sz="1400" dirty="0" err="1"/>
              <a:t>tepat</a:t>
            </a:r>
            <a:r>
              <a:rPr lang="en-US" sz="1400" dirty="0"/>
              <a:t> </a:t>
            </a:r>
            <a:r>
              <a:rPr lang="en-US" sz="1400" dirty="0" err="1" smtClean="0"/>
              <a:t>sasaran</a:t>
            </a:r>
            <a:r>
              <a:rPr lang="en-US" sz="1400" dirty="0" smtClean="0"/>
              <a:t>;</a:t>
            </a:r>
            <a:endParaRPr lang="en-US" sz="1400" dirty="0"/>
          </a:p>
          <a:p>
            <a:pPr marL="457200" indent="-190500">
              <a:buFont typeface="+mj-lt"/>
              <a:buAutoNum type="arabicPeriod"/>
            </a:pPr>
            <a:r>
              <a:rPr lang="en-US" sz="1400" dirty="0" err="1" smtClean="0"/>
              <a:t>Meningkatkan</a:t>
            </a:r>
            <a:r>
              <a:rPr lang="en-US" sz="1400" dirty="0" smtClean="0"/>
              <a:t> </a:t>
            </a:r>
            <a:r>
              <a:rPr lang="en-US" sz="1400" dirty="0" err="1"/>
              <a:t>mutu</a:t>
            </a:r>
            <a:r>
              <a:rPr lang="en-US" sz="1400" dirty="0"/>
              <a:t> </a:t>
            </a:r>
            <a:r>
              <a:rPr lang="en-US" sz="1400" dirty="0" err="1"/>
              <a:t>pelayanan</a:t>
            </a:r>
            <a:r>
              <a:rPr lang="en-US" sz="1400" dirty="0"/>
              <a:t> </a:t>
            </a:r>
            <a:r>
              <a:rPr lang="en-US" sz="1400" dirty="0" err="1" smtClean="0"/>
              <a:t>publik</a:t>
            </a:r>
            <a:r>
              <a:rPr lang="en-US" sz="1400" dirty="0" smtClean="0"/>
              <a:t>;</a:t>
            </a:r>
          </a:p>
          <a:p>
            <a:pPr marL="457200" indent="-190500">
              <a:buFont typeface="+mj-lt"/>
              <a:buAutoNum type="arabicPeriod"/>
            </a:pPr>
            <a:r>
              <a:rPr lang="sv-SE" sz="1400" dirty="0" smtClean="0"/>
              <a:t>Menurunkan </a:t>
            </a:r>
            <a:r>
              <a:rPr lang="sv-SE" sz="1400" dirty="0"/>
              <a:t>biaya pelayanan publik karena </a:t>
            </a:r>
            <a:r>
              <a:rPr lang="sv-SE" sz="1400" dirty="0" smtClean="0"/>
              <a:t>hilangnya </a:t>
            </a:r>
            <a:r>
              <a:rPr lang="en-US" sz="1400" dirty="0" err="1" smtClean="0"/>
              <a:t>inefisiensi</a:t>
            </a:r>
            <a:r>
              <a:rPr lang="en-US" sz="1400" dirty="0" smtClean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terjadinya</a:t>
            </a:r>
            <a:r>
              <a:rPr lang="en-US" sz="1400" dirty="0"/>
              <a:t> </a:t>
            </a:r>
            <a:r>
              <a:rPr lang="en-US" sz="1400" dirty="0" err="1"/>
              <a:t>penghematan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 smtClean="0"/>
              <a:t>penggunan</a:t>
            </a:r>
            <a:r>
              <a:rPr lang="en-US" sz="1400" dirty="0"/>
              <a:t> </a:t>
            </a:r>
            <a:r>
              <a:rPr lang="en-US" sz="1400" dirty="0" smtClean="0"/>
              <a:t>input;</a:t>
            </a:r>
            <a:endParaRPr lang="en-US" sz="1400" dirty="0"/>
          </a:p>
          <a:p>
            <a:pPr marL="457200" indent="-190500">
              <a:buFont typeface="+mj-lt"/>
              <a:buAutoNum type="arabicPeriod"/>
            </a:pPr>
            <a:r>
              <a:rPr lang="en-US" sz="1400" dirty="0" err="1" smtClean="0"/>
              <a:t>Alokasi</a:t>
            </a:r>
            <a:r>
              <a:rPr lang="en-US" sz="1400" dirty="0" smtClean="0"/>
              <a:t> </a:t>
            </a:r>
            <a:r>
              <a:rPr lang="en-US" sz="1400" dirty="0" err="1"/>
              <a:t>belanja</a:t>
            </a:r>
            <a:r>
              <a:rPr lang="en-US" sz="1400" dirty="0"/>
              <a:t> yang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berorientasi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 smtClean="0"/>
              <a:t>kepentingan</a:t>
            </a:r>
            <a:r>
              <a:rPr lang="en-US" sz="1400" dirty="0"/>
              <a:t> </a:t>
            </a:r>
            <a:r>
              <a:rPr lang="en-US" sz="1400" dirty="0" err="1" smtClean="0"/>
              <a:t>publik</a:t>
            </a:r>
            <a:r>
              <a:rPr lang="en-US" sz="1400" dirty="0" smtClean="0"/>
              <a:t>;</a:t>
            </a:r>
            <a:endParaRPr lang="en-US" sz="1400" dirty="0"/>
          </a:p>
          <a:p>
            <a:pPr marL="457200" indent="-190500">
              <a:buFont typeface="+mj-lt"/>
              <a:buAutoNum type="arabicPeriod"/>
            </a:pPr>
            <a:r>
              <a:rPr lang="en-US" sz="1400" dirty="0" err="1" smtClean="0"/>
              <a:t>Meningkatkan</a:t>
            </a:r>
            <a:r>
              <a:rPr lang="en-US" sz="1400" dirty="0" smtClean="0"/>
              <a:t> </a:t>
            </a:r>
            <a:r>
              <a:rPr lang="en-US" sz="1400" dirty="0" err="1"/>
              <a:t>kesadaran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uang</a:t>
            </a:r>
            <a:r>
              <a:rPr lang="en-US" sz="1400" dirty="0"/>
              <a:t> </a:t>
            </a:r>
            <a:r>
              <a:rPr lang="en-US" sz="1400" dirty="0" err="1"/>
              <a:t>publik</a:t>
            </a:r>
            <a:r>
              <a:rPr lang="en-US" sz="1400" dirty="0"/>
              <a:t> (public </a:t>
            </a:r>
            <a:r>
              <a:rPr lang="en-US" sz="1400" dirty="0" smtClean="0"/>
              <a:t>costs </a:t>
            </a:r>
            <a:r>
              <a:rPr lang="sv-SE" sz="1400" dirty="0" smtClean="0"/>
              <a:t>awareness</a:t>
            </a:r>
            <a:r>
              <a:rPr lang="sv-SE" sz="1400" dirty="0"/>
              <a:t>) sebagai akar </a:t>
            </a:r>
            <a:r>
              <a:rPr lang="sv-SE" sz="1400" dirty="0" smtClean="0"/>
              <a:t>pelaksanaan </a:t>
            </a:r>
            <a:r>
              <a:rPr lang="sv-SE" sz="1400" dirty="0"/>
              <a:t>akuntanbilitas </a:t>
            </a:r>
            <a:r>
              <a:rPr lang="sv-SE" sz="1400" dirty="0" smtClean="0"/>
              <a:t>public.</a:t>
            </a:r>
            <a:endParaRPr lang="en-US" sz="1400" dirty="0"/>
          </a:p>
        </p:txBody>
      </p:sp>
      <p:sp>
        <p:nvSpPr>
          <p:cNvPr id="4" name="Chevron 3"/>
          <p:cNvSpPr/>
          <p:nvPr/>
        </p:nvSpPr>
        <p:spPr>
          <a:xfrm>
            <a:off x="1259632" y="836712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907704" y="4221088"/>
            <a:ext cx="5976664" cy="1944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en-US" sz="1600" dirty="0" err="1" smtClean="0"/>
              <a:t>Tujuan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dikehendaki</a:t>
            </a:r>
            <a:r>
              <a:rPr lang="en-US" sz="1600" dirty="0" smtClean="0"/>
              <a:t> </a:t>
            </a:r>
            <a:r>
              <a:rPr lang="en-US" sz="1600" dirty="0" err="1" smtClean="0"/>
              <a:t>terkait</a:t>
            </a:r>
            <a:r>
              <a:rPr lang="en-US" sz="1600" dirty="0" smtClean="0"/>
              <a:t> </a:t>
            </a:r>
            <a:r>
              <a:rPr lang="en-US" sz="1600" dirty="0" err="1" smtClean="0"/>
              <a:t>pelaksanaan</a:t>
            </a:r>
            <a:r>
              <a:rPr lang="en-US" sz="1600" dirty="0" smtClean="0"/>
              <a:t> Value for  Money:</a:t>
            </a:r>
          </a:p>
          <a:p>
            <a:pPr>
              <a:tabLst>
                <a:tab pos="1162050" algn="l"/>
              </a:tabLst>
            </a:pPr>
            <a:r>
              <a:rPr lang="sv-SE" sz="1400" dirty="0" smtClean="0"/>
              <a:t>ekonomi	: </a:t>
            </a:r>
            <a:r>
              <a:rPr lang="sv-SE" sz="1400" dirty="0"/>
              <a:t>hemat cermat dalam pengadaan dan alokasi </a:t>
            </a:r>
            <a:r>
              <a:rPr lang="sv-SE" sz="1400" dirty="0" smtClean="0"/>
              <a:t>sumber </a:t>
            </a:r>
            <a:r>
              <a:rPr lang="en-US" sz="1400" dirty="0" err="1" smtClean="0"/>
              <a:t>daya</a:t>
            </a:r>
            <a:endParaRPr lang="en-US" sz="1400" dirty="0"/>
          </a:p>
          <a:p>
            <a:pPr>
              <a:tabLst>
                <a:tab pos="1162050" algn="l"/>
              </a:tabLst>
            </a:pPr>
            <a:r>
              <a:rPr lang="en-US" sz="1400" dirty="0" err="1" smtClean="0"/>
              <a:t>Efisiensi</a:t>
            </a:r>
            <a:r>
              <a:rPr lang="en-US" sz="1400" dirty="0" smtClean="0"/>
              <a:t>	: </a:t>
            </a:r>
            <a:r>
              <a:rPr lang="en-US" sz="1400" dirty="0" err="1"/>
              <a:t>Berdaya</a:t>
            </a:r>
            <a:r>
              <a:rPr lang="en-US" sz="1400" dirty="0"/>
              <a:t> </a:t>
            </a:r>
            <a:r>
              <a:rPr lang="en-US" sz="1400" dirty="0" err="1"/>
              <a:t>guna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penggunaan</a:t>
            </a:r>
            <a:r>
              <a:rPr lang="en-US" sz="1400" dirty="0"/>
              <a:t> </a:t>
            </a:r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 smtClean="0"/>
              <a:t>daya</a:t>
            </a:r>
            <a:endParaRPr lang="en-US" sz="1400" dirty="0"/>
          </a:p>
          <a:p>
            <a:pPr>
              <a:tabLst>
                <a:tab pos="1162050" algn="l"/>
              </a:tabLst>
            </a:pPr>
            <a:r>
              <a:rPr lang="en-US" sz="1400" dirty="0" err="1" smtClean="0"/>
              <a:t>Efektivitas</a:t>
            </a:r>
            <a:r>
              <a:rPr lang="en-US" sz="1400" dirty="0" smtClean="0"/>
              <a:t>	: </a:t>
            </a:r>
            <a:r>
              <a:rPr lang="en-US" sz="1400" dirty="0" err="1"/>
              <a:t>berhasil</a:t>
            </a:r>
            <a:r>
              <a:rPr lang="en-US" sz="1400" dirty="0"/>
              <a:t> </a:t>
            </a:r>
            <a:r>
              <a:rPr lang="en-US" sz="1400" dirty="0" err="1"/>
              <a:t>guna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arti</a:t>
            </a:r>
            <a:r>
              <a:rPr lang="en-US" sz="1400" dirty="0"/>
              <a:t> </a:t>
            </a:r>
            <a:r>
              <a:rPr lang="en-US" sz="1400" dirty="0" err="1"/>
              <a:t>mencapai</a:t>
            </a:r>
            <a:r>
              <a:rPr lang="en-US" sz="1400" dirty="0"/>
              <a:t> </a:t>
            </a:r>
            <a:r>
              <a:rPr lang="en-US" sz="1400" dirty="0" err="1"/>
              <a:t>tujuan</a:t>
            </a:r>
            <a:r>
              <a:rPr lang="en-US" sz="1400" dirty="0"/>
              <a:t> </a:t>
            </a:r>
            <a:r>
              <a:rPr lang="en-US" sz="1400" dirty="0" err="1" smtClean="0"/>
              <a:t>dan</a:t>
            </a:r>
            <a:r>
              <a:rPr lang="en-US" sz="1400" dirty="0"/>
              <a:t> </a:t>
            </a:r>
            <a:r>
              <a:rPr lang="en-US" sz="1400" dirty="0" err="1" smtClean="0"/>
              <a:t>sasaran</a:t>
            </a:r>
            <a:r>
              <a:rPr lang="en-US" sz="1400" dirty="0"/>
              <a:t>.</a:t>
            </a:r>
          </a:p>
          <a:p>
            <a:pPr>
              <a:tabLst>
                <a:tab pos="1162050" algn="l"/>
              </a:tabLst>
            </a:pPr>
            <a:r>
              <a:rPr lang="sv-SE" sz="1400" dirty="0" smtClean="0"/>
              <a:t>Equity	: </a:t>
            </a:r>
            <a:r>
              <a:rPr lang="sv-SE" sz="1400" dirty="0"/>
              <a:t>Keadilan dalam mendapatkan pelayanan publik.</a:t>
            </a:r>
          </a:p>
          <a:p>
            <a:pPr>
              <a:tabLst>
                <a:tab pos="1162050" algn="l"/>
              </a:tabLst>
            </a:pPr>
            <a:r>
              <a:rPr lang="en-US" sz="1400" dirty="0" smtClean="0"/>
              <a:t>Equality	: </a:t>
            </a:r>
            <a:r>
              <a:rPr lang="en-US" sz="1400" dirty="0" err="1"/>
              <a:t>Kesetaran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penggunaan</a:t>
            </a:r>
            <a:r>
              <a:rPr lang="en-US" sz="1400" dirty="0"/>
              <a:t> </a:t>
            </a:r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/>
              <a:t>daya</a:t>
            </a:r>
            <a:r>
              <a:rPr lang="en-US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86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163" y="620688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Persamaan</a:t>
            </a:r>
            <a:r>
              <a:rPr lang="en-US" sz="3200" dirty="0" smtClean="0"/>
              <a:t> </a:t>
            </a:r>
            <a:r>
              <a:rPr lang="en-US" sz="3200" dirty="0" err="1" smtClean="0"/>
              <a:t>Akuntansi</a:t>
            </a:r>
            <a:r>
              <a:rPr lang="en-US" sz="3200" dirty="0" smtClean="0"/>
              <a:t> </a:t>
            </a:r>
            <a:r>
              <a:rPr lang="en-US" sz="3200" dirty="0" err="1" smtClean="0"/>
              <a:t>Sektor</a:t>
            </a:r>
            <a:r>
              <a:rPr lang="en-US" sz="3200" dirty="0" smtClean="0"/>
              <a:t> </a:t>
            </a:r>
            <a:r>
              <a:rPr lang="en-US" sz="3200" dirty="0" err="1" smtClean="0"/>
              <a:t>Publik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Akuntansi</a:t>
            </a:r>
            <a:r>
              <a:rPr lang="en-US" sz="3200" dirty="0" smtClean="0"/>
              <a:t> </a:t>
            </a:r>
            <a:r>
              <a:rPr lang="en-US" sz="3200" dirty="0" err="1" smtClean="0"/>
              <a:t>Swasta</a:t>
            </a:r>
            <a:endParaRPr lang="en-US" sz="3200" i="1" dirty="0"/>
          </a:p>
        </p:txBody>
      </p:sp>
      <p:sp>
        <p:nvSpPr>
          <p:cNvPr id="4" name="Chevron 3"/>
          <p:cNvSpPr/>
          <p:nvPr/>
        </p:nvSpPr>
        <p:spPr>
          <a:xfrm>
            <a:off x="1259632" y="764704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827584" y="1988840"/>
            <a:ext cx="2304256" cy="792088"/>
          </a:xfrm>
          <a:prstGeom prst="horizontalScroll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Perbedaan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3608" y="3140968"/>
            <a:ext cx="7200800" cy="2304256"/>
          </a:xfrm>
        </p:spPr>
        <p:txBody>
          <a:bodyPr>
            <a:noAutofit/>
          </a:bodyPr>
          <a:lstStyle/>
          <a:p>
            <a:pPr marL="342900" indent="-247650">
              <a:buFont typeface="+mj-lt"/>
              <a:buAutoNum type="alphaLcParenR"/>
            </a:pPr>
            <a:r>
              <a:rPr lang="en-US" sz="1600" b="1" dirty="0" err="1" smtClean="0"/>
              <a:t>Tujuan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Organisasi</a:t>
            </a:r>
            <a:endParaRPr lang="en-US" sz="1600" b="1" dirty="0" smtClean="0"/>
          </a:p>
          <a:p>
            <a:pPr marL="361950" indent="0">
              <a:buNone/>
            </a:pP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hendak</a:t>
            </a:r>
            <a:r>
              <a:rPr lang="en-US" sz="1600" dirty="0"/>
              <a:t> </a:t>
            </a:r>
            <a:r>
              <a:rPr lang="en-US" sz="1600" dirty="0" err="1"/>
              <a:t>dicapai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smtClean="0"/>
              <a:t>sector public </a:t>
            </a:r>
            <a:r>
              <a:rPr lang="en-US" sz="1600" dirty="0" err="1"/>
              <a:t>berbeda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sector </a:t>
            </a:r>
            <a:r>
              <a:rPr lang="en-US" sz="1600" dirty="0" err="1"/>
              <a:t>swasta</a:t>
            </a:r>
            <a:r>
              <a:rPr lang="en-US" sz="1600" dirty="0"/>
              <a:t>. </a:t>
            </a:r>
            <a:r>
              <a:rPr lang="en-US" sz="1600" dirty="0" err="1"/>
              <a:t>Perbedaan</a:t>
            </a:r>
            <a:r>
              <a:rPr lang="en-US" sz="1600" dirty="0"/>
              <a:t> yang </a:t>
            </a:r>
            <a:r>
              <a:rPr lang="en-US" sz="1600" dirty="0" err="1"/>
              <a:t>meninjol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 smtClean="0"/>
              <a:t>memperoleh</a:t>
            </a:r>
            <a:r>
              <a:rPr lang="en-US" sz="1600" dirty="0"/>
              <a:t> </a:t>
            </a:r>
            <a:r>
              <a:rPr lang="en-US" sz="1600" dirty="0" err="1" smtClean="0"/>
              <a:t>laba</a:t>
            </a:r>
            <a:r>
              <a:rPr lang="en-US" sz="1600" dirty="0"/>
              <a:t>. </a:t>
            </a:r>
            <a:r>
              <a:rPr lang="en-US" sz="1600" dirty="0" err="1"/>
              <a:t>Pada</a:t>
            </a:r>
            <a:r>
              <a:rPr lang="en-US" sz="1600" dirty="0"/>
              <a:t> sector </a:t>
            </a:r>
            <a:r>
              <a:rPr lang="en-US" sz="1600" dirty="0" err="1"/>
              <a:t>swasta</a:t>
            </a:r>
            <a:r>
              <a:rPr lang="en-US" sz="1600" dirty="0"/>
              <a:t>, </a:t>
            </a:r>
            <a:r>
              <a:rPr lang="en-US" sz="1600" dirty="0" err="1"/>
              <a:t>usaha</a:t>
            </a:r>
            <a:r>
              <a:rPr lang="en-US" sz="1600" dirty="0"/>
              <a:t> </a:t>
            </a:r>
            <a:r>
              <a:rPr lang="en-US" sz="1600" dirty="0" err="1"/>
              <a:t>mencapai</a:t>
            </a:r>
            <a:r>
              <a:rPr lang="en-US" sz="1600" dirty="0"/>
              <a:t> </a:t>
            </a:r>
            <a:r>
              <a:rPr lang="en-US" sz="1600" dirty="0" err="1"/>
              <a:t>laba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profit </a:t>
            </a:r>
            <a:r>
              <a:rPr lang="en-US" sz="1600" dirty="0" err="1"/>
              <a:t>maksimum</a:t>
            </a:r>
            <a:r>
              <a:rPr lang="en-US" sz="1600" dirty="0"/>
              <a:t> </a:t>
            </a:r>
            <a:r>
              <a:rPr lang="en-US" sz="1600" dirty="0" err="1"/>
              <a:t>dimaksimumkan</a:t>
            </a:r>
            <a:r>
              <a:rPr lang="en-US" sz="1600" dirty="0"/>
              <a:t> </a:t>
            </a:r>
            <a:r>
              <a:rPr lang="en-US" sz="1600" dirty="0" err="1" smtClean="0"/>
              <a:t>sedangkan</a:t>
            </a:r>
            <a:r>
              <a:rPr lang="en-US" sz="1600" dirty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/>
              <a:t>sector public, </a:t>
            </a:r>
            <a:r>
              <a:rPr lang="en-US" sz="1600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mencapai</a:t>
            </a:r>
            <a:r>
              <a:rPr lang="en-US" sz="1600" dirty="0"/>
              <a:t> </a:t>
            </a:r>
            <a:r>
              <a:rPr lang="en-US" sz="1600" dirty="0" err="1"/>
              <a:t>keuntungan</a:t>
            </a:r>
            <a:r>
              <a:rPr lang="en-US" sz="1600" dirty="0"/>
              <a:t> </a:t>
            </a:r>
            <a:r>
              <a:rPr lang="en-US" sz="1600" dirty="0" err="1"/>
              <a:t>semata</a:t>
            </a:r>
            <a:r>
              <a:rPr lang="en-US" sz="1600" dirty="0"/>
              <a:t> </a:t>
            </a:r>
            <a:r>
              <a:rPr lang="en-US" sz="1600" dirty="0" err="1"/>
              <a:t>namun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 smtClean="0"/>
              <a:t>rangka</a:t>
            </a:r>
            <a:r>
              <a:rPr lang="en-US" sz="1600" dirty="0"/>
              <a:t> </a:t>
            </a:r>
            <a:r>
              <a:rPr lang="en-US" sz="1600" dirty="0" err="1" smtClean="0"/>
              <a:t>penyediaan</a:t>
            </a:r>
            <a:r>
              <a:rPr lang="en-US" sz="1600" dirty="0" smtClean="0"/>
              <a:t> </a:t>
            </a:r>
            <a:r>
              <a:rPr lang="en-US" sz="1600" dirty="0" err="1"/>
              <a:t>pelayanan</a:t>
            </a:r>
            <a:r>
              <a:rPr lang="en-US" sz="1600" dirty="0"/>
              <a:t> public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layanan</a:t>
            </a:r>
            <a:r>
              <a:rPr lang="en-US" sz="1600" dirty="0"/>
              <a:t> </a:t>
            </a:r>
            <a:r>
              <a:rPr lang="en-US" sz="1600" dirty="0" err="1"/>
              <a:t>pendidikan</a:t>
            </a:r>
            <a:r>
              <a:rPr lang="en-US" sz="1600" dirty="0"/>
              <a:t>, </a:t>
            </a:r>
            <a:r>
              <a:rPr lang="en-US" sz="1600" dirty="0" err="1"/>
              <a:t>layanan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r>
              <a:rPr lang="en-US" sz="1600" dirty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, </a:t>
            </a:r>
            <a:r>
              <a:rPr lang="en-US" sz="1600" dirty="0" err="1" smtClean="0"/>
              <a:t>penegakan</a:t>
            </a:r>
            <a:r>
              <a:rPr lang="en-US" sz="1600" dirty="0" smtClean="0"/>
              <a:t> </a:t>
            </a:r>
            <a:r>
              <a:rPr lang="en-US" sz="1600" dirty="0" err="1"/>
              <a:t>hukum</a:t>
            </a:r>
            <a:r>
              <a:rPr lang="en-US" sz="1600" dirty="0"/>
              <a:t>, </a:t>
            </a:r>
            <a:r>
              <a:rPr lang="en-US" sz="1600" dirty="0" err="1"/>
              <a:t>transportasi</a:t>
            </a:r>
            <a:r>
              <a:rPr lang="en-US" sz="1600" dirty="0"/>
              <a:t> missal </a:t>
            </a:r>
            <a:r>
              <a:rPr lang="en-US" sz="1600" dirty="0" err="1"/>
              <a:t>dan</a:t>
            </a:r>
            <a:r>
              <a:rPr lang="en-US" sz="1600" dirty="0"/>
              <a:t> lain </a:t>
            </a:r>
            <a:r>
              <a:rPr lang="en-US" sz="1600" dirty="0" err="1"/>
              <a:t>sebagainya</a:t>
            </a:r>
            <a:r>
              <a:rPr lang="en-US" sz="16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38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3608" y="908720"/>
            <a:ext cx="7200800" cy="1296144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LcParenR" startAt="2"/>
            </a:pPr>
            <a:r>
              <a:rPr lang="en-US" sz="1600" b="1" dirty="0" err="1" smtClean="0"/>
              <a:t>Sumber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Pembiayaan</a:t>
            </a:r>
            <a:endParaRPr lang="en-US" sz="1600" b="1" dirty="0" smtClean="0"/>
          </a:p>
          <a:p>
            <a:pPr marL="361950" indent="0">
              <a:buNone/>
            </a:pPr>
            <a:r>
              <a:rPr lang="en-US" sz="1600" dirty="0" err="1"/>
              <a:t>Perbedaan</a:t>
            </a:r>
            <a:r>
              <a:rPr lang="en-US" sz="1600" dirty="0"/>
              <a:t> sector public </a:t>
            </a:r>
            <a:r>
              <a:rPr lang="en-US" sz="1600" dirty="0" err="1"/>
              <a:t>dengan</a:t>
            </a:r>
            <a:r>
              <a:rPr lang="en-US" sz="1600" dirty="0"/>
              <a:t> sector </a:t>
            </a:r>
            <a:r>
              <a:rPr lang="en-US" sz="1600" dirty="0" err="1"/>
              <a:t>swasta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dilihat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pendanaan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 smtClean="0"/>
              <a:t>atau</a:t>
            </a:r>
            <a:r>
              <a:rPr lang="en-US" sz="1600" dirty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/>
              <a:t>istilah</a:t>
            </a:r>
            <a:r>
              <a:rPr lang="en-US" sz="1600" dirty="0"/>
              <a:t>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disebut</a:t>
            </a:r>
            <a:r>
              <a:rPr lang="en-US" sz="1600" dirty="0"/>
              <a:t> </a:t>
            </a:r>
            <a:r>
              <a:rPr lang="en-US" sz="1600" dirty="0" err="1"/>
              <a:t>struktur</a:t>
            </a:r>
            <a:r>
              <a:rPr lang="en-US" sz="1600" dirty="0"/>
              <a:t> modal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struktur</a:t>
            </a:r>
            <a:r>
              <a:rPr lang="en-US" sz="1600" dirty="0"/>
              <a:t> </a:t>
            </a:r>
            <a:r>
              <a:rPr lang="en-US" sz="1600" dirty="0" err="1"/>
              <a:t>pembiayaaan</a:t>
            </a:r>
            <a:r>
              <a:rPr lang="en-US" sz="1600" dirty="0"/>
              <a:t>.</a:t>
            </a:r>
            <a:endParaRPr lang="en-US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3608" y="2276872"/>
            <a:ext cx="7200800" cy="17281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lphaLcParenR" startAt="3"/>
            </a:pPr>
            <a:r>
              <a:rPr lang="en-US" sz="1600" b="1" dirty="0" err="1" smtClean="0"/>
              <a:t>Pola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Pertanggungjawaban</a:t>
            </a:r>
            <a:endParaRPr lang="en-US" sz="1600" b="1" dirty="0" smtClean="0"/>
          </a:p>
          <a:p>
            <a:pPr marL="361950" indent="0">
              <a:buNone/>
            </a:pP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 smtClean="0"/>
              <a:t>pada</a:t>
            </a:r>
            <a:r>
              <a:rPr lang="en-US" sz="1600" dirty="0"/>
              <a:t> </a:t>
            </a:r>
            <a:r>
              <a:rPr lang="en-US" sz="1600" dirty="0" smtClean="0"/>
              <a:t>sector </a:t>
            </a:r>
            <a:r>
              <a:rPr lang="en-US" sz="1600" dirty="0" err="1"/>
              <a:t>swasta</a:t>
            </a:r>
            <a:r>
              <a:rPr lang="en-US" sz="1600" dirty="0"/>
              <a:t> </a:t>
            </a:r>
            <a:r>
              <a:rPr lang="en-US" sz="1600" dirty="0" err="1"/>
              <a:t>bertanggungjawab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pemilik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(</a:t>
            </a:r>
            <a:r>
              <a:rPr lang="en-US" sz="1600" dirty="0" err="1"/>
              <a:t>pemegang</a:t>
            </a:r>
            <a:r>
              <a:rPr lang="en-US" sz="1600" dirty="0"/>
              <a:t> </a:t>
            </a:r>
            <a:r>
              <a:rPr lang="en-US" sz="1600" dirty="0" err="1"/>
              <a:t>saham</a:t>
            </a:r>
            <a:r>
              <a:rPr lang="en-US" sz="1600" dirty="0"/>
              <a:t>)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kreditor</a:t>
            </a:r>
            <a:r>
              <a:rPr lang="en-US" sz="1600" dirty="0"/>
              <a:t> </a:t>
            </a:r>
            <a:r>
              <a:rPr lang="en-US" sz="1600" dirty="0" err="1" smtClean="0"/>
              <a:t>atas</a:t>
            </a:r>
            <a:r>
              <a:rPr lang="en-US" sz="1600" dirty="0"/>
              <a:t> </a:t>
            </a:r>
            <a:r>
              <a:rPr lang="en-US" sz="1600" dirty="0" err="1" smtClean="0"/>
              <a:t>dana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diberikan</a:t>
            </a:r>
            <a:r>
              <a:rPr lang="en-US" sz="1600" dirty="0"/>
              <a:t>. </a:t>
            </a:r>
            <a:r>
              <a:rPr lang="en-US" sz="1600" dirty="0" err="1"/>
              <a:t>Pada</a:t>
            </a:r>
            <a:r>
              <a:rPr lang="en-US" sz="1600" dirty="0"/>
              <a:t> sector public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bertanggungjawab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 smtClean="0"/>
              <a:t>masyarakat</a:t>
            </a:r>
            <a:r>
              <a:rPr lang="en-US" sz="1600" dirty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yang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sector public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rangka</a:t>
            </a:r>
            <a:r>
              <a:rPr lang="en-US" sz="1600" dirty="0"/>
              <a:t> </a:t>
            </a:r>
            <a:r>
              <a:rPr lang="en-US" sz="1600" dirty="0" err="1" smtClean="0"/>
              <a:t>pemberian</a:t>
            </a:r>
            <a:r>
              <a:rPr lang="en-US" sz="1600" dirty="0"/>
              <a:t> </a:t>
            </a:r>
            <a:r>
              <a:rPr lang="en-US" sz="1600" dirty="0" err="1" smtClean="0"/>
              <a:t>pelayanan</a:t>
            </a:r>
            <a:r>
              <a:rPr lang="en-US" sz="1600" dirty="0" smtClean="0"/>
              <a:t> </a:t>
            </a:r>
            <a:r>
              <a:rPr lang="en-US" sz="1600" dirty="0"/>
              <a:t>public </a:t>
            </a:r>
            <a:r>
              <a:rPr lang="en-US" sz="1600" dirty="0" err="1"/>
              <a:t>berasal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.</a:t>
            </a:r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43608" y="4005064"/>
            <a:ext cx="7200800" cy="17281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lphaLcParenR" startAt="3"/>
            </a:pPr>
            <a:r>
              <a:rPr lang="en-US" sz="1600" b="1" dirty="0" err="1" smtClean="0"/>
              <a:t>Struktur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Organisasi</a:t>
            </a:r>
            <a:endParaRPr lang="en-US" sz="1600" b="1" dirty="0" smtClean="0"/>
          </a:p>
          <a:p>
            <a:pPr marL="361950" indent="0">
              <a:buNone/>
            </a:pP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kelembagaan</a:t>
            </a:r>
            <a:r>
              <a:rPr lang="en-US" sz="1600" dirty="0"/>
              <a:t>, </a:t>
            </a:r>
            <a:r>
              <a:rPr lang="en-US" sz="1600" dirty="0" err="1"/>
              <a:t>organisasi</a:t>
            </a:r>
            <a:r>
              <a:rPr lang="en-US" sz="1600" dirty="0"/>
              <a:t> sector public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berbeda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sector </a:t>
            </a:r>
            <a:r>
              <a:rPr lang="en-US" sz="1600" dirty="0" err="1"/>
              <a:t>swasta</a:t>
            </a:r>
            <a:r>
              <a:rPr lang="en-US" sz="1600" dirty="0"/>
              <a:t>.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/>
              <a:t>pada</a:t>
            </a:r>
            <a:r>
              <a:rPr lang="en-US" sz="1600" dirty="0"/>
              <a:t> sector public </a:t>
            </a:r>
            <a:r>
              <a:rPr lang="en-US" sz="1600" dirty="0" err="1"/>
              <a:t>bersifat</a:t>
            </a:r>
            <a:r>
              <a:rPr lang="en-US" sz="1600" dirty="0"/>
              <a:t> </a:t>
            </a:r>
            <a:r>
              <a:rPr lang="en-US" sz="1600" dirty="0" err="1"/>
              <a:t>birokratis</a:t>
            </a:r>
            <a:r>
              <a:rPr lang="en-US" sz="1600" dirty="0"/>
              <a:t>, </a:t>
            </a:r>
            <a:r>
              <a:rPr lang="en-US" sz="1600" dirty="0" err="1"/>
              <a:t>kaku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hirarki</a:t>
            </a:r>
            <a:r>
              <a:rPr lang="en-US" sz="1600" dirty="0"/>
              <a:t>, </a:t>
            </a:r>
            <a:r>
              <a:rPr lang="en-US" sz="1600" dirty="0" err="1"/>
              <a:t>sedangkan</a:t>
            </a:r>
            <a:r>
              <a:rPr lang="en-US" sz="1600" dirty="0"/>
              <a:t> </a:t>
            </a:r>
            <a:r>
              <a:rPr lang="en-US" sz="1600" dirty="0" err="1"/>
              <a:t>struktur</a:t>
            </a:r>
            <a:r>
              <a:rPr lang="en-US" sz="1600" dirty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/>
              <a:t>sector </a:t>
            </a:r>
            <a:r>
              <a:rPr lang="en-US" sz="1600" dirty="0" err="1"/>
              <a:t>swasta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fleksibel</a:t>
            </a:r>
            <a:r>
              <a:rPr lang="en-US" sz="16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6418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3608" y="908720"/>
            <a:ext cx="7200800" cy="1296144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LcParenR" startAt="5"/>
            </a:pPr>
            <a:r>
              <a:rPr lang="en-US" sz="1600" b="1" dirty="0" err="1"/>
              <a:t>Karakteristik</a:t>
            </a:r>
            <a:r>
              <a:rPr lang="en-US" sz="1600" b="1" dirty="0"/>
              <a:t> </a:t>
            </a:r>
            <a:r>
              <a:rPr lang="en-US" sz="1600" b="1" dirty="0" err="1"/>
              <a:t>anggaran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Stakeholder</a:t>
            </a:r>
            <a:endParaRPr lang="en-US" sz="1600" b="1" dirty="0" smtClean="0"/>
          </a:p>
          <a:p>
            <a:pPr marL="361950" indent="0">
              <a:buNone/>
            </a:pP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dilihat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karakteristik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, </a:t>
            </a:r>
            <a:r>
              <a:rPr lang="en-US" sz="1600" dirty="0" err="1"/>
              <a:t>pada</a:t>
            </a:r>
            <a:r>
              <a:rPr lang="en-US" sz="1600" dirty="0"/>
              <a:t> sector public </a:t>
            </a: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 </a:t>
            </a:r>
            <a:r>
              <a:rPr lang="en-US" sz="1600" dirty="0" err="1" smtClean="0"/>
              <a:t>dipublikasikan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terbuka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dikritisi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didiskusikan</a:t>
            </a:r>
            <a:r>
              <a:rPr lang="en-US" sz="1600" dirty="0"/>
              <a:t>. </a:t>
            </a:r>
            <a:r>
              <a:rPr lang="en-US" sz="1600" dirty="0" err="1"/>
              <a:t>Anggaran</a:t>
            </a:r>
            <a:r>
              <a:rPr lang="en-US" sz="1600" dirty="0"/>
              <a:t> </a:t>
            </a:r>
            <a:r>
              <a:rPr lang="en-US" sz="1600" dirty="0" err="1"/>
              <a:t>bukanlah</a:t>
            </a:r>
            <a:r>
              <a:rPr lang="en-US" sz="1600" dirty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rahasia</a:t>
            </a:r>
            <a:r>
              <a:rPr lang="en-US" sz="1600" dirty="0" smtClean="0"/>
              <a:t> </a:t>
            </a:r>
            <a:r>
              <a:rPr lang="en-US" sz="1600" dirty="0"/>
              <a:t>Negara. Beda </a:t>
            </a:r>
            <a:r>
              <a:rPr lang="en-US" sz="1600" dirty="0" err="1"/>
              <a:t>dengan</a:t>
            </a:r>
            <a:r>
              <a:rPr lang="en-US" sz="1600" dirty="0"/>
              <a:t> di </a:t>
            </a:r>
            <a:r>
              <a:rPr lang="en-US" sz="1600" dirty="0" err="1"/>
              <a:t>swasta</a:t>
            </a:r>
            <a:r>
              <a:rPr lang="en-US" sz="1600" dirty="0"/>
              <a:t>, </a:t>
            </a:r>
            <a:r>
              <a:rPr lang="en-US" sz="1600" dirty="0" err="1"/>
              <a:t>dimana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sector </a:t>
            </a:r>
            <a:r>
              <a:rPr lang="en-US" sz="1600" dirty="0" err="1"/>
              <a:t>swasta</a:t>
            </a:r>
            <a:r>
              <a:rPr lang="en-US" sz="1600" dirty="0"/>
              <a:t> </a:t>
            </a:r>
            <a:r>
              <a:rPr lang="en-US" sz="1600" dirty="0" err="1"/>
              <a:t>bersigat</a:t>
            </a:r>
            <a:r>
              <a:rPr lang="en-US" sz="1600" dirty="0"/>
              <a:t> </a:t>
            </a:r>
            <a:r>
              <a:rPr lang="en-US" sz="1600" dirty="0" err="1"/>
              <a:t>tertutup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/>
              <a:t>rahasia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.</a:t>
            </a:r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43608" y="2780928"/>
            <a:ext cx="7200800" cy="17281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lphaLcParenR" startAt="6"/>
            </a:pPr>
            <a:r>
              <a:rPr lang="en-US" sz="1600" b="1" dirty="0"/>
              <a:t>System </a:t>
            </a:r>
            <a:r>
              <a:rPr lang="en-US" sz="1600" b="1" dirty="0" err="1"/>
              <a:t>akuntansi</a:t>
            </a:r>
            <a:r>
              <a:rPr lang="en-US" sz="1600" b="1" dirty="0"/>
              <a:t> yang </a:t>
            </a:r>
            <a:r>
              <a:rPr lang="en-US" sz="1600" b="1" dirty="0" err="1"/>
              <a:t>digunakan</a:t>
            </a:r>
            <a:endParaRPr lang="en-US" sz="1600" b="1" dirty="0" smtClean="0"/>
          </a:p>
          <a:p>
            <a:pPr marL="361950" indent="0">
              <a:buNone/>
            </a:pPr>
            <a:r>
              <a:rPr lang="en-US" sz="1600" dirty="0"/>
              <a:t>System </a:t>
            </a:r>
            <a:r>
              <a:rPr lang="en-US" sz="1600" dirty="0" err="1"/>
              <a:t>akuntansi</a:t>
            </a:r>
            <a:r>
              <a:rPr lang="en-US" sz="1600" dirty="0"/>
              <a:t> yang </a:t>
            </a:r>
            <a:r>
              <a:rPr lang="en-US" sz="1600" dirty="0" err="1" smtClean="0"/>
              <a:t>biasa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/>
              <a:t>pada</a:t>
            </a:r>
            <a:r>
              <a:rPr lang="en-US" sz="1600" dirty="0"/>
              <a:t> sector </a:t>
            </a:r>
            <a:r>
              <a:rPr lang="en-US" sz="1600" dirty="0" err="1"/>
              <a:t>swasta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berbasis</a:t>
            </a:r>
            <a:r>
              <a:rPr lang="en-US" sz="1600" dirty="0"/>
              <a:t> </a:t>
            </a:r>
            <a:r>
              <a:rPr lang="en-US" sz="1600" dirty="0" err="1"/>
              <a:t>akrual</a:t>
            </a:r>
            <a:r>
              <a:rPr lang="en-US" sz="1600" dirty="0"/>
              <a:t> (accrual accounting) </a:t>
            </a:r>
            <a:r>
              <a:rPr lang="en-US" sz="1600" dirty="0" err="1" smtClean="0"/>
              <a:t>sedangkan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/>
              <a:t>sector public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system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berbasis</a:t>
            </a:r>
            <a:r>
              <a:rPr lang="en-US" sz="1600" dirty="0"/>
              <a:t> </a:t>
            </a:r>
            <a:r>
              <a:rPr lang="en-US" sz="1600" dirty="0" err="1"/>
              <a:t>kas</a:t>
            </a:r>
            <a:r>
              <a:rPr lang="en-US" sz="1600" dirty="0"/>
              <a:t> (</a:t>
            </a:r>
            <a:r>
              <a:rPr lang="en-US" sz="1600" dirty="0" smtClean="0"/>
              <a:t>cash accounting</a:t>
            </a:r>
            <a:r>
              <a:rPr lang="en-US" sz="1600" dirty="0"/>
              <a:t>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24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827584" y="836712"/>
            <a:ext cx="2304256" cy="792088"/>
          </a:xfrm>
          <a:prstGeom prst="horizontalScroll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Persamaan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200800" cy="3600400"/>
          </a:xfrm>
        </p:spPr>
        <p:txBody>
          <a:bodyPr>
            <a:noAutofit/>
          </a:bodyPr>
          <a:lstStyle/>
          <a:p>
            <a:pPr marL="438150" indent="-342900">
              <a:buFont typeface="+mj-lt"/>
              <a:buAutoNum type="arabicPeriod"/>
            </a:pPr>
            <a:r>
              <a:rPr lang="en-US" sz="1600" dirty="0" err="1"/>
              <a:t>Kedua</a:t>
            </a:r>
            <a:r>
              <a:rPr lang="en-US" sz="1600" dirty="0"/>
              <a:t> sector, </a:t>
            </a:r>
            <a:r>
              <a:rPr lang="en-US" sz="1600" dirty="0" err="1"/>
              <a:t>baik</a:t>
            </a:r>
            <a:r>
              <a:rPr lang="en-US" sz="1600" dirty="0"/>
              <a:t> sector public </a:t>
            </a:r>
            <a:r>
              <a:rPr lang="en-US" sz="1600" dirty="0" err="1"/>
              <a:t>maupun</a:t>
            </a:r>
            <a:r>
              <a:rPr lang="en-US" sz="1600" dirty="0"/>
              <a:t> sector </a:t>
            </a:r>
            <a:r>
              <a:rPr lang="en-US" sz="1600" dirty="0" err="1"/>
              <a:t>swasta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integral </a:t>
            </a:r>
            <a:r>
              <a:rPr lang="en-US" sz="1600" dirty="0" err="1" smtClean="0"/>
              <a:t>dari</a:t>
            </a:r>
            <a:r>
              <a:rPr lang="en-US" sz="1600" dirty="0" smtClean="0"/>
              <a:t> system </a:t>
            </a:r>
            <a:r>
              <a:rPr lang="en-US" sz="1600" dirty="0" err="1"/>
              <a:t>ekonomi</a:t>
            </a:r>
            <a:r>
              <a:rPr lang="en-US" sz="1600" dirty="0"/>
              <a:t>, di </a:t>
            </a:r>
            <a:r>
              <a:rPr lang="en-US" sz="1600" dirty="0" err="1"/>
              <a:t>suatu</a:t>
            </a:r>
            <a:r>
              <a:rPr lang="en-US" sz="1600" dirty="0"/>
              <a:t> Negara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keduanya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yang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 smtClean="0"/>
              <a:t>.</a:t>
            </a:r>
          </a:p>
          <a:p>
            <a:pPr marL="438150" indent="-342900">
              <a:buFont typeface="+mj-lt"/>
              <a:buAutoNum type="arabicPeriod"/>
            </a:pPr>
            <a:endParaRPr lang="en-US" sz="1600" dirty="0"/>
          </a:p>
          <a:p>
            <a:pPr marL="438150" indent="-342900">
              <a:buFont typeface="+mj-lt"/>
              <a:buAutoNum type="arabicPeriod"/>
            </a:pPr>
            <a:r>
              <a:rPr lang="en-US" sz="1600" dirty="0" err="1"/>
              <a:t>Keduanya</a:t>
            </a:r>
            <a:r>
              <a:rPr lang="en-US" sz="1600" dirty="0"/>
              <a:t> </a:t>
            </a:r>
            <a:r>
              <a:rPr lang="en-US" sz="1600" dirty="0" err="1"/>
              <a:t>menghadapi</a:t>
            </a:r>
            <a:r>
              <a:rPr lang="en-US" sz="1600" dirty="0"/>
              <a:t> </a:t>
            </a:r>
            <a:r>
              <a:rPr lang="en-US" sz="1600" dirty="0" err="1"/>
              <a:t>masalahn</a:t>
            </a:r>
            <a:r>
              <a:rPr lang="en-US" sz="1600" dirty="0"/>
              <a:t> yang </a:t>
            </a:r>
            <a:r>
              <a:rPr lang="en-US" sz="1600" dirty="0" err="1"/>
              <a:t>sama</a:t>
            </a:r>
            <a:r>
              <a:rPr lang="en-US" sz="1600" dirty="0"/>
              <a:t>, 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/>
              <a:t>masalah</a:t>
            </a:r>
            <a:r>
              <a:rPr lang="en-US" sz="1600" dirty="0"/>
              <a:t> </a:t>
            </a:r>
            <a:r>
              <a:rPr lang="en-US" sz="1600" dirty="0" err="1"/>
              <a:t>kelangkaan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(scarcity </a:t>
            </a:r>
            <a:r>
              <a:rPr lang="en-US" sz="1600" dirty="0"/>
              <a:t>of resources),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 sector public </a:t>
            </a:r>
            <a:r>
              <a:rPr lang="en-US" sz="1600" dirty="0" err="1"/>
              <a:t>maupun</a:t>
            </a:r>
            <a:r>
              <a:rPr lang="en-US" sz="1600" dirty="0"/>
              <a:t> sector </a:t>
            </a:r>
            <a:r>
              <a:rPr lang="en-US" sz="1600" dirty="0" err="1"/>
              <a:t>swasta</a:t>
            </a:r>
            <a:r>
              <a:rPr lang="en-US" sz="1600" dirty="0"/>
              <a:t> </a:t>
            </a:r>
            <a:r>
              <a:rPr lang="en-US" sz="1600" dirty="0" err="1"/>
              <a:t>dituntut</a:t>
            </a:r>
            <a:r>
              <a:rPr lang="en-US" sz="1600" dirty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ekonomis</a:t>
            </a:r>
            <a:r>
              <a:rPr lang="en-US" sz="1600" dirty="0"/>
              <a:t> , </a:t>
            </a:r>
            <a:r>
              <a:rPr lang="en-US" sz="1600" dirty="0" err="1"/>
              <a:t>efisien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/>
              <a:t>efektif</a:t>
            </a:r>
            <a:r>
              <a:rPr lang="en-US" sz="1600" dirty="0" smtClean="0"/>
              <a:t>.</a:t>
            </a:r>
          </a:p>
          <a:p>
            <a:pPr marL="438150" indent="-342900">
              <a:buFont typeface="+mj-lt"/>
              <a:buAutoNum type="arabicPeriod"/>
            </a:pPr>
            <a:endParaRPr lang="en-US" sz="1600" dirty="0"/>
          </a:p>
          <a:p>
            <a:pPr marL="438150" indent="-342900">
              <a:buFont typeface="+mj-lt"/>
              <a:buAutoNum type="arabicPeriod"/>
            </a:pPr>
            <a:r>
              <a:rPr lang="en-US" sz="1600" dirty="0"/>
              <a:t>Proses </a:t>
            </a:r>
            <a:r>
              <a:rPr lang="en-US" sz="1600" dirty="0" err="1"/>
              <a:t>pengendalian</a:t>
            </a:r>
            <a:r>
              <a:rPr lang="en-US" sz="1600" dirty="0"/>
              <a:t> </a:t>
            </a:r>
            <a:r>
              <a:rPr lang="en-US" sz="1600" dirty="0" err="1"/>
              <a:t>manajemen</a:t>
            </a:r>
            <a:r>
              <a:rPr lang="en-US" sz="1600" dirty="0"/>
              <a:t>, </a:t>
            </a:r>
            <a:r>
              <a:rPr lang="en-US" sz="1600" dirty="0" err="1"/>
              <a:t>termasuk</a:t>
            </a:r>
            <a:r>
              <a:rPr lang="en-US" sz="1600" dirty="0"/>
              <a:t>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,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dasarnya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smtClean="0"/>
              <a:t>di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/>
              <a:t>sector. </a:t>
            </a:r>
            <a:r>
              <a:rPr lang="en-US" sz="1600" dirty="0" err="1"/>
              <a:t>Kedua</a:t>
            </a:r>
            <a:r>
              <a:rPr lang="en-US" sz="1600" dirty="0"/>
              <a:t> sector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membutuhkan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yang </a:t>
            </a:r>
            <a:r>
              <a:rPr lang="en-US" sz="1600" dirty="0" err="1"/>
              <a:t>handal</a:t>
            </a:r>
            <a:r>
              <a:rPr lang="en-US" sz="1600" dirty="0"/>
              <a:t>, </a:t>
            </a:r>
            <a:r>
              <a:rPr lang="en-US" sz="1600" dirty="0" err="1"/>
              <a:t>relevan</a:t>
            </a:r>
            <a:r>
              <a:rPr lang="en-US" sz="1600" dirty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melaksanakan</a:t>
            </a:r>
            <a:r>
              <a:rPr lang="en-US" sz="1600" dirty="0" smtClean="0"/>
              <a:t> </a:t>
            </a:r>
            <a:r>
              <a:rPr lang="en-US" sz="1600" dirty="0" err="1"/>
              <a:t>fungsi</a:t>
            </a:r>
            <a:r>
              <a:rPr lang="en-US" sz="1600" dirty="0"/>
              <a:t> </a:t>
            </a:r>
            <a:r>
              <a:rPr lang="en-US" sz="1600" dirty="0" err="1"/>
              <a:t>manajemen</a:t>
            </a:r>
            <a:r>
              <a:rPr lang="en-US" sz="1600" dirty="0"/>
              <a:t> (</a:t>
            </a:r>
            <a:r>
              <a:rPr lang="en-US" sz="1600" dirty="0" err="1"/>
              <a:t>perencanaan</a:t>
            </a:r>
            <a:r>
              <a:rPr lang="en-US" sz="1600" dirty="0"/>
              <a:t>, </a:t>
            </a:r>
            <a:r>
              <a:rPr lang="en-US" sz="1600" dirty="0" err="1"/>
              <a:t>pengorganisasian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pengendalian</a:t>
            </a:r>
            <a:r>
              <a:rPr lang="en-US" sz="1600" dirty="0"/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252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200800" cy="1872208"/>
          </a:xfrm>
        </p:spPr>
        <p:txBody>
          <a:bodyPr>
            <a:noAutofit/>
          </a:bodyPr>
          <a:lstStyle/>
          <a:p>
            <a:pPr marL="438150" indent="-342900">
              <a:buFont typeface="+mj-lt"/>
              <a:buAutoNum type="arabicPeriod" startAt="4"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, </a:t>
            </a:r>
            <a:r>
              <a:rPr lang="en-US" sz="1600" dirty="0" err="1"/>
              <a:t>kedua</a:t>
            </a:r>
            <a:r>
              <a:rPr lang="en-US" sz="1600" dirty="0"/>
              <a:t> sector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produk</a:t>
            </a:r>
            <a:r>
              <a:rPr lang="en-US" sz="1600" dirty="0"/>
              <a:t> yang </a:t>
            </a:r>
            <a:r>
              <a:rPr lang="en-US" sz="1600" dirty="0" err="1"/>
              <a:t>sama</a:t>
            </a:r>
            <a:r>
              <a:rPr lang="en-US" sz="1600" dirty="0"/>
              <a:t>,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 smtClean="0"/>
              <a:t>sama-sama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/>
              <a:t>di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transportasi</a:t>
            </a:r>
            <a:r>
              <a:rPr lang="en-US" sz="1600" dirty="0"/>
              <a:t> </a:t>
            </a:r>
            <a:r>
              <a:rPr lang="en-US" sz="1600" dirty="0" err="1"/>
              <a:t>massa</a:t>
            </a:r>
            <a:r>
              <a:rPr lang="en-US" sz="1600" dirty="0"/>
              <a:t>, </a:t>
            </a:r>
            <a:r>
              <a:rPr lang="en-US" sz="1600" dirty="0" err="1"/>
              <a:t>pendidikan</a:t>
            </a:r>
            <a:r>
              <a:rPr lang="en-US" sz="1600" dirty="0"/>
              <a:t>, </a:t>
            </a:r>
            <a:r>
              <a:rPr lang="en-US" sz="1600" dirty="0" err="1"/>
              <a:t>kesehatan</a:t>
            </a:r>
            <a:r>
              <a:rPr lang="en-US" sz="1600" dirty="0"/>
              <a:t>, </a:t>
            </a:r>
            <a:r>
              <a:rPr lang="en-US" sz="1600" dirty="0" err="1"/>
              <a:t>penyediaan</a:t>
            </a:r>
            <a:r>
              <a:rPr lang="en-US" sz="1600" dirty="0"/>
              <a:t> </a:t>
            </a:r>
            <a:r>
              <a:rPr lang="en-US" sz="1600" dirty="0" err="1"/>
              <a:t>energi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 smtClean="0"/>
              <a:t>sebagainya</a:t>
            </a:r>
            <a:r>
              <a:rPr lang="en-US" sz="1600" dirty="0" smtClean="0"/>
              <a:t>.</a:t>
            </a:r>
          </a:p>
          <a:p>
            <a:pPr marL="438150" indent="-342900">
              <a:buFont typeface="+mj-lt"/>
              <a:buAutoNum type="arabicPeriod" startAt="4"/>
            </a:pPr>
            <a:endParaRPr lang="en-US" sz="1600" dirty="0"/>
          </a:p>
          <a:p>
            <a:pPr marL="438150" indent="-342900">
              <a:buFont typeface="+mj-lt"/>
              <a:buAutoNum type="arabicPeriod" startAt="4"/>
            </a:pPr>
            <a:r>
              <a:rPr lang="sv-SE" sz="1600" dirty="0" smtClean="0"/>
              <a:t>Kedua </a:t>
            </a:r>
            <a:r>
              <a:rPr lang="sv-SE" sz="1600" dirty="0"/>
              <a:t>sector terikat pada peraturan perundang-undangan dan ketentuan </a:t>
            </a:r>
            <a:r>
              <a:rPr lang="sv-SE" sz="1600" dirty="0" smtClean="0"/>
              <a:t>hukum </a:t>
            </a:r>
            <a:r>
              <a:rPr lang="sv-SE" sz="1600" dirty="0"/>
              <a:t>lain </a:t>
            </a:r>
            <a:r>
              <a:rPr lang="sv-SE" sz="1600" dirty="0" smtClean="0"/>
              <a:t>yang disyaratkan.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4064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Akuntansi</a:t>
            </a:r>
            <a:r>
              <a:rPr lang="en-US" sz="3200" dirty="0" smtClean="0"/>
              <a:t> </a:t>
            </a:r>
            <a:r>
              <a:rPr lang="en-US" sz="3200" dirty="0" err="1" smtClean="0"/>
              <a:t>Sektor</a:t>
            </a:r>
            <a:r>
              <a:rPr lang="en-US" sz="3200" dirty="0" smtClean="0"/>
              <a:t> </a:t>
            </a:r>
            <a:r>
              <a:rPr lang="en-US" sz="3200" dirty="0" err="1" smtClean="0"/>
              <a:t>Publik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4392488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en-US" sz="1800" dirty="0" err="1"/>
              <a:t>Akuntansi</a:t>
            </a:r>
            <a:r>
              <a:rPr lang="en-US" sz="1800" dirty="0"/>
              <a:t> </a:t>
            </a:r>
            <a:r>
              <a:rPr lang="en-US" sz="1800" dirty="0" err="1"/>
              <a:t>sektor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awalnya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aktivitas</a:t>
            </a:r>
            <a:r>
              <a:rPr lang="en-US" sz="1800" dirty="0"/>
              <a:t> yang </a:t>
            </a:r>
            <a:r>
              <a:rPr lang="en-US" sz="1800" dirty="0" err="1"/>
              <a:t>terspesialisasi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 smtClean="0"/>
              <a:t>profesi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/>
              <a:t>relatif</a:t>
            </a:r>
            <a:r>
              <a:rPr lang="en-US" sz="1800" dirty="0"/>
              <a:t> </a:t>
            </a:r>
            <a:r>
              <a:rPr lang="en-US" sz="1800" dirty="0" err="1"/>
              <a:t>kecil</a:t>
            </a:r>
            <a:r>
              <a:rPr lang="en-US" sz="1800" dirty="0"/>
              <a:t>. </a:t>
            </a: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demikian</a:t>
            </a:r>
            <a:r>
              <a:rPr lang="en-US" sz="1800" dirty="0"/>
              <a:t>,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akuntansi</a:t>
            </a:r>
            <a:r>
              <a:rPr lang="en-US" sz="1800" dirty="0"/>
              <a:t> </a:t>
            </a:r>
            <a:r>
              <a:rPr lang="en-US" sz="1800" dirty="0" err="1"/>
              <a:t>sektor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 </a:t>
            </a:r>
            <a:r>
              <a:rPr lang="en-US" sz="1800" dirty="0" err="1"/>
              <a:t>sedang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proses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 smtClean="0"/>
              <a:t>menjadi</a:t>
            </a:r>
            <a:r>
              <a:rPr lang="en-US" sz="1800" dirty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/>
              <a:t>disiplin</a:t>
            </a:r>
            <a:r>
              <a:rPr lang="en-US" sz="1800" dirty="0"/>
              <a:t> </a:t>
            </a:r>
            <a:r>
              <a:rPr lang="en-US" sz="1800" dirty="0" err="1"/>
              <a:t>ilmu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nn-NO" sz="1800" dirty="0"/>
              <a:t>Istilah ”sektor publik” memiliki pengertian yang beragam akibat dari luasnya wilayah </a:t>
            </a:r>
            <a:r>
              <a:rPr lang="nn-NO" sz="1800" dirty="0" smtClean="0"/>
              <a:t>publik,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disiplin</a:t>
            </a:r>
            <a:r>
              <a:rPr lang="en-US" sz="1800" dirty="0"/>
              <a:t> </a:t>
            </a:r>
            <a:r>
              <a:rPr lang="en-US" sz="1800" dirty="0" err="1"/>
              <a:t>ilmu</a:t>
            </a:r>
            <a:r>
              <a:rPr lang="en-US" sz="1800" dirty="0"/>
              <a:t> (</a:t>
            </a:r>
            <a:r>
              <a:rPr lang="en-US" sz="1800" dirty="0" err="1"/>
              <a:t>ekonomi</a:t>
            </a:r>
            <a:r>
              <a:rPr lang="en-US" sz="1800" dirty="0"/>
              <a:t>, </a:t>
            </a:r>
            <a:r>
              <a:rPr lang="en-US" sz="1800" dirty="0" err="1"/>
              <a:t>politik</a:t>
            </a:r>
            <a:r>
              <a:rPr lang="en-US" sz="1800" dirty="0"/>
              <a:t>, </a:t>
            </a:r>
            <a:r>
              <a:rPr lang="en-US" sz="1800" dirty="0" err="1"/>
              <a:t>hukum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)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pandang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definisi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berbeda-beda</a:t>
            </a:r>
            <a:r>
              <a:rPr lang="en-US" sz="1800" dirty="0"/>
              <a:t>. Dari </a:t>
            </a:r>
            <a:r>
              <a:rPr lang="en-US" sz="1800" dirty="0" err="1"/>
              <a:t>sudut</a:t>
            </a:r>
            <a:r>
              <a:rPr lang="en-US" sz="1800" dirty="0"/>
              <a:t> </a:t>
            </a:r>
            <a:r>
              <a:rPr lang="en-US" sz="1800" dirty="0" err="1"/>
              <a:t>pandang</a:t>
            </a:r>
            <a:r>
              <a:rPr lang="en-US" sz="1800" dirty="0"/>
              <a:t> </a:t>
            </a:r>
            <a:r>
              <a:rPr lang="en-US" sz="1800" dirty="0" err="1"/>
              <a:t>ilmu</a:t>
            </a:r>
            <a:r>
              <a:rPr lang="en-US" sz="1800" dirty="0"/>
              <a:t> </a:t>
            </a:r>
            <a:r>
              <a:rPr lang="en-US" sz="1800" dirty="0" err="1"/>
              <a:t>ekonomi</a:t>
            </a:r>
            <a:r>
              <a:rPr lang="en-US" sz="1800" dirty="0"/>
              <a:t>, </a:t>
            </a:r>
            <a:r>
              <a:rPr lang="en-US" sz="1800" dirty="0" err="1"/>
              <a:t>sektor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dipahami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 smtClean="0"/>
              <a:t>entitas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aktivitas</a:t>
            </a:r>
            <a:r>
              <a:rPr lang="en-US" sz="1800" dirty="0"/>
              <a:t>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barang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 smtClean="0"/>
              <a:t>publikn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rangka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kebutuhan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.</a:t>
            </a:r>
            <a:endParaRPr lang="en-US" sz="1800" dirty="0"/>
          </a:p>
        </p:txBody>
      </p:sp>
      <p:sp>
        <p:nvSpPr>
          <p:cNvPr id="4" name="Chevron 3"/>
          <p:cNvSpPr/>
          <p:nvPr/>
        </p:nvSpPr>
        <p:spPr>
          <a:xfrm>
            <a:off x="1259632" y="836712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Akuntansi</a:t>
            </a:r>
            <a:r>
              <a:rPr lang="en-US" sz="3200" dirty="0" smtClean="0"/>
              <a:t> </a:t>
            </a:r>
            <a:r>
              <a:rPr lang="en-US" sz="3200" dirty="0" err="1" smtClean="0"/>
              <a:t>Sektor</a:t>
            </a:r>
            <a:r>
              <a:rPr lang="en-US" sz="3200" dirty="0" smtClean="0"/>
              <a:t> </a:t>
            </a:r>
            <a:r>
              <a:rPr lang="en-US" sz="3200" dirty="0" err="1" smtClean="0"/>
              <a:t>Publik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4392488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i="1" dirty="0"/>
              <a:t>American Accounting Association </a:t>
            </a:r>
            <a:r>
              <a:rPr lang="en-US" sz="1800" dirty="0"/>
              <a:t>(1970) </a:t>
            </a:r>
            <a:r>
              <a:rPr lang="en-US" sz="1800" dirty="0" err="1"/>
              <a:t>dalam</a:t>
            </a:r>
            <a:r>
              <a:rPr lang="en-US" sz="1800" dirty="0"/>
              <a:t> Glynn (1993), </a:t>
            </a:r>
            <a:r>
              <a:rPr lang="en-US" sz="1800" dirty="0" err="1">
                <a:solidFill>
                  <a:srgbClr val="00B0F0"/>
                </a:solidFill>
              </a:rPr>
              <a:t>akuntansi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sektor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</a:rPr>
              <a:t>publik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</a:rPr>
              <a:t>mempunyai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tujuan</a:t>
            </a:r>
            <a:r>
              <a:rPr lang="en-US" sz="1800" dirty="0"/>
              <a:t>, </a:t>
            </a:r>
            <a:r>
              <a:rPr lang="en-US" sz="1800" dirty="0" err="1"/>
              <a:t>antara</a:t>
            </a:r>
            <a:r>
              <a:rPr lang="en-US" sz="1800" dirty="0"/>
              <a:t> lain</a:t>
            </a:r>
            <a:r>
              <a:rPr lang="en-US" sz="1800" dirty="0" smtClean="0"/>
              <a:t>: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yang </a:t>
            </a:r>
            <a:r>
              <a:rPr lang="en-US" sz="1600" dirty="0" err="1"/>
              <a:t>diperlukan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mengelola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tepat</a:t>
            </a:r>
            <a:r>
              <a:rPr lang="en-US" sz="1600" dirty="0"/>
              <a:t>, </a:t>
            </a:r>
            <a:r>
              <a:rPr lang="en-US" sz="1600" dirty="0" err="1" smtClean="0"/>
              <a:t>efsien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ekonomis</a:t>
            </a:r>
            <a:r>
              <a:rPr lang="en-US" sz="1600" dirty="0"/>
              <a:t> </a:t>
            </a:r>
            <a:r>
              <a:rPr lang="en-US" sz="1600" dirty="0" err="1" smtClean="0"/>
              <a:t>atas</a:t>
            </a:r>
            <a:r>
              <a:rPr lang="en-US" sz="1600" dirty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/>
              <a:t>operasi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alokasi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yang </a:t>
            </a:r>
            <a:r>
              <a:rPr lang="en-US" sz="1600" dirty="0" err="1"/>
              <a:t>dipercayakan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.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 smtClean="0"/>
              <a:t>terkait</a:t>
            </a:r>
            <a:r>
              <a:rPr lang="en-US" sz="1600" dirty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/>
              <a:t>pengendalian</a:t>
            </a:r>
            <a:r>
              <a:rPr lang="en-US" sz="1600" dirty="0"/>
              <a:t>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i="1" dirty="0"/>
              <a:t>(management control</a:t>
            </a:r>
            <a:r>
              <a:rPr lang="en-US" sz="1600" i="1" dirty="0" smtClean="0"/>
              <a:t>)</a:t>
            </a:r>
            <a:r>
              <a:rPr lang="en-US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sv-SE" sz="1600" dirty="0" smtClean="0"/>
              <a:t>Memberikan </a:t>
            </a:r>
            <a:r>
              <a:rPr lang="sv-SE" sz="1600" dirty="0"/>
              <a:t>informasi yang memungkinkan bagi manajer untuk melaporkan </a:t>
            </a:r>
            <a:r>
              <a:rPr lang="sv-SE" sz="1600" dirty="0" smtClean="0"/>
              <a:t>pelaksanaan </a:t>
            </a:r>
            <a:r>
              <a:rPr lang="en-US" sz="1600" dirty="0" err="1" smtClean="0"/>
              <a:t>tanggung</a:t>
            </a:r>
            <a:r>
              <a:rPr lang="en-US" sz="1600" dirty="0" smtClean="0"/>
              <a:t> </a:t>
            </a:r>
            <a:r>
              <a:rPr lang="en-US" sz="1600" dirty="0" err="1"/>
              <a:t>jawab</a:t>
            </a:r>
            <a:r>
              <a:rPr lang="en-US" sz="1600" dirty="0"/>
              <a:t> </a:t>
            </a:r>
            <a:r>
              <a:rPr lang="en-US" sz="1600" dirty="0" err="1"/>
              <a:t>mengelola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tepat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efektif</a:t>
            </a:r>
            <a:r>
              <a:rPr lang="en-US" sz="1600" dirty="0"/>
              <a:t> program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</a:t>
            </a:r>
            <a:r>
              <a:rPr lang="en-US" sz="1600" dirty="0" smtClean="0"/>
              <a:t>yang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/>
              <a:t>wewenangnya</a:t>
            </a:r>
            <a:r>
              <a:rPr lang="en-US" sz="1600" dirty="0"/>
              <a:t>;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memungkinkan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</a:t>
            </a:r>
            <a:r>
              <a:rPr lang="en-US" sz="1600" dirty="0" err="1"/>
              <a:t>pegawai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melaporkan</a:t>
            </a:r>
            <a:r>
              <a:rPr lang="en-US" sz="1600" dirty="0"/>
              <a:t> </a:t>
            </a:r>
            <a:r>
              <a:rPr lang="en-US" sz="1600" dirty="0" err="1" smtClean="0"/>
              <a:t>kepada</a:t>
            </a:r>
            <a:r>
              <a:rPr lang="en-US" sz="1600" dirty="0"/>
              <a:t> </a:t>
            </a:r>
            <a:r>
              <a:rPr lang="en-US" sz="1600" dirty="0" err="1" smtClean="0"/>
              <a:t>publik</a:t>
            </a:r>
            <a:r>
              <a:rPr lang="en-US" sz="1600" dirty="0" smtClean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operasi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.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terkait</a:t>
            </a:r>
            <a:r>
              <a:rPr lang="en-US" sz="1600" dirty="0"/>
              <a:t> </a:t>
            </a:r>
            <a:r>
              <a:rPr lang="en-US" sz="1600" dirty="0" err="1" smtClean="0"/>
              <a:t>dengan</a:t>
            </a:r>
            <a:r>
              <a:rPr lang="en-US" sz="1600" dirty="0"/>
              <a:t> </a:t>
            </a:r>
            <a:r>
              <a:rPr lang="en-US" sz="1600" dirty="0" err="1" smtClean="0"/>
              <a:t>akuntabilitas</a:t>
            </a:r>
            <a:r>
              <a:rPr lang="en-US" sz="1600" dirty="0" smtClean="0"/>
              <a:t> </a:t>
            </a:r>
            <a:r>
              <a:rPr lang="en-US" sz="1600" i="1" dirty="0"/>
              <a:t>(accountability)</a:t>
            </a:r>
            <a:r>
              <a:rPr lang="en-US" sz="1600" dirty="0"/>
              <a:t>.</a:t>
            </a:r>
            <a:endParaRPr lang="en-US" sz="1600" dirty="0"/>
          </a:p>
        </p:txBody>
      </p:sp>
      <p:sp>
        <p:nvSpPr>
          <p:cNvPr id="4" name="Chevron 3"/>
          <p:cNvSpPr/>
          <p:nvPr/>
        </p:nvSpPr>
        <p:spPr>
          <a:xfrm>
            <a:off x="1259632" y="836712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07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Akuntansi</a:t>
            </a:r>
            <a:r>
              <a:rPr lang="en-US" sz="3200" dirty="0" smtClean="0"/>
              <a:t> </a:t>
            </a:r>
            <a:r>
              <a:rPr lang="en-US" sz="3200" dirty="0" err="1" smtClean="0"/>
              <a:t>Sektor</a:t>
            </a:r>
            <a:r>
              <a:rPr lang="en-US" sz="3200" dirty="0" smtClean="0"/>
              <a:t> </a:t>
            </a:r>
            <a:r>
              <a:rPr lang="en-US" sz="3200" dirty="0" err="1" smtClean="0"/>
              <a:t>Publik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965539"/>
              </p:ext>
            </p:extLst>
          </p:nvPr>
        </p:nvGraphicFramePr>
        <p:xfrm>
          <a:off x="1042988" y="2564904"/>
          <a:ext cx="7200900" cy="1872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2391271"/>
            <a:ext cx="7246727" cy="46166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Tiga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hal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pokok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terkait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dengan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Akuntansi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Sektor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Publik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259632" y="836712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5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Akuntansi</a:t>
            </a:r>
            <a:r>
              <a:rPr lang="en-US" sz="3200" dirty="0" smtClean="0"/>
              <a:t> </a:t>
            </a:r>
            <a:r>
              <a:rPr lang="en-US" sz="3200" dirty="0" err="1" smtClean="0"/>
              <a:t>Sektor</a:t>
            </a:r>
            <a:r>
              <a:rPr lang="en-US" sz="3200" dirty="0" smtClean="0"/>
              <a:t> </a:t>
            </a:r>
            <a:r>
              <a:rPr lang="en-US" sz="3200" dirty="0" err="1" smtClean="0"/>
              <a:t>Publik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43924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sz="1800" dirty="0"/>
              <a:t>Informasi akuntansi berguna untuk bahan pertimbangan dalam pengambilan </a:t>
            </a:r>
            <a:r>
              <a:rPr lang="sv-SE" sz="1800" dirty="0" smtClean="0"/>
              <a:t>keputusan, </a:t>
            </a:r>
            <a:r>
              <a:rPr lang="en-US" sz="1800" dirty="0" err="1" smtClean="0"/>
              <a:t>terutama</a:t>
            </a:r>
            <a:r>
              <a:rPr lang="en-US" sz="1800" dirty="0" smtClean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membantu</a:t>
            </a:r>
            <a:r>
              <a:rPr lang="en-US" sz="1800" dirty="0"/>
              <a:t> </a:t>
            </a:r>
            <a:r>
              <a:rPr lang="en-US" sz="1800" dirty="0" err="1"/>
              <a:t>manajer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alokasi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daya</a:t>
            </a:r>
            <a:r>
              <a:rPr lang="en-US" sz="1800" dirty="0"/>
              <a:t>.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akuntansi</a:t>
            </a:r>
            <a:r>
              <a:rPr lang="en-US" sz="1800" dirty="0"/>
              <a:t> </a:t>
            </a:r>
            <a:r>
              <a:rPr lang="en-US" sz="1800" dirty="0" err="1" smtClean="0"/>
              <a:t>dapat</a:t>
            </a:r>
            <a:r>
              <a:rPr lang="en-US" sz="1800" dirty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program, </a:t>
            </a:r>
            <a:r>
              <a:rPr lang="en-US" sz="1800" dirty="0" err="1"/>
              <a:t>proyek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aktivitas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kelayakannya</a:t>
            </a:r>
            <a:r>
              <a:rPr lang="en-US" sz="1800" dirty="0"/>
              <a:t> </a:t>
            </a:r>
            <a:r>
              <a:rPr lang="en-US" sz="1800" dirty="0" err="1" smtClean="0"/>
              <a:t>baik</a:t>
            </a:r>
            <a:r>
              <a:rPr lang="en-US" sz="1800" dirty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/>
              <a:t>ekonomis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teknis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/>
              <a:t>akuntansi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membantu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pemilihan</a:t>
            </a:r>
            <a:r>
              <a:rPr lang="en-US" sz="1800" dirty="0"/>
              <a:t> program yang </a:t>
            </a:r>
            <a:r>
              <a:rPr lang="en-US" sz="1800" dirty="0" err="1" smtClean="0"/>
              <a:t>efektif</a:t>
            </a:r>
            <a:r>
              <a:rPr lang="en-US" sz="1800" dirty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/>
              <a:t>ekonomis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penilaian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. </a:t>
            </a:r>
            <a:r>
              <a:rPr lang="en-US" sz="1800" dirty="0" err="1"/>
              <a:t>Pemilihan</a:t>
            </a:r>
            <a:r>
              <a:rPr lang="en-US" sz="1800" dirty="0"/>
              <a:t> program yang </a:t>
            </a:r>
            <a:r>
              <a:rPr lang="en-US" sz="1800" dirty="0" err="1"/>
              <a:t>tepat</a:t>
            </a:r>
            <a:r>
              <a:rPr lang="en-US" sz="1800" dirty="0"/>
              <a:t> </a:t>
            </a:r>
            <a:r>
              <a:rPr lang="en-US" sz="1800" dirty="0" err="1"/>
              <a:t>sasaran</a:t>
            </a:r>
            <a:r>
              <a:rPr lang="en-US" sz="1800" dirty="0"/>
              <a:t>, </a:t>
            </a:r>
            <a:r>
              <a:rPr lang="en-US" sz="1800" dirty="0" err="1"/>
              <a:t>efektif</a:t>
            </a:r>
            <a:r>
              <a:rPr lang="en-US" sz="1800" dirty="0"/>
              <a:t>, </a:t>
            </a:r>
            <a:r>
              <a:rPr lang="en-US" sz="1800" dirty="0" err="1" smtClean="0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ekonomis</a:t>
            </a:r>
            <a:r>
              <a:rPr lang="en-US" sz="1800" dirty="0" smtClean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membantu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proses </a:t>
            </a:r>
            <a:r>
              <a:rPr lang="en-US" sz="1800" dirty="0" err="1"/>
              <a:t>penganggaran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533400" algn="just">
              <a:buNone/>
            </a:pP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pengukuran</a:t>
            </a:r>
            <a:r>
              <a:rPr lang="en-US" sz="1600" dirty="0"/>
              <a:t> </a:t>
            </a:r>
            <a:r>
              <a:rPr lang="en-US" sz="1600" dirty="0" err="1"/>
              <a:t>kinerja</a:t>
            </a:r>
            <a:r>
              <a:rPr lang="en-US" sz="1600" dirty="0"/>
              <a:t>,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memerlukan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 smtClean="0"/>
              <a:t>tertama</a:t>
            </a:r>
            <a:r>
              <a:rPr lang="en-US" sz="1600" dirty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menentukan</a:t>
            </a:r>
            <a:r>
              <a:rPr lang="en-US" sz="1600" dirty="0"/>
              <a:t> </a:t>
            </a:r>
            <a:r>
              <a:rPr lang="en-US" sz="1600" dirty="0" err="1"/>
              <a:t>indikator</a:t>
            </a:r>
            <a:r>
              <a:rPr lang="en-US" sz="1600" dirty="0"/>
              <a:t> </a:t>
            </a:r>
            <a:r>
              <a:rPr lang="en-US" sz="1600" dirty="0" err="1"/>
              <a:t>kinerja</a:t>
            </a:r>
            <a:r>
              <a:rPr lang="en-US" sz="1600" dirty="0"/>
              <a:t> </a:t>
            </a:r>
            <a:r>
              <a:rPr lang="en-US" sz="1600" i="1" dirty="0"/>
              <a:t>(performance indicator)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dasar</a:t>
            </a:r>
            <a:r>
              <a:rPr lang="en-US" sz="1600" dirty="0"/>
              <a:t> </a:t>
            </a:r>
            <a:r>
              <a:rPr lang="en-US" sz="1600" dirty="0" err="1"/>
              <a:t>penilaian</a:t>
            </a:r>
            <a:r>
              <a:rPr lang="en-US" sz="1600" dirty="0"/>
              <a:t> </a:t>
            </a:r>
            <a:r>
              <a:rPr lang="en-US" sz="1600" dirty="0" err="1"/>
              <a:t>kinerja</a:t>
            </a:r>
            <a:r>
              <a:rPr lang="en-US" sz="1600" dirty="0"/>
              <a:t>. </a:t>
            </a:r>
            <a:r>
              <a:rPr lang="en-US" sz="1600" dirty="0" err="1" smtClean="0"/>
              <a:t>Informasi</a:t>
            </a:r>
            <a:r>
              <a:rPr lang="en-US" sz="1600" dirty="0"/>
              <a:t> </a:t>
            </a:r>
            <a:r>
              <a:rPr lang="en-US" sz="1600" dirty="0" err="1" smtClean="0"/>
              <a:t>akuntansi</a:t>
            </a:r>
            <a:r>
              <a:rPr lang="en-US" sz="1600" dirty="0" smtClean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peran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menentukan</a:t>
            </a:r>
            <a:r>
              <a:rPr lang="en-US" sz="1600" dirty="0"/>
              <a:t> </a:t>
            </a:r>
            <a:r>
              <a:rPr lang="en-US" sz="1600" dirty="0" err="1"/>
              <a:t>indikator</a:t>
            </a:r>
            <a:r>
              <a:rPr lang="en-US" sz="1600" dirty="0"/>
              <a:t> </a:t>
            </a:r>
            <a:r>
              <a:rPr lang="en-US" sz="1600" dirty="0" err="1"/>
              <a:t>kinerja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.</a:t>
            </a:r>
            <a:endParaRPr lang="en-US" sz="1600" dirty="0"/>
          </a:p>
        </p:txBody>
      </p:sp>
      <p:sp>
        <p:nvSpPr>
          <p:cNvPr id="4" name="Chevron 3"/>
          <p:cNvSpPr/>
          <p:nvPr/>
        </p:nvSpPr>
        <p:spPr>
          <a:xfrm>
            <a:off x="1259632" y="836712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i="1" dirty="0" smtClean="0"/>
              <a:t>Good Governance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200800" cy="4320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dirty="0" err="1">
                <a:solidFill>
                  <a:srgbClr val="C00000"/>
                </a:solidFill>
              </a:rPr>
              <a:t>Pengertian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i="1" dirty="0">
                <a:solidFill>
                  <a:srgbClr val="C00000"/>
                </a:solidFill>
              </a:rPr>
              <a:t>governance </a:t>
            </a:r>
            <a:r>
              <a:rPr lang="en-US" sz="1600" dirty="0" err="1">
                <a:solidFill>
                  <a:srgbClr val="C00000"/>
                </a:solidFill>
              </a:rPr>
              <a:t>dapat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diartikan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sebagai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cara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mengelola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urusan-urusan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publik</a:t>
            </a:r>
            <a:r>
              <a:rPr lang="en-US" sz="1600" dirty="0">
                <a:solidFill>
                  <a:srgbClr val="C00000"/>
                </a:solidFill>
              </a:rPr>
              <a:t>. 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en-US" sz="1600" dirty="0"/>
          </a:p>
          <a:p>
            <a:pPr marL="0" indent="533400" algn="just">
              <a:buNone/>
            </a:pPr>
            <a:r>
              <a:rPr lang="en-US" sz="1600" dirty="0" smtClean="0"/>
              <a:t>World Bank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defnisi</a:t>
            </a:r>
            <a:r>
              <a:rPr lang="en-US" sz="1600" dirty="0" smtClean="0"/>
              <a:t> </a:t>
            </a:r>
            <a:r>
              <a:rPr lang="en-US" sz="1600" i="1" dirty="0"/>
              <a:t>governance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i="1" dirty="0"/>
              <a:t>”the way state power is used in managing economic and </a:t>
            </a:r>
            <a:r>
              <a:rPr lang="en-US" sz="1600" i="1" dirty="0" smtClean="0"/>
              <a:t>social resources </a:t>
            </a:r>
            <a:r>
              <a:rPr lang="en-US" sz="1600" i="1" dirty="0"/>
              <a:t>for development of society”</a:t>
            </a:r>
            <a:r>
              <a:rPr lang="en-US" sz="1600" dirty="0"/>
              <a:t>. </a:t>
            </a:r>
            <a:endParaRPr lang="en-US" sz="1600" dirty="0" smtClean="0"/>
          </a:p>
          <a:p>
            <a:pPr marL="0" indent="533400" algn="just">
              <a:buNone/>
            </a:pPr>
            <a:endParaRPr lang="en-US" sz="1600" i="1" dirty="0"/>
          </a:p>
          <a:p>
            <a:pPr marL="0" indent="533400" algn="just">
              <a:buNone/>
            </a:pPr>
            <a:r>
              <a:rPr lang="en-US" sz="1600" i="1" dirty="0" smtClean="0"/>
              <a:t>United </a:t>
            </a:r>
            <a:r>
              <a:rPr lang="en-US" sz="1600" i="1" dirty="0"/>
              <a:t>Nation </a:t>
            </a:r>
            <a:r>
              <a:rPr lang="en-US" sz="1600" i="1" dirty="0" smtClean="0"/>
              <a:t>Development Program </a:t>
            </a:r>
            <a:r>
              <a:rPr lang="en-US" sz="1600" dirty="0"/>
              <a:t>(</a:t>
            </a:r>
            <a:r>
              <a:rPr lang="en-US" sz="1600" dirty="0" smtClean="0"/>
              <a:t>UNDP) </a:t>
            </a:r>
            <a:r>
              <a:rPr lang="en-US" sz="1600" dirty="0" err="1" smtClean="0"/>
              <a:t>mendefinisikan</a:t>
            </a:r>
            <a:r>
              <a:rPr lang="en-US" sz="1600" dirty="0" smtClean="0"/>
              <a:t> </a:t>
            </a:r>
            <a:r>
              <a:rPr lang="en-US" sz="1600" i="1" dirty="0"/>
              <a:t>governance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i="1" dirty="0"/>
              <a:t>“the exercise </a:t>
            </a:r>
            <a:r>
              <a:rPr lang="en-US" sz="1600" i="1" dirty="0" smtClean="0"/>
              <a:t>of political</a:t>
            </a:r>
            <a:r>
              <a:rPr lang="en-US" sz="1600" i="1" dirty="0"/>
              <a:t>, economic, and administrative authority </a:t>
            </a:r>
            <a:r>
              <a:rPr lang="en-US" sz="1600" i="1" dirty="0" smtClean="0"/>
              <a:t>to manage </a:t>
            </a:r>
            <a:r>
              <a:rPr lang="en-US" sz="1600" i="1" dirty="0"/>
              <a:t>a nation’s </a:t>
            </a:r>
            <a:r>
              <a:rPr lang="en-US" sz="1600" i="1" dirty="0" smtClean="0"/>
              <a:t>affair </a:t>
            </a:r>
            <a:r>
              <a:rPr lang="en-US" sz="1600" i="1" dirty="0"/>
              <a:t>at all levels”</a:t>
            </a:r>
            <a:r>
              <a:rPr lang="en-US" sz="1600" dirty="0"/>
              <a:t>. </a:t>
            </a:r>
            <a:endParaRPr lang="en-US" sz="1600" dirty="0" smtClean="0"/>
          </a:p>
          <a:p>
            <a:pPr marL="0" indent="533400" algn="just">
              <a:buNone/>
            </a:pPr>
            <a:endParaRPr lang="en-US" sz="1600" dirty="0"/>
          </a:p>
          <a:p>
            <a:pPr marL="0" indent="533400" algn="just">
              <a:buNone/>
            </a:pP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, </a:t>
            </a:r>
            <a:r>
              <a:rPr lang="en-US" sz="1600" i="1" dirty="0"/>
              <a:t>World Bank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menekankan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 smtClean="0"/>
              <a:t>pemerintah</a:t>
            </a:r>
            <a:r>
              <a:rPr lang="en-US" sz="1600" dirty="0"/>
              <a:t> </a:t>
            </a:r>
            <a:r>
              <a:rPr lang="en-US" sz="1600" dirty="0" err="1" smtClean="0"/>
              <a:t>mengelola</a:t>
            </a:r>
            <a:r>
              <a:rPr lang="en-US" sz="1600" dirty="0" smtClean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kepentingan</a:t>
            </a:r>
            <a:r>
              <a:rPr lang="en-US" sz="1600" dirty="0"/>
              <a:t> </a:t>
            </a:r>
            <a:r>
              <a:rPr lang="en-US" sz="1600" dirty="0" err="1"/>
              <a:t>pembangunan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, </a:t>
            </a:r>
            <a:r>
              <a:rPr lang="en-US" sz="1600" dirty="0" err="1" smtClean="0"/>
              <a:t>sedangkan</a:t>
            </a:r>
            <a:r>
              <a:rPr lang="en-US" sz="1600" dirty="0"/>
              <a:t> </a:t>
            </a:r>
            <a:r>
              <a:rPr lang="en-US" sz="1600" dirty="0" smtClean="0"/>
              <a:t>UNDP </a:t>
            </a:r>
            <a:r>
              <a:rPr lang="en-US" sz="1600" dirty="0" err="1" smtClean="0"/>
              <a:t>lebih</a:t>
            </a:r>
            <a:r>
              <a:rPr lang="en-US" sz="1600" dirty="0"/>
              <a:t> </a:t>
            </a:r>
            <a:r>
              <a:rPr lang="en-US" sz="1600" dirty="0" err="1" smtClean="0"/>
              <a:t>menekankan</a:t>
            </a:r>
            <a:r>
              <a:rPr lang="en-US" sz="1600" dirty="0" smtClean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aspek</a:t>
            </a:r>
            <a:r>
              <a:rPr lang="en-US" sz="1600" dirty="0"/>
              <a:t> </a:t>
            </a:r>
            <a:r>
              <a:rPr lang="en-US" sz="1600" dirty="0" err="1"/>
              <a:t>politik</a:t>
            </a:r>
            <a:r>
              <a:rPr lang="en-US" sz="1600" dirty="0"/>
              <a:t>, </a:t>
            </a:r>
            <a:r>
              <a:rPr lang="en-US" sz="1600" dirty="0" err="1"/>
              <a:t>ekonomi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administratif</a:t>
            </a:r>
            <a:r>
              <a:rPr lang="en-US" sz="1600" dirty="0"/>
              <a:t> </a:t>
            </a:r>
            <a:r>
              <a:rPr lang="en-US" sz="1600" dirty="0" err="1" smtClean="0"/>
              <a:t>dalam</a:t>
            </a:r>
            <a:r>
              <a:rPr lang="en-US" sz="1600" dirty="0"/>
              <a:t> </a:t>
            </a:r>
            <a:r>
              <a:rPr lang="en-US" sz="1600" dirty="0" err="1" smtClean="0"/>
              <a:t>pengelolaan</a:t>
            </a:r>
            <a:r>
              <a:rPr lang="en-US" sz="1600" dirty="0" smtClean="0"/>
              <a:t> </a:t>
            </a:r>
            <a:r>
              <a:rPr lang="en-US" sz="1600" dirty="0" err="1"/>
              <a:t>negara</a:t>
            </a:r>
            <a:r>
              <a:rPr lang="en-US" sz="1600" dirty="0"/>
              <a:t>.</a:t>
            </a:r>
            <a:endParaRPr lang="en-US" sz="1400" dirty="0"/>
          </a:p>
        </p:txBody>
      </p:sp>
      <p:sp>
        <p:nvSpPr>
          <p:cNvPr id="4" name="Chevron 3"/>
          <p:cNvSpPr/>
          <p:nvPr/>
        </p:nvSpPr>
        <p:spPr>
          <a:xfrm>
            <a:off x="1259632" y="836712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i="1" dirty="0" smtClean="0"/>
              <a:t>Good Governance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UNDP </a:t>
            </a:r>
            <a:r>
              <a:rPr lang="en-US" sz="1400" dirty="0" err="1" smtClean="0"/>
              <a:t>mendefnisikan</a:t>
            </a:r>
            <a:r>
              <a:rPr lang="en-US" sz="1400" dirty="0" smtClean="0"/>
              <a:t> </a:t>
            </a:r>
            <a:r>
              <a:rPr lang="en-US" sz="1400" dirty="0" err="1"/>
              <a:t>karakteristik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i="1" dirty="0"/>
              <a:t>Good Governance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berikut</a:t>
            </a:r>
            <a:r>
              <a:rPr lang="en-US" sz="1400" dirty="0"/>
              <a:t>:</a:t>
            </a:r>
          </a:p>
          <a:p>
            <a:pPr marL="533400" indent="-266700">
              <a:buFont typeface="+mj-lt"/>
              <a:buAutoNum type="arabicPeriod"/>
            </a:pPr>
            <a:r>
              <a:rPr lang="sv-SE" sz="1200" i="1" dirty="0" smtClean="0"/>
              <a:t>Participation</a:t>
            </a:r>
            <a:r>
              <a:rPr lang="sv-SE" sz="1200" i="1" dirty="0"/>
              <a:t>. </a:t>
            </a:r>
            <a:r>
              <a:rPr lang="sv-SE" sz="1200" dirty="0"/>
              <a:t>Keterlibatan masyarakat dalam pembuatan keputusan baik secara langsung </a:t>
            </a:r>
            <a:r>
              <a:rPr lang="sv-SE" sz="1200" dirty="0" smtClean="0"/>
              <a:t>maupun tidak </a:t>
            </a:r>
            <a:r>
              <a:rPr lang="sv-SE" sz="1200" dirty="0"/>
              <a:t>langsung melalui lembaga perwakilan yang dapat menyalurkan aspirasinya. </a:t>
            </a:r>
            <a:r>
              <a:rPr lang="sv-SE" sz="1200" dirty="0" smtClean="0"/>
              <a:t>Partisipasi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/>
              <a:t>dibangun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dasar</a:t>
            </a:r>
            <a:r>
              <a:rPr lang="en-US" sz="1200" dirty="0"/>
              <a:t> </a:t>
            </a:r>
            <a:r>
              <a:rPr lang="en-US" sz="1200" dirty="0" err="1"/>
              <a:t>kebebasan</a:t>
            </a:r>
            <a:r>
              <a:rPr lang="en-US" sz="1200" dirty="0"/>
              <a:t> </a:t>
            </a:r>
            <a:r>
              <a:rPr lang="en-US" sz="1200" dirty="0" err="1"/>
              <a:t>berasosiasi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berbicara</a:t>
            </a:r>
            <a:r>
              <a:rPr lang="en-US" sz="1200" dirty="0"/>
              <a:t> </a:t>
            </a:r>
            <a:r>
              <a:rPr lang="en-US" sz="1200" dirty="0" err="1"/>
              <a:t>serta</a:t>
            </a:r>
            <a:r>
              <a:rPr lang="en-US" sz="1200" dirty="0"/>
              <a:t> </a:t>
            </a:r>
            <a:r>
              <a:rPr lang="en-US" sz="1200" dirty="0" err="1"/>
              <a:t>berpartisipasi</a:t>
            </a:r>
            <a:r>
              <a:rPr lang="en-US" sz="1200" dirty="0"/>
              <a:t> </a:t>
            </a:r>
            <a:r>
              <a:rPr lang="en-US" sz="1200" dirty="0" err="1" smtClean="0"/>
              <a:t>secara</a:t>
            </a:r>
            <a:r>
              <a:rPr lang="en-US" sz="1200" dirty="0"/>
              <a:t> </a:t>
            </a:r>
            <a:r>
              <a:rPr lang="en-US" sz="1200" dirty="0" err="1" smtClean="0"/>
              <a:t>konstruktif</a:t>
            </a:r>
            <a:r>
              <a:rPr lang="en-US" sz="1200" dirty="0"/>
              <a:t>.</a:t>
            </a:r>
          </a:p>
          <a:p>
            <a:pPr marL="533400" indent="-266700">
              <a:buFont typeface="+mj-lt"/>
              <a:buAutoNum type="arabicPeriod"/>
            </a:pPr>
            <a:r>
              <a:rPr lang="en-US" sz="1200" i="1" dirty="0" smtClean="0"/>
              <a:t>Rule </a:t>
            </a:r>
            <a:r>
              <a:rPr lang="en-US" sz="1200" i="1" dirty="0"/>
              <a:t>of Law. </a:t>
            </a:r>
            <a:r>
              <a:rPr lang="en-US" sz="1200" dirty="0" err="1"/>
              <a:t>Kerangka</a:t>
            </a:r>
            <a:r>
              <a:rPr lang="en-US" sz="1200" dirty="0"/>
              <a:t> </a:t>
            </a:r>
            <a:r>
              <a:rPr lang="en-US" sz="1200" dirty="0" err="1"/>
              <a:t>hukum</a:t>
            </a:r>
            <a:r>
              <a:rPr lang="en-US" sz="1200" dirty="0"/>
              <a:t> yang </a:t>
            </a:r>
            <a:r>
              <a:rPr lang="en-US" sz="1200" dirty="0" err="1"/>
              <a:t>adil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dilaksanakan</a:t>
            </a:r>
            <a:r>
              <a:rPr lang="en-US" sz="1200" dirty="0"/>
              <a:t> </a:t>
            </a:r>
            <a:r>
              <a:rPr lang="en-US" sz="1200" dirty="0" err="1"/>
              <a:t>tanpa</a:t>
            </a:r>
            <a:r>
              <a:rPr lang="en-US" sz="1200" dirty="0"/>
              <a:t> </a:t>
            </a:r>
            <a:r>
              <a:rPr lang="en-US" sz="1200" dirty="0" err="1"/>
              <a:t>pandang</a:t>
            </a:r>
            <a:r>
              <a:rPr lang="en-US" sz="1200" dirty="0"/>
              <a:t> </a:t>
            </a:r>
            <a:r>
              <a:rPr lang="en-US" sz="1200" dirty="0" err="1"/>
              <a:t>bulu</a:t>
            </a:r>
            <a:r>
              <a:rPr lang="en-US" sz="1200" dirty="0"/>
              <a:t>.</a:t>
            </a:r>
          </a:p>
          <a:p>
            <a:pPr marL="533400" indent="-266700">
              <a:buFont typeface="+mj-lt"/>
              <a:buAutoNum type="arabicPeriod"/>
            </a:pPr>
            <a:r>
              <a:rPr lang="en-US" sz="1200" i="1" dirty="0" smtClean="0"/>
              <a:t>Transparency</a:t>
            </a:r>
            <a:r>
              <a:rPr lang="en-US" sz="1200" i="1" dirty="0"/>
              <a:t>. </a:t>
            </a:r>
            <a:r>
              <a:rPr lang="en-US" sz="1200" dirty="0" err="1"/>
              <a:t>Transparansi</a:t>
            </a:r>
            <a:r>
              <a:rPr lang="en-US" sz="1200" dirty="0"/>
              <a:t> </a:t>
            </a:r>
            <a:r>
              <a:rPr lang="en-US" sz="1200" dirty="0" err="1"/>
              <a:t>dibangun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dasar</a:t>
            </a:r>
            <a:r>
              <a:rPr lang="en-US" sz="1200" dirty="0"/>
              <a:t> </a:t>
            </a:r>
            <a:r>
              <a:rPr lang="en-US" sz="1200" dirty="0" err="1"/>
              <a:t>kebebasan</a:t>
            </a:r>
            <a:r>
              <a:rPr lang="en-US" sz="1200" dirty="0"/>
              <a:t> </a:t>
            </a:r>
            <a:r>
              <a:rPr lang="en-US" sz="1200" dirty="0" err="1"/>
              <a:t>memperoleh</a:t>
            </a:r>
            <a:r>
              <a:rPr lang="en-US" sz="1200" dirty="0"/>
              <a:t> </a:t>
            </a:r>
            <a:r>
              <a:rPr lang="en-US" sz="1200" dirty="0" err="1"/>
              <a:t>informasi</a:t>
            </a:r>
            <a:r>
              <a:rPr lang="en-US" sz="1200" dirty="0"/>
              <a:t>. </a:t>
            </a:r>
            <a:r>
              <a:rPr lang="en-US" sz="1200" dirty="0" err="1"/>
              <a:t>Informasi</a:t>
            </a:r>
            <a:r>
              <a:rPr lang="en-US" sz="1200" dirty="0"/>
              <a:t> </a:t>
            </a:r>
            <a:r>
              <a:rPr lang="en-US" sz="1200" dirty="0" smtClean="0"/>
              <a:t>yang </a:t>
            </a:r>
            <a:r>
              <a:rPr lang="en-US" sz="1200" dirty="0" err="1" smtClean="0"/>
              <a:t>berkaitan</a:t>
            </a:r>
            <a:r>
              <a:rPr lang="en-US" sz="1200" dirty="0" smtClean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kepentingan</a:t>
            </a:r>
            <a:r>
              <a:rPr lang="en-US" sz="1200" dirty="0"/>
              <a:t> </a:t>
            </a:r>
            <a:r>
              <a:rPr lang="en-US" sz="1200" dirty="0" err="1"/>
              <a:t>publik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langsung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diperoleh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yang </a:t>
            </a:r>
            <a:r>
              <a:rPr lang="en-US" sz="1200" dirty="0" err="1"/>
              <a:t>membutuhkan</a:t>
            </a:r>
            <a:r>
              <a:rPr lang="en-US" sz="1200" dirty="0"/>
              <a:t>.</a:t>
            </a:r>
          </a:p>
          <a:p>
            <a:pPr marL="533400" indent="-266700">
              <a:buFont typeface="+mj-lt"/>
              <a:buAutoNum type="arabicPeriod"/>
            </a:pPr>
            <a:r>
              <a:rPr lang="en-US" sz="1200" i="1" dirty="0" smtClean="0"/>
              <a:t>Responsiveness</a:t>
            </a:r>
            <a:r>
              <a:rPr lang="en-US" sz="1200" i="1" dirty="0"/>
              <a:t>. </a:t>
            </a:r>
            <a:r>
              <a:rPr lang="en-US" sz="1200" dirty="0" err="1"/>
              <a:t>Lembaga-lembaga</a:t>
            </a:r>
            <a:r>
              <a:rPr lang="en-US" sz="1200" dirty="0"/>
              <a:t> </a:t>
            </a:r>
            <a:r>
              <a:rPr lang="en-US" sz="1200" dirty="0" err="1"/>
              <a:t>publik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cepat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tanggap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 smtClean="0"/>
              <a:t>melayani</a:t>
            </a:r>
            <a:r>
              <a:rPr lang="en-US" sz="1200" dirty="0"/>
              <a:t> </a:t>
            </a:r>
            <a:r>
              <a:rPr lang="en-US" sz="1200" i="1" dirty="0" smtClean="0"/>
              <a:t>stakeholder</a:t>
            </a:r>
            <a:r>
              <a:rPr lang="en-US" sz="1200" dirty="0"/>
              <a:t>.</a:t>
            </a:r>
          </a:p>
          <a:p>
            <a:pPr marL="533400" indent="-266700">
              <a:buFont typeface="+mj-lt"/>
              <a:buAutoNum type="arabicPeriod"/>
            </a:pPr>
            <a:r>
              <a:rPr lang="en-US" sz="1200" i="1" dirty="0" err="1" smtClean="0"/>
              <a:t>Consensuss</a:t>
            </a:r>
            <a:r>
              <a:rPr lang="en-US" sz="1200" i="1" dirty="0" smtClean="0"/>
              <a:t> </a:t>
            </a:r>
            <a:r>
              <a:rPr lang="en-US" sz="1200" i="1" dirty="0"/>
              <a:t>orientation. </a:t>
            </a:r>
            <a:r>
              <a:rPr lang="en-US" sz="1200" dirty="0" err="1"/>
              <a:t>Berorientasi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kepentingan</a:t>
            </a:r>
            <a:r>
              <a:rPr lang="en-US" sz="1200" dirty="0"/>
              <a:t> </a:t>
            </a:r>
            <a:r>
              <a:rPr lang="en-US" sz="1200" dirty="0" err="1"/>
              <a:t>masyarakat</a:t>
            </a:r>
            <a:r>
              <a:rPr lang="en-US" sz="1200" dirty="0"/>
              <a:t> yang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luas</a:t>
            </a:r>
            <a:r>
              <a:rPr lang="en-US" sz="1200" dirty="0"/>
              <a:t>.</a:t>
            </a:r>
          </a:p>
          <a:p>
            <a:pPr marL="533400" indent="-266700">
              <a:buFont typeface="+mj-lt"/>
              <a:buAutoNum type="arabicPeriod"/>
            </a:pPr>
            <a:r>
              <a:rPr lang="en-US" sz="1200" i="1" dirty="0" smtClean="0"/>
              <a:t>Equity</a:t>
            </a:r>
            <a:r>
              <a:rPr lang="en-US" sz="1200" i="1" dirty="0"/>
              <a:t>. </a:t>
            </a:r>
            <a:r>
              <a:rPr lang="en-US" sz="1200" dirty="0" err="1"/>
              <a:t>Setiap</a:t>
            </a:r>
            <a:r>
              <a:rPr lang="en-US" sz="1200" dirty="0"/>
              <a:t> </a:t>
            </a:r>
            <a:r>
              <a:rPr lang="en-US" sz="1200" dirty="0" err="1"/>
              <a:t>masyarakat</a:t>
            </a:r>
            <a:r>
              <a:rPr lang="en-US" sz="1200" dirty="0"/>
              <a:t>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kesempatan</a:t>
            </a:r>
            <a:r>
              <a:rPr lang="en-US" sz="1200" dirty="0"/>
              <a:t> yang </a:t>
            </a:r>
            <a:r>
              <a:rPr lang="en-US" sz="1200" dirty="0" err="1"/>
              <a:t>sama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 smtClean="0"/>
              <a:t>memperoleh</a:t>
            </a:r>
            <a:r>
              <a:rPr lang="en-US" sz="1200" dirty="0"/>
              <a:t> </a:t>
            </a:r>
            <a:r>
              <a:rPr lang="en-US" sz="1200" dirty="0" err="1" smtClean="0"/>
              <a:t>kesejahteraan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/>
              <a:t> </a:t>
            </a:r>
            <a:r>
              <a:rPr lang="en-US" sz="1200" dirty="0" err="1" smtClean="0"/>
              <a:t>keadilan</a:t>
            </a:r>
            <a:r>
              <a:rPr lang="en-US" sz="1200" dirty="0"/>
              <a:t>.</a:t>
            </a:r>
          </a:p>
          <a:p>
            <a:pPr marL="533400" indent="-266700">
              <a:buFont typeface="+mj-lt"/>
              <a:buAutoNum type="arabicPeriod"/>
            </a:pPr>
            <a:r>
              <a:rPr lang="en-US" sz="1200" i="1" dirty="0" err="1" smtClean="0"/>
              <a:t>Eficiency</a:t>
            </a:r>
            <a:r>
              <a:rPr lang="en-US" sz="1200" i="1" dirty="0" smtClean="0"/>
              <a:t> </a:t>
            </a:r>
            <a:r>
              <a:rPr lang="en-US" sz="1200" i="1" dirty="0"/>
              <a:t>&amp; </a:t>
            </a:r>
            <a:r>
              <a:rPr lang="en-US" sz="1200" i="1" dirty="0" err="1" smtClean="0"/>
              <a:t>efefctiveness</a:t>
            </a:r>
            <a:r>
              <a:rPr lang="en-US" sz="1200" i="1" dirty="0"/>
              <a:t>. </a:t>
            </a:r>
            <a:r>
              <a:rPr lang="en-US" sz="1200" dirty="0" err="1"/>
              <a:t>Pengelolaan</a:t>
            </a:r>
            <a:r>
              <a:rPr lang="en-US" sz="1200" dirty="0"/>
              <a:t> </a:t>
            </a:r>
            <a:r>
              <a:rPr lang="en-US" sz="1200" dirty="0" err="1"/>
              <a:t>sumber</a:t>
            </a:r>
            <a:r>
              <a:rPr lang="en-US" sz="1200" dirty="0"/>
              <a:t> </a:t>
            </a:r>
            <a:r>
              <a:rPr lang="en-US" sz="1200" dirty="0" err="1"/>
              <a:t>daya</a:t>
            </a:r>
            <a:r>
              <a:rPr lang="en-US" sz="1200" dirty="0"/>
              <a:t> </a:t>
            </a:r>
            <a:r>
              <a:rPr lang="en-US" sz="1200" dirty="0" err="1"/>
              <a:t>publik</a:t>
            </a:r>
            <a:r>
              <a:rPr lang="en-US" sz="1200" dirty="0"/>
              <a:t>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 smtClean="0"/>
              <a:t>berdaya</a:t>
            </a:r>
            <a:r>
              <a:rPr lang="en-US" sz="1200" dirty="0" smtClean="0"/>
              <a:t> </a:t>
            </a:r>
            <a:r>
              <a:rPr lang="en-US" sz="1200" dirty="0" err="1" smtClean="0"/>
              <a:t>guna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 smtClean="0"/>
              <a:t>efsien</a:t>
            </a:r>
            <a:r>
              <a:rPr lang="en-US" sz="1200" dirty="0" smtClean="0"/>
              <a:t>)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guna</a:t>
            </a:r>
            <a:r>
              <a:rPr lang="en-US" sz="1200" dirty="0" smtClean="0"/>
              <a:t> </a:t>
            </a:r>
            <a:r>
              <a:rPr lang="en-US" sz="1200" dirty="0" err="1" smtClean="0"/>
              <a:t>berhasil</a:t>
            </a:r>
            <a:r>
              <a:rPr lang="en-US" sz="1200" dirty="0" smtClean="0"/>
              <a:t> </a:t>
            </a:r>
            <a:r>
              <a:rPr lang="en-US" sz="1200" dirty="0" err="1" smtClean="0"/>
              <a:t>guna</a:t>
            </a:r>
            <a:r>
              <a:rPr lang="en-US" sz="1200" dirty="0" smtClean="0"/>
              <a:t> (</a:t>
            </a:r>
            <a:r>
              <a:rPr lang="en-US" sz="1200" dirty="0" err="1" smtClean="0"/>
              <a:t>efektif</a:t>
            </a:r>
            <a:r>
              <a:rPr lang="en-US" sz="1200" dirty="0" smtClean="0"/>
              <a:t>)</a:t>
            </a:r>
          </a:p>
          <a:p>
            <a:pPr marL="533400" indent="-266700">
              <a:buFont typeface="+mj-lt"/>
              <a:buAutoNum type="arabicPeriod"/>
            </a:pPr>
            <a:r>
              <a:rPr lang="en-US" sz="1200" i="1" dirty="0" smtClean="0">
                <a:latin typeface="xcGrPi74rEODwfSmhhNksg=="/>
              </a:rPr>
              <a:t>Accountability</a:t>
            </a:r>
            <a:r>
              <a:rPr lang="en-US" sz="1200" i="1" dirty="0">
                <a:latin typeface="xcGrPi74rEODwfSmhhNksg=="/>
              </a:rPr>
              <a:t>. </a:t>
            </a:r>
            <a:r>
              <a:rPr lang="en-US" sz="1200" dirty="0" err="1">
                <a:latin typeface="ta115UYFR0S_-_aPG1oQDQ=="/>
              </a:rPr>
              <a:t>Pertanggungjawaban</a:t>
            </a:r>
            <a:r>
              <a:rPr lang="en-US" sz="1200" dirty="0">
                <a:latin typeface="ta115UYFR0S_-_aPG1oQDQ=="/>
              </a:rPr>
              <a:t> </a:t>
            </a:r>
            <a:r>
              <a:rPr lang="en-US" sz="1200" dirty="0" err="1">
                <a:latin typeface="ta115UYFR0S_-_aPG1oQDQ=="/>
              </a:rPr>
              <a:t>kepada</a:t>
            </a:r>
            <a:r>
              <a:rPr lang="en-US" sz="1200" dirty="0">
                <a:latin typeface="ta115UYFR0S_-_aPG1oQDQ=="/>
              </a:rPr>
              <a:t> </a:t>
            </a:r>
            <a:r>
              <a:rPr lang="en-US" sz="1200" dirty="0" err="1">
                <a:latin typeface="ta115UYFR0S_-_aPG1oQDQ=="/>
              </a:rPr>
              <a:t>publik</a:t>
            </a:r>
            <a:r>
              <a:rPr lang="en-US" sz="1200" dirty="0">
                <a:latin typeface="ta115UYFR0S_-_aPG1oQDQ=="/>
              </a:rPr>
              <a:t> </a:t>
            </a:r>
            <a:r>
              <a:rPr lang="en-US" sz="1200" dirty="0" err="1">
                <a:latin typeface="ta115UYFR0S_-_aPG1oQDQ=="/>
              </a:rPr>
              <a:t>atas</a:t>
            </a:r>
            <a:r>
              <a:rPr lang="en-US" sz="1200" dirty="0">
                <a:latin typeface="ta115UYFR0S_-_aPG1oQDQ=="/>
              </a:rPr>
              <a:t> </a:t>
            </a:r>
            <a:r>
              <a:rPr lang="en-US" sz="1200" dirty="0" err="1">
                <a:latin typeface="ta115UYFR0S_-_aPG1oQDQ=="/>
              </a:rPr>
              <a:t>setiap</a:t>
            </a:r>
            <a:r>
              <a:rPr lang="en-US" sz="1200" dirty="0">
                <a:latin typeface="ta115UYFR0S_-_aPG1oQDQ=="/>
              </a:rPr>
              <a:t> </a:t>
            </a:r>
            <a:r>
              <a:rPr lang="en-US" sz="1200" dirty="0" err="1">
                <a:latin typeface="ta115UYFR0S_-_aPG1oQDQ=="/>
              </a:rPr>
              <a:t>aktivitas</a:t>
            </a:r>
            <a:r>
              <a:rPr lang="en-US" sz="1200" dirty="0">
                <a:latin typeface="ta115UYFR0S_-_aPG1oQDQ=="/>
              </a:rPr>
              <a:t> yang </a:t>
            </a:r>
            <a:r>
              <a:rPr lang="en-US" sz="1200" dirty="0" err="1" smtClean="0">
                <a:latin typeface="ta115UYFR0S_-_aPG1oQDQ=="/>
              </a:rPr>
              <a:t>dilakukan</a:t>
            </a:r>
            <a:r>
              <a:rPr lang="en-US" sz="1200" dirty="0" smtClean="0">
                <a:latin typeface="ta115UYFR0S_-_aPG1oQDQ=="/>
              </a:rPr>
              <a:t>.</a:t>
            </a:r>
          </a:p>
          <a:p>
            <a:pPr marL="533400" indent="-266700">
              <a:buFont typeface="+mj-lt"/>
              <a:buAutoNum type="arabicPeriod"/>
            </a:pPr>
            <a:r>
              <a:rPr lang="sv-SE" sz="1200" i="1" dirty="0" smtClean="0">
                <a:latin typeface="xcGrPi74rEODwfSmhhNksg=="/>
              </a:rPr>
              <a:t>Strategic </a:t>
            </a:r>
            <a:r>
              <a:rPr lang="sv-SE" sz="1200" i="1" dirty="0">
                <a:latin typeface="xcGrPi74rEODwfSmhhNksg=="/>
              </a:rPr>
              <a:t>vision. </a:t>
            </a:r>
            <a:r>
              <a:rPr lang="sv-SE" sz="1200" dirty="0">
                <a:latin typeface="ta115UYFR0S_-_aPG1oQDQ=="/>
              </a:rPr>
              <a:t>Penyelenggara pemerintahan dan masyarakat harus memiliki visi jauh ke depan.</a:t>
            </a:r>
            <a:endParaRPr lang="en-US" sz="1200" dirty="0"/>
          </a:p>
        </p:txBody>
      </p:sp>
      <p:sp>
        <p:nvSpPr>
          <p:cNvPr id="4" name="Chevron 3"/>
          <p:cNvSpPr/>
          <p:nvPr/>
        </p:nvSpPr>
        <p:spPr>
          <a:xfrm>
            <a:off x="1259632" y="836712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i="1" dirty="0" smtClean="0"/>
              <a:t>Value for Money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Value for money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konsep</a:t>
            </a:r>
            <a:r>
              <a:rPr lang="en-US" sz="1600" dirty="0"/>
              <a:t> </a:t>
            </a:r>
            <a:r>
              <a:rPr lang="en-US" sz="1600" dirty="0" err="1"/>
              <a:t>pengelolaan</a:t>
            </a:r>
            <a:r>
              <a:rPr lang="en-US" sz="1600" dirty="0"/>
              <a:t> </a:t>
            </a:r>
            <a:r>
              <a:rPr lang="en-US" sz="1600" dirty="0" err="1" smtClean="0"/>
              <a:t>organisasi</a:t>
            </a:r>
            <a:r>
              <a:rPr lang="en-US" sz="1600" dirty="0"/>
              <a:t> </a:t>
            </a:r>
            <a:r>
              <a:rPr lang="en-US" sz="1600" dirty="0" err="1" smtClean="0"/>
              <a:t>sektor</a:t>
            </a:r>
            <a:r>
              <a:rPr lang="en-US" sz="1600" dirty="0" smtClean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yang </a:t>
            </a:r>
            <a:r>
              <a:rPr lang="en-US" sz="1600" dirty="0" err="1"/>
              <a:t>mendasarkan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tiga</a:t>
            </a:r>
            <a:r>
              <a:rPr lang="en-US" sz="1600" dirty="0"/>
              <a:t> </a:t>
            </a:r>
            <a:r>
              <a:rPr lang="en-US" sz="1600" dirty="0" err="1"/>
              <a:t>elemen</a:t>
            </a:r>
            <a:r>
              <a:rPr lang="en-US" sz="1600" dirty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:</a:t>
            </a:r>
            <a:endParaRPr lang="en-US" sz="1400" dirty="0"/>
          </a:p>
        </p:txBody>
      </p:sp>
      <p:sp>
        <p:nvSpPr>
          <p:cNvPr id="4" name="Chevron 3"/>
          <p:cNvSpPr/>
          <p:nvPr/>
        </p:nvSpPr>
        <p:spPr>
          <a:xfrm>
            <a:off x="1259632" y="836712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1988840"/>
            <a:ext cx="1512168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08104" y="2420888"/>
            <a:ext cx="1512168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Efisiensi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08104" y="2852936"/>
            <a:ext cx="1512168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Efektivitas</a:t>
            </a:r>
            <a:endParaRPr lang="en-US" dirty="0"/>
          </a:p>
        </p:txBody>
      </p:sp>
      <p:sp>
        <p:nvSpPr>
          <p:cNvPr id="8" name="Pentagon 7"/>
          <p:cNvSpPr/>
          <p:nvPr/>
        </p:nvSpPr>
        <p:spPr>
          <a:xfrm>
            <a:off x="719572" y="3717032"/>
            <a:ext cx="1620180" cy="484632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Ekonomi</a:t>
            </a:r>
            <a:endParaRPr lang="en-US" sz="20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43608" y="4293096"/>
            <a:ext cx="720080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buNone/>
            </a:pPr>
            <a:r>
              <a:rPr lang="en-US" sz="1600" dirty="0" err="1" smtClean="0"/>
              <a:t>Pemerolehan</a:t>
            </a:r>
            <a:r>
              <a:rPr lang="en-US" sz="1600" dirty="0" smtClean="0"/>
              <a:t> </a:t>
            </a:r>
            <a:r>
              <a:rPr lang="en-US" sz="1600" dirty="0"/>
              <a:t>input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kualitas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kuantitas</a:t>
            </a:r>
            <a:r>
              <a:rPr lang="en-US" sz="1600" dirty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/>
              <a:t>harga</a:t>
            </a:r>
            <a:r>
              <a:rPr lang="en-US" sz="1600" dirty="0"/>
              <a:t> yang </a:t>
            </a:r>
            <a:r>
              <a:rPr lang="en-US" sz="1600" dirty="0" err="1"/>
              <a:t>terendah</a:t>
            </a:r>
            <a:r>
              <a:rPr lang="en-US" sz="1600" dirty="0"/>
              <a:t>. </a:t>
            </a:r>
            <a:r>
              <a:rPr lang="en-US" sz="1600" dirty="0" err="1"/>
              <a:t>Ekonomi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 smtClean="0"/>
              <a:t>perbandingan</a:t>
            </a:r>
            <a:r>
              <a:rPr lang="en-US" sz="1600" dirty="0" smtClean="0"/>
              <a:t> input </a:t>
            </a:r>
            <a:r>
              <a:rPr lang="en-US" sz="1600" dirty="0" err="1"/>
              <a:t>dengan</a:t>
            </a:r>
            <a:r>
              <a:rPr lang="en-US" sz="1600" dirty="0"/>
              <a:t> input value yang </a:t>
            </a:r>
            <a:r>
              <a:rPr lang="en-US" sz="1600" dirty="0" err="1"/>
              <a:t>dinyatakan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 smtClean="0"/>
              <a:t>satuan</a:t>
            </a:r>
            <a:r>
              <a:rPr lang="en-US" sz="1600" dirty="0" smtClean="0"/>
              <a:t> </a:t>
            </a:r>
            <a:r>
              <a:rPr lang="en-US" sz="1600" dirty="0" err="1" smtClean="0"/>
              <a:t>moneter</a:t>
            </a:r>
            <a:r>
              <a:rPr lang="en-US" sz="16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59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i="1" dirty="0" smtClean="0"/>
              <a:t>Value for Money</a:t>
            </a:r>
            <a:endParaRPr lang="en-US" sz="3200" i="1" dirty="0"/>
          </a:p>
        </p:txBody>
      </p:sp>
      <p:sp>
        <p:nvSpPr>
          <p:cNvPr id="4" name="Chevron 3"/>
          <p:cNvSpPr/>
          <p:nvPr/>
        </p:nvSpPr>
        <p:spPr>
          <a:xfrm>
            <a:off x="1259632" y="836712"/>
            <a:ext cx="360040" cy="28803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719572" y="2204864"/>
            <a:ext cx="1620180" cy="484632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Efisiensi</a:t>
            </a:r>
            <a:endParaRPr lang="en-US" sz="20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43608" y="2780928"/>
            <a:ext cx="720080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buNone/>
            </a:pPr>
            <a:r>
              <a:rPr lang="en-US" sz="1600" dirty="0" err="1" smtClean="0"/>
              <a:t>Pencapaian</a:t>
            </a:r>
            <a:r>
              <a:rPr lang="en-US" sz="1600" dirty="0" smtClean="0"/>
              <a:t> </a:t>
            </a:r>
            <a:r>
              <a:rPr lang="en-US" sz="1600" dirty="0"/>
              <a:t>output yang </a:t>
            </a:r>
            <a:r>
              <a:rPr lang="en-US" sz="1600" dirty="0" err="1"/>
              <a:t>maksimum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input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 input yang </a:t>
            </a:r>
            <a:r>
              <a:rPr lang="en-US" sz="1600" dirty="0" err="1"/>
              <a:t>rendah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mencapai</a:t>
            </a:r>
            <a:r>
              <a:rPr lang="en-US" sz="1600" dirty="0"/>
              <a:t> </a:t>
            </a:r>
            <a:r>
              <a:rPr lang="en-US" sz="1600" dirty="0" smtClean="0"/>
              <a:t>output </a:t>
            </a:r>
            <a:r>
              <a:rPr lang="en-US" sz="1600" dirty="0" err="1" smtClean="0"/>
              <a:t>tertentu</a:t>
            </a:r>
            <a:r>
              <a:rPr lang="en-US" sz="1600" dirty="0"/>
              <a:t>. </a:t>
            </a:r>
            <a:r>
              <a:rPr lang="en-US" sz="1600" dirty="0" err="1"/>
              <a:t>Efisiensi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perbandingan</a:t>
            </a:r>
            <a:r>
              <a:rPr lang="en-US" sz="1600" dirty="0"/>
              <a:t> output/input </a:t>
            </a:r>
            <a:r>
              <a:rPr lang="en-US" sz="1600" dirty="0" smtClean="0"/>
              <a:t>yang </a:t>
            </a:r>
            <a:r>
              <a:rPr lang="en-US" sz="1600" dirty="0" err="1" smtClean="0"/>
              <a:t>dikaitkan</a:t>
            </a:r>
            <a:r>
              <a:rPr lang="en-US" sz="1600" dirty="0" smtClean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standard </a:t>
            </a:r>
            <a:r>
              <a:rPr lang="en-US" sz="1600" dirty="0" err="1"/>
              <a:t>kinerja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target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ditetapkan</a:t>
            </a:r>
            <a:r>
              <a:rPr lang="en-US" sz="1600" dirty="0"/>
              <a:t>.</a:t>
            </a:r>
            <a:endParaRPr lang="en-US" sz="1400" dirty="0"/>
          </a:p>
        </p:txBody>
      </p:sp>
      <p:sp>
        <p:nvSpPr>
          <p:cNvPr id="11" name="Pentagon 10"/>
          <p:cNvSpPr/>
          <p:nvPr/>
        </p:nvSpPr>
        <p:spPr>
          <a:xfrm flipH="1">
            <a:off x="6804248" y="4293096"/>
            <a:ext cx="1620180" cy="484632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Efektivitas</a:t>
            </a:r>
            <a:endParaRPr lang="en-US" sz="20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07604" y="4941168"/>
            <a:ext cx="720080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533400" algn="just">
              <a:buNone/>
            </a:pPr>
            <a:r>
              <a:rPr lang="en-US" sz="1600" dirty="0" smtClean="0"/>
              <a:t>Tingkat </a:t>
            </a:r>
            <a:r>
              <a:rPr lang="en-US" sz="1600" dirty="0" err="1"/>
              <a:t>pencapaian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program </a:t>
            </a:r>
            <a:r>
              <a:rPr lang="en-US" sz="1600" dirty="0" err="1"/>
              <a:t>dengan</a:t>
            </a:r>
            <a:r>
              <a:rPr lang="en-US" sz="1600" dirty="0"/>
              <a:t> target </a:t>
            </a:r>
            <a:r>
              <a:rPr lang="en-US" sz="1600" dirty="0" smtClean="0"/>
              <a:t>yang </a:t>
            </a:r>
            <a:r>
              <a:rPr lang="sv-SE" sz="1600" dirty="0" smtClean="0"/>
              <a:t>ditetapkan</a:t>
            </a:r>
            <a:r>
              <a:rPr lang="sv-SE" sz="1600" dirty="0"/>
              <a:t>. Secara sederhana efektivitas </a:t>
            </a:r>
            <a:r>
              <a:rPr lang="sv-SE" sz="1600" dirty="0" smtClean="0"/>
              <a:t>merupakan </a:t>
            </a:r>
            <a:r>
              <a:rPr lang="en-US" sz="1600" dirty="0" err="1" smtClean="0"/>
              <a:t>perbandingan</a:t>
            </a:r>
            <a:r>
              <a:rPr lang="en-US" sz="1600" dirty="0" smtClean="0"/>
              <a:t> </a:t>
            </a:r>
            <a:r>
              <a:rPr lang="en-US" sz="1600" dirty="0"/>
              <a:t>outcome </a:t>
            </a:r>
            <a:r>
              <a:rPr lang="en-US" sz="1600" dirty="0" err="1"/>
              <a:t>dengan</a:t>
            </a:r>
            <a:r>
              <a:rPr lang="en-US" sz="1600" dirty="0"/>
              <a:t> output.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838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246</TotalTime>
  <Words>1278</Words>
  <Application>Microsoft Office PowerPoint</Application>
  <PresentationFormat>On-screen Show (4:3)</PresentationFormat>
  <Paragraphs>96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Pushpin</vt:lpstr>
      <vt:lpstr>AKUNTANSI SEKTOR PUBLIK</vt:lpstr>
      <vt:lpstr>Konsep Akuntansi Sektor Publik</vt:lpstr>
      <vt:lpstr>Konsep Akuntansi Sektor Publik</vt:lpstr>
      <vt:lpstr>Konsep Akuntansi Sektor Publik</vt:lpstr>
      <vt:lpstr>Konsep Akuntansi Sektor Publik</vt:lpstr>
      <vt:lpstr>Konsep Good Governance</vt:lpstr>
      <vt:lpstr>Konsep Good Governance</vt:lpstr>
      <vt:lpstr>Konsep Value for Money</vt:lpstr>
      <vt:lpstr>Konsep Value for Money</vt:lpstr>
      <vt:lpstr>Konsep Value for Money</vt:lpstr>
      <vt:lpstr>Konsep Value for Money</vt:lpstr>
      <vt:lpstr>Perbedaan dan Persamaan Akuntansi Sektor Publik dan Akuntansi Swasta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Dadan</dc:creator>
  <cp:lastModifiedBy>Dadan</cp:lastModifiedBy>
  <cp:revision>16</cp:revision>
  <dcterms:created xsi:type="dcterms:W3CDTF">2014-12-19T23:58:04Z</dcterms:created>
  <dcterms:modified xsi:type="dcterms:W3CDTF">2014-12-22T21:03:09Z</dcterms:modified>
</cp:coreProperties>
</file>