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2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9C8CBB-2F3A-4DD1-B019-A61E592168A4}" type="doc">
      <dgm:prSet loTypeId="urn:microsoft.com/office/officeart/2005/8/layout/arrow3" loCatId="relationship" qsTypeId="urn:microsoft.com/office/officeart/2005/8/quickstyle/3d9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9C440B95-FA05-400F-86B3-35F40BE697B4}">
      <dgm:prSet phldrT="[Text]"/>
      <dgm:spPr/>
      <dgm:t>
        <a:bodyPr/>
        <a:lstStyle/>
        <a:p>
          <a:r>
            <a:rPr lang="en-US" dirty="0" smtClean="0"/>
            <a:t>Informal</a:t>
          </a:r>
          <a:endParaRPr lang="en-US" dirty="0"/>
        </a:p>
      </dgm:t>
    </dgm:pt>
    <dgm:pt modelId="{57DB93D3-6742-4703-AB6A-786A2525A827}" type="parTrans" cxnId="{EAF10726-C4FA-4F6D-98D8-625EBB12FCA6}">
      <dgm:prSet/>
      <dgm:spPr/>
      <dgm:t>
        <a:bodyPr/>
        <a:lstStyle/>
        <a:p>
          <a:endParaRPr lang="en-US"/>
        </a:p>
      </dgm:t>
    </dgm:pt>
    <dgm:pt modelId="{869C54CB-E4F6-40BC-B6F1-1E9FCB2769AC}" type="sibTrans" cxnId="{EAF10726-C4FA-4F6D-98D8-625EBB12FCA6}">
      <dgm:prSet/>
      <dgm:spPr/>
      <dgm:t>
        <a:bodyPr/>
        <a:lstStyle/>
        <a:p>
          <a:endParaRPr lang="en-US"/>
        </a:p>
      </dgm:t>
    </dgm:pt>
    <dgm:pt modelId="{95AA645E-904A-4C59-BD57-674E719FE57D}">
      <dgm:prSet phldrT="[Text]"/>
      <dgm:spPr/>
      <dgm:t>
        <a:bodyPr/>
        <a:lstStyle/>
        <a:p>
          <a:r>
            <a:rPr lang="en-US" dirty="0" smtClean="0"/>
            <a:t>Formal</a:t>
          </a:r>
          <a:endParaRPr lang="en-US" dirty="0"/>
        </a:p>
      </dgm:t>
    </dgm:pt>
    <dgm:pt modelId="{296A4E40-44CF-487D-A0D9-3DF029DE34F8}" type="parTrans" cxnId="{3252DD83-DEEA-4A61-95DC-7D1E07056BFA}">
      <dgm:prSet/>
      <dgm:spPr/>
      <dgm:t>
        <a:bodyPr/>
        <a:lstStyle/>
        <a:p>
          <a:endParaRPr lang="en-US"/>
        </a:p>
      </dgm:t>
    </dgm:pt>
    <dgm:pt modelId="{F9E9C3C5-8B26-42BD-B39E-39929D0457E8}" type="sibTrans" cxnId="{3252DD83-DEEA-4A61-95DC-7D1E07056BFA}">
      <dgm:prSet/>
      <dgm:spPr/>
      <dgm:t>
        <a:bodyPr/>
        <a:lstStyle/>
        <a:p>
          <a:endParaRPr lang="en-US"/>
        </a:p>
      </dgm:t>
    </dgm:pt>
    <dgm:pt modelId="{F3B5BDED-19B0-4FA6-8261-F1FD4F3A2EAC}" type="pres">
      <dgm:prSet presAssocID="{6F9C8CBB-2F3A-4DD1-B019-A61E592168A4}" presName="compositeShape" presStyleCnt="0">
        <dgm:presLayoutVars>
          <dgm:chMax val="2"/>
          <dgm:dir/>
          <dgm:resizeHandles val="exact"/>
        </dgm:presLayoutVars>
      </dgm:prSet>
      <dgm:spPr/>
    </dgm:pt>
    <dgm:pt modelId="{C2984113-97A2-4B89-B12B-9418241862E7}" type="pres">
      <dgm:prSet presAssocID="{6F9C8CBB-2F3A-4DD1-B019-A61E592168A4}" presName="divider" presStyleLbl="fgShp" presStyleIdx="0" presStyleCnt="1"/>
      <dgm:spPr/>
    </dgm:pt>
    <dgm:pt modelId="{01AB993D-799E-4F17-A25A-FB52820D277B}" type="pres">
      <dgm:prSet presAssocID="{9C440B95-FA05-400F-86B3-35F40BE697B4}" presName="downArrow" presStyleLbl="node1" presStyleIdx="0" presStyleCnt="2"/>
      <dgm:spPr/>
    </dgm:pt>
    <dgm:pt modelId="{498A0A03-69F2-48AF-B2A3-F47C5EA46898}" type="pres">
      <dgm:prSet presAssocID="{9C440B95-FA05-400F-86B3-35F40BE697B4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1ABA0D-3907-4BE4-A03B-1BF646D38663}" type="pres">
      <dgm:prSet presAssocID="{95AA645E-904A-4C59-BD57-674E719FE57D}" presName="upArrow" presStyleLbl="node1" presStyleIdx="1" presStyleCnt="2"/>
      <dgm:spPr/>
    </dgm:pt>
    <dgm:pt modelId="{EE88C80D-D1E9-4EE7-8CDD-C9398BB3E2AC}" type="pres">
      <dgm:prSet presAssocID="{95AA645E-904A-4C59-BD57-674E719FE57D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037408D1-C0D9-4BB4-8174-513CAD1540BE}" type="presOf" srcId="{95AA645E-904A-4C59-BD57-674E719FE57D}" destId="{EE88C80D-D1E9-4EE7-8CDD-C9398BB3E2AC}" srcOrd="0" destOrd="0" presId="urn:microsoft.com/office/officeart/2005/8/layout/arrow3"/>
    <dgm:cxn modelId="{3252DD83-DEEA-4A61-95DC-7D1E07056BFA}" srcId="{6F9C8CBB-2F3A-4DD1-B019-A61E592168A4}" destId="{95AA645E-904A-4C59-BD57-674E719FE57D}" srcOrd="1" destOrd="0" parTransId="{296A4E40-44CF-487D-A0D9-3DF029DE34F8}" sibTransId="{F9E9C3C5-8B26-42BD-B39E-39929D0457E8}"/>
    <dgm:cxn modelId="{45E6229E-4A5A-4EFD-A734-24FF2BF91BFE}" type="presOf" srcId="{6F9C8CBB-2F3A-4DD1-B019-A61E592168A4}" destId="{F3B5BDED-19B0-4FA6-8261-F1FD4F3A2EAC}" srcOrd="0" destOrd="0" presId="urn:microsoft.com/office/officeart/2005/8/layout/arrow3"/>
    <dgm:cxn modelId="{EAF10726-C4FA-4F6D-98D8-625EBB12FCA6}" srcId="{6F9C8CBB-2F3A-4DD1-B019-A61E592168A4}" destId="{9C440B95-FA05-400F-86B3-35F40BE697B4}" srcOrd="0" destOrd="0" parTransId="{57DB93D3-6742-4703-AB6A-786A2525A827}" sibTransId="{869C54CB-E4F6-40BC-B6F1-1E9FCB2769AC}"/>
    <dgm:cxn modelId="{95316FD3-6247-4EAF-999D-24216EEE9A57}" type="presOf" srcId="{9C440B95-FA05-400F-86B3-35F40BE697B4}" destId="{498A0A03-69F2-48AF-B2A3-F47C5EA46898}" srcOrd="0" destOrd="0" presId="urn:microsoft.com/office/officeart/2005/8/layout/arrow3"/>
    <dgm:cxn modelId="{BCC7FDD7-75A0-4D15-BBE7-0A3D18D96D5C}" type="presParOf" srcId="{F3B5BDED-19B0-4FA6-8261-F1FD4F3A2EAC}" destId="{C2984113-97A2-4B89-B12B-9418241862E7}" srcOrd="0" destOrd="0" presId="urn:microsoft.com/office/officeart/2005/8/layout/arrow3"/>
    <dgm:cxn modelId="{1C7AE486-A6B2-4D07-B260-4AC04FE1B158}" type="presParOf" srcId="{F3B5BDED-19B0-4FA6-8261-F1FD4F3A2EAC}" destId="{01AB993D-799E-4F17-A25A-FB52820D277B}" srcOrd="1" destOrd="0" presId="urn:microsoft.com/office/officeart/2005/8/layout/arrow3"/>
    <dgm:cxn modelId="{41C10AB1-E8DF-476C-8F9B-BC2434D6D20B}" type="presParOf" srcId="{F3B5BDED-19B0-4FA6-8261-F1FD4F3A2EAC}" destId="{498A0A03-69F2-48AF-B2A3-F47C5EA46898}" srcOrd="2" destOrd="0" presId="urn:microsoft.com/office/officeart/2005/8/layout/arrow3"/>
    <dgm:cxn modelId="{BB4160E3-32CF-4DE6-A0CD-89D197582FE2}" type="presParOf" srcId="{F3B5BDED-19B0-4FA6-8261-F1FD4F3A2EAC}" destId="{C31ABA0D-3907-4BE4-A03B-1BF646D38663}" srcOrd="3" destOrd="0" presId="urn:microsoft.com/office/officeart/2005/8/layout/arrow3"/>
    <dgm:cxn modelId="{A8D466A1-BDCC-402F-A8FD-B8E7643F87E4}" type="presParOf" srcId="{F3B5BDED-19B0-4FA6-8261-F1FD4F3A2EAC}" destId="{EE88C80D-D1E9-4EE7-8CDD-C9398BB3E2A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84113-97A2-4B89-B12B-9418241862E7}">
      <dsp:nvSpPr>
        <dsp:cNvPr id="0" name=""/>
        <dsp:cNvSpPr/>
      </dsp:nvSpPr>
      <dsp:spPr>
        <a:xfrm rot="21300000">
          <a:off x="1707980" y="466715"/>
          <a:ext cx="2680039" cy="234473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AB993D-799E-4F17-A25A-FB52820D277B}">
      <dsp:nvSpPr>
        <dsp:cNvPr id="0" name=""/>
        <dsp:cNvSpPr/>
      </dsp:nvSpPr>
      <dsp:spPr>
        <a:xfrm>
          <a:off x="731520" y="58395"/>
          <a:ext cx="1828800" cy="467161"/>
        </a:xfrm>
        <a:prstGeom prst="downArrow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8A0A03-69F2-48AF-B2A3-F47C5EA46898}">
      <dsp:nvSpPr>
        <dsp:cNvPr id="0" name=""/>
        <dsp:cNvSpPr/>
      </dsp:nvSpPr>
      <dsp:spPr>
        <a:xfrm>
          <a:off x="3230880" y="0"/>
          <a:ext cx="1950720" cy="49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Informal</a:t>
          </a:r>
          <a:endParaRPr lang="en-US" sz="1800" kern="1200" dirty="0"/>
        </a:p>
      </dsp:txBody>
      <dsp:txXfrm>
        <a:off x="3230880" y="0"/>
        <a:ext cx="1950720" cy="490519"/>
      </dsp:txXfrm>
    </dsp:sp>
    <dsp:sp modelId="{C31ABA0D-3907-4BE4-A03B-1BF646D38663}">
      <dsp:nvSpPr>
        <dsp:cNvPr id="0" name=""/>
        <dsp:cNvSpPr/>
      </dsp:nvSpPr>
      <dsp:spPr>
        <a:xfrm>
          <a:off x="3535680" y="642347"/>
          <a:ext cx="1828800" cy="467161"/>
        </a:xfrm>
        <a:prstGeom prst="upArrow">
          <a:avLst/>
        </a:prstGeom>
        <a:solidFill>
          <a:schemeClr val="accent2">
            <a:shade val="80000"/>
            <a:hueOff val="-209575"/>
            <a:satOff val="-39641"/>
            <a:lumOff val="33679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88C80D-D1E9-4EE7-8CDD-C9398BB3E2AC}">
      <dsp:nvSpPr>
        <dsp:cNvPr id="0" name=""/>
        <dsp:cNvSpPr/>
      </dsp:nvSpPr>
      <dsp:spPr>
        <a:xfrm>
          <a:off x="914400" y="677384"/>
          <a:ext cx="1950720" cy="49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Formal</a:t>
          </a:r>
          <a:endParaRPr lang="en-US" sz="1800" kern="1200" dirty="0"/>
        </a:p>
      </dsp:txBody>
      <dsp:txXfrm>
        <a:off x="914400" y="677384"/>
        <a:ext cx="1950720" cy="490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F0154-F334-4E33-923C-7198EBF29346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0410F-5DF6-4D42-B993-B8CF8CC7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18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410F-5DF6-4D42-B993-B8CF8CC739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734D438-824E-4717-85E4-39E8580D7EE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5DFF5F9-8DF8-4246-BC72-86D558FE72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2204864"/>
            <a:ext cx="5723468" cy="182809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27000">
                    <a:schemeClr val="tx2">
                      <a:lumMod val="60000"/>
                      <a:lumOff val="40000"/>
                      <a:alpha val="53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AKUNTANSI SEKTOR PUBLIK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27000">
                  <a:schemeClr val="tx2">
                    <a:lumMod val="60000"/>
                    <a:lumOff val="40000"/>
                    <a:alpha val="53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7" name="Half Frame 6"/>
          <p:cNvSpPr/>
          <p:nvPr/>
        </p:nvSpPr>
        <p:spPr>
          <a:xfrm>
            <a:off x="1763688" y="2326761"/>
            <a:ext cx="2160240" cy="1692188"/>
          </a:xfrm>
          <a:prstGeom prst="halfFrame">
            <a:avLst>
              <a:gd name="adj1" fmla="val 8214"/>
              <a:gd name="adj2" fmla="val 628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10800000">
            <a:off x="5292080" y="2362765"/>
            <a:ext cx="2160240" cy="1692188"/>
          </a:xfrm>
          <a:prstGeom prst="halfFrame">
            <a:avLst>
              <a:gd name="adj1" fmla="val 8214"/>
              <a:gd name="adj2" fmla="val 628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3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2204864"/>
            <a:ext cx="5112568" cy="1944216"/>
          </a:xfrm>
        </p:spPr>
        <p:txBody>
          <a:bodyPr>
            <a:normAutofit/>
          </a:bodyPr>
          <a:lstStyle/>
          <a:p>
            <a:pPr marL="0" indent="266700">
              <a:buNone/>
            </a:pPr>
            <a:r>
              <a:rPr lang="fi-FI" sz="1600" dirty="0"/>
              <a:t>Perencaan merupakan cara organisasi menetapkan tujuan </a:t>
            </a:r>
            <a:r>
              <a:rPr lang="fi-FI" sz="1600" dirty="0" smtClean="0"/>
              <a:t>dan sasaran </a:t>
            </a:r>
            <a:r>
              <a:rPr lang="fi-FI" sz="1600" dirty="0"/>
              <a:t>organisasi</a:t>
            </a:r>
            <a:r>
              <a:rPr lang="fi-FI" sz="1600" dirty="0" smtClean="0"/>
              <a:t>.</a:t>
            </a:r>
            <a:endParaRPr lang="en-US" sz="1600" dirty="0"/>
          </a:p>
          <a:p>
            <a:pPr marL="0" indent="266700" algn="just">
              <a:buNone/>
            </a:pPr>
            <a:r>
              <a:rPr lang="en-US" sz="1600" dirty="0" err="1"/>
              <a:t>Perencaan</a:t>
            </a:r>
            <a:r>
              <a:rPr lang="en-US" sz="1600" dirty="0"/>
              <a:t> </a:t>
            </a:r>
            <a:r>
              <a:rPr lang="en-US" sz="1600" dirty="0" err="1"/>
              <a:t>meliputi</a:t>
            </a:r>
            <a:r>
              <a:rPr lang="en-US" sz="1600" dirty="0"/>
              <a:t> </a:t>
            </a:r>
            <a:r>
              <a:rPr lang="en-US" sz="1600" dirty="0" err="1"/>
              <a:t>aktivitas</a:t>
            </a:r>
            <a:r>
              <a:rPr lang="en-US" sz="1600" dirty="0"/>
              <a:t> yang </a:t>
            </a:r>
            <a:r>
              <a:rPr lang="en-US" sz="1600" dirty="0" err="1" smtClean="0"/>
              <a:t>sifatnya</a:t>
            </a:r>
            <a:r>
              <a:rPr lang="en-US" sz="1600" dirty="0" smtClean="0"/>
              <a:t> </a:t>
            </a:r>
            <a:r>
              <a:rPr lang="en-US" sz="1600" dirty="0" err="1" smtClean="0"/>
              <a:t>strategik</a:t>
            </a:r>
            <a:r>
              <a:rPr lang="en-US" sz="1600" dirty="0"/>
              <a:t>, </a:t>
            </a:r>
            <a:r>
              <a:rPr lang="en-US" sz="1600" dirty="0" err="1"/>
              <a:t>taktis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melibatkan</a:t>
            </a:r>
            <a:r>
              <a:rPr lang="en-US" sz="1600" dirty="0"/>
              <a:t> </a:t>
            </a:r>
            <a:r>
              <a:rPr lang="en-US" sz="1600" dirty="0" err="1"/>
              <a:t>aspek</a:t>
            </a:r>
            <a:r>
              <a:rPr lang="en-US" sz="1600" dirty="0"/>
              <a:t> </a:t>
            </a:r>
            <a:r>
              <a:rPr lang="en-US" sz="1600" dirty="0" err="1"/>
              <a:t>operasional</a:t>
            </a:r>
            <a:r>
              <a:rPr lang="en-US" sz="1600" dirty="0"/>
              <a:t>.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hal</a:t>
            </a:r>
            <a:r>
              <a:rPr lang="en-US" sz="1600" dirty="0" smtClean="0"/>
              <a:t> </a:t>
            </a:r>
            <a:r>
              <a:rPr lang="en-US" sz="1600" dirty="0" err="1" smtClean="0"/>
              <a:t>perencanaan</a:t>
            </a:r>
            <a:r>
              <a:rPr lang="en-US" sz="1600" dirty="0" smtClean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, </a:t>
            </a:r>
            <a:r>
              <a:rPr lang="en-US" sz="1600" dirty="0" err="1"/>
              <a:t>akuntansi</a:t>
            </a:r>
            <a:r>
              <a:rPr lang="en-US" sz="1600" dirty="0"/>
              <a:t> </a:t>
            </a:r>
            <a:r>
              <a:rPr lang="en-US" sz="1600" dirty="0" err="1"/>
              <a:t>manajemen</a:t>
            </a:r>
            <a:r>
              <a:rPr lang="en-US" sz="1600" dirty="0"/>
              <a:t> </a:t>
            </a:r>
            <a:r>
              <a:rPr lang="en-US" sz="1600" dirty="0" err="1"/>
              <a:t>berperan</a:t>
            </a:r>
            <a:r>
              <a:rPr lang="en-US" sz="1600" dirty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pemberian</a:t>
            </a:r>
            <a:r>
              <a:rPr lang="en-US" sz="1600" dirty="0" smtClean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 </a:t>
            </a:r>
            <a:r>
              <a:rPr lang="en-US" sz="1600" dirty="0" err="1"/>
              <a:t>historis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prospektif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 smtClean="0"/>
              <a:t>memfasilitasi</a:t>
            </a:r>
            <a:r>
              <a:rPr lang="en-US" sz="1600" dirty="0" smtClean="0"/>
              <a:t> </a:t>
            </a:r>
            <a:r>
              <a:rPr lang="en-US" sz="1600" dirty="0" err="1" smtClean="0"/>
              <a:t>perencanaan</a:t>
            </a:r>
            <a:r>
              <a:rPr lang="en-US" sz="16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3966" y="1196752"/>
            <a:ext cx="6856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00B0F0"/>
                </a:solidFill>
              </a:rPr>
              <a:t>Akuntansi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Sebagai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Alat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perencanaaan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Organisasi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763688" y="234888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43607" y="4689140"/>
            <a:ext cx="7128793" cy="97210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66700">
              <a:buNone/>
            </a:pPr>
            <a:r>
              <a:rPr lang="fi-FI" sz="1600" dirty="0"/>
              <a:t>Proses perencanaan juga melibatkan aspek perilaku </a:t>
            </a:r>
            <a:r>
              <a:rPr lang="fi-FI" sz="1600" dirty="0" smtClean="0"/>
              <a:t>yaitu partisipasi </a:t>
            </a:r>
            <a:r>
              <a:rPr lang="fi-FI" sz="1600" dirty="0"/>
              <a:t>dalam pengembangan </a:t>
            </a:r>
            <a:r>
              <a:rPr lang="fi-FI" sz="1600" dirty="0" smtClean="0"/>
              <a:t>sistem perencanaan</a:t>
            </a:r>
            <a:r>
              <a:rPr lang="fi-FI" sz="1600" dirty="0"/>
              <a:t>, penetapan </a:t>
            </a:r>
            <a:r>
              <a:rPr lang="fi-FI" sz="1600" dirty="0" smtClean="0"/>
              <a:t>tujuan dan </a:t>
            </a:r>
            <a:r>
              <a:rPr lang="fi-FI" sz="1600" dirty="0"/>
              <a:t>pemilihan alat yang paling tepat untuk memonitor </a:t>
            </a:r>
            <a:r>
              <a:rPr lang="fi-FI" sz="1600" dirty="0" smtClean="0"/>
              <a:t>perkembangan pencapaian </a:t>
            </a:r>
            <a:r>
              <a:rPr lang="fi-FI" sz="1600" dirty="0"/>
              <a:t>tujuan.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719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1691680" y="1484784"/>
            <a:ext cx="5832648" cy="1872208"/>
          </a:xfrm>
          <a:prstGeom prst="downArrowCallout">
            <a:avLst/>
          </a:prstGeom>
          <a:blipFill dpi="0" rotWithShape="1">
            <a:blip r:embed="rId2"/>
            <a:srcRect/>
            <a:tile tx="0" ty="0" sx="100000" sy="100000" flip="x" algn="tr"/>
          </a:blipFill>
          <a:ln>
            <a:noFill/>
          </a:ln>
          <a:effectLst>
            <a:outerShdw blurRad="107950" dist="12700" dir="5400000" algn="ctr">
              <a:srgbClr val="000000"/>
            </a:outerShdw>
            <a:softEdge rad="635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Perencanaan</a:t>
            </a:r>
            <a:r>
              <a:rPr lang="en-US" sz="1400" dirty="0"/>
              <a:t> </a:t>
            </a:r>
            <a:r>
              <a:rPr lang="en-US" sz="1400" dirty="0" err="1"/>
              <a:t>organisasi</a:t>
            </a:r>
            <a:r>
              <a:rPr lang="en-US" sz="1400" dirty="0"/>
              <a:t> </a:t>
            </a:r>
            <a:r>
              <a:rPr lang="en-US" sz="1400" dirty="0" err="1"/>
              <a:t>sangat</a:t>
            </a:r>
            <a:r>
              <a:rPr lang="en-US" sz="1400" dirty="0"/>
              <a:t> </a:t>
            </a:r>
            <a:r>
              <a:rPr lang="en-US" sz="1400" dirty="0" err="1"/>
              <a:t>penting</a:t>
            </a:r>
            <a:r>
              <a:rPr lang="en-US" sz="1400" dirty="0"/>
              <a:t> </a:t>
            </a:r>
            <a:r>
              <a:rPr lang="en-US" sz="1400" dirty="0" err="1"/>
              <a:t>dilakukan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endParaRPr lang="en-US" sz="1400" dirty="0"/>
          </a:p>
          <a:p>
            <a:pPr algn="ctr"/>
            <a:r>
              <a:rPr lang="en-US" sz="1400" dirty="0" err="1"/>
              <a:t>mengantisipasi</a:t>
            </a:r>
            <a:r>
              <a:rPr lang="en-US" sz="1400" dirty="0"/>
              <a:t> </a:t>
            </a:r>
            <a:r>
              <a:rPr lang="en-US" sz="1400" dirty="0" err="1"/>
              <a:t>keadaan</a:t>
            </a:r>
            <a:r>
              <a:rPr lang="en-US" sz="1400" dirty="0"/>
              <a:t> di </a:t>
            </a:r>
            <a:r>
              <a:rPr lang="en-US" sz="1400" dirty="0" err="1"/>
              <a:t>masa</a:t>
            </a:r>
            <a:r>
              <a:rPr lang="en-US" sz="1400" dirty="0"/>
              <a:t> yang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datang</a:t>
            </a:r>
            <a:r>
              <a:rPr lang="en-US" sz="1400" dirty="0"/>
              <a:t>. </a:t>
            </a:r>
            <a:r>
              <a:rPr lang="en-US" sz="1400" dirty="0" err="1" smtClean="0"/>
              <a:t>Bagi</a:t>
            </a:r>
            <a:r>
              <a:rPr lang="en-US" sz="1400" dirty="0" smtClean="0"/>
              <a:t> </a:t>
            </a:r>
            <a:r>
              <a:rPr lang="en-US" sz="1400" dirty="0" err="1" smtClean="0"/>
              <a:t>tiap-tiap</a:t>
            </a:r>
            <a:r>
              <a:rPr lang="en-US" sz="1400" dirty="0" smtClean="0"/>
              <a:t> </a:t>
            </a:r>
            <a:r>
              <a:rPr lang="en-US" sz="1400" dirty="0" err="1" smtClean="0"/>
              <a:t>jenis</a:t>
            </a:r>
            <a:r>
              <a:rPr lang="en-US" sz="1400" dirty="0" smtClean="0"/>
              <a:t> </a:t>
            </a:r>
            <a:r>
              <a:rPr lang="en-US" sz="1400" dirty="0" err="1" smtClean="0"/>
              <a:t>organisasi</a:t>
            </a:r>
            <a:r>
              <a:rPr lang="en-US" sz="1400" dirty="0"/>
              <a:t>,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err="1"/>
              <a:t>perencanaan</a:t>
            </a:r>
            <a:r>
              <a:rPr lang="en-US" sz="1400" dirty="0"/>
              <a:t> </a:t>
            </a:r>
            <a:r>
              <a:rPr lang="en-US" sz="1400" dirty="0" err="1" smtClean="0"/>
              <a:t>berbeda-beda</a:t>
            </a:r>
            <a:r>
              <a:rPr lang="en-US" sz="1400" dirty="0" smtClean="0"/>
              <a:t> </a:t>
            </a:r>
            <a:r>
              <a:rPr lang="en-US" sz="1400" dirty="0" err="1"/>
              <a:t>tergantung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 smtClean="0"/>
              <a:t>tingkat</a:t>
            </a:r>
            <a:r>
              <a:rPr lang="en-US" sz="1400" dirty="0" smtClean="0"/>
              <a:t> </a:t>
            </a:r>
            <a:r>
              <a:rPr lang="en-US" sz="1400" dirty="0" err="1" smtClean="0"/>
              <a:t>ketidakpastian</a:t>
            </a:r>
            <a:r>
              <a:rPr lang="en-US" sz="1400" dirty="0" smtClean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ketidakstabilan</a:t>
            </a:r>
            <a:r>
              <a:rPr lang="en-US" sz="1400" dirty="0"/>
              <a:t> </a:t>
            </a:r>
            <a:r>
              <a:rPr lang="en-US" sz="1400" dirty="0" err="1"/>
              <a:t>lingkungan</a:t>
            </a:r>
            <a:r>
              <a:rPr lang="en-US" sz="1400" dirty="0"/>
              <a:t> yang </a:t>
            </a:r>
            <a:r>
              <a:rPr lang="en-US" sz="1400" dirty="0" err="1"/>
              <a:t>mempengaruhi</a:t>
            </a:r>
            <a:r>
              <a:rPr lang="en-US" sz="14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7664" y="3789040"/>
            <a:ext cx="6048672" cy="92333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ketidakpastian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ketidakstabilan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canggih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526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Flowchart: Sequential Access Storage 3"/>
          <p:cNvSpPr/>
          <p:nvPr/>
        </p:nvSpPr>
        <p:spPr>
          <a:xfrm>
            <a:off x="899592" y="1570183"/>
            <a:ext cx="2880320" cy="1188132"/>
          </a:xfrm>
          <a:prstGeom prst="flowChartMagneticTap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stA="45000" endPos="650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Perencanaan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3923928" y="1556792"/>
            <a:ext cx="43307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/>
              <a:t>Informasi</a:t>
            </a:r>
            <a:r>
              <a:rPr lang="en-US" sz="1600" dirty="0"/>
              <a:t> </a:t>
            </a:r>
            <a:r>
              <a:rPr lang="en-US" sz="1600" dirty="0" err="1"/>
              <a:t>akuntansi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alat</a:t>
            </a:r>
            <a:r>
              <a:rPr lang="en-US" sz="1600" dirty="0"/>
              <a:t> </a:t>
            </a:r>
            <a:r>
              <a:rPr lang="en-US" sz="1600" dirty="0" err="1"/>
              <a:t>perencanaan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 smtClean="0"/>
              <a:t>dasarnya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/>
              <a:t>dibedakan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smtClean="0"/>
              <a:t>3 </a:t>
            </a:r>
            <a:r>
              <a:rPr lang="en-US" sz="1600" dirty="0" err="1"/>
              <a:t>kelompok</a:t>
            </a:r>
            <a:r>
              <a:rPr lang="en-US" sz="1600" dirty="0"/>
              <a:t>, </a:t>
            </a:r>
            <a:r>
              <a:rPr lang="en-US" sz="1600" dirty="0" err="1"/>
              <a:t>yakni</a:t>
            </a:r>
            <a:r>
              <a:rPr lang="en-US" sz="1600" dirty="0"/>
              <a:t> :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600" b="1" dirty="0" err="1" smtClean="0">
                <a:solidFill>
                  <a:srgbClr val="00B0F0"/>
                </a:solidFill>
              </a:rPr>
              <a:t>Informasi</a:t>
            </a:r>
            <a:r>
              <a:rPr lang="en-US" sz="1600" b="1" dirty="0" smtClean="0">
                <a:solidFill>
                  <a:srgbClr val="00B0F0"/>
                </a:solidFill>
              </a:rPr>
              <a:t> </a:t>
            </a:r>
            <a:r>
              <a:rPr lang="en-US" sz="1600" b="1" dirty="0" err="1">
                <a:solidFill>
                  <a:srgbClr val="00B0F0"/>
                </a:solidFill>
              </a:rPr>
              <a:t>sifatnya</a:t>
            </a:r>
            <a:r>
              <a:rPr lang="en-US" sz="1600" b="1" dirty="0">
                <a:solidFill>
                  <a:srgbClr val="00B0F0"/>
                </a:solidFill>
              </a:rPr>
              <a:t> </a:t>
            </a:r>
            <a:r>
              <a:rPr lang="en-US" sz="1600" b="1" dirty="0" err="1">
                <a:solidFill>
                  <a:srgbClr val="00B0F0"/>
                </a:solidFill>
              </a:rPr>
              <a:t>rutin</a:t>
            </a:r>
            <a:r>
              <a:rPr lang="en-US" sz="1600" b="1" dirty="0">
                <a:solidFill>
                  <a:srgbClr val="00B0F0"/>
                </a:solidFill>
              </a:rPr>
              <a:t> </a:t>
            </a:r>
            <a:r>
              <a:rPr lang="en-US" sz="1600" b="1" dirty="0" err="1">
                <a:solidFill>
                  <a:srgbClr val="00B0F0"/>
                </a:solidFill>
              </a:rPr>
              <a:t>atau</a:t>
            </a:r>
            <a:r>
              <a:rPr lang="en-US" sz="1600" b="1" dirty="0">
                <a:solidFill>
                  <a:srgbClr val="00B0F0"/>
                </a:solidFill>
              </a:rPr>
              <a:t> ad </a:t>
            </a:r>
            <a:r>
              <a:rPr lang="en-US" sz="1600" b="1" dirty="0" smtClean="0">
                <a:solidFill>
                  <a:srgbClr val="00B0F0"/>
                </a:solidFill>
              </a:rPr>
              <a:t>hoc</a:t>
            </a:r>
            <a:r>
              <a:rPr lang="en-US" sz="1600" dirty="0" smtClean="0"/>
              <a:t>;</a:t>
            </a:r>
            <a:endParaRPr lang="en-US" sz="1600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1600" dirty="0" err="1" smtClean="0"/>
              <a:t>Informasi</a:t>
            </a:r>
            <a:r>
              <a:rPr lang="en-US" sz="1600" dirty="0" smtClean="0"/>
              <a:t> </a:t>
            </a:r>
            <a:r>
              <a:rPr lang="en-US" sz="1600" dirty="0" err="1"/>
              <a:t>kuantitatif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 smtClean="0"/>
              <a:t>kualitatif</a:t>
            </a:r>
            <a:r>
              <a:rPr lang="en-US" sz="1600" dirty="0" smtClean="0"/>
              <a:t>;</a:t>
            </a:r>
            <a:endParaRPr lang="en-US" sz="1600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</a:rPr>
              <a:t>Informasi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disampaikan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melalui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saluran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formal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atau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informal.</a:t>
            </a:r>
          </a:p>
        </p:txBody>
      </p:sp>
      <p:sp>
        <p:nvSpPr>
          <p:cNvPr id="6" name="Rectangle 5"/>
          <p:cNvSpPr/>
          <p:nvPr/>
        </p:nvSpPr>
        <p:spPr>
          <a:xfrm>
            <a:off x="899592" y="3789040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>
                <a:solidFill>
                  <a:srgbClr val="00B0F0"/>
                </a:solidFill>
              </a:rPr>
              <a:t>Informasi</a:t>
            </a:r>
            <a:r>
              <a:rPr lang="en-US" sz="1400" dirty="0">
                <a:solidFill>
                  <a:srgbClr val="00B0F0"/>
                </a:solidFill>
              </a:rPr>
              <a:t> yang </a:t>
            </a:r>
            <a:r>
              <a:rPr lang="en-US" sz="1400" dirty="0" err="1">
                <a:solidFill>
                  <a:srgbClr val="00B0F0"/>
                </a:solidFill>
              </a:rPr>
              <a:t>sifatnya</a:t>
            </a:r>
            <a:r>
              <a:rPr lang="en-US" sz="1400" dirty="0">
                <a:solidFill>
                  <a:srgbClr val="00B0F0"/>
                </a:solidFill>
              </a:rPr>
              <a:t> </a:t>
            </a:r>
            <a:r>
              <a:rPr lang="en-US" sz="1400" dirty="0" err="1">
                <a:solidFill>
                  <a:srgbClr val="00B0F0"/>
                </a:solidFill>
              </a:rPr>
              <a:t>rutin</a:t>
            </a:r>
            <a:r>
              <a:rPr lang="en-US" sz="1400" dirty="0">
                <a:solidFill>
                  <a:srgbClr val="00B0F0"/>
                </a:solidFill>
              </a:rPr>
              <a:t> </a:t>
            </a:r>
            <a:r>
              <a:rPr lang="en-US" sz="1400" dirty="0" err="1"/>
              <a:t>diperlukan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 smtClean="0"/>
              <a:t>perencanaan</a:t>
            </a:r>
            <a:r>
              <a:rPr lang="en-US" sz="1400" dirty="0" smtClean="0"/>
              <a:t> yang </a:t>
            </a:r>
            <a:r>
              <a:rPr lang="en-US" sz="1400" dirty="0" err="1"/>
              <a:t>reguler</a:t>
            </a:r>
            <a:r>
              <a:rPr lang="en-US" sz="1400" dirty="0"/>
              <a:t>, </a:t>
            </a:r>
            <a:r>
              <a:rPr lang="en-US" sz="1400" dirty="0" err="1"/>
              <a:t>misalnya</a:t>
            </a:r>
            <a:r>
              <a:rPr lang="en-US" sz="1400" dirty="0"/>
              <a:t> </a:t>
            </a:r>
            <a:r>
              <a:rPr lang="en-US" sz="1400" dirty="0" err="1"/>
              <a:t>laporan</a:t>
            </a:r>
            <a:r>
              <a:rPr lang="en-US" sz="1400" dirty="0"/>
              <a:t> </a:t>
            </a:r>
            <a:r>
              <a:rPr lang="en-US" sz="1400" dirty="0" err="1"/>
              <a:t>keuangan</a:t>
            </a:r>
            <a:r>
              <a:rPr lang="en-US" sz="1400" dirty="0"/>
              <a:t> </a:t>
            </a:r>
            <a:r>
              <a:rPr lang="en-US" sz="1400" dirty="0" err="1"/>
              <a:t>bulanan</a:t>
            </a:r>
            <a:r>
              <a:rPr lang="en-US" sz="1400" dirty="0"/>
              <a:t>, </a:t>
            </a:r>
            <a:r>
              <a:rPr lang="en-US" sz="1400" dirty="0" err="1" smtClean="0"/>
              <a:t>triwulanan</a:t>
            </a:r>
            <a:r>
              <a:rPr lang="en-US" sz="1400" dirty="0" smtClean="0"/>
              <a:t>, </a:t>
            </a:r>
            <a:r>
              <a:rPr lang="en-US" sz="1400" dirty="0" err="1" smtClean="0"/>
              <a:t>semesteran</a:t>
            </a:r>
            <a:r>
              <a:rPr lang="en-US" sz="1400" dirty="0"/>
              <a:t>,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tahunan</a:t>
            </a:r>
            <a:r>
              <a:rPr lang="en-US" sz="1400" dirty="0"/>
              <a:t>. 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err="1"/>
              <a:t>S</a:t>
            </a:r>
            <a:r>
              <a:rPr lang="en-US" sz="1400" dirty="0" err="1" smtClean="0"/>
              <a:t>ementara</a:t>
            </a:r>
            <a:r>
              <a:rPr lang="en-US" sz="1400" dirty="0" smtClean="0"/>
              <a:t> </a:t>
            </a:r>
            <a:r>
              <a:rPr lang="en-US" sz="1400" dirty="0" err="1"/>
              <a:t>itu</a:t>
            </a:r>
            <a:r>
              <a:rPr lang="en-US" sz="1400" dirty="0"/>
              <a:t>, </a:t>
            </a:r>
            <a:r>
              <a:rPr lang="en-US" sz="1400" dirty="0" err="1"/>
              <a:t>organisasi</a:t>
            </a:r>
            <a:r>
              <a:rPr lang="en-US" sz="1400" dirty="0"/>
              <a:t> </a:t>
            </a:r>
            <a:r>
              <a:rPr lang="en-US" sz="1400" dirty="0" err="1"/>
              <a:t>sektor</a:t>
            </a:r>
            <a:r>
              <a:rPr lang="en-US" sz="1400" dirty="0"/>
              <a:t> </a:t>
            </a:r>
            <a:r>
              <a:rPr lang="en-US" sz="1400" dirty="0" err="1" smtClean="0"/>
              <a:t>publik</a:t>
            </a:r>
            <a:r>
              <a:rPr lang="en-US" sz="1400" dirty="0" smtClean="0"/>
              <a:t> </a:t>
            </a:r>
            <a:r>
              <a:rPr lang="en-US" sz="1400" dirty="0" err="1" smtClean="0"/>
              <a:t>seringkali</a:t>
            </a:r>
            <a:r>
              <a:rPr lang="en-US" sz="1400" dirty="0" smtClean="0"/>
              <a:t> </a:t>
            </a:r>
            <a:r>
              <a:rPr lang="en-US" sz="1400" dirty="0" err="1"/>
              <a:t>menghadapi</a:t>
            </a:r>
            <a:r>
              <a:rPr lang="en-US" sz="1400" dirty="0"/>
              <a:t> </a:t>
            </a:r>
            <a:r>
              <a:rPr lang="en-US" sz="1400" dirty="0" err="1"/>
              <a:t>masalah</a:t>
            </a:r>
            <a:r>
              <a:rPr lang="en-US" sz="1400" dirty="0"/>
              <a:t> yang </a:t>
            </a:r>
            <a:r>
              <a:rPr lang="en-US" sz="1400" dirty="0" err="1"/>
              <a:t>sifatnya</a:t>
            </a:r>
            <a:r>
              <a:rPr lang="en-US" sz="1400" dirty="0"/>
              <a:t> </a:t>
            </a:r>
            <a:r>
              <a:rPr lang="en-US" sz="1400" dirty="0" err="1"/>
              <a:t>temporer</a:t>
            </a:r>
            <a:r>
              <a:rPr lang="en-US" sz="1400" dirty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membutuhkan</a:t>
            </a:r>
            <a:r>
              <a:rPr lang="en-US" sz="1400" dirty="0" smtClean="0"/>
              <a:t> </a:t>
            </a:r>
            <a:r>
              <a:rPr lang="en-US" sz="1400" dirty="0" err="1"/>
              <a:t>informasi</a:t>
            </a:r>
            <a:r>
              <a:rPr lang="en-US" sz="1400" dirty="0"/>
              <a:t> yang </a:t>
            </a:r>
            <a:r>
              <a:rPr lang="en-US" sz="1400" dirty="0" err="1"/>
              <a:t>segera</a:t>
            </a:r>
            <a:r>
              <a:rPr lang="en-US" sz="1400" dirty="0"/>
              <a:t>.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/>
              <a:t>melakukan</a:t>
            </a:r>
            <a:r>
              <a:rPr lang="en-US" sz="1400" dirty="0"/>
              <a:t> </a:t>
            </a:r>
            <a:r>
              <a:rPr lang="en-US" sz="1400" dirty="0" err="1"/>
              <a:t>perencanaan</a:t>
            </a:r>
            <a:endParaRPr lang="en-US" sz="1400" dirty="0"/>
          </a:p>
          <a:p>
            <a:pPr algn="ctr"/>
            <a:r>
              <a:rPr lang="en-US" sz="1400" dirty="0"/>
              <a:t>yang </a:t>
            </a:r>
            <a:r>
              <a:rPr lang="en-US" sz="1400" dirty="0" err="1"/>
              <a:t>temporer</a:t>
            </a:r>
            <a:r>
              <a:rPr lang="en-US" sz="1400" dirty="0"/>
              <a:t>, </a:t>
            </a:r>
            <a:r>
              <a:rPr lang="en-US" sz="1400" dirty="0" err="1"/>
              <a:t>diperlukan</a:t>
            </a:r>
            <a:r>
              <a:rPr lang="en-US" sz="1400" dirty="0"/>
              <a:t> </a:t>
            </a:r>
            <a:r>
              <a:rPr lang="en-US" sz="1400" dirty="0" err="1"/>
              <a:t>informasi</a:t>
            </a:r>
            <a:r>
              <a:rPr lang="en-US" sz="1400" dirty="0"/>
              <a:t> yang </a:t>
            </a:r>
            <a:r>
              <a:rPr lang="en-US" sz="1400" dirty="0" err="1"/>
              <a:t>sifatnya</a:t>
            </a:r>
            <a:r>
              <a:rPr lang="en-US" sz="1400" dirty="0"/>
              <a:t> ad hoc .</a:t>
            </a:r>
          </a:p>
        </p:txBody>
      </p:sp>
    </p:spTree>
    <p:extLst>
      <p:ext uri="{BB962C8B-B14F-4D97-AF65-F5344CB8AC3E}">
        <p14:creationId xmlns:p14="http://schemas.microsoft.com/office/powerpoint/2010/main" val="268072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48267710"/>
              </p:ext>
            </p:extLst>
          </p:nvPr>
        </p:nvGraphicFramePr>
        <p:xfrm>
          <a:off x="1524000" y="748928"/>
          <a:ext cx="6096000" cy="116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755576" y="2636912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/>
              <a:t>Informasi</a:t>
            </a:r>
            <a:r>
              <a:rPr lang="en-US" sz="1600" dirty="0"/>
              <a:t> </a:t>
            </a:r>
            <a:r>
              <a:rPr lang="en-US" sz="1600" dirty="0" err="1"/>
              <a:t>akuntansi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perencanaan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 smtClean="0"/>
              <a:t>dibedakan</a:t>
            </a:r>
            <a:r>
              <a:rPr lang="en-US" sz="1600" dirty="0" smtClean="0"/>
              <a:t> </a:t>
            </a:r>
            <a:r>
              <a:rPr lang="en-US" sz="1600" dirty="0" err="1" smtClean="0"/>
              <a:t>berdasarkan</a:t>
            </a:r>
            <a:r>
              <a:rPr lang="en-US" sz="1600" dirty="0" smtClean="0"/>
              <a:t> </a:t>
            </a:r>
            <a:r>
              <a:rPr lang="en-US" sz="1600" dirty="0" err="1"/>
              <a:t>cara</a:t>
            </a:r>
            <a:r>
              <a:rPr lang="en-US" sz="1600" dirty="0"/>
              <a:t> </a:t>
            </a:r>
            <a:r>
              <a:rPr lang="en-US" sz="1600" dirty="0" err="1"/>
              <a:t>penyampaiannya</a:t>
            </a:r>
            <a:r>
              <a:rPr lang="en-US" sz="1600" dirty="0"/>
              <a:t>. </a:t>
            </a:r>
            <a:r>
              <a:rPr lang="en-US" sz="1600" dirty="0" err="1"/>
              <a:t>Apakah</a:t>
            </a:r>
            <a:r>
              <a:rPr lang="en-US" sz="1600" dirty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 </a:t>
            </a:r>
            <a:r>
              <a:rPr lang="en-US" sz="1600" dirty="0" err="1" smtClean="0"/>
              <a:t>akuntansi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/>
              <a:t>disampaikan</a:t>
            </a:r>
            <a:r>
              <a:rPr lang="en-US" sz="1600" dirty="0"/>
              <a:t> </a:t>
            </a:r>
            <a:r>
              <a:rPr lang="en-US" sz="1600" dirty="0" err="1"/>
              <a:t>melalui</a:t>
            </a:r>
            <a:r>
              <a:rPr lang="en-US" sz="1600" dirty="0"/>
              <a:t> </a:t>
            </a:r>
            <a:r>
              <a:rPr lang="en-US" sz="1600" dirty="0" err="1"/>
              <a:t>mekanisme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00B050"/>
                </a:solidFill>
              </a:rPr>
              <a:t>formal </a:t>
            </a:r>
            <a:r>
              <a:rPr lang="en-US" sz="1600" b="1" dirty="0" err="1">
                <a:solidFill>
                  <a:srgbClr val="00B050"/>
                </a:solidFill>
              </a:rPr>
              <a:t>ataukah</a:t>
            </a:r>
            <a:r>
              <a:rPr lang="en-US" sz="1600" b="1" dirty="0">
                <a:solidFill>
                  <a:srgbClr val="00B050"/>
                </a:solidFill>
              </a:rPr>
              <a:t> informal</a:t>
            </a:r>
            <a:r>
              <a:rPr lang="en-US" sz="1600" b="1" dirty="0" smtClean="0">
                <a:solidFill>
                  <a:srgbClr val="00B050"/>
                </a:solidFill>
              </a:rPr>
              <a:t>.</a:t>
            </a:r>
          </a:p>
          <a:p>
            <a:endParaRPr lang="en-US" sz="1600" dirty="0"/>
          </a:p>
          <a:p>
            <a:pPr marL="2057400" indent="-2057400" algn="just"/>
            <a:r>
              <a:rPr lang="en-US" sz="1600" dirty="0" err="1"/>
              <a:t>Mekanisme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00B050"/>
                </a:solidFill>
              </a:rPr>
              <a:t>formal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/>
              <a:t>misalnya</a:t>
            </a:r>
            <a:r>
              <a:rPr lang="en-US" sz="1600" dirty="0" smtClean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melalui</a:t>
            </a:r>
            <a:r>
              <a:rPr lang="en-US" sz="1600" dirty="0"/>
              <a:t> </a:t>
            </a:r>
            <a:r>
              <a:rPr lang="en-US" sz="1600" dirty="0" err="1"/>
              <a:t>rapat%rapat</a:t>
            </a:r>
            <a:r>
              <a:rPr lang="en-US" sz="1600" dirty="0"/>
              <a:t> </a:t>
            </a:r>
            <a:r>
              <a:rPr lang="en-US" sz="1600" dirty="0" err="1"/>
              <a:t>dinas</a:t>
            </a:r>
            <a:r>
              <a:rPr lang="en-US" sz="1600" dirty="0"/>
              <a:t>, </a:t>
            </a:r>
            <a:r>
              <a:rPr lang="en-US" sz="1600" dirty="0" err="1" smtClean="0"/>
              <a:t>rapat</a:t>
            </a:r>
            <a:r>
              <a:rPr lang="en-US" sz="1600" dirty="0" smtClean="0"/>
              <a:t> </a:t>
            </a:r>
            <a:r>
              <a:rPr lang="en-US" sz="1600" dirty="0" err="1" smtClean="0"/>
              <a:t>komisi</a:t>
            </a:r>
            <a:r>
              <a:rPr lang="en-US" sz="1600" dirty="0" smtClean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sebagainya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sektor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, </a:t>
            </a:r>
            <a:r>
              <a:rPr lang="en-US" sz="1600" dirty="0" err="1"/>
              <a:t>saluran</a:t>
            </a:r>
            <a:r>
              <a:rPr lang="en-US" sz="1600" dirty="0"/>
              <a:t> </a:t>
            </a:r>
            <a:r>
              <a:rPr lang="en-US" sz="1600" dirty="0" err="1" smtClean="0"/>
              <a:t>informasi</a:t>
            </a:r>
            <a:r>
              <a:rPr lang="en-US" sz="1600" dirty="0" smtClean="0"/>
              <a:t> </a:t>
            </a:r>
            <a:r>
              <a:rPr lang="en-US" sz="1600" dirty="0" err="1" smtClean="0"/>
              <a:t>lebih</a:t>
            </a:r>
            <a:r>
              <a:rPr lang="en-US" sz="1600" dirty="0" smtClean="0"/>
              <a:t> </a:t>
            </a:r>
            <a:r>
              <a:rPr lang="en-US" sz="1600" dirty="0" err="1"/>
              <a:t>banyak</a:t>
            </a:r>
            <a:r>
              <a:rPr lang="en-US" sz="1600" dirty="0"/>
              <a:t> </a:t>
            </a:r>
            <a:r>
              <a:rPr lang="en-US" sz="1600" dirty="0" err="1" smtClean="0"/>
              <a:t>bersifat</a:t>
            </a:r>
            <a:r>
              <a:rPr lang="en-US" sz="1600" dirty="0" smtClean="0"/>
              <a:t> formal.</a:t>
            </a:r>
          </a:p>
          <a:p>
            <a:endParaRPr lang="en-US" sz="1600" dirty="0"/>
          </a:p>
          <a:p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sedangkan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Mekanisme</a:t>
            </a:r>
            <a:r>
              <a:rPr lang="en-US" sz="1600" dirty="0" smtClean="0"/>
              <a:t> </a:t>
            </a:r>
            <a:r>
              <a:rPr lang="en-US" sz="1600" b="1" dirty="0">
                <a:solidFill>
                  <a:srgbClr val="00B050"/>
                </a:solidFill>
              </a:rPr>
              <a:t>informal </a:t>
            </a:r>
            <a:r>
              <a:rPr lang="en-US" sz="1600" dirty="0" err="1" smtClean="0"/>
              <a:t>relatif</a:t>
            </a:r>
            <a:r>
              <a:rPr lang="en-US" sz="1600" dirty="0" smtClean="0"/>
              <a:t> </a:t>
            </a:r>
            <a:r>
              <a:rPr lang="en-US" sz="1600" dirty="0" err="1" smtClean="0"/>
              <a:t>jarang</a:t>
            </a:r>
            <a:r>
              <a:rPr lang="en-US" sz="1600" dirty="0" smtClean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dirty="0" smtClean="0"/>
              <a:t>Hal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adanya</a:t>
            </a:r>
            <a:r>
              <a:rPr lang="en-US" sz="1600" dirty="0"/>
              <a:t> </a:t>
            </a:r>
            <a:r>
              <a:rPr lang="en-US" sz="1600" dirty="0" err="1" smtClean="0"/>
              <a:t>batasan</a:t>
            </a:r>
            <a:r>
              <a:rPr lang="en-US" sz="1600" dirty="0" smtClean="0"/>
              <a:t> </a:t>
            </a:r>
            <a:r>
              <a:rPr lang="en-US" sz="1600" dirty="0" err="1" smtClean="0"/>
              <a:t>transparansi</a:t>
            </a:r>
            <a:r>
              <a:rPr lang="en-US" sz="1600" dirty="0" smtClean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akuntabilitas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yang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lembaga-lembaga</a:t>
            </a:r>
            <a:r>
              <a:rPr lang="en-US" sz="1600" dirty="0" smtClean="0"/>
              <a:t> </a:t>
            </a:r>
            <a:r>
              <a:rPr lang="en-US" sz="1600" dirty="0" err="1"/>
              <a:t>publik</a:t>
            </a:r>
            <a:r>
              <a:rPr lang="en-US" sz="1600" dirty="0"/>
              <a:t>, </a:t>
            </a:r>
            <a:r>
              <a:rPr lang="en-US" sz="1600" dirty="0" err="1"/>
              <a:t>sehingga</a:t>
            </a:r>
            <a:r>
              <a:rPr lang="en-US" sz="1600" dirty="0"/>
              <a:t> </a:t>
            </a:r>
            <a:r>
              <a:rPr lang="en-US" sz="1600" dirty="0" err="1"/>
              <a:t>perencanaan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 smtClean="0"/>
              <a:t>dilakukan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secara</a:t>
            </a:r>
            <a:r>
              <a:rPr lang="en-US" sz="1600" dirty="0" smtClean="0"/>
              <a:t> </a:t>
            </a:r>
            <a:r>
              <a:rPr lang="en-US" sz="1600" dirty="0"/>
              <a:t>personal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hanya</a:t>
            </a:r>
            <a:r>
              <a:rPr lang="en-US" sz="1600" dirty="0"/>
              <a:t> </a:t>
            </a:r>
            <a:r>
              <a:rPr lang="en-US" sz="1600" dirty="0" err="1"/>
              <a:t>melibatkan</a:t>
            </a:r>
            <a:r>
              <a:rPr lang="en-US" sz="1600" dirty="0"/>
              <a:t> </a:t>
            </a:r>
            <a:r>
              <a:rPr lang="en-US" sz="1600" dirty="0" err="1"/>
              <a:t>beberapa</a:t>
            </a:r>
            <a:r>
              <a:rPr lang="en-US" sz="1600" dirty="0"/>
              <a:t> orang </a:t>
            </a:r>
            <a:r>
              <a:rPr lang="en-US" sz="1600" dirty="0" err="1"/>
              <a:t>saja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93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830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 err="1" smtClean="0"/>
              <a:t>Fungsi</a:t>
            </a:r>
            <a:r>
              <a:rPr lang="en-US" sz="1900" dirty="0" smtClean="0"/>
              <a:t> </a:t>
            </a:r>
            <a:r>
              <a:rPr lang="en-US" sz="1900" dirty="0" err="1"/>
              <a:t>utama</a:t>
            </a:r>
            <a:r>
              <a:rPr lang="en-US" sz="1900" dirty="0"/>
              <a:t> </a:t>
            </a:r>
            <a:r>
              <a:rPr lang="en-US" sz="1900" dirty="0" err="1"/>
              <a:t>informasi</a:t>
            </a:r>
            <a:r>
              <a:rPr lang="en-US" sz="1900" dirty="0"/>
              <a:t> </a:t>
            </a:r>
            <a:r>
              <a:rPr lang="en-US" sz="1900" dirty="0" err="1"/>
              <a:t>akuntansi</a:t>
            </a:r>
            <a:r>
              <a:rPr lang="en-US" sz="1900" dirty="0"/>
              <a:t> </a:t>
            </a:r>
            <a:r>
              <a:rPr lang="en-US" sz="1900" dirty="0" err="1"/>
              <a:t>pada</a:t>
            </a:r>
            <a:r>
              <a:rPr lang="en-US" sz="1900" dirty="0"/>
              <a:t> </a:t>
            </a:r>
            <a:r>
              <a:rPr lang="en-US" sz="1900" dirty="0" err="1"/>
              <a:t>dasarnya</a:t>
            </a:r>
            <a:r>
              <a:rPr lang="en-US" sz="1900" dirty="0"/>
              <a:t> </a:t>
            </a:r>
            <a:r>
              <a:rPr lang="en-US" sz="1900" dirty="0" err="1" smtClean="0"/>
              <a:t>adalah</a:t>
            </a:r>
            <a:r>
              <a:rPr lang="en-US" sz="1900" dirty="0" smtClean="0"/>
              <a:t> </a:t>
            </a:r>
            <a:r>
              <a:rPr lang="en-US" sz="1900" b="1" dirty="0" err="1" smtClean="0">
                <a:solidFill>
                  <a:srgbClr val="00B050"/>
                </a:solidFill>
              </a:rPr>
              <a:t>pengendalian</a:t>
            </a:r>
            <a:r>
              <a:rPr lang="en-US" sz="1900" b="1" dirty="0">
                <a:solidFill>
                  <a:srgbClr val="00B050"/>
                </a:solidFill>
              </a:rPr>
              <a:t>. </a:t>
            </a:r>
            <a:endParaRPr lang="en-US" sz="19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/>
              <a:t>akuntansi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alat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smtClean="0"/>
              <a:t>yang vital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akuntansi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smtClean="0"/>
              <a:t>yang </a:t>
            </a:r>
            <a:r>
              <a:rPr lang="en-US" sz="2000" dirty="0" err="1" smtClean="0"/>
              <a:t>bersifat</a:t>
            </a:r>
            <a:r>
              <a:rPr lang="en-US" sz="2000" dirty="0" smtClean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.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akuntansi</a:t>
            </a:r>
            <a:r>
              <a:rPr lang="en-US" sz="2000" dirty="0"/>
              <a:t> </a:t>
            </a:r>
            <a:r>
              <a:rPr lang="en-US" sz="2000" dirty="0" err="1"/>
              <a:t>umumnya</a:t>
            </a:r>
            <a:r>
              <a:rPr lang="en-US" sz="2000" dirty="0"/>
              <a:t> </a:t>
            </a:r>
            <a:r>
              <a:rPr lang="en-US" sz="2000" dirty="0" err="1"/>
              <a:t>dinyatakan</a:t>
            </a:r>
            <a:r>
              <a:rPr lang="en-US" sz="2000" dirty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 err="1"/>
              <a:t>ukuran</a:t>
            </a:r>
            <a:r>
              <a:rPr lang="en-US" sz="2000" dirty="0"/>
              <a:t> </a:t>
            </a:r>
            <a:r>
              <a:rPr lang="en-US" sz="2000" dirty="0" err="1"/>
              <a:t>finansial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memungkinkan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pengintegrasian</a:t>
            </a:r>
            <a:r>
              <a:rPr lang="en-US" sz="2000" dirty="0" smtClean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 smtClean="0"/>
              <a:t>tiap-tiap</a:t>
            </a:r>
            <a:r>
              <a:rPr lang="en-US" sz="2000" dirty="0" smtClean="0"/>
              <a:t> </a:t>
            </a:r>
            <a:r>
              <a:rPr lang="en-US" sz="2000" dirty="0"/>
              <a:t>unit </a:t>
            </a:r>
            <a:r>
              <a:rPr lang="en-US" sz="2000" dirty="0" err="1"/>
              <a:t>organisasi</a:t>
            </a:r>
            <a:r>
              <a:rPr lang="en-US" sz="2000" dirty="0"/>
              <a:t> yang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akhirnya</a:t>
            </a:r>
            <a:r>
              <a:rPr lang="en-US" sz="2000" dirty="0" smtClean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</a:t>
            </a:r>
            <a:r>
              <a:rPr lang="en-US" sz="2000" dirty="0" err="1"/>
              <a:t>gambaran</a:t>
            </a:r>
            <a:r>
              <a:rPr lang="en-US" sz="2000" dirty="0"/>
              <a:t>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keseluruhan</a:t>
            </a:r>
            <a:r>
              <a:rPr lang="en-US" sz="20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3966" y="1196752"/>
            <a:ext cx="674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00B0F0"/>
                </a:solidFill>
              </a:rPr>
              <a:t>Akuntansi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Sebagai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Alat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Pengendalian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Organisasi</a:t>
            </a:r>
            <a:endParaRPr lang="en-US" sz="2400" b="1" dirty="0">
              <a:solidFill>
                <a:srgbClr val="00B0F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93966" y="2916560"/>
            <a:ext cx="3982090" cy="0"/>
          </a:xfrm>
          <a:prstGeom prst="line">
            <a:avLst/>
          </a:prstGeom>
          <a:ln w="31750" cmpd="dbl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95936" y="3068960"/>
            <a:ext cx="3982090" cy="0"/>
          </a:xfrm>
          <a:prstGeom prst="line">
            <a:avLst/>
          </a:prstGeom>
          <a:ln w="31750" cmpd="dbl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57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ft-Right-Up Arrow 4"/>
          <p:cNvSpPr/>
          <p:nvPr/>
        </p:nvSpPr>
        <p:spPr>
          <a:xfrm>
            <a:off x="2985542" y="1700808"/>
            <a:ext cx="3168352" cy="864096"/>
          </a:xfrm>
          <a:prstGeom prst="leftRightUpArrow">
            <a:avLst>
              <a:gd name="adj1" fmla="val 16182"/>
              <a:gd name="adj2" fmla="val 50000"/>
              <a:gd name="adj3" fmla="val 25000"/>
            </a:avLst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7584" y="1772816"/>
            <a:ext cx="2088232" cy="72008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Alat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pengendalian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keuangan</a:t>
            </a:r>
            <a:r>
              <a:rPr lang="en-US" sz="1600" b="1" dirty="0" smtClean="0"/>
              <a:t> </a:t>
            </a:r>
          </a:p>
          <a:p>
            <a:pPr algn="ctr"/>
            <a:r>
              <a:rPr lang="en-US" sz="1600" b="1" dirty="0" smtClean="0"/>
              <a:t>(financial control)</a:t>
            </a:r>
            <a:endParaRPr lang="en-US" sz="4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705622" y="980728"/>
            <a:ext cx="1728192" cy="648072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Akuntansi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6228184" y="1772816"/>
            <a:ext cx="2088232" cy="72008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Alat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pengendalian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organisasi</a:t>
            </a:r>
            <a:r>
              <a:rPr lang="en-US" sz="1400" b="1" dirty="0" smtClean="0"/>
              <a:t> (organizational control)</a:t>
            </a:r>
            <a:endParaRPr lang="en-US" sz="3600" b="1" dirty="0"/>
          </a:p>
        </p:txBody>
      </p:sp>
      <p:sp>
        <p:nvSpPr>
          <p:cNvPr id="11" name="Rectangle 10"/>
          <p:cNvSpPr/>
          <p:nvPr/>
        </p:nvSpPr>
        <p:spPr>
          <a:xfrm>
            <a:off x="933568" y="3068960"/>
            <a:ext cx="723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i="1" dirty="0" smtClean="0"/>
              <a:t>(financial control)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i="1" dirty="0" smtClean="0"/>
              <a:t>(organi</a:t>
            </a:r>
            <a:r>
              <a:rPr lang="en-US" i="1" dirty="0"/>
              <a:t>z</a:t>
            </a:r>
            <a:r>
              <a:rPr lang="en-US" i="1" dirty="0" smtClean="0"/>
              <a:t>ational control). </a:t>
            </a:r>
          </a:p>
          <a:p>
            <a:pPr algn="just"/>
            <a:endParaRPr lang="en-US" i="1" dirty="0" smtClean="0"/>
          </a:p>
          <a:p>
            <a:pPr marL="266700" indent="-266700"/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rgbClr val="FFFF00"/>
                </a:solidFill>
              </a:rPr>
              <a:t>Pengendalian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keuangan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likuiditas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solvabilitas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271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052736"/>
            <a:ext cx="7056784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dirty="0" err="1" smtClean="0"/>
              <a:t>Sementara</a:t>
            </a:r>
            <a:r>
              <a:rPr lang="en-US" sz="1800" dirty="0" smtClean="0"/>
              <a:t> </a:t>
            </a:r>
            <a:r>
              <a:rPr lang="en-US" sz="1800" dirty="0" err="1"/>
              <a:t>itu</a:t>
            </a:r>
            <a:r>
              <a:rPr lang="en-US" sz="1800" dirty="0"/>
              <a:t>, </a:t>
            </a:r>
            <a:endParaRPr lang="en-US" sz="1800" dirty="0" smtClean="0"/>
          </a:p>
          <a:p>
            <a:pPr marL="361950" indent="-361950" algn="just">
              <a:buNone/>
            </a:pPr>
            <a:r>
              <a:rPr lang="en-US" sz="1800" dirty="0" smtClean="0">
                <a:sym typeface="Wingdings" pitchFamily="2" charset="2"/>
              </a:rPr>
              <a:t> </a:t>
            </a:r>
            <a:r>
              <a:rPr lang="en-US" sz="1800" b="1" dirty="0" err="1" smtClean="0">
                <a:solidFill>
                  <a:srgbClr val="00B050"/>
                </a:solidFill>
                <a:sym typeface="Wingdings" pitchFamily="2" charset="2"/>
              </a:rPr>
              <a:t>P</a:t>
            </a:r>
            <a:r>
              <a:rPr lang="en-US" sz="1800" b="1" dirty="0" err="1" smtClean="0">
                <a:solidFill>
                  <a:srgbClr val="00B050"/>
                </a:solidFill>
              </a:rPr>
              <a:t>engendalian</a:t>
            </a:r>
            <a:r>
              <a:rPr lang="en-US" sz="1800" b="1" dirty="0" smtClean="0">
                <a:solidFill>
                  <a:srgbClr val="00B050"/>
                </a:solidFill>
              </a:rPr>
              <a:t> </a:t>
            </a:r>
            <a:r>
              <a:rPr lang="en-US" sz="1800" b="1" dirty="0" err="1">
                <a:solidFill>
                  <a:srgbClr val="00B050"/>
                </a:solidFill>
              </a:rPr>
              <a:t>organisasi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terkait</a:t>
            </a:r>
            <a:r>
              <a:rPr lang="en-US" sz="1800" dirty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pengintegrasian</a:t>
            </a:r>
            <a:r>
              <a:rPr lang="en-US" sz="1800" dirty="0" smtClean="0"/>
              <a:t> </a:t>
            </a:r>
            <a:r>
              <a:rPr lang="en-US" sz="1800" dirty="0" err="1"/>
              <a:t>aktivitas</a:t>
            </a:r>
            <a:r>
              <a:rPr lang="en-US" sz="1800" dirty="0"/>
              <a:t> </a:t>
            </a:r>
            <a:r>
              <a:rPr lang="en-US" sz="1800" dirty="0" err="1"/>
              <a:t>fungsional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organisasi</a:t>
            </a:r>
            <a:r>
              <a:rPr lang="en-US" sz="1800" dirty="0" smtClean="0"/>
              <a:t> </a:t>
            </a:r>
            <a:r>
              <a:rPr lang="en-US" sz="1800" dirty="0" err="1" smtClean="0"/>
              <a:t>secara</a:t>
            </a:r>
            <a:r>
              <a:rPr lang="en-US" sz="1800" dirty="0" smtClean="0"/>
              <a:t> </a:t>
            </a:r>
            <a:r>
              <a:rPr lang="en-US" sz="1800" dirty="0" err="1" smtClean="0"/>
              <a:t>keseluruhan</a:t>
            </a:r>
            <a:r>
              <a:rPr lang="en-US" sz="1800" dirty="0" smtClean="0"/>
              <a:t>.</a:t>
            </a:r>
          </a:p>
          <a:p>
            <a:pPr marL="361950" indent="-361950" algn="just">
              <a:buNone/>
            </a:pPr>
            <a:endParaRPr lang="en-US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15616" y="3140968"/>
            <a:ext cx="7056784" cy="259228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800" dirty="0" err="1"/>
              <a:t>Pengendalian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diperlukan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menjamin</a:t>
            </a:r>
            <a:r>
              <a:rPr lang="en-US" sz="1800" dirty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dirty="0" err="1" smtClean="0"/>
              <a:t>organisasi</a:t>
            </a:r>
            <a:r>
              <a:rPr lang="en-US" sz="1800" dirty="0" smtClean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menyimpang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strategi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smtClean="0"/>
              <a:t>yang </a:t>
            </a:r>
            <a:r>
              <a:rPr lang="en-US" sz="1800" dirty="0" err="1" smtClean="0"/>
              <a:t>telah</a:t>
            </a:r>
            <a:r>
              <a:rPr lang="en-US" sz="1800" dirty="0" smtClean="0"/>
              <a:t> </a:t>
            </a:r>
            <a:r>
              <a:rPr lang="en-US" sz="1800" dirty="0" err="1"/>
              <a:t>ditetapkan</a:t>
            </a:r>
            <a:r>
              <a:rPr lang="en-US" sz="1800" dirty="0"/>
              <a:t>. </a:t>
            </a:r>
            <a:r>
              <a:rPr lang="en-US" sz="1800" dirty="0" err="1"/>
              <a:t>Pengendalian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memerlukan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</a:t>
            </a:r>
            <a:r>
              <a:rPr lang="en-US" sz="1800" dirty="0" smtClean="0"/>
              <a:t>yang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/>
              <a:t>luas</a:t>
            </a:r>
            <a:r>
              <a:rPr lang="en-US" sz="1800" dirty="0"/>
              <a:t> </a:t>
            </a:r>
            <a:r>
              <a:rPr lang="en-US" sz="1800" dirty="0" err="1"/>
              <a:t>dibandingkan</a:t>
            </a:r>
            <a:r>
              <a:rPr lang="en-US" sz="1800" dirty="0"/>
              <a:t> </a:t>
            </a:r>
            <a:r>
              <a:rPr lang="en-US" sz="1800" dirty="0" err="1"/>
              <a:t>pengendalian</a:t>
            </a:r>
            <a:r>
              <a:rPr lang="en-US" sz="1800" dirty="0"/>
              <a:t> </a:t>
            </a:r>
            <a:r>
              <a:rPr lang="en-US" sz="1800" dirty="0" err="1"/>
              <a:t>keuangan</a:t>
            </a:r>
            <a:r>
              <a:rPr lang="en-US" sz="1800" dirty="0"/>
              <a:t>. </a:t>
            </a:r>
            <a:r>
              <a:rPr lang="en-US" sz="1800" dirty="0" err="1"/>
              <a:t>Informasi</a:t>
            </a:r>
            <a:r>
              <a:rPr lang="en-US" sz="1800" dirty="0"/>
              <a:t> </a:t>
            </a:r>
            <a:r>
              <a:rPr lang="en-US" sz="1800" dirty="0" smtClean="0"/>
              <a:t>yang </a:t>
            </a:r>
            <a:r>
              <a:rPr lang="en-US" sz="1800" dirty="0" err="1" smtClean="0"/>
              <a:t>dibutuhkan</a:t>
            </a:r>
            <a:r>
              <a:rPr lang="en-US" sz="1800" dirty="0" smtClean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kompleks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sekedar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</a:t>
            </a:r>
            <a:r>
              <a:rPr lang="en-US" sz="1800" dirty="0" err="1"/>
              <a:t>keuangan</a:t>
            </a:r>
            <a:r>
              <a:rPr lang="en-US" sz="1800" dirty="0"/>
              <a:t> </a:t>
            </a:r>
            <a:r>
              <a:rPr lang="en-US" sz="1800" dirty="0" err="1"/>
              <a:t>saja</a:t>
            </a:r>
            <a:r>
              <a:rPr lang="en-US" sz="1800" dirty="0" smtClean="0"/>
              <a:t>.</a:t>
            </a:r>
          </a:p>
          <a:p>
            <a:pPr marL="0" indent="0" algn="just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 err="1" smtClean="0"/>
              <a:t>Sementara</a:t>
            </a:r>
            <a:r>
              <a:rPr lang="en-US" sz="1800" dirty="0" smtClean="0"/>
              <a:t> </a:t>
            </a:r>
            <a:r>
              <a:rPr lang="en-US" sz="1800" dirty="0" err="1"/>
              <a:t>itu</a:t>
            </a:r>
            <a:r>
              <a:rPr lang="en-US" sz="1800" dirty="0"/>
              <a:t>,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pengendalian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 smtClean="0"/>
              <a:t>dibutuhkan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</a:t>
            </a:r>
            <a:r>
              <a:rPr lang="en-US" sz="1800" dirty="0"/>
              <a:t>yang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luas</a:t>
            </a:r>
            <a:r>
              <a:rPr lang="en-US" sz="1800" dirty="0"/>
              <a:t> </a:t>
            </a:r>
            <a:r>
              <a:rPr lang="en-US" sz="1800" dirty="0" err="1"/>
              <a:t>meliputi</a:t>
            </a:r>
            <a:r>
              <a:rPr lang="en-US" sz="1800" dirty="0"/>
              <a:t> </a:t>
            </a:r>
            <a:r>
              <a:rPr lang="en-US" sz="1800" dirty="0" err="1"/>
              <a:t>aspek</a:t>
            </a:r>
            <a:r>
              <a:rPr lang="en-US" sz="1800" dirty="0"/>
              <a:t> </a:t>
            </a:r>
            <a:r>
              <a:rPr lang="en-US" sz="1800" dirty="0" err="1"/>
              <a:t>ekonomi</a:t>
            </a:r>
            <a:r>
              <a:rPr lang="en-US" sz="1800" dirty="0"/>
              <a:t>, </a:t>
            </a:r>
            <a:r>
              <a:rPr lang="en-US" sz="1800" dirty="0" err="1"/>
              <a:t>sosial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politik</a:t>
            </a:r>
            <a:r>
              <a:rPr lang="en-US" sz="1800" dirty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investasi</a:t>
            </a:r>
            <a:r>
              <a:rPr lang="en-US" sz="1800" dirty="0" smtClean="0"/>
              <a:t> </a:t>
            </a:r>
            <a:r>
              <a:rPr lang="en-US" sz="1800" dirty="0"/>
              <a:t>yang </a:t>
            </a:r>
            <a:r>
              <a:rPr lang="en-US" sz="1800" dirty="0" err="1"/>
              <a:t>diajukan</a:t>
            </a:r>
            <a:r>
              <a:rPr lang="en-US" sz="1800" dirty="0"/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71600" y="2924944"/>
            <a:ext cx="7200800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59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attFill prst="ltHorz">
            <a:fgClr>
              <a:schemeClr val="tx1"/>
            </a:fgClr>
            <a:bgClr>
              <a:schemeClr val="bg1"/>
            </a:bgClr>
          </a:pattFill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Penjabaran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Akuntansi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Sektor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Publik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246" y="2849524"/>
            <a:ext cx="6759153" cy="3243772"/>
          </a:xfrm>
        </p:spPr>
        <p:txBody>
          <a:bodyPr>
            <a:normAutofit/>
          </a:bodyPr>
          <a:lstStyle/>
          <a:p>
            <a:pPr marL="0" indent="361950" algn="just">
              <a:buNone/>
            </a:pPr>
            <a:r>
              <a:rPr lang="en-US" sz="1600" dirty="0" smtClean="0"/>
              <a:t>“</a:t>
            </a:r>
            <a:r>
              <a:rPr lang="en-US" sz="1600" dirty="0" err="1"/>
              <a:t>Akuntansi</a:t>
            </a:r>
            <a:r>
              <a:rPr lang="en-US" sz="1600" dirty="0"/>
              <a:t> </a:t>
            </a:r>
            <a:r>
              <a:rPr lang="en-US" sz="1600" dirty="0" err="1"/>
              <a:t>Pemerintahan</a:t>
            </a:r>
            <a:r>
              <a:rPr lang="en-US" sz="1600" dirty="0"/>
              <a:t> (</a:t>
            </a:r>
            <a:r>
              <a:rPr lang="en-US" sz="1600" dirty="0" err="1"/>
              <a:t>termasuk</a:t>
            </a:r>
            <a:r>
              <a:rPr lang="en-US" sz="1600" dirty="0"/>
              <a:t> di </a:t>
            </a:r>
            <a:r>
              <a:rPr lang="en-US" sz="1600" dirty="0" err="1"/>
              <a:t>dalamnya</a:t>
            </a:r>
            <a:r>
              <a:rPr lang="en-US" sz="1600" dirty="0"/>
              <a:t> </a:t>
            </a:r>
            <a:r>
              <a:rPr lang="en-US" sz="1600" dirty="0" err="1"/>
              <a:t>akuntansi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lembaga-lembaga</a:t>
            </a:r>
            <a:r>
              <a:rPr lang="en-US" sz="1600" dirty="0"/>
              <a:t> yang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bertujuan</a:t>
            </a:r>
            <a:r>
              <a:rPr lang="en-US" sz="1600" dirty="0"/>
              <a:t> </a:t>
            </a:r>
            <a:r>
              <a:rPr lang="en-US" sz="1600" dirty="0" err="1"/>
              <a:t>mencari</a:t>
            </a:r>
            <a:r>
              <a:rPr lang="en-US" sz="1600" dirty="0"/>
              <a:t> </a:t>
            </a:r>
            <a:r>
              <a:rPr lang="en-US" sz="1600" dirty="0" err="1"/>
              <a:t>laba</a:t>
            </a:r>
            <a:r>
              <a:rPr lang="en-US" sz="1600" dirty="0"/>
              <a:t> </a:t>
            </a:r>
            <a:r>
              <a:rPr lang="en-US" sz="1600" dirty="0" err="1"/>
              <a:t>lainnya</a:t>
            </a:r>
            <a:r>
              <a:rPr lang="en-US" sz="1600" dirty="0"/>
              <a:t>),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akuntansi</a:t>
            </a:r>
            <a:r>
              <a:rPr lang="en-US" sz="1600" dirty="0"/>
              <a:t> yang </a:t>
            </a:r>
            <a:r>
              <a:rPr lang="en-US" sz="1600" dirty="0" err="1"/>
              <a:t>berkaitan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lembaga</a:t>
            </a:r>
            <a:r>
              <a:rPr lang="en-US" sz="1600" dirty="0"/>
              <a:t> </a:t>
            </a:r>
            <a:r>
              <a:rPr lang="en-US" sz="1600" dirty="0" err="1"/>
              <a:t>pemerintahan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lembaga-lembaga</a:t>
            </a:r>
            <a:r>
              <a:rPr lang="en-US" sz="1600" dirty="0"/>
              <a:t> yang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bertujuan</a:t>
            </a:r>
            <a:r>
              <a:rPr lang="en-US" sz="1600" dirty="0"/>
              <a:t> </a:t>
            </a:r>
            <a:r>
              <a:rPr lang="en-US" sz="1600" dirty="0" err="1"/>
              <a:t>mencari</a:t>
            </a:r>
            <a:r>
              <a:rPr lang="en-US" sz="1600" dirty="0"/>
              <a:t> </a:t>
            </a:r>
            <a:r>
              <a:rPr lang="en-US" sz="1600" dirty="0" err="1"/>
              <a:t>laba</a:t>
            </a:r>
            <a:r>
              <a:rPr lang="en-US" sz="1600" dirty="0" smtClean="0"/>
              <a:t>”.</a:t>
            </a:r>
          </a:p>
          <a:p>
            <a:pPr marL="0" indent="0" algn="r">
              <a:buNone/>
            </a:pPr>
            <a:r>
              <a:rPr lang="en-US" sz="1200" b="1" dirty="0" smtClean="0"/>
              <a:t>(</a:t>
            </a:r>
            <a:r>
              <a:rPr lang="en-US" sz="1200" b="1" dirty="0" err="1" smtClean="0"/>
              <a:t>Revrisond</a:t>
            </a:r>
            <a:r>
              <a:rPr lang="en-US" sz="1200" b="1" dirty="0" smtClean="0"/>
              <a:t> </a:t>
            </a:r>
            <a:r>
              <a:rPr lang="en-US" sz="1200" b="1" dirty="0" err="1"/>
              <a:t>Baswir</a:t>
            </a:r>
            <a:r>
              <a:rPr lang="en-US" sz="1200" b="1" dirty="0"/>
              <a:t> </a:t>
            </a:r>
            <a:r>
              <a:rPr lang="en-US" sz="1200" b="1" dirty="0" smtClean="0"/>
              <a:t>, 1998:7</a:t>
            </a:r>
            <a:r>
              <a:rPr lang="en-US" sz="1200" b="1" dirty="0"/>
              <a:t>) </a:t>
            </a:r>
            <a:endParaRPr lang="en-US" sz="1200" b="1" dirty="0" smtClean="0"/>
          </a:p>
          <a:p>
            <a:pPr marL="0" indent="0" algn="just">
              <a:buNone/>
            </a:pPr>
            <a:endParaRPr lang="en-US" sz="1600" dirty="0" smtClean="0"/>
          </a:p>
          <a:p>
            <a:pPr marL="0" indent="361950" algn="just">
              <a:buNone/>
            </a:pPr>
            <a:r>
              <a:rPr lang="en-US" sz="1600" dirty="0" smtClean="0"/>
              <a:t>“…</a:t>
            </a:r>
            <a:r>
              <a:rPr lang="en-US" sz="1600" dirty="0" err="1" smtClean="0"/>
              <a:t>mekanisme</a:t>
            </a:r>
            <a:r>
              <a:rPr lang="en-US" sz="1600" dirty="0" smtClean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analisis</a:t>
            </a:r>
            <a:r>
              <a:rPr lang="en-US" sz="1600" dirty="0"/>
              <a:t> </a:t>
            </a:r>
            <a:r>
              <a:rPr lang="en-US" sz="1600" dirty="0" err="1"/>
              <a:t>akuntansi</a:t>
            </a:r>
            <a:r>
              <a:rPr lang="en-US" sz="1600" dirty="0"/>
              <a:t> yang </a:t>
            </a:r>
            <a:r>
              <a:rPr lang="en-US" sz="1600" dirty="0" err="1"/>
              <a:t>diterapkan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pengelolaan</a:t>
            </a:r>
            <a:r>
              <a:rPr lang="en-US" sz="1600" dirty="0"/>
              <a:t> </a:t>
            </a:r>
            <a:r>
              <a:rPr lang="en-US" sz="1600" dirty="0" err="1"/>
              <a:t>dana</a:t>
            </a:r>
            <a:r>
              <a:rPr lang="en-US" sz="1600" dirty="0"/>
              <a:t> </a:t>
            </a:r>
            <a:r>
              <a:rPr lang="en-US" sz="1600" dirty="0" err="1"/>
              <a:t>masyarakat</a:t>
            </a:r>
            <a:r>
              <a:rPr lang="en-US" sz="1600" dirty="0"/>
              <a:t> di </a:t>
            </a:r>
            <a:r>
              <a:rPr lang="en-US" sz="1600" dirty="0" err="1"/>
              <a:t>lembaga-lembaga</a:t>
            </a:r>
            <a:r>
              <a:rPr lang="en-US" sz="1600" dirty="0"/>
              <a:t> </a:t>
            </a:r>
            <a:r>
              <a:rPr lang="en-US" sz="1600" dirty="0" err="1"/>
              <a:t>tinggi</a:t>
            </a:r>
            <a:r>
              <a:rPr lang="en-US" sz="1600" dirty="0"/>
              <a:t> </a:t>
            </a:r>
            <a:r>
              <a:rPr lang="en-US" sz="1600" dirty="0" err="1"/>
              <a:t>negara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departemen-departemen</a:t>
            </a:r>
            <a:r>
              <a:rPr lang="en-US" sz="1600" dirty="0"/>
              <a:t> di </a:t>
            </a:r>
            <a:r>
              <a:rPr lang="en-US" sz="1600" dirty="0" err="1"/>
              <a:t>bawahnya</a:t>
            </a:r>
            <a:r>
              <a:rPr lang="en-US" sz="1600" dirty="0"/>
              <a:t>, </a:t>
            </a:r>
            <a:r>
              <a:rPr lang="en-US" sz="1600" dirty="0" err="1"/>
              <a:t>pemerintah</a:t>
            </a:r>
            <a:r>
              <a:rPr lang="en-US" sz="1600" dirty="0"/>
              <a:t> </a:t>
            </a:r>
            <a:r>
              <a:rPr lang="en-US" sz="1600" dirty="0" err="1"/>
              <a:t>daerah</a:t>
            </a:r>
            <a:r>
              <a:rPr lang="en-US" sz="1600" dirty="0"/>
              <a:t>, BUMN, BUMD, LSM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yayasan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r>
              <a:rPr lang="en-US" sz="1600" dirty="0"/>
              <a:t>, </a:t>
            </a:r>
            <a:r>
              <a:rPr lang="en-US" sz="1600" dirty="0" err="1"/>
              <a:t>maupun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proyek-proyek</a:t>
            </a:r>
            <a:r>
              <a:rPr lang="en-US" sz="1600" dirty="0"/>
              <a:t> </a:t>
            </a:r>
            <a:r>
              <a:rPr lang="en-US" sz="1600" dirty="0" err="1"/>
              <a:t>kerjasama</a:t>
            </a:r>
            <a:r>
              <a:rPr lang="en-US" sz="1600" dirty="0"/>
              <a:t> </a:t>
            </a:r>
            <a:r>
              <a:rPr lang="en-US" sz="1600" dirty="0" err="1"/>
              <a:t>sektor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 smtClean="0"/>
              <a:t>swasta</a:t>
            </a:r>
            <a:r>
              <a:rPr lang="en-US" sz="1600" dirty="0" smtClean="0"/>
              <a:t>”.</a:t>
            </a:r>
            <a:endParaRPr lang="en-US" sz="1600" dirty="0"/>
          </a:p>
          <a:p>
            <a:pPr marL="0" indent="0" algn="r">
              <a:buNone/>
            </a:pPr>
            <a:r>
              <a:rPr lang="en-US" sz="1200" b="1" dirty="0" smtClean="0"/>
              <a:t>(</a:t>
            </a:r>
            <a:r>
              <a:rPr lang="en-US" sz="1200" b="1" dirty="0" err="1" smtClean="0"/>
              <a:t>Indra</a:t>
            </a:r>
            <a:r>
              <a:rPr lang="en-US" sz="1200" b="1" dirty="0" smtClean="0"/>
              <a:t> Bastian, 2001:6</a:t>
            </a:r>
            <a:r>
              <a:rPr lang="en-US" sz="1200" b="1" dirty="0"/>
              <a:t>)</a:t>
            </a:r>
            <a:endParaRPr lang="en-US" sz="12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3966" y="2195572"/>
            <a:ext cx="1884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00B0F0"/>
                </a:solidFill>
              </a:rPr>
              <a:t>Pengertian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42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246" y="1625388"/>
            <a:ext cx="6759153" cy="4323892"/>
          </a:xfrm>
        </p:spPr>
        <p:txBody>
          <a:bodyPr>
            <a:normAutofit/>
          </a:bodyPr>
          <a:lstStyle/>
          <a:p>
            <a:pPr marL="0" indent="361950" algn="just">
              <a:buNone/>
            </a:pPr>
            <a:r>
              <a:rPr lang="en-US" sz="1600" dirty="0" err="1"/>
              <a:t>Akuntansi</a:t>
            </a:r>
            <a:r>
              <a:rPr lang="en-US" sz="1600" dirty="0"/>
              <a:t> </a:t>
            </a:r>
            <a:r>
              <a:rPr lang="en-US" sz="1600" dirty="0" err="1"/>
              <a:t>pemerintahan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hanya</a:t>
            </a:r>
            <a:r>
              <a:rPr lang="en-US" sz="1600" dirty="0"/>
              <a:t> </a:t>
            </a:r>
            <a:r>
              <a:rPr lang="en-US" sz="1600" dirty="0" err="1"/>
              <a:t>berisi</a:t>
            </a:r>
            <a:r>
              <a:rPr lang="en-US" sz="1600" dirty="0"/>
              <a:t> </a:t>
            </a:r>
            <a:r>
              <a:rPr lang="en-US" sz="1600" dirty="0" err="1"/>
              <a:t>tentang</a:t>
            </a:r>
            <a:r>
              <a:rPr lang="en-US" sz="1600" dirty="0"/>
              <a:t> </a:t>
            </a:r>
            <a:r>
              <a:rPr lang="en-US" sz="1600" dirty="0" err="1"/>
              <a:t>penjelasan</a:t>
            </a:r>
            <a:r>
              <a:rPr lang="en-US" sz="1600" dirty="0"/>
              <a:t> </a:t>
            </a:r>
            <a:r>
              <a:rPr lang="en-US" sz="1600" dirty="0" err="1"/>
              <a:t>mengenai</a:t>
            </a:r>
            <a:r>
              <a:rPr lang="en-US" sz="1600" dirty="0"/>
              <a:t> </a:t>
            </a:r>
            <a:r>
              <a:rPr lang="en-US" sz="1600" dirty="0" err="1"/>
              <a:t>persyaratan</a:t>
            </a:r>
            <a:r>
              <a:rPr lang="en-US" sz="1600" dirty="0"/>
              <a:t> yang </a:t>
            </a:r>
            <a:r>
              <a:rPr lang="en-US" sz="1600" dirty="0" err="1"/>
              <a:t>diberikan</a:t>
            </a:r>
            <a:r>
              <a:rPr lang="en-US" sz="1600" dirty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 </a:t>
            </a:r>
            <a:r>
              <a:rPr lang="en-US" sz="1600" dirty="0" err="1"/>
              <a:t>nasional</a:t>
            </a:r>
            <a:r>
              <a:rPr lang="en-US" sz="1600" dirty="0"/>
              <a:t> </a:t>
            </a:r>
            <a:r>
              <a:rPr lang="en-US" sz="1600" dirty="0" err="1"/>
              <a:t>tetapi</a:t>
            </a:r>
            <a:r>
              <a:rPr lang="en-US" sz="1600" dirty="0"/>
              <a:t> </a:t>
            </a:r>
            <a:r>
              <a:rPr lang="en-US" sz="1600" dirty="0" err="1"/>
              <a:t>diberikan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Perserikatan</a:t>
            </a:r>
            <a:r>
              <a:rPr lang="en-US" sz="1600" dirty="0"/>
              <a:t> </a:t>
            </a:r>
            <a:r>
              <a:rPr lang="en-US" sz="1600" dirty="0" err="1"/>
              <a:t>Bangsa-bangsa</a:t>
            </a:r>
            <a:r>
              <a:rPr lang="en-US" sz="1600" dirty="0"/>
              <a:t> (PBB</a:t>
            </a:r>
            <a:r>
              <a:rPr lang="en-US" sz="1600" dirty="0" smtClean="0"/>
              <a:t>).</a:t>
            </a:r>
          </a:p>
          <a:p>
            <a:pPr marL="0" indent="361950" algn="just">
              <a:buNone/>
            </a:pPr>
            <a:endParaRPr lang="en-US" sz="1200" b="1" dirty="0"/>
          </a:p>
          <a:p>
            <a:pPr marL="0" indent="361950" algn="just">
              <a:buNone/>
            </a:pPr>
            <a:r>
              <a:rPr lang="en-US" sz="1600" dirty="0" err="1"/>
              <a:t>Menurut</a:t>
            </a:r>
            <a:r>
              <a:rPr lang="en-US" sz="1600" dirty="0"/>
              <a:t> Muhammad </a:t>
            </a:r>
            <a:r>
              <a:rPr lang="en-US" sz="1600" dirty="0" err="1"/>
              <a:t>Gade</a:t>
            </a:r>
            <a:r>
              <a:rPr lang="en-US" sz="1600" dirty="0"/>
              <a:t> (2002, 13-14) </a:t>
            </a:r>
            <a:r>
              <a:rPr lang="en-US" sz="1600" dirty="0" err="1"/>
              <a:t>persyaratan</a:t>
            </a:r>
            <a:r>
              <a:rPr lang="en-US" sz="1600" dirty="0"/>
              <a:t> </a:t>
            </a:r>
            <a:r>
              <a:rPr lang="en-US" sz="1600" dirty="0" err="1"/>
              <a:t>akuntansi</a:t>
            </a:r>
            <a:r>
              <a:rPr lang="en-US" sz="1600" dirty="0"/>
              <a:t> </a:t>
            </a:r>
            <a:r>
              <a:rPr lang="en-US" sz="1600" dirty="0" err="1"/>
              <a:t>pemerintahan</a:t>
            </a:r>
            <a:r>
              <a:rPr lang="en-US" sz="1600" dirty="0"/>
              <a:t> yang </a:t>
            </a:r>
            <a:r>
              <a:rPr lang="en-US" sz="1600" dirty="0" err="1"/>
              <a:t>dibuat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PBB </a:t>
            </a:r>
            <a:r>
              <a:rPr lang="en-US" sz="1600" dirty="0" err="1" smtClean="0"/>
              <a:t>berdasarkan</a:t>
            </a:r>
            <a:r>
              <a:rPr lang="en-US" sz="1600" dirty="0" smtClean="0"/>
              <a:t> </a:t>
            </a:r>
            <a:r>
              <a:rPr lang="en-US" sz="1600" i="1" dirty="0" err="1" smtClean="0"/>
              <a:t>Departement</a:t>
            </a:r>
            <a:r>
              <a:rPr lang="en-US" sz="1600" i="1" dirty="0" smtClean="0"/>
              <a:t> </a:t>
            </a:r>
            <a:r>
              <a:rPr lang="en-US" sz="1600" i="1" dirty="0"/>
              <a:t>of economic and Social Affairs, 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i="1" dirty="0" smtClean="0"/>
              <a:t>United </a:t>
            </a:r>
            <a:r>
              <a:rPr lang="en-US" sz="1600" i="1" dirty="0"/>
              <a:t>Nations, New York, </a:t>
            </a:r>
            <a:r>
              <a:rPr lang="en-US" sz="1600" dirty="0"/>
              <a:t>yang </a:t>
            </a:r>
            <a:r>
              <a:rPr lang="en-US" sz="1600" dirty="0" err="1"/>
              <a:t>termasuk</a:t>
            </a:r>
            <a:r>
              <a:rPr lang="en-US" sz="1600" dirty="0"/>
              <a:t> di </a:t>
            </a:r>
            <a:r>
              <a:rPr lang="en-US" sz="1600" dirty="0" err="1"/>
              <a:t>dalam</a:t>
            </a:r>
            <a:r>
              <a:rPr lang="en-US" sz="1600" dirty="0"/>
              <a:t> </a:t>
            </a:r>
            <a:r>
              <a:rPr lang="en-US" sz="1600" i="1" dirty="0"/>
              <a:t>A Manual Government Accounting 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rincian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berikut</a:t>
            </a:r>
            <a:r>
              <a:rPr lang="en-US" sz="1600" dirty="0" smtClean="0"/>
              <a:t>:</a:t>
            </a:r>
          </a:p>
          <a:p>
            <a:pPr marL="0" indent="361950" algn="just">
              <a:buNone/>
            </a:pPr>
            <a:endParaRPr lang="en-US" sz="1600" dirty="0" smtClean="0"/>
          </a:p>
          <a:p>
            <a:pPr marL="342900" indent="-342900" algn="just">
              <a:buFont typeface="+mj-lt"/>
              <a:buAutoNum type="alphaLcPeriod"/>
            </a:pPr>
            <a:r>
              <a:rPr lang="en-US" sz="1600" i="1" dirty="0"/>
              <a:t>Accounting system to be designed to comply with the constitutional, </a:t>
            </a:r>
            <a:r>
              <a:rPr lang="en-US" sz="1600" i="1" dirty="0" err="1"/>
              <a:t>statuory</a:t>
            </a:r>
            <a:r>
              <a:rPr lang="en-US" sz="1600" i="1" dirty="0"/>
              <a:t> and other legal requirements of the country;</a:t>
            </a:r>
          </a:p>
          <a:p>
            <a:pPr marL="800100" indent="0" algn="just">
              <a:buNone/>
            </a:pPr>
            <a:r>
              <a:rPr lang="en-US" sz="1400" dirty="0" err="1"/>
              <a:t>Maksudnya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</a:t>
            </a:r>
            <a:r>
              <a:rPr lang="en-US" sz="1400" dirty="0" err="1"/>
              <a:t>bahwa</a:t>
            </a:r>
            <a:r>
              <a:rPr lang="en-US" sz="1400" dirty="0"/>
              <a:t> </a:t>
            </a:r>
            <a:r>
              <a:rPr lang="en-US" sz="1400" dirty="0" err="1"/>
              <a:t>akuntansi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</a:t>
            </a:r>
            <a:r>
              <a:rPr lang="en-US" sz="1400" dirty="0" err="1"/>
              <a:t>dirancang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memenuhi</a:t>
            </a:r>
            <a:r>
              <a:rPr lang="en-US" sz="1400" dirty="0"/>
              <a:t> </a:t>
            </a:r>
            <a:r>
              <a:rPr lang="en-US" sz="1400" dirty="0" err="1"/>
              <a:t>ketentuan</a:t>
            </a:r>
            <a:r>
              <a:rPr lang="en-US" sz="1400" dirty="0"/>
              <a:t> </a:t>
            </a:r>
            <a:r>
              <a:rPr lang="en-US" sz="1400" dirty="0" err="1"/>
              <a:t>Undang-Undang</a:t>
            </a:r>
            <a:r>
              <a:rPr lang="en-US" sz="1400" dirty="0"/>
              <a:t> </a:t>
            </a:r>
            <a:r>
              <a:rPr lang="en-US" sz="1400" dirty="0" err="1"/>
              <a:t>dasar</a:t>
            </a:r>
            <a:r>
              <a:rPr lang="en-US" sz="1400" dirty="0"/>
              <a:t>, </a:t>
            </a:r>
            <a:r>
              <a:rPr lang="en-US" sz="1400" dirty="0" err="1"/>
              <a:t>Undang-Undang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peraturan</a:t>
            </a:r>
            <a:r>
              <a:rPr lang="en-US" sz="1400" dirty="0"/>
              <a:t> </a:t>
            </a:r>
            <a:r>
              <a:rPr lang="en-US" sz="1400" dirty="0" err="1"/>
              <a:t>lainnya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Negara.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3966" y="971436"/>
            <a:ext cx="673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00B0F0"/>
                </a:solidFill>
              </a:rPr>
              <a:t>Ruang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</a:rPr>
              <a:t>Lingkup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</a:rPr>
              <a:t>dan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</a:rPr>
              <a:t>Karakteristik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</a:rPr>
              <a:t>Akuntansi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</a:rPr>
              <a:t>Pemerintahan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907704" y="4653136"/>
            <a:ext cx="216024" cy="36004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3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246" y="1196752"/>
            <a:ext cx="6759153" cy="4752528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lphaLcPeriod" startAt="2"/>
            </a:pPr>
            <a:r>
              <a:rPr lang="en-US" sz="1600" i="1" dirty="0"/>
              <a:t>Accounting system must be related to the budget classifications. The budgetary and accounting </a:t>
            </a:r>
            <a:r>
              <a:rPr lang="en-US" sz="1600" i="1" dirty="0" err="1"/>
              <a:t>functionare</a:t>
            </a:r>
            <a:r>
              <a:rPr lang="en-US" sz="1600" i="1" dirty="0"/>
              <a:t> complementary elements of </a:t>
            </a:r>
            <a:r>
              <a:rPr lang="en-US" sz="1600" i="1" dirty="0" err="1"/>
              <a:t>finacial</a:t>
            </a:r>
            <a:r>
              <a:rPr lang="en-US" sz="1600" i="1" dirty="0"/>
              <a:t> management and must be closely integrated;</a:t>
            </a:r>
          </a:p>
          <a:p>
            <a:pPr marL="800100" indent="0" algn="just">
              <a:buNone/>
            </a:pPr>
            <a:r>
              <a:rPr lang="en-US" sz="1400" dirty="0" err="1"/>
              <a:t>Maksudnya</a:t>
            </a:r>
            <a:r>
              <a:rPr lang="en-US" sz="1400" dirty="0"/>
              <a:t>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err="1"/>
              <a:t>akuntansi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</a:t>
            </a:r>
            <a:r>
              <a:rPr lang="en-US" sz="1400" dirty="0" err="1"/>
              <a:t>dikaitkan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klasifikasi</a:t>
            </a:r>
            <a:r>
              <a:rPr lang="en-US" sz="1400" dirty="0"/>
              <a:t> </a:t>
            </a:r>
            <a:r>
              <a:rPr lang="en-US" sz="1400" dirty="0" err="1"/>
              <a:t>anggaran</a:t>
            </a:r>
            <a:r>
              <a:rPr lang="en-US" sz="1400" dirty="0"/>
              <a:t>. </a:t>
            </a:r>
            <a:r>
              <a:rPr lang="en-US" sz="1400" dirty="0" err="1"/>
              <a:t>Fungsi</a:t>
            </a:r>
            <a:r>
              <a:rPr lang="en-US" sz="1400" dirty="0"/>
              <a:t> </a:t>
            </a:r>
            <a:r>
              <a:rPr lang="en-US" sz="1400" dirty="0" err="1"/>
              <a:t>anggaran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akuntansi</a:t>
            </a:r>
            <a:r>
              <a:rPr lang="en-US" sz="1400" dirty="0"/>
              <a:t> </a:t>
            </a:r>
            <a:r>
              <a:rPr lang="en-US" sz="1400" dirty="0" err="1"/>
              <a:t>merupakan</a:t>
            </a:r>
            <a:r>
              <a:rPr lang="en-US" sz="1400" dirty="0"/>
              <a:t> </a:t>
            </a:r>
            <a:r>
              <a:rPr lang="en-US" sz="1400" dirty="0" err="1"/>
              <a:t>unsur-unsur</a:t>
            </a:r>
            <a:r>
              <a:rPr lang="en-US" sz="1400" dirty="0"/>
              <a:t> yang </a:t>
            </a:r>
            <a:r>
              <a:rPr lang="en-US" sz="1400" dirty="0" err="1"/>
              <a:t>saling</a:t>
            </a:r>
            <a:r>
              <a:rPr lang="en-US" sz="1400" dirty="0"/>
              <a:t> </a:t>
            </a:r>
            <a:r>
              <a:rPr lang="en-US" sz="1400" dirty="0" err="1"/>
              <a:t>melengkapi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pengurusan</a:t>
            </a:r>
            <a:r>
              <a:rPr lang="en-US" sz="1400" dirty="0"/>
              <a:t> </a:t>
            </a:r>
            <a:r>
              <a:rPr lang="en-US" sz="1400" dirty="0" err="1"/>
              <a:t>keuangan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di </a:t>
            </a:r>
            <a:r>
              <a:rPr lang="en-US" sz="1400" dirty="0" err="1"/>
              <a:t>integrasikan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</a:t>
            </a:r>
            <a:r>
              <a:rPr lang="en-US" sz="1400" dirty="0" err="1"/>
              <a:t>erat</a:t>
            </a:r>
            <a:r>
              <a:rPr lang="en-US" sz="1400" dirty="0" smtClean="0"/>
              <a:t>.</a:t>
            </a:r>
          </a:p>
          <a:p>
            <a:pPr marL="800100" indent="0" algn="just">
              <a:buNone/>
            </a:pPr>
            <a:endParaRPr lang="en-US" sz="1400" dirty="0"/>
          </a:p>
          <a:p>
            <a:pPr marL="342900" indent="-342900" algn="just">
              <a:buFont typeface="+mj-lt"/>
              <a:buAutoNum type="alphaLcPeriod" startAt="3"/>
            </a:pPr>
            <a:r>
              <a:rPr lang="en-US" sz="1600" i="1" dirty="0"/>
              <a:t>The Accounts must be </a:t>
            </a:r>
            <a:r>
              <a:rPr lang="en-US" sz="1600" i="1" dirty="0" err="1"/>
              <a:t>maintaned</a:t>
            </a:r>
            <a:r>
              <a:rPr lang="en-US" sz="1600" i="1" dirty="0"/>
              <a:t> in a manner the will clearly </a:t>
            </a:r>
            <a:r>
              <a:rPr lang="en-US" sz="1600" i="1" dirty="0" err="1"/>
              <a:t>indentify</a:t>
            </a:r>
            <a:r>
              <a:rPr lang="en-US" sz="1600" i="1" dirty="0"/>
              <a:t> the objects and the executive authorities who are responsible for custody and use of funds in program execution;</a:t>
            </a:r>
          </a:p>
          <a:p>
            <a:pPr marL="800100" indent="0" algn="just">
              <a:buNone/>
            </a:pPr>
            <a:r>
              <a:rPr lang="en-US" sz="1400" dirty="0" err="1"/>
              <a:t>Maksudnya</a:t>
            </a:r>
            <a:r>
              <a:rPr lang="en-US" sz="1400" dirty="0"/>
              <a:t> </a:t>
            </a:r>
            <a:r>
              <a:rPr lang="en-US" sz="1400" dirty="0" err="1"/>
              <a:t>Perkiraan-perkiraan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</a:t>
            </a:r>
            <a:r>
              <a:rPr lang="en-US" sz="1400" dirty="0" err="1"/>
              <a:t>diselenggarakan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cara</a:t>
            </a:r>
            <a:r>
              <a:rPr lang="en-US" sz="1400" dirty="0"/>
              <a:t> yang </a:t>
            </a:r>
            <a:r>
              <a:rPr lang="en-US" sz="1400" dirty="0" err="1"/>
              <a:t>dapat</a:t>
            </a:r>
            <a:r>
              <a:rPr lang="en-US" sz="1400" dirty="0"/>
              <a:t> </a:t>
            </a:r>
            <a:r>
              <a:rPr lang="en-US" sz="1400" dirty="0" err="1"/>
              <a:t>mengidentifikasikan</a:t>
            </a:r>
            <a:r>
              <a:rPr lang="en-US" sz="1400" dirty="0"/>
              <a:t> </a:t>
            </a:r>
            <a:r>
              <a:rPr lang="en-US" sz="1400" dirty="0" err="1"/>
              <a:t>obyek-obyek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tujuan-tujuan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dana</a:t>
            </a:r>
            <a:r>
              <a:rPr lang="en-US" sz="1400" dirty="0"/>
              <a:t> yang </a:t>
            </a:r>
            <a:r>
              <a:rPr lang="en-US" sz="1400" dirty="0" err="1"/>
              <a:t>diterima</a:t>
            </a:r>
            <a:r>
              <a:rPr lang="en-US" sz="1400" dirty="0"/>
              <a:t> </a:t>
            </a:r>
            <a:r>
              <a:rPr lang="en-US" sz="1400" dirty="0" err="1"/>
              <a:t>itu</a:t>
            </a:r>
            <a:r>
              <a:rPr lang="en-US" sz="1400" dirty="0"/>
              <a:t> </a:t>
            </a:r>
            <a:r>
              <a:rPr lang="en-US" sz="1400" dirty="0" err="1"/>
              <a:t>digunakan</a:t>
            </a:r>
            <a:r>
              <a:rPr lang="en-US" sz="1400" dirty="0"/>
              <a:t>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/>
              <a:t>dapat</a:t>
            </a:r>
            <a:r>
              <a:rPr lang="en-US" sz="1400" dirty="0"/>
              <a:t> pula </a:t>
            </a:r>
            <a:r>
              <a:rPr lang="en-US" sz="1400" dirty="0" err="1"/>
              <a:t>mengindentifikasikan</a:t>
            </a:r>
            <a:r>
              <a:rPr lang="en-US" sz="1400" dirty="0"/>
              <a:t> </a:t>
            </a:r>
            <a:r>
              <a:rPr lang="en-US" sz="1400" dirty="0" err="1"/>
              <a:t>para</a:t>
            </a:r>
            <a:r>
              <a:rPr lang="en-US" sz="1400" dirty="0"/>
              <a:t> </a:t>
            </a:r>
            <a:r>
              <a:rPr lang="en-US" sz="1400" dirty="0" err="1"/>
              <a:t>pejabat</a:t>
            </a:r>
            <a:r>
              <a:rPr lang="en-US" sz="1400" dirty="0"/>
              <a:t> yang </a:t>
            </a:r>
            <a:r>
              <a:rPr lang="en-US" sz="1400" dirty="0" err="1"/>
              <a:t>bertanggungjawab</a:t>
            </a:r>
            <a:r>
              <a:rPr lang="en-US" sz="1400" dirty="0"/>
              <a:t> </a:t>
            </a:r>
            <a:r>
              <a:rPr lang="en-US" sz="1400" dirty="0" err="1"/>
              <a:t>atas</a:t>
            </a:r>
            <a:r>
              <a:rPr lang="en-US" sz="1400" dirty="0"/>
              <a:t> </a:t>
            </a:r>
            <a:r>
              <a:rPr lang="en-US" sz="1400" dirty="0" err="1"/>
              <a:t>penyimpangan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penggunaan</a:t>
            </a:r>
            <a:r>
              <a:rPr lang="en-US" sz="1400" dirty="0"/>
              <a:t> </a:t>
            </a:r>
            <a:r>
              <a:rPr lang="en-US" sz="1400" dirty="0" err="1"/>
              <a:t>dana-dana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pelaksanaan</a:t>
            </a:r>
            <a:r>
              <a:rPr lang="en-US" sz="1400" dirty="0"/>
              <a:t> program.</a:t>
            </a:r>
          </a:p>
          <a:p>
            <a:pPr marL="0" indent="0" algn="just">
              <a:buNone/>
            </a:pP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907704" y="2276872"/>
            <a:ext cx="216024" cy="36004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907704" y="4293096"/>
            <a:ext cx="216024" cy="36004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3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246" y="1196752"/>
            <a:ext cx="6759153" cy="4752528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lphaLcPeriod" startAt="4"/>
            </a:pPr>
            <a:r>
              <a:rPr lang="en-US" sz="1600" i="1" dirty="0"/>
              <a:t>Accounting system must be </a:t>
            </a:r>
            <a:r>
              <a:rPr lang="en-US" sz="1600" i="1" dirty="0" err="1"/>
              <a:t>maintened</a:t>
            </a:r>
            <a:r>
              <a:rPr lang="en-US" sz="1600" i="1" dirty="0"/>
              <a:t> in a way that will facilitate audit by external review authorities, and readily furnish the information needed for executive audit;.</a:t>
            </a:r>
          </a:p>
          <a:p>
            <a:pPr marL="800100" indent="0" algn="just">
              <a:buNone/>
            </a:pPr>
            <a:r>
              <a:rPr lang="en-US" sz="1400" dirty="0" err="1"/>
              <a:t>Maksudnya</a:t>
            </a:r>
            <a:r>
              <a:rPr lang="en-US" sz="1400" dirty="0"/>
              <a:t>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err="1"/>
              <a:t>akuntansi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</a:t>
            </a:r>
            <a:r>
              <a:rPr lang="en-US" sz="1400" dirty="0" err="1"/>
              <a:t>diselanggarakan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cara</a:t>
            </a:r>
            <a:r>
              <a:rPr lang="en-US" sz="1400" dirty="0"/>
              <a:t> yang </a:t>
            </a:r>
            <a:r>
              <a:rPr lang="en-US" sz="1400" dirty="0" err="1"/>
              <a:t>memungkinkan</a:t>
            </a:r>
            <a:r>
              <a:rPr lang="en-US" sz="1400" dirty="0"/>
              <a:t> </a:t>
            </a:r>
            <a:r>
              <a:rPr lang="en-US" sz="1400" dirty="0" err="1"/>
              <a:t>pelaksanaan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lembaga</a:t>
            </a:r>
            <a:r>
              <a:rPr lang="en-US" sz="1400" dirty="0"/>
              <a:t> </a:t>
            </a:r>
            <a:r>
              <a:rPr lang="en-US" sz="1400" dirty="0" err="1"/>
              <a:t>pemerintah</a:t>
            </a:r>
            <a:r>
              <a:rPr lang="en-US" sz="1400" dirty="0"/>
              <a:t> </a:t>
            </a:r>
            <a:r>
              <a:rPr lang="en-US" sz="1400" dirty="0" err="1"/>
              <a:t>ekstern</a:t>
            </a:r>
            <a:r>
              <a:rPr lang="en-US" sz="1400" dirty="0"/>
              <a:t>,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/>
              <a:t>dapat</a:t>
            </a:r>
            <a:r>
              <a:rPr lang="en-US" sz="1400" dirty="0"/>
              <a:t> </a:t>
            </a:r>
            <a:r>
              <a:rPr lang="en-US" sz="1400" dirty="0" err="1"/>
              <a:t>menyediakan</a:t>
            </a:r>
            <a:r>
              <a:rPr lang="en-US" sz="1400" dirty="0"/>
              <a:t> </a:t>
            </a:r>
            <a:r>
              <a:rPr lang="en-US" sz="1400" dirty="0" err="1"/>
              <a:t>informasi-informasi</a:t>
            </a:r>
            <a:r>
              <a:rPr lang="en-US" sz="1400" dirty="0"/>
              <a:t> yang </a:t>
            </a:r>
            <a:r>
              <a:rPr lang="en-US" sz="1400" dirty="0" err="1"/>
              <a:t>diperlukan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pemeriksaan</a:t>
            </a:r>
            <a:r>
              <a:rPr lang="en-US" sz="1400" dirty="0" smtClean="0"/>
              <a:t>.</a:t>
            </a:r>
          </a:p>
          <a:p>
            <a:pPr marL="800100" indent="0" algn="just">
              <a:buNone/>
            </a:pPr>
            <a:endParaRPr lang="en-US" sz="1400" dirty="0"/>
          </a:p>
          <a:p>
            <a:pPr marL="342900" indent="-342900" algn="just">
              <a:buFont typeface="+mj-lt"/>
              <a:buAutoNum type="alphaLcPeriod" startAt="5"/>
            </a:pPr>
            <a:r>
              <a:rPr lang="en-US" sz="1600" dirty="0"/>
              <a:t>Accounting system must be developed in a manner that will permit effective </a:t>
            </a:r>
            <a:r>
              <a:rPr lang="en-US" sz="1600" dirty="0" err="1"/>
              <a:t>adminstrative</a:t>
            </a:r>
            <a:r>
              <a:rPr lang="en-US" sz="1600" dirty="0"/>
              <a:t> control of fund and operations, program management and internal audit and appraisal;</a:t>
            </a:r>
          </a:p>
          <a:p>
            <a:pPr marL="800100" indent="0" algn="just">
              <a:buNone/>
            </a:pPr>
            <a:r>
              <a:rPr lang="en-US" sz="1400" dirty="0" err="1"/>
              <a:t>Maksudnya</a:t>
            </a:r>
            <a:r>
              <a:rPr lang="en-US" sz="1400" dirty="0"/>
              <a:t> system </a:t>
            </a:r>
            <a:r>
              <a:rPr lang="en-US" sz="1400" dirty="0" err="1"/>
              <a:t>akuntansi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</a:t>
            </a:r>
            <a:r>
              <a:rPr lang="en-US" sz="1400" dirty="0" err="1"/>
              <a:t>dikembangkan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cara</a:t>
            </a:r>
            <a:r>
              <a:rPr lang="en-US" sz="1400" dirty="0"/>
              <a:t> yang </a:t>
            </a:r>
            <a:r>
              <a:rPr lang="en-US" sz="1400" dirty="0" err="1"/>
              <a:t>memungkinkan</a:t>
            </a:r>
            <a:r>
              <a:rPr lang="en-US" sz="1400" dirty="0"/>
              <a:t> </a:t>
            </a:r>
            <a:r>
              <a:rPr lang="en-US" sz="1400" dirty="0" err="1"/>
              <a:t>dilaksanakan</a:t>
            </a:r>
            <a:r>
              <a:rPr lang="en-US" sz="1400" dirty="0"/>
              <a:t> </a:t>
            </a:r>
            <a:r>
              <a:rPr lang="en-US" sz="1400" dirty="0" err="1"/>
              <a:t>pengawasan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administrative </a:t>
            </a:r>
            <a:r>
              <a:rPr lang="en-US" sz="1400" dirty="0" err="1"/>
              <a:t>terhadap</a:t>
            </a:r>
            <a:r>
              <a:rPr lang="en-US" sz="1400" dirty="0"/>
              <a:t> </a:t>
            </a:r>
            <a:r>
              <a:rPr lang="en-US" sz="1400" dirty="0" err="1"/>
              <a:t>dana-dana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pelaksanaanya</a:t>
            </a:r>
            <a:r>
              <a:rPr lang="en-US" sz="1400" dirty="0"/>
              <a:t>, </a:t>
            </a:r>
            <a:r>
              <a:rPr lang="en-US" sz="1400" dirty="0" err="1"/>
              <a:t>managemen</a:t>
            </a:r>
            <a:r>
              <a:rPr lang="en-US" sz="1400" dirty="0"/>
              <a:t> program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/>
              <a:t>penilaian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pemeriksaan</a:t>
            </a:r>
            <a:r>
              <a:rPr lang="en-US" sz="1400" dirty="0"/>
              <a:t> intern.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907704" y="2132856"/>
            <a:ext cx="216024" cy="36004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907704" y="3933056"/>
            <a:ext cx="216024" cy="36004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124744"/>
            <a:ext cx="6120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Sedangkan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Indra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Bastian (2001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: 118-119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9672" y="2441476"/>
            <a:ext cx="6480720" cy="2862322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just"/>
            <a:r>
              <a:rPr lang="en-US" dirty="0"/>
              <a:t>“1.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(</a:t>
            </a:r>
            <a:r>
              <a:rPr lang="en-US" dirty="0" err="1"/>
              <a:t>contoh</a:t>
            </a:r>
            <a:r>
              <a:rPr lang="en-US" dirty="0"/>
              <a:t>: BUMN)</a:t>
            </a:r>
          </a:p>
          <a:p>
            <a:pPr marL="361950" algn="just"/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.</a:t>
            </a:r>
          </a:p>
          <a:p>
            <a:pPr marL="266700" indent="-266700" algn="just"/>
            <a:r>
              <a:rPr lang="en-US" dirty="0"/>
              <a:t>2. </a:t>
            </a:r>
            <a:r>
              <a:rPr lang="en-US" dirty="0" err="1"/>
              <a:t>Berorientasi</a:t>
            </a:r>
            <a:r>
              <a:rPr lang="en-US" dirty="0"/>
              <a:t> non-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A (</a:t>
            </a:r>
            <a:r>
              <a:rPr lang="en-US" dirty="0" err="1"/>
              <a:t>contoh</a:t>
            </a:r>
            <a:r>
              <a:rPr lang="en-US" dirty="0"/>
              <a:t>: BUMN, </a:t>
            </a:r>
            <a:r>
              <a:rPr lang="en-US" dirty="0" err="1"/>
              <a:t>Perum</a:t>
            </a:r>
            <a:r>
              <a:rPr lang="en-US" dirty="0"/>
              <a:t>, </a:t>
            </a:r>
            <a:r>
              <a:rPr lang="en-US" dirty="0" err="1"/>
              <a:t>Perjan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/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Otonom</a:t>
            </a:r>
            <a:r>
              <a:rPr lang="en-US" dirty="0"/>
              <a:t>)</a:t>
            </a:r>
          </a:p>
          <a:p>
            <a:pPr marL="266700" algn="just"/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keuangannya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</a:t>
            </a:r>
          </a:p>
          <a:p>
            <a:pPr marL="266700" indent="-266700" algn="just"/>
            <a:r>
              <a:rPr lang="en-US" dirty="0"/>
              <a:t>3. </a:t>
            </a:r>
            <a:r>
              <a:rPr lang="en-US" dirty="0" err="1"/>
              <a:t>Berorientasi</a:t>
            </a:r>
            <a:r>
              <a:rPr lang="en-US" dirty="0"/>
              <a:t> non-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B (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no 1 </a:t>
            </a:r>
            <a:r>
              <a:rPr lang="en-US" dirty="0" err="1"/>
              <a:t>dan</a:t>
            </a:r>
            <a:r>
              <a:rPr lang="en-US" dirty="0"/>
              <a:t> 2):</a:t>
            </a:r>
          </a:p>
          <a:p>
            <a:pPr marL="266700" algn="just"/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keuangannya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5416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648" y="1196752"/>
            <a:ext cx="2880320" cy="20162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/>
              <a:t>Tipe</a:t>
            </a:r>
            <a:r>
              <a:rPr lang="en-US" sz="4800" b="1" dirty="0" smtClean="0"/>
              <a:t> 1</a:t>
            </a:r>
          </a:p>
          <a:p>
            <a:pPr algn="ctr"/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</a:rPr>
              <a:t>Pola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</a:rPr>
              <a:t>Pasar</a:t>
            </a:r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0032" y="1196752"/>
            <a:ext cx="2880320" cy="20162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Tipe</a:t>
            </a:r>
            <a:r>
              <a:rPr lang="en-US" sz="3200" b="1" dirty="0" smtClean="0"/>
              <a:t> 2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3</a:t>
            </a:r>
          </a:p>
          <a:p>
            <a:pPr algn="ctr"/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Pengaturan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akuntansi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di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sektor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publik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6194" y="3429000"/>
            <a:ext cx="698477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Indra</a:t>
            </a:r>
            <a:r>
              <a:rPr lang="en-US" dirty="0"/>
              <a:t> Bastian (2001:118-119)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 smtClean="0"/>
              <a:t>: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Di </a:t>
            </a:r>
            <a:r>
              <a:rPr lang="en-US" sz="2000" dirty="0" err="1"/>
              <a:t>tipe</a:t>
            </a:r>
            <a:r>
              <a:rPr lang="en-US" sz="2000" dirty="0"/>
              <a:t> 1,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 </a:t>
            </a:r>
            <a:r>
              <a:rPr lang="en-US" sz="2000" dirty="0" err="1"/>
              <a:t>mengikuti</a:t>
            </a:r>
            <a:r>
              <a:rPr lang="en-US" sz="2000" dirty="0"/>
              <a:t> </a:t>
            </a:r>
            <a:r>
              <a:rPr lang="en-US" sz="2000" dirty="0" err="1"/>
              <a:t>pola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.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berarti</a:t>
            </a:r>
            <a:r>
              <a:rPr lang="en-US" sz="2000" dirty="0"/>
              <a:t> </a:t>
            </a:r>
            <a:r>
              <a:rPr lang="en-US" sz="2000" dirty="0" err="1"/>
              <a:t>kecenderungan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</a:t>
            </a:r>
            <a:r>
              <a:rPr lang="en-US" sz="2000" dirty="0" err="1"/>
              <a:t>swasta</a:t>
            </a:r>
            <a:r>
              <a:rPr lang="en-US" sz="2000" dirty="0"/>
              <a:t> </a:t>
            </a:r>
            <a:r>
              <a:rPr lang="en-US" sz="2000" dirty="0" err="1"/>
              <a:t>amat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. Di </a:t>
            </a:r>
            <a:r>
              <a:rPr lang="en-US" sz="2000" dirty="0" err="1"/>
              <a:t>tipe</a:t>
            </a:r>
            <a:r>
              <a:rPr lang="en-US" sz="2000" dirty="0"/>
              <a:t> 2 </a:t>
            </a:r>
            <a:r>
              <a:rPr lang="en-US" sz="2000" dirty="0" err="1"/>
              <a:t>dan</a:t>
            </a:r>
            <a:r>
              <a:rPr lang="en-US" sz="2000" dirty="0"/>
              <a:t> 3,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mengikuti</a:t>
            </a:r>
            <a:r>
              <a:rPr lang="en-US" sz="2000" dirty="0"/>
              <a:t> </a:t>
            </a:r>
            <a:r>
              <a:rPr lang="en-US" sz="2000" dirty="0" err="1"/>
              <a:t>pengaturan</a:t>
            </a:r>
            <a:r>
              <a:rPr lang="en-US" sz="2000" dirty="0"/>
              <a:t> </a:t>
            </a:r>
            <a:r>
              <a:rPr lang="en-US" sz="2000" dirty="0" err="1"/>
              <a:t>akuntansi</a:t>
            </a:r>
            <a:r>
              <a:rPr lang="en-US" sz="2000" dirty="0"/>
              <a:t> di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.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diskusi</a:t>
            </a:r>
            <a:r>
              <a:rPr lang="en-US" sz="2000" dirty="0"/>
              <a:t> </a:t>
            </a:r>
            <a:r>
              <a:rPr lang="en-US" sz="2000" dirty="0" err="1"/>
              <a:t>tipe</a:t>
            </a:r>
            <a:r>
              <a:rPr lang="en-US" sz="2000" dirty="0"/>
              <a:t> 1 </a:t>
            </a:r>
            <a:r>
              <a:rPr lang="en-US" sz="2000" dirty="0" err="1"/>
              <a:t>disebut</a:t>
            </a:r>
            <a:r>
              <a:rPr lang="en-US" sz="2000" dirty="0"/>
              <a:t> grey area </a:t>
            </a:r>
            <a:r>
              <a:rPr lang="en-US" sz="2000" dirty="0" err="1"/>
              <a:t>antar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swasta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81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1187624" y="2276872"/>
            <a:ext cx="6840760" cy="2160240"/>
          </a:xfrm>
          <a:prstGeom prst="frame">
            <a:avLst>
              <a:gd name="adj1" fmla="val 3205"/>
            </a:avLst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Dari </a:t>
            </a:r>
            <a:r>
              <a:rPr lang="en-US" sz="2400" dirty="0" err="1">
                <a:solidFill>
                  <a:srgbClr val="FF0000"/>
                </a:solidFill>
              </a:rPr>
              <a:t>penjelasan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tersebut</a:t>
            </a:r>
            <a:r>
              <a:rPr lang="en-US" sz="2400" dirty="0">
                <a:solidFill>
                  <a:srgbClr val="FF0000"/>
                </a:solidFill>
              </a:rPr>
              <a:t> di </a:t>
            </a:r>
            <a:r>
              <a:rPr lang="en-US" sz="2400" dirty="0" err="1">
                <a:solidFill>
                  <a:srgbClr val="FF0000"/>
                </a:solidFill>
              </a:rPr>
              <a:t>atas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mempengaruhi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baik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sistem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akuntansi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pelaporan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keuangan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pemerintahan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maupun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prinsip-prinsip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akuntansi</a:t>
            </a:r>
            <a:r>
              <a:rPr lang="en-US" sz="2400" dirty="0">
                <a:solidFill>
                  <a:srgbClr val="FF0000"/>
                </a:solidFill>
              </a:rPr>
              <a:t> yang </a:t>
            </a:r>
            <a:r>
              <a:rPr lang="en-US" sz="2400" dirty="0" err="1">
                <a:solidFill>
                  <a:srgbClr val="FF0000"/>
                </a:solidFill>
              </a:rPr>
              <a:t>akan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diterapkan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oleh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suatu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negara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845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attFill prst="ltHorz">
            <a:fgClr>
              <a:schemeClr val="tx1"/>
            </a:fgClr>
            <a:bgClr>
              <a:schemeClr val="bg1"/>
            </a:bgClr>
          </a:pattFill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Peranan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Akuntansi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Manajemen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Sektor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Publik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Dalam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Perencanaan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Dan </a:t>
            </a:r>
            <a:r>
              <a:rPr lang="en-US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Pengendalian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132856"/>
            <a:ext cx="6759153" cy="3744416"/>
          </a:xfrm>
        </p:spPr>
        <p:txBody>
          <a:bodyPr>
            <a:normAutofit/>
          </a:bodyPr>
          <a:lstStyle/>
          <a:p>
            <a:pPr marL="0" indent="361950" algn="just">
              <a:buNone/>
            </a:pPr>
            <a:r>
              <a:rPr lang="en-US" sz="1400" dirty="0" err="1"/>
              <a:t>Peran</a:t>
            </a:r>
            <a:r>
              <a:rPr lang="en-US" sz="1400" dirty="0"/>
              <a:t> </a:t>
            </a:r>
            <a:r>
              <a:rPr lang="en-US" sz="1400" dirty="0" err="1"/>
              <a:t>utama</a:t>
            </a:r>
            <a:r>
              <a:rPr lang="en-US" sz="1400" dirty="0"/>
              <a:t> </a:t>
            </a:r>
            <a:r>
              <a:rPr lang="en-US" sz="1400" dirty="0" err="1"/>
              <a:t>akuntansi</a:t>
            </a:r>
            <a:r>
              <a:rPr lang="en-US" sz="1400" dirty="0"/>
              <a:t> </a:t>
            </a:r>
            <a:r>
              <a:rPr lang="en-US" sz="1400" dirty="0" err="1"/>
              <a:t>manajemen</a:t>
            </a:r>
            <a:r>
              <a:rPr lang="en-US" sz="1400" dirty="0"/>
              <a:t> sector public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</a:t>
            </a:r>
            <a:r>
              <a:rPr lang="en-US" sz="1400" dirty="0" err="1" smtClean="0"/>
              <a:t>menyediakan</a:t>
            </a:r>
            <a:r>
              <a:rPr lang="en-US" sz="1400" dirty="0" smtClean="0"/>
              <a:t> </a:t>
            </a:r>
            <a:r>
              <a:rPr lang="en-US" sz="1400" dirty="0" err="1"/>
              <a:t>informasi</a:t>
            </a:r>
            <a:r>
              <a:rPr lang="en-US" sz="1400" dirty="0"/>
              <a:t> </a:t>
            </a:r>
            <a:r>
              <a:rPr lang="en-US" sz="1400" dirty="0" err="1"/>
              <a:t>akuntansi</a:t>
            </a:r>
            <a:r>
              <a:rPr lang="en-US" sz="1400" dirty="0"/>
              <a:t> yang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digunakan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 smtClean="0"/>
              <a:t>manajer</a:t>
            </a:r>
            <a:r>
              <a:rPr lang="en-US" sz="1400" dirty="0" smtClean="0"/>
              <a:t> public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melakukan</a:t>
            </a:r>
            <a:r>
              <a:rPr lang="en-US" sz="1400" dirty="0"/>
              <a:t> </a:t>
            </a:r>
            <a:r>
              <a:rPr lang="en-US" sz="1400" dirty="0" err="1"/>
              <a:t>fungsi</a:t>
            </a:r>
            <a:r>
              <a:rPr lang="en-US" sz="1400" dirty="0"/>
              <a:t> </a:t>
            </a:r>
            <a:r>
              <a:rPr lang="en-US" sz="1400" dirty="0" err="1"/>
              <a:t>perencanaan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 smtClean="0"/>
              <a:t>pengendalian</a:t>
            </a:r>
            <a:r>
              <a:rPr lang="en-US" sz="1400" dirty="0" smtClean="0"/>
              <a:t> </a:t>
            </a:r>
            <a:r>
              <a:rPr lang="en-US" sz="1400" dirty="0" err="1" smtClean="0"/>
              <a:t>organisasi</a:t>
            </a:r>
            <a:r>
              <a:rPr lang="en-US" sz="1400" dirty="0" smtClean="0"/>
              <a:t>.</a:t>
            </a:r>
          </a:p>
          <a:p>
            <a:pPr marL="0" indent="0" algn="just">
              <a:buNone/>
            </a:pPr>
            <a:endParaRPr lang="en-US" sz="1400" dirty="0" smtClean="0"/>
          </a:p>
          <a:p>
            <a:pPr marL="0" indent="361950" algn="just">
              <a:buNone/>
            </a:pPr>
            <a:r>
              <a:rPr lang="en-US" sz="1400" dirty="0"/>
              <a:t>Chartered Institute of Management Accountants </a:t>
            </a:r>
            <a:r>
              <a:rPr lang="en-US" sz="1400" dirty="0" err="1" smtClean="0"/>
              <a:t>mendefinisikan</a:t>
            </a:r>
            <a:r>
              <a:rPr lang="en-US" sz="1400" dirty="0" smtClean="0"/>
              <a:t> </a:t>
            </a:r>
            <a:r>
              <a:rPr lang="en-US" sz="1400" dirty="0" err="1" smtClean="0"/>
              <a:t>akuntansi</a:t>
            </a:r>
            <a:r>
              <a:rPr lang="en-US" sz="1400" dirty="0" smtClean="0"/>
              <a:t> </a:t>
            </a:r>
            <a:r>
              <a:rPr lang="en-US" sz="1400" dirty="0" err="1"/>
              <a:t>manajemen</a:t>
            </a:r>
            <a:r>
              <a:rPr lang="en-US" sz="1400" dirty="0"/>
              <a:t> </a:t>
            </a:r>
            <a:r>
              <a:rPr lang="en-US" sz="1400" dirty="0" err="1"/>
              <a:t>sebagai</a:t>
            </a:r>
            <a:r>
              <a:rPr lang="en-US" sz="1400" dirty="0"/>
              <a:t> </a:t>
            </a:r>
            <a:r>
              <a:rPr lang="en-US" sz="1400" dirty="0" err="1"/>
              <a:t>suatu</a:t>
            </a:r>
            <a:r>
              <a:rPr lang="en-US" sz="1400" dirty="0"/>
              <a:t> </a:t>
            </a:r>
            <a:r>
              <a:rPr lang="en-US" sz="1400" dirty="0" err="1"/>
              <a:t>bagian</a:t>
            </a:r>
            <a:r>
              <a:rPr lang="en-US" sz="1400" dirty="0"/>
              <a:t> integral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 smtClean="0"/>
              <a:t>manajemen</a:t>
            </a:r>
            <a:r>
              <a:rPr lang="en-US" sz="1400" dirty="0" smtClean="0"/>
              <a:t> yang </a:t>
            </a:r>
            <a:r>
              <a:rPr lang="en-US" sz="1400" dirty="0" err="1"/>
              <a:t>terkait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pengidentifikasian</a:t>
            </a:r>
            <a:r>
              <a:rPr lang="en-US" sz="1400" dirty="0"/>
              <a:t>, </a:t>
            </a:r>
            <a:r>
              <a:rPr lang="en-US" sz="1400" dirty="0" err="1"/>
              <a:t>penyajian</a:t>
            </a:r>
            <a:r>
              <a:rPr lang="en-US" sz="1400" dirty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penginterpretasian</a:t>
            </a:r>
            <a:r>
              <a:rPr lang="en-US" sz="1400" dirty="0" smtClean="0"/>
              <a:t> </a:t>
            </a:r>
            <a:r>
              <a:rPr lang="en-US" sz="1400" dirty="0" err="1"/>
              <a:t>informasi</a:t>
            </a:r>
            <a:r>
              <a:rPr lang="en-US" sz="1400" dirty="0"/>
              <a:t> yang </a:t>
            </a:r>
            <a:r>
              <a:rPr lang="en-US" sz="1400" dirty="0" err="1"/>
              <a:t>digunakan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1400" dirty="0" err="1" smtClean="0"/>
              <a:t>Perumusan</a:t>
            </a:r>
            <a:r>
              <a:rPr lang="en-US" sz="1400" dirty="0" smtClean="0"/>
              <a:t> </a:t>
            </a:r>
            <a:r>
              <a:rPr lang="en-US" sz="1400" dirty="0" err="1"/>
              <a:t>strategi</a:t>
            </a:r>
            <a:endParaRPr lang="en-US" sz="14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1400" dirty="0" err="1" smtClean="0"/>
              <a:t>Perencanaan</a:t>
            </a:r>
            <a:r>
              <a:rPr lang="en-US" sz="1400" dirty="0" smtClean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pengendalian</a:t>
            </a:r>
            <a:r>
              <a:rPr lang="en-US" sz="1400" dirty="0"/>
              <a:t> </a:t>
            </a:r>
            <a:r>
              <a:rPr lang="en-US" sz="1400" dirty="0" err="1"/>
              <a:t>aktivitas</a:t>
            </a:r>
            <a:endParaRPr lang="en-US" sz="14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1400" dirty="0" err="1" smtClean="0"/>
              <a:t>Pengambilan</a:t>
            </a:r>
            <a:r>
              <a:rPr lang="en-US" sz="1400" dirty="0" smtClean="0"/>
              <a:t> </a:t>
            </a:r>
            <a:r>
              <a:rPr lang="en-US" sz="1400" dirty="0" err="1"/>
              <a:t>keputusan</a:t>
            </a:r>
            <a:endParaRPr lang="en-US" sz="14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1400" dirty="0" err="1" smtClean="0"/>
              <a:t>Pengoptimalan</a:t>
            </a:r>
            <a:r>
              <a:rPr lang="en-US" sz="1400" dirty="0" smtClean="0"/>
              <a:t> </a:t>
            </a:r>
            <a:r>
              <a:rPr lang="en-US" sz="1400" dirty="0" err="1"/>
              <a:t>penggunaan</a:t>
            </a:r>
            <a:r>
              <a:rPr lang="en-US" sz="1400" dirty="0"/>
              <a:t> </a:t>
            </a:r>
            <a:r>
              <a:rPr lang="en-US" sz="1400" dirty="0" err="1"/>
              <a:t>sumber</a:t>
            </a:r>
            <a:r>
              <a:rPr lang="en-US" sz="1400" dirty="0"/>
              <a:t> </a:t>
            </a:r>
            <a:r>
              <a:rPr lang="en-US" sz="1400" dirty="0" err="1"/>
              <a:t>daya</a:t>
            </a:r>
            <a:endParaRPr lang="en-US" sz="14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1400" dirty="0" err="1" smtClean="0"/>
              <a:t>Pengungkapan</a:t>
            </a:r>
            <a:r>
              <a:rPr lang="en-US" sz="1400" dirty="0" smtClean="0"/>
              <a:t> (disclosure) </a:t>
            </a:r>
            <a:r>
              <a:rPr lang="en-US" sz="1400" dirty="0" err="1"/>
              <a:t>kepada</a:t>
            </a:r>
            <a:r>
              <a:rPr lang="en-US" sz="1400" dirty="0"/>
              <a:t> shareholders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pihak</a:t>
            </a:r>
            <a:r>
              <a:rPr lang="en-US" sz="1400" dirty="0"/>
              <a:t> </a:t>
            </a:r>
            <a:r>
              <a:rPr lang="en-US" sz="1400" dirty="0" err="1" smtClean="0"/>
              <a:t>luar</a:t>
            </a:r>
            <a:r>
              <a:rPr lang="en-US" sz="1400" dirty="0" smtClean="0"/>
              <a:t> </a:t>
            </a:r>
            <a:r>
              <a:rPr lang="en-US" sz="1400" dirty="0" err="1" smtClean="0"/>
              <a:t>organisasi</a:t>
            </a:r>
            <a:endParaRPr lang="en-US" sz="14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1400" dirty="0" err="1" smtClean="0"/>
              <a:t>Pengungkapan</a:t>
            </a:r>
            <a:r>
              <a:rPr lang="en-US" sz="1400" dirty="0" smtClean="0"/>
              <a:t> </a:t>
            </a:r>
            <a:r>
              <a:rPr lang="en-US" sz="1400" dirty="0" err="1"/>
              <a:t>kepada</a:t>
            </a:r>
            <a:r>
              <a:rPr lang="en-US" sz="1400" dirty="0"/>
              <a:t> </a:t>
            </a:r>
            <a:r>
              <a:rPr lang="en-US" sz="1400" dirty="0" err="1"/>
              <a:t>karya"an</a:t>
            </a:r>
            <a:endParaRPr lang="en-US" sz="14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1400" dirty="0" err="1"/>
              <a:t>P</a:t>
            </a:r>
            <a:r>
              <a:rPr lang="en-US" sz="1400" dirty="0" err="1" smtClean="0"/>
              <a:t>erlindungan</a:t>
            </a:r>
            <a:r>
              <a:rPr lang="en-US" sz="1400" dirty="0" smtClean="0"/>
              <a:t> </a:t>
            </a:r>
            <a:r>
              <a:rPr lang="en-US" sz="1400" dirty="0"/>
              <a:t>asset</a:t>
            </a:r>
            <a:endParaRPr lang="en-US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782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253</TotalTime>
  <Words>1125</Words>
  <Application>Microsoft Office PowerPoint</Application>
  <PresentationFormat>On-screen Show (4:3)</PresentationFormat>
  <Paragraphs>95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Pushpin</vt:lpstr>
      <vt:lpstr>AKUNTANSI SEKTOR PUBLIK</vt:lpstr>
      <vt:lpstr>Penjabaran  Akuntansi Sektor Publik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Peranan Akuntansi Manajemen Sektor Publik Dalam Perencanaan Dan Pengendalian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AKUNTANSI SEKTOR PUBLIK</dc:title>
  <dc:creator>Dadan</dc:creator>
  <cp:lastModifiedBy>Dadan</cp:lastModifiedBy>
  <cp:revision>25</cp:revision>
  <dcterms:created xsi:type="dcterms:W3CDTF">2014-12-19T23:58:04Z</dcterms:created>
  <dcterms:modified xsi:type="dcterms:W3CDTF">2015-01-08T22:03:13Z</dcterms:modified>
</cp:coreProperties>
</file>