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IXP" initials="XP" lastIdx="2" clrIdx="0">
    <p:extLst>
      <p:ext uri="{19B8F6BF-5375-455C-9EA6-DF929625EA0E}">
        <p15:presenceInfo xmlns:p15="http://schemas.microsoft.com/office/powerpoint/2012/main" userId="ADIX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4DE63-04D8-4E36-B6D5-1775EF85BD7F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38AEB-CE77-4E9C-8959-468907DED9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610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38AEB-CE77-4E9C-8959-468907DED922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450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902FE5-D23F-4AC3-B9FA-EB9D5D484EF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D058C92-8C8F-460B-8C50-77AD531F62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2996952"/>
            <a:ext cx="3528392" cy="1990192"/>
          </a:xfrm>
        </p:spPr>
        <p:txBody>
          <a:bodyPr>
            <a:noAutofit/>
          </a:bodyPr>
          <a:lstStyle/>
          <a:p>
            <a:r>
              <a:rPr lang="en-US" sz="4400" u="sng" dirty="0" err="1">
                <a:latin typeface="1st Sortie" pitchFamily="34" charset="0"/>
              </a:rPr>
              <a:t>Penggunaan</a:t>
            </a:r>
            <a:r>
              <a:rPr lang="en-US" sz="4400" u="sng" dirty="0">
                <a:latin typeface="1st Sortie" pitchFamily="34" charset="0"/>
              </a:rPr>
              <a:t> </a:t>
            </a:r>
            <a:r>
              <a:rPr lang="en-US" sz="4400" u="sng" dirty="0" err="1">
                <a:latin typeface="1st Sortie" pitchFamily="34" charset="0"/>
              </a:rPr>
              <a:t>Struktur</a:t>
            </a:r>
            <a:r>
              <a:rPr lang="en-US" sz="4400" u="sng" dirty="0">
                <a:latin typeface="1st Sortie" pitchFamily="34" charset="0"/>
              </a:rPr>
              <a:t> </a:t>
            </a:r>
            <a:r>
              <a:rPr lang="en-US" sz="4400" u="sng" dirty="0" err="1" smtClean="0">
                <a:latin typeface="1st Sortie" pitchFamily="34" charset="0"/>
              </a:rPr>
              <a:t>Kontrol</a:t>
            </a:r>
            <a:r>
              <a:rPr lang="en-US" sz="4400" u="sng" dirty="0" smtClean="0">
                <a:latin typeface="1st Sortie" pitchFamily="34" charset="0"/>
              </a:rPr>
              <a:t/>
            </a:r>
            <a:br>
              <a:rPr lang="en-US" sz="4400" u="sng" dirty="0" smtClean="0">
                <a:latin typeface="1st Sortie" pitchFamily="34" charset="0"/>
              </a:rPr>
            </a:br>
            <a:r>
              <a:rPr lang="en-US" sz="4400" u="sng" dirty="0" err="1" smtClean="0">
                <a:latin typeface="1st Sortie" pitchFamily="34" charset="0"/>
              </a:rPr>
              <a:t>Pengulangan</a:t>
            </a:r>
            <a:endParaRPr lang="en-US" sz="4400" dirty="0">
              <a:latin typeface="1st Sorti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0129" y="5404444"/>
            <a:ext cx="3309803" cy="792088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Adi</a:t>
            </a:r>
            <a:r>
              <a:rPr lang="en-US" b="1" dirty="0" smtClean="0"/>
              <a:t> </a:t>
            </a:r>
            <a:r>
              <a:rPr lang="en-US" b="1" dirty="0" err="1" smtClean="0"/>
              <a:t>Rachmanto</a:t>
            </a:r>
            <a:r>
              <a:rPr lang="en-US" b="1" dirty="0" smtClean="0"/>
              <a:t>,</a:t>
            </a:r>
            <a:r>
              <a:rPr lang="id-ID" b="1" smtClean="0"/>
              <a:t> M</a:t>
            </a:r>
            <a:r>
              <a:rPr lang="en-US" b="1" smtClean="0"/>
              <a:t>.</a:t>
            </a:r>
            <a:r>
              <a:rPr lang="en-US" b="1" dirty="0" err="1" smtClean="0"/>
              <a:t>Kom</a:t>
            </a:r>
            <a:endParaRPr lang="en-US" b="1" dirty="0" smtClean="0"/>
          </a:p>
          <a:p>
            <a:r>
              <a:rPr lang="en-US" b="1" dirty="0" smtClean="0"/>
              <a:t>Prodi </a:t>
            </a:r>
            <a:r>
              <a:rPr lang="en-US" b="1" dirty="0" err="1" smtClean="0"/>
              <a:t>Akuntansi</a:t>
            </a:r>
            <a:r>
              <a:rPr lang="en-US" b="1" dirty="0" smtClean="0"/>
              <a:t> - UNIKOM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85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997208"/>
            <a:ext cx="7704856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68580" indent="0" algn="just">
              <a:buNone/>
            </a:pPr>
            <a:r>
              <a:rPr lang="id-ID" b="1" dirty="0"/>
              <a:t>Private Sub Button2_Click(ByVal sender As System.Object, ByVal e As System.EventArgs) Handles </a:t>
            </a:r>
            <a:r>
              <a:rPr lang="id-ID" b="1" dirty="0" smtClean="0"/>
              <a:t>Button2.Click</a:t>
            </a:r>
          </a:p>
          <a:p>
            <a:pPr marL="68580" indent="0" algn="just">
              <a:buNone/>
            </a:pPr>
            <a:endParaRPr lang="id-ID" b="1" dirty="0"/>
          </a:p>
          <a:p>
            <a:pPr marL="68580" indent="0" algn="just">
              <a:buNone/>
            </a:pPr>
            <a:r>
              <a:rPr lang="id-ID" sz="3000" dirty="0"/>
              <a:t>        </a:t>
            </a:r>
            <a:r>
              <a:rPr lang="id-ID" sz="3000" dirty="0" smtClean="0"/>
              <a:t>  </a:t>
            </a:r>
            <a:r>
              <a:rPr lang="id-ID" sz="3800" dirty="0" smtClean="0"/>
              <a:t>Dim </a:t>
            </a:r>
            <a:r>
              <a:rPr lang="id-ID" sz="3800" dirty="0"/>
              <a:t>i As Integer</a:t>
            </a:r>
          </a:p>
          <a:p>
            <a:pPr marL="68580" indent="0" algn="just">
              <a:buNone/>
            </a:pPr>
            <a:r>
              <a:rPr lang="id-ID" sz="3800" dirty="0"/>
              <a:t>        ListBox1.Items.Clear()</a:t>
            </a:r>
          </a:p>
          <a:p>
            <a:pPr marL="68580" indent="0" algn="just">
              <a:buNone/>
            </a:pPr>
            <a:r>
              <a:rPr lang="en-US" sz="3800" dirty="0"/>
              <a:t>        For </a:t>
            </a:r>
            <a:r>
              <a:rPr lang="en-US" sz="3800" dirty="0" err="1"/>
              <a:t>i</a:t>
            </a:r>
            <a:r>
              <a:rPr lang="en-US" sz="3800" dirty="0"/>
              <a:t> = 100 To 1 Step -2</a:t>
            </a:r>
          </a:p>
          <a:p>
            <a:pPr marL="68580" indent="0" algn="just">
              <a:buNone/>
            </a:pPr>
            <a:r>
              <a:rPr lang="id-ID" sz="3800" dirty="0"/>
              <a:t>            ListBox1.Items.Add("Angka " &amp; i)</a:t>
            </a:r>
          </a:p>
          <a:p>
            <a:pPr marL="68580" indent="0" algn="just">
              <a:buNone/>
            </a:pPr>
            <a:r>
              <a:rPr lang="id-ID" sz="3800" dirty="0"/>
              <a:t>        Next </a:t>
            </a:r>
            <a:r>
              <a:rPr lang="id-ID" sz="3800" dirty="0" smtClean="0"/>
              <a:t>i</a:t>
            </a:r>
          </a:p>
          <a:p>
            <a:pPr marL="68580" indent="0" algn="just">
              <a:buNone/>
            </a:pPr>
            <a:endParaRPr lang="id-ID" sz="3000" dirty="0"/>
          </a:p>
          <a:p>
            <a:pPr marL="6858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83568" y="4221088"/>
            <a:ext cx="7704856" cy="17281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(syntax) </a:t>
            </a: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For…Next :</a:t>
            </a:r>
          </a:p>
          <a:p>
            <a:pPr marL="68580" indent="0">
              <a:buNone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FOR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pencacah</a:t>
            </a:r>
            <a:r>
              <a:rPr lang="en-US" sz="2200" b="1" dirty="0">
                <a:solidFill>
                  <a:schemeClr val="tx1"/>
                </a:solidFill>
              </a:rPr>
              <a:t>&gt; = &lt;</a:t>
            </a:r>
            <a:r>
              <a:rPr lang="en-US" sz="2200" b="1" dirty="0" err="1">
                <a:solidFill>
                  <a:schemeClr val="tx1"/>
                </a:solidFill>
              </a:rPr>
              <a:t>awal</a:t>
            </a:r>
            <a:r>
              <a:rPr lang="en-US" sz="2200" b="1" dirty="0">
                <a:solidFill>
                  <a:schemeClr val="tx1"/>
                </a:solidFill>
              </a:rPr>
              <a:t>&gt; TO &lt;</a:t>
            </a:r>
            <a:r>
              <a:rPr lang="en-US" sz="2200" b="1" dirty="0" err="1">
                <a:solidFill>
                  <a:schemeClr val="tx1"/>
                </a:solidFill>
              </a:rPr>
              <a:t>akhir</a:t>
            </a:r>
            <a:r>
              <a:rPr lang="en-US" sz="2200" b="1" dirty="0">
                <a:solidFill>
                  <a:schemeClr val="tx1"/>
                </a:solidFill>
              </a:rPr>
              <a:t>&gt; [</a:t>
            </a:r>
            <a:r>
              <a:rPr lang="en-US" sz="2200" b="1" dirty="0" smtClean="0">
                <a:solidFill>
                  <a:schemeClr val="tx1"/>
                </a:solidFill>
              </a:rPr>
              <a:t>STEP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langkah</a:t>
            </a:r>
            <a:r>
              <a:rPr lang="en-US" sz="2200" b="1" dirty="0">
                <a:solidFill>
                  <a:schemeClr val="tx1"/>
                </a:solidFill>
              </a:rPr>
              <a:t>&gt;] 	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	&lt;</a:t>
            </a:r>
            <a:r>
              <a:rPr lang="en-US" sz="2200" b="1" dirty="0" err="1">
                <a:solidFill>
                  <a:schemeClr val="tx1"/>
                </a:solidFill>
              </a:rPr>
              <a:t>blok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kode</a:t>
            </a:r>
            <a:r>
              <a:rPr lang="en-US" sz="2200" b="1" dirty="0">
                <a:solidFill>
                  <a:schemeClr val="tx1"/>
                </a:solidFill>
              </a:rPr>
              <a:t> program&gt;</a:t>
            </a:r>
            <a:endParaRPr lang="en-US" sz="22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NEXT &lt;</a:t>
            </a:r>
            <a:r>
              <a:rPr lang="en-US" sz="2200" b="1" dirty="0" err="1">
                <a:solidFill>
                  <a:schemeClr val="tx1"/>
                </a:solidFill>
              </a:rPr>
              <a:t>pencacah</a:t>
            </a:r>
            <a:r>
              <a:rPr lang="en-US" sz="2200" b="1" dirty="0">
                <a:solidFill>
                  <a:schemeClr val="tx1"/>
                </a:solidFill>
              </a:rPr>
              <a:t>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6228" y="8231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NEXT 2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44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893972"/>
            <a:ext cx="7704856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68580" indent="0" algn="just">
              <a:buNone/>
            </a:pPr>
            <a:r>
              <a:rPr lang="id-ID" sz="2800" b="1" dirty="0" smtClean="0"/>
              <a:t>Private </a:t>
            </a:r>
            <a:r>
              <a:rPr lang="id-ID" sz="2800" b="1" dirty="0"/>
              <a:t>Sub Button3_Click(ByVal sender As System.Object, ByVal e As System.EventArgs) Handles Button3.Click</a:t>
            </a:r>
          </a:p>
          <a:p>
            <a:pPr marL="68580" indent="0" algn="just">
              <a:buNone/>
            </a:pPr>
            <a:r>
              <a:rPr lang="id-ID" sz="2800" dirty="0"/>
              <a:t>        Dim i As Integer</a:t>
            </a:r>
          </a:p>
          <a:p>
            <a:pPr marL="68580" indent="0" algn="just">
              <a:buNone/>
            </a:pPr>
            <a:r>
              <a:rPr lang="id-ID" sz="2800" dirty="0"/>
              <a:t>        ListBox1.Items.Clear()</a:t>
            </a:r>
          </a:p>
          <a:p>
            <a:pPr marL="68580" indent="0" algn="just">
              <a:buNone/>
            </a:pPr>
            <a:r>
              <a:rPr lang="id-ID" sz="2800" dirty="0"/>
              <a:t>        i = Asc("A")</a:t>
            </a:r>
          </a:p>
          <a:p>
            <a:pPr marL="68580" indent="0" algn="just">
              <a:buNone/>
            </a:pPr>
            <a:r>
              <a:rPr lang="pl-PL" sz="2800" dirty="0"/>
              <a:t>        Do Until i &gt; Asc("Z")</a:t>
            </a:r>
          </a:p>
          <a:p>
            <a:pPr marL="68580" indent="0" algn="just">
              <a:buNone/>
            </a:pPr>
            <a:r>
              <a:rPr lang="id-ID" sz="2800" dirty="0"/>
              <a:t>            ListBox1.Items.Add("Huruf " &amp; Chr(i))</a:t>
            </a:r>
          </a:p>
          <a:p>
            <a:pPr marL="68580" indent="0" algn="just">
              <a:buNone/>
            </a:pPr>
            <a:r>
              <a:rPr lang="id-ID" sz="2800" dirty="0"/>
              <a:t>            i = i + 1</a:t>
            </a:r>
          </a:p>
          <a:p>
            <a:pPr marL="68580" indent="0" algn="just">
              <a:buNone/>
            </a:pPr>
            <a:r>
              <a:rPr lang="id-ID" sz="2800" dirty="0"/>
              <a:t>        Loop</a:t>
            </a:r>
          </a:p>
          <a:p>
            <a:pPr marL="68580" indent="0" algn="just">
              <a:buNone/>
            </a:pPr>
            <a:r>
              <a:rPr lang="id-ID" sz="2800" b="1" dirty="0" smtClean="0"/>
              <a:t>End </a:t>
            </a:r>
            <a:r>
              <a:rPr lang="id-ID" sz="2800" b="1" dirty="0"/>
              <a:t>Sub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83568" y="4088356"/>
            <a:ext cx="7704856" cy="22322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68580" indent="0">
              <a:buNone/>
            </a:pPr>
            <a:r>
              <a:rPr lang="en-US" sz="4200" b="1" u="sng" dirty="0" err="1" smtClean="0"/>
              <a:t>Struktur</a:t>
            </a:r>
            <a:r>
              <a:rPr lang="en-US" sz="4200" b="1" u="sng" dirty="0" smtClean="0"/>
              <a:t> </a:t>
            </a:r>
            <a:r>
              <a:rPr lang="en-US" sz="4200" b="1" u="sng" dirty="0"/>
              <a:t>Do…Until</a:t>
            </a:r>
          </a:p>
          <a:p>
            <a:pPr marL="68580" indent="0">
              <a:buNone/>
            </a:pPr>
            <a:endParaRPr lang="en-US" sz="4200" dirty="0"/>
          </a:p>
          <a:p>
            <a:pPr marL="68580" lvl="0" indent="0">
              <a:buNone/>
            </a:pPr>
            <a:r>
              <a:rPr lang="en-US" sz="4200" b="1" dirty="0"/>
              <a:t>    DO UNTIL &lt;</a:t>
            </a:r>
            <a:r>
              <a:rPr lang="en-US" sz="4200" b="1" dirty="0" err="1"/>
              <a:t>kondisi</a:t>
            </a:r>
            <a:r>
              <a:rPr lang="en-US" sz="4200" b="1" dirty="0"/>
              <a:t>&gt;       </a:t>
            </a:r>
          </a:p>
          <a:p>
            <a:pPr marL="68580" lvl="0" indent="0">
              <a:buNone/>
            </a:pPr>
            <a:r>
              <a:rPr lang="en-US" sz="4200" b="1" dirty="0"/>
              <a:t>	&lt;</a:t>
            </a:r>
            <a:r>
              <a:rPr lang="en-US" sz="4200" b="1" dirty="0" err="1"/>
              <a:t>blok</a:t>
            </a:r>
            <a:r>
              <a:rPr lang="en-US" sz="4200" b="1" dirty="0"/>
              <a:t> </a:t>
            </a:r>
            <a:r>
              <a:rPr lang="en-US" sz="4200" b="1" dirty="0" err="1"/>
              <a:t>kode</a:t>
            </a:r>
            <a:r>
              <a:rPr lang="en-US" sz="4200" b="1" dirty="0"/>
              <a:t> program&gt;  </a:t>
            </a:r>
          </a:p>
          <a:p>
            <a:pPr marL="68580" lvl="0" indent="0">
              <a:buNone/>
            </a:pPr>
            <a:r>
              <a:rPr lang="en-US" sz="4200" b="1" dirty="0"/>
              <a:t>    LOOP</a:t>
            </a:r>
          </a:p>
          <a:p>
            <a:pPr marL="68580" lvl="0" indent="0">
              <a:buNone/>
            </a:pPr>
            <a:endParaRPr lang="en-US" sz="4200" dirty="0"/>
          </a:p>
          <a:p>
            <a:pPr marL="68580" indent="0" algn="just">
              <a:buNone/>
            </a:pPr>
            <a:r>
              <a:rPr lang="en-US" sz="4200" dirty="0"/>
              <a:t>&lt;</a:t>
            </a:r>
            <a:r>
              <a:rPr lang="en-US" sz="4200" dirty="0" err="1"/>
              <a:t>blok</a:t>
            </a:r>
            <a:r>
              <a:rPr lang="en-US" sz="4200" dirty="0"/>
              <a:t> </a:t>
            </a:r>
            <a:r>
              <a:rPr lang="en-US" sz="4200" dirty="0" err="1"/>
              <a:t>kode</a:t>
            </a:r>
            <a:r>
              <a:rPr lang="en-US" sz="4200" dirty="0"/>
              <a:t> program&gt; </a:t>
            </a:r>
            <a:r>
              <a:rPr lang="en-US" sz="4200" dirty="0" err="1"/>
              <a:t>akan</a:t>
            </a:r>
            <a:r>
              <a:rPr lang="en-US" sz="4200" dirty="0"/>
              <a:t> </a:t>
            </a:r>
            <a:r>
              <a:rPr lang="en-US" sz="4200" dirty="0" err="1"/>
              <a:t>diulang</a:t>
            </a:r>
            <a:r>
              <a:rPr lang="en-US" sz="4200" dirty="0"/>
              <a:t> </a:t>
            </a:r>
            <a:r>
              <a:rPr lang="en-US" sz="4200" b="1" u="sng" dirty="0" err="1"/>
              <a:t>sampai</a:t>
            </a:r>
            <a:r>
              <a:rPr lang="en-US" sz="4200" b="1" dirty="0"/>
              <a:t> </a:t>
            </a:r>
            <a:r>
              <a:rPr lang="en-US" sz="4200" dirty="0"/>
              <a:t>&lt;</a:t>
            </a:r>
            <a:r>
              <a:rPr lang="en-US" sz="4200" dirty="0" err="1"/>
              <a:t>kondisi</a:t>
            </a:r>
            <a:r>
              <a:rPr lang="en-US" sz="4200" dirty="0"/>
              <a:t>&gt; </a:t>
            </a:r>
            <a:r>
              <a:rPr lang="en-US" sz="4200" dirty="0" err="1"/>
              <a:t>bernilai</a:t>
            </a:r>
            <a:r>
              <a:rPr lang="en-US" sz="4200" dirty="0"/>
              <a:t> TRUE. </a:t>
            </a:r>
            <a:r>
              <a:rPr lang="en-US" sz="4200" dirty="0" err="1"/>
              <a:t>Pengulangan</a:t>
            </a:r>
            <a:r>
              <a:rPr lang="en-US" sz="4200" dirty="0"/>
              <a:t> </a:t>
            </a:r>
            <a:r>
              <a:rPr lang="en-US" sz="4200" dirty="0" err="1"/>
              <a:t>berhenti</a:t>
            </a:r>
            <a:r>
              <a:rPr lang="en-US" sz="4200" dirty="0"/>
              <a:t> </a:t>
            </a:r>
            <a:r>
              <a:rPr lang="en-US" sz="4200" dirty="0" err="1"/>
              <a:t>bila</a:t>
            </a:r>
            <a:r>
              <a:rPr lang="en-US" sz="4200" dirty="0"/>
              <a:t> &lt;</a:t>
            </a:r>
            <a:r>
              <a:rPr lang="en-US" sz="4200" dirty="0" err="1"/>
              <a:t>kondisi</a:t>
            </a:r>
            <a:r>
              <a:rPr lang="en-US" sz="4200" dirty="0"/>
              <a:t>&gt; </a:t>
            </a:r>
            <a:r>
              <a:rPr lang="en-US" sz="4200" dirty="0" err="1"/>
              <a:t>sudah</a:t>
            </a:r>
            <a:r>
              <a:rPr lang="en-US" sz="4200" dirty="0"/>
              <a:t> </a:t>
            </a:r>
            <a:r>
              <a:rPr lang="en-US" sz="4200" dirty="0" err="1"/>
              <a:t>bernilai</a:t>
            </a:r>
            <a:r>
              <a:rPr lang="en-US" sz="4200" dirty="0"/>
              <a:t> TRUE.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6228" y="8231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DO…UNTIL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00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849728"/>
            <a:ext cx="7704856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id-ID" b="1" dirty="0"/>
              <a:t>Private Sub Button4_Click(ByVal sender As System.Object, ByVal e As System.EventArgs) Handles Button4.Click</a:t>
            </a:r>
          </a:p>
          <a:p>
            <a:pPr marL="68580" indent="0" algn="just">
              <a:buNone/>
            </a:pPr>
            <a:r>
              <a:rPr lang="id-ID" dirty="0"/>
              <a:t>        Dim i As Integer</a:t>
            </a:r>
          </a:p>
          <a:p>
            <a:pPr marL="68580" indent="0" algn="just">
              <a:buNone/>
            </a:pPr>
            <a:r>
              <a:rPr lang="id-ID" dirty="0"/>
              <a:t>        ListBox1.Items.Clear()</a:t>
            </a:r>
          </a:p>
          <a:p>
            <a:pPr marL="68580" indent="0" algn="just">
              <a:buNone/>
            </a:pPr>
            <a:r>
              <a:rPr lang="id-ID" dirty="0"/>
              <a:t>        i = Asc("Z")</a:t>
            </a:r>
          </a:p>
          <a:p>
            <a:pPr marL="68580" indent="0" algn="just">
              <a:buNone/>
            </a:pPr>
            <a:r>
              <a:rPr lang="en-US" dirty="0"/>
              <a:t>        Do While </a:t>
            </a:r>
            <a:r>
              <a:rPr lang="en-US" dirty="0" err="1"/>
              <a:t>i</a:t>
            </a:r>
            <a:r>
              <a:rPr lang="en-US" dirty="0"/>
              <a:t> &gt;= </a:t>
            </a:r>
            <a:r>
              <a:rPr lang="en-US" dirty="0" err="1"/>
              <a:t>Asc</a:t>
            </a:r>
            <a:r>
              <a:rPr lang="en-US" dirty="0"/>
              <a:t>("A")</a:t>
            </a:r>
          </a:p>
          <a:p>
            <a:pPr marL="68580" indent="0" algn="just">
              <a:buNone/>
            </a:pPr>
            <a:r>
              <a:rPr lang="id-ID" dirty="0"/>
              <a:t>            ListBox1.Items.Add("Huruf " &amp; Chr(i))</a:t>
            </a:r>
          </a:p>
          <a:p>
            <a:pPr marL="68580" indent="0" algn="just">
              <a:buNone/>
            </a:pPr>
            <a:r>
              <a:rPr lang="id-ID" dirty="0"/>
              <a:t>            i = i - 1</a:t>
            </a:r>
          </a:p>
          <a:p>
            <a:pPr marL="68580" indent="0" algn="just">
              <a:buNone/>
            </a:pPr>
            <a:r>
              <a:rPr lang="id-ID" dirty="0"/>
              <a:t>        Loop</a:t>
            </a:r>
          </a:p>
          <a:p>
            <a:pPr marL="6858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83568" y="4088356"/>
            <a:ext cx="7704856" cy="22322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b="1" u="sng" dirty="0" err="1" smtClean="0"/>
              <a:t>Struktur</a:t>
            </a:r>
            <a:r>
              <a:rPr lang="en-US" b="1" u="sng" dirty="0" smtClean="0"/>
              <a:t> </a:t>
            </a:r>
            <a:r>
              <a:rPr lang="en-US" b="1" u="sng" dirty="0"/>
              <a:t>Do…While</a:t>
            </a:r>
          </a:p>
          <a:p>
            <a:pPr marL="68580" indent="0">
              <a:buNone/>
            </a:pPr>
            <a:endParaRPr lang="en-US" dirty="0"/>
          </a:p>
          <a:p>
            <a:pPr marL="68580" lvl="0" indent="0">
              <a:buNone/>
            </a:pPr>
            <a:r>
              <a:rPr lang="en-US" b="1" dirty="0"/>
              <a:t>   DO WHILE &lt;</a:t>
            </a:r>
            <a:r>
              <a:rPr lang="en-US" b="1" dirty="0" err="1"/>
              <a:t>kondisi</a:t>
            </a:r>
            <a:r>
              <a:rPr lang="en-US" b="1" dirty="0"/>
              <a:t>&gt;               </a:t>
            </a:r>
          </a:p>
          <a:p>
            <a:pPr marL="365760" lvl="1" indent="0">
              <a:buNone/>
            </a:pPr>
            <a:r>
              <a:rPr lang="en-US" b="1" dirty="0"/>
              <a:t>	&lt;</a:t>
            </a:r>
            <a:r>
              <a:rPr lang="en-US" b="1" dirty="0" err="1"/>
              <a:t>blok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program&gt;  </a:t>
            </a:r>
          </a:p>
          <a:p>
            <a:pPr marL="365760" lvl="1" indent="0">
              <a:buNone/>
            </a:pPr>
            <a:r>
              <a:rPr lang="en-US" b="1" dirty="0"/>
              <a:t>LOOP</a:t>
            </a:r>
          </a:p>
          <a:p>
            <a:pPr marL="365760" lvl="1" indent="0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/>
              <a:t>&lt;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program&gt;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b="1" dirty="0" err="1"/>
              <a:t>selama</a:t>
            </a:r>
            <a:r>
              <a:rPr lang="en-US" b="1" dirty="0"/>
              <a:t> </a:t>
            </a:r>
            <a:r>
              <a:rPr lang="en-US" dirty="0"/>
              <a:t>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en-US" dirty="0"/>
              <a:t>.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6228" y="8231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DO…WHILE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3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55656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62" y="2060848"/>
            <a:ext cx="7097972" cy="3384376"/>
          </a:xfrm>
        </p:spPr>
      </p:pic>
    </p:spTree>
    <p:extLst>
      <p:ext uri="{BB962C8B-B14F-4D97-AF65-F5344CB8AC3E}">
        <p14:creationId xmlns:p14="http://schemas.microsoft.com/office/powerpoint/2010/main" val="36768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620688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FOR… NEXT (ascending)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7430" y="1412776"/>
            <a:ext cx="7776864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 algn="just">
              <a:buNone/>
            </a:pPr>
            <a:r>
              <a:rPr lang="id-ID" sz="2000" b="1" dirty="0"/>
              <a:t>Public Class Form2</a:t>
            </a:r>
          </a:p>
          <a:p>
            <a:pPr marL="68580" indent="0" algn="just">
              <a:buNone/>
            </a:pPr>
            <a:r>
              <a:rPr lang="pt-BR" sz="2000" dirty="0"/>
              <a:t>    Dim a, b, c As Integer</a:t>
            </a:r>
          </a:p>
          <a:p>
            <a:pPr marL="68580" indent="0" algn="just">
              <a:buNone/>
            </a:pPr>
            <a:r>
              <a:rPr lang="id-ID" sz="2000" b="1" dirty="0" smtClean="0"/>
              <a:t>Private </a:t>
            </a:r>
            <a:r>
              <a:rPr lang="id-ID" sz="2000" b="1" dirty="0"/>
              <a:t>Sub Button1_Click(ByVal sender As System.Object, ByVal e As System.EventArgs) Handles Button1.Click</a:t>
            </a:r>
          </a:p>
          <a:p>
            <a:pPr marL="68580" indent="0" algn="just">
              <a:buNone/>
            </a:pPr>
            <a:r>
              <a:rPr lang="id-ID" sz="2000" dirty="0"/>
              <a:t>        Dim i As Integer</a:t>
            </a:r>
          </a:p>
          <a:p>
            <a:pPr marL="68580" indent="0" algn="just">
              <a:buNone/>
            </a:pPr>
            <a:r>
              <a:rPr lang="id-ID" sz="2000" dirty="0"/>
              <a:t>        a = Val(ComboBox1.Text)</a:t>
            </a:r>
          </a:p>
          <a:p>
            <a:pPr marL="68580" indent="0" algn="just">
              <a:buNone/>
            </a:pPr>
            <a:r>
              <a:rPr lang="id-ID" sz="2000" dirty="0"/>
              <a:t>        b = Val(TextBox1.Text)</a:t>
            </a:r>
          </a:p>
          <a:p>
            <a:pPr marL="68580" indent="0" algn="just">
              <a:buNone/>
            </a:pPr>
            <a:r>
              <a:rPr lang="id-ID" sz="2000" dirty="0"/>
              <a:t>        c = a * b</a:t>
            </a:r>
          </a:p>
          <a:p>
            <a:pPr marL="68580" indent="0" algn="just">
              <a:buNone/>
            </a:pPr>
            <a:r>
              <a:rPr lang="id-ID" sz="2000" dirty="0"/>
              <a:t>        ListBox1.Items.Clear()</a:t>
            </a:r>
          </a:p>
          <a:p>
            <a:pPr marL="68580" indent="0" algn="just">
              <a:buNone/>
            </a:pPr>
            <a:r>
              <a:rPr lang="id-ID" sz="2000" dirty="0"/>
              <a:t>        For i = 1 To c</a:t>
            </a:r>
          </a:p>
          <a:p>
            <a:pPr marL="68580" indent="0" algn="just">
              <a:buNone/>
            </a:pPr>
            <a:r>
              <a:rPr lang="id-ID" sz="2000" dirty="0"/>
              <a:t>            ListBox1.Items.Add("Data Ke- " &amp; i)</a:t>
            </a:r>
          </a:p>
          <a:p>
            <a:pPr marL="68580" indent="0" algn="just">
              <a:buNone/>
            </a:pPr>
            <a:r>
              <a:rPr lang="id-ID" sz="2000" dirty="0"/>
              <a:t>        Next </a:t>
            </a:r>
            <a:r>
              <a:rPr lang="id-ID" sz="2000" dirty="0" smtClean="0"/>
              <a:t>i</a:t>
            </a:r>
            <a:endParaRPr lang="id-ID" sz="2000" dirty="0"/>
          </a:p>
          <a:p>
            <a:pPr marL="68580" indent="0" algn="just">
              <a:buNone/>
            </a:pPr>
            <a:r>
              <a:rPr lang="id-ID" sz="2000" b="1" dirty="0" smtClean="0"/>
              <a:t>End </a:t>
            </a:r>
            <a:r>
              <a:rPr lang="id-ID" sz="2000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27687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50432"/>
            <a:ext cx="7704856" cy="5291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DO… UNTIL (ascending)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04856" cy="45365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id-ID" b="1" dirty="0"/>
              <a:t>Private Sub Button2_Click(ByVal sender As System.Object, ByVal e As System.EventArgs) Handles Button2.Click</a:t>
            </a:r>
          </a:p>
          <a:p>
            <a:pPr marL="68580" indent="0">
              <a:buNone/>
            </a:pPr>
            <a:r>
              <a:rPr lang="id-ID" dirty="0"/>
              <a:t>        Dim i As Integer</a:t>
            </a:r>
          </a:p>
          <a:p>
            <a:pPr marL="68580" indent="0">
              <a:buNone/>
            </a:pPr>
            <a:r>
              <a:rPr lang="id-ID" dirty="0"/>
              <a:t>        a = Val(ComboBox1.Text)</a:t>
            </a:r>
          </a:p>
          <a:p>
            <a:pPr marL="68580" indent="0">
              <a:buNone/>
            </a:pPr>
            <a:r>
              <a:rPr lang="id-ID" dirty="0"/>
              <a:t>        b = Val(TextBox1.Text)</a:t>
            </a:r>
          </a:p>
          <a:p>
            <a:pPr marL="68580" indent="0">
              <a:buNone/>
            </a:pPr>
            <a:r>
              <a:rPr lang="id-ID" dirty="0"/>
              <a:t>        c = a * b</a:t>
            </a:r>
          </a:p>
          <a:p>
            <a:pPr marL="68580" indent="0">
              <a:buNone/>
            </a:pPr>
            <a:r>
              <a:rPr lang="id-ID" dirty="0"/>
              <a:t>        ListBox1.Items.Clear()</a:t>
            </a:r>
          </a:p>
          <a:p>
            <a:pPr marL="68580" indent="0">
              <a:buNone/>
            </a:pPr>
            <a:r>
              <a:rPr lang="id-ID" dirty="0"/>
              <a:t>        i = 1</a:t>
            </a:r>
          </a:p>
          <a:p>
            <a:pPr marL="68580" indent="0">
              <a:buNone/>
            </a:pPr>
            <a:r>
              <a:rPr lang="id-ID" dirty="0"/>
              <a:t>        Do Until i &gt; c</a:t>
            </a:r>
          </a:p>
          <a:p>
            <a:pPr marL="68580" indent="0">
              <a:buNone/>
            </a:pPr>
            <a:r>
              <a:rPr lang="id-ID" dirty="0"/>
              <a:t>            ListBox1.Items.Add("Data Ke-" &amp; i)</a:t>
            </a:r>
          </a:p>
          <a:p>
            <a:pPr marL="68580" indent="0">
              <a:buNone/>
            </a:pPr>
            <a:r>
              <a:rPr lang="id-ID" dirty="0"/>
              <a:t>            i = i + 1</a:t>
            </a:r>
          </a:p>
          <a:p>
            <a:pPr marL="68580" indent="0">
              <a:buNone/>
            </a:pPr>
            <a:r>
              <a:rPr lang="id-ID" dirty="0"/>
              <a:t>        </a:t>
            </a:r>
            <a:r>
              <a:rPr lang="id-ID" dirty="0" smtClean="0"/>
              <a:t>Loop</a:t>
            </a:r>
          </a:p>
          <a:p>
            <a:pPr marL="68580" indent="0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32598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92888" cy="601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DO…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(descending)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680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id-ID" b="1" dirty="0"/>
              <a:t>Private Sub Button3_Click(ByVal sender As System.Object, ByVal e As System.EventArgs) Handles Button3.Click</a:t>
            </a:r>
          </a:p>
          <a:p>
            <a:pPr marL="68580" indent="0" algn="just">
              <a:buNone/>
            </a:pPr>
            <a:r>
              <a:rPr lang="id-ID" dirty="0"/>
              <a:t>        Dim i As Integer</a:t>
            </a:r>
          </a:p>
          <a:p>
            <a:pPr marL="68580" indent="0" algn="just">
              <a:buNone/>
            </a:pPr>
            <a:r>
              <a:rPr lang="id-ID" dirty="0"/>
              <a:t>        a = Val(ComboBox1.Text)</a:t>
            </a:r>
          </a:p>
          <a:p>
            <a:pPr marL="68580" indent="0" algn="just">
              <a:buNone/>
            </a:pPr>
            <a:r>
              <a:rPr lang="id-ID" dirty="0"/>
              <a:t>        b = Val(TextBox1.Text)</a:t>
            </a:r>
          </a:p>
          <a:p>
            <a:pPr marL="68580" indent="0" algn="just">
              <a:buNone/>
            </a:pPr>
            <a:r>
              <a:rPr lang="id-ID" dirty="0"/>
              <a:t>        c = a * b</a:t>
            </a:r>
          </a:p>
          <a:p>
            <a:pPr marL="68580" indent="0" algn="just">
              <a:buNone/>
            </a:pPr>
            <a:r>
              <a:rPr lang="id-ID" dirty="0"/>
              <a:t>        i = c</a:t>
            </a:r>
          </a:p>
          <a:p>
            <a:pPr marL="68580" indent="0" algn="just">
              <a:buNone/>
            </a:pPr>
            <a:r>
              <a:rPr lang="id-ID" dirty="0"/>
              <a:t>        Do While i &gt;= 1</a:t>
            </a:r>
          </a:p>
          <a:p>
            <a:pPr marL="68580" indent="0" algn="just">
              <a:buNone/>
            </a:pPr>
            <a:r>
              <a:rPr lang="id-ID" dirty="0"/>
              <a:t>            ListBox1.Items.Add("Data Ke- " &amp; i)</a:t>
            </a:r>
          </a:p>
          <a:p>
            <a:pPr marL="68580" indent="0" algn="just">
              <a:buNone/>
            </a:pPr>
            <a:r>
              <a:rPr lang="id-ID" dirty="0"/>
              <a:t>            i = i - 1</a:t>
            </a:r>
          </a:p>
          <a:p>
            <a:pPr marL="68580" indent="0" algn="just">
              <a:buNone/>
            </a:pPr>
            <a:r>
              <a:rPr lang="id-ID" dirty="0"/>
              <a:t>        Loop</a:t>
            </a:r>
          </a:p>
          <a:p>
            <a:pPr marL="68580" indent="0" algn="just">
              <a:buNone/>
            </a:pPr>
            <a:endParaRPr lang="id-ID" dirty="0"/>
          </a:p>
          <a:p>
            <a:pPr marL="6858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21899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0" y="764704"/>
            <a:ext cx="70247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CONTOH 3</a:t>
            </a:r>
            <a:endParaRPr lang="en-US" b="1" u="sng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83" y="1556792"/>
            <a:ext cx="5871793" cy="4320480"/>
          </a:xfrm>
        </p:spPr>
      </p:pic>
    </p:spTree>
    <p:extLst>
      <p:ext uri="{BB962C8B-B14F-4D97-AF65-F5344CB8AC3E}">
        <p14:creationId xmlns:p14="http://schemas.microsoft.com/office/powerpoint/2010/main" val="32385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6" y="2175368"/>
            <a:ext cx="8049290" cy="4176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id-ID" b="1" dirty="0"/>
              <a:t>Private Sub Button1_Click(ByVal sender As System.Object, ByVal e As System.EventArgs) Handles </a:t>
            </a:r>
            <a:r>
              <a:rPr lang="id-ID" b="1" dirty="0" smtClean="0"/>
              <a:t>Button1.Click</a:t>
            </a:r>
          </a:p>
          <a:p>
            <a:pPr marL="68580" indent="0">
              <a:buNone/>
            </a:pPr>
            <a:r>
              <a:rPr lang="en-US" dirty="0" smtClean="0"/>
              <a:t>        </a:t>
            </a:r>
            <a:r>
              <a:rPr lang="en-US" sz="2600" dirty="0"/>
              <a:t>Dim </a:t>
            </a:r>
            <a:r>
              <a:rPr lang="en-US" sz="2600" dirty="0" err="1"/>
              <a:t>i</a:t>
            </a:r>
            <a:r>
              <a:rPr lang="en-US" sz="2600" dirty="0"/>
              <a:t>, </a:t>
            </a:r>
            <a:r>
              <a:rPr lang="en-US" sz="2600" dirty="0" err="1"/>
              <a:t>banyak</a:t>
            </a:r>
            <a:r>
              <a:rPr lang="en-US" sz="2600" dirty="0"/>
              <a:t> As Short</a:t>
            </a:r>
          </a:p>
          <a:p>
            <a:pPr marL="68580" indent="0">
              <a:buNone/>
            </a:pPr>
            <a:r>
              <a:rPr lang="sv-SE" sz="2600" dirty="0"/>
              <a:t>        Dim faktor, jumlah As Integer</a:t>
            </a:r>
          </a:p>
          <a:p>
            <a:pPr marL="68580" indent="0">
              <a:buNone/>
            </a:pPr>
            <a:endParaRPr lang="id-ID" sz="2600" dirty="0"/>
          </a:p>
          <a:p>
            <a:pPr marL="68580" indent="0">
              <a:buNone/>
            </a:pPr>
            <a:r>
              <a:rPr lang="id-ID" sz="2600" dirty="0"/>
              <a:t>        banyak = Val(TextBox1.Text)</a:t>
            </a:r>
          </a:p>
          <a:p>
            <a:pPr marL="68580" indent="0">
              <a:buNone/>
            </a:pPr>
            <a:r>
              <a:rPr lang="id-ID" sz="2600" dirty="0"/>
              <a:t>        faktor = 1</a:t>
            </a:r>
          </a:p>
          <a:p>
            <a:pPr marL="68580" indent="0">
              <a:buNone/>
            </a:pPr>
            <a:r>
              <a:rPr lang="id-ID" sz="2600" dirty="0"/>
              <a:t>        jumlah = 0</a:t>
            </a:r>
          </a:p>
          <a:p>
            <a:pPr marL="68580" indent="0">
              <a:buNone/>
            </a:pPr>
            <a:endParaRPr lang="id-ID" sz="2600" dirty="0"/>
          </a:p>
          <a:p>
            <a:pPr marL="68580" indent="0">
              <a:buNone/>
            </a:pPr>
            <a:r>
              <a:rPr lang="en-US" sz="2600" dirty="0"/>
              <a:t>        For </a:t>
            </a:r>
            <a:r>
              <a:rPr lang="en-US" sz="2600" dirty="0" err="1"/>
              <a:t>i</a:t>
            </a:r>
            <a:r>
              <a:rPr lang="en-US" sz="2600" dirty="0"/>
              <a:t> = </a:t>
            </a:r>
            <a:r>
              <a:rPr lang="en-US" sz="2600" dirty="0" err="1"/>
              <a:t>banyak</a:t>
            </a:r>
            <a:r>
              <a:rPr lang="en-US" sz="2600" dirty="0"/>
              <a:t> To 1 Step -1</a:t>
            </a:r>
          </a:p>
          <a:p>
            <a:pPr marL="68580" indent="0">
              <a:buNone/>
            </a:pPr>
            <a:r>
              <a:rPr lang="id-ID" sz="2600" dirty="0"/>
              <a:t>            faktor = faktor * i</a:t>
            </a:r>
          </a:p>
          <a:p>
            <a:pPr marL="68580" indent="0">
              <a:buNone/>
            </a:pPr>
            <a:r>
              <a:rPr lang="id-ID" sz="2600" dirty="0"/>
              <a:t>            jumlah = jumlah + i</a:t>
            </a:r>
          </a:p>
          <a:p>
            <a:pPr marL="68580" indent="0">
              <a:buNone/>
            </a:pPr>
            <a:r>
              <a:rPr lang="id-ID" sz="2600" dirty="0"/>
              <a:t>        Next i</a:t>
            </a:r>
          </a:p>
          <a:p>
            <a:pPr marL="68580" indent="0">
              <a:buNone/>
            </a:pPr>
            <a:endParaRPr lang="id-ID" sz="2600" dirty="0"/>
          </a:p>
          <a:p>
            <a:pPr marL="68580" indent="0">
              <a:buNone/>
            </a:pPr>
            <a:r>
              <a:rPr lang="id-ID" sz="2600" dirty="0"/>
              <a:t>        TextBox2.Text = Format(faktor, "#,##0")</a:t>
            </a:r>
          </a:p>
          <a:p>
            <a:pPr marL="68580" indent="0">
              <a:buNone/>
            </a:pPr>
            <a:r>
              <a:rPr lang="id-ID" sz="2600" dirty="0"/>
              <a:t>        TextBox3.Text = </a:t>
            </a:r>
            <a:r>
              <a:rPr lang="id-ID" sz="2600" dirty="0" smtClean="0"/>
              <a:t>jumlah</a:t>
            </a:r>
            <a:endParaRPr lang="id-ID" sz="2600" dirty="0"/>
          </a:p>
          <a:p>
            <a:pPr marL="68580" indent="0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27393" y="563428"/>
            <a:ext cx="7704856" cy="1512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(syntax)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For…Next :</a:t>
            </a:r>
          </a:p>
          <a:p>
            <a:pPr marL="68580" indent="0">
              <a:buFont typeface="Wingdings 2" pitchFamily="18" charset="2"/>
              <a:buNone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68580" indent="0"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FOR &lt;</a:t>
            </a:r>
            <a:r>
              <a:rPr lang="en-US" sz="1600" b="1" dirty="0" err="1" smtClean="0">
                <a:solidFill>
                  <a:schemeClr val="tx1"/>
                </a:solidFill>
              </a:rPr>
              <a:t>pencacah</a:t>
            </a:r>
            <a:r>
              <a:rPr lang="en-US" sz="1600" b="1" dirty="0" smtClean="0">
                <a:solidFill>
                  <a:schemeClr val="tx1"/>
                </a:solidFill>
              </a:rPr>
              <a:t>&gt; = &lt;</a:t>
            </a:r>
            <a:r>
              <a:rPr lang="en-US" sz="1600" b="1" dirty="0" err="1" smtClean="0">
                <a:solidFill>
                  <a:schemeClr val="tx1"/>
                </a:solidFill>
              </a:rPr>
              <a:t>awal</a:t>
            </a:r>
            <a:r>
              <a:rPr lang="en-US" sz="1600" b="1" dirty="0" smtClean="0">
                <a:solidFill>
                  <a:schemeClr val="tx1"/>
                </a:solidFill>
              </a:rPr>
              <a:t>&gt; TO &lt;</a:t>
            </a:r>
            <a:r>
              <a:rPr lang="en-US" sz="1600" b="1" dirty="0" err="1" smtClean="0">
                <a:solidFill>
                  <a:schemeClr val="tx1"/>
                </a:solidFill>
              </a:rPr>
              <a:t>akhir</a:t>
            </a:r>
            <a:r>
              <a:rPr lang="en-US" sz="1600" b="1" dirty="0" smtClean="0">
                <a:solidFill>
                  <a:schemeClr val="tx1"/>
                </a:solidFill>
              </a:rPr>
              <a:t>&gt; [STE &lt;</a:t>
            </a:r>
            <a:r>
              <a:rPr lang="en-US" sz="1600" b="1" dirty="0" err="1" smtClean="0">
                <a:solidFill>
                  <a:schemeClr val="tx1"/>
                </a:solidFill>
              </a:rPr>
              <a:t>langkah</a:t>
            </a:r>
            <a:r>
              <a:rPr lang="en-US" sz="1600" b="1" dirty="0" smtClean="0">
                <a:solidFill>
                  <a:schemeClr val="tx1"/>
                </a:solidFill>
              </a:rPr>
              <a:t>&gt;] 	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&lt;</a:t>
            </a:r>
            <a:r>
              <a:rPr lang="en-US" sz="1600" b="1" dirty="0" err="1" smtClean="0">
                <a:solidFill>
                  <a:schemeClr val="tx1"/>
                </a:solidFill>
              </a:rPr>
              <a:t>blok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kode</a:t>
            </a:r>
            <a:r>
              <a:rPr lang="en-US" sz="1600" b="1" dirty="0" smtClean="0">
                <a:solidFill>
                  <a:schemeClr val="tx1"/>
                </a:solidFill>
              </a:rPr>
              <a:t> program&gt;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8580" indent="0"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NEXT &lt;</a:t>
            </a:r>
            <a:r>
              <a:rPr lang="en-US" sz="1600" b="1" dirty="0" err="1" smtClean="0">
                <a:solidFill>
                  <a:schemeClr val="tx1"/>
                </a:solidFill>
              </a:rPr>
              <a:t>pencacah</a:t>
            </a:r>
            <a:r>
              <a:rPr lang="en-US" sz="1600" b="1" dirty="0" smtClean="0">
                <a:solidFill>
                  <a:schemeClr val="tx1"/>
                </a:solidFill>
              </a:rPr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2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632" y="663200"/>
            <a:ext cx="820282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err="1" smtClean="0"/>
              <a:t>Contoh</a:t>
            </a:r>
            <a:r>
              <a:rPr lang="en-US" u="sng" dirty="0" smtClean="0"/>
              <a:t> 4</a:t>
            </a:r>
            <a:endParaRPr lang="en-US" u="sng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268760"/>
            <a:ext cx="4896544" cy="5074776"/>
          </a:xfrm>
        </p:spPr>
      </p:pic>
    </p:spTree>
    <p:extLst>
      <p:ext uri="{BB962C8B-B14F-4D97-AF65-F5344CB8AC3E}">
        <p14:creationId xmlns:p14="http://schemas.microsoft.com/office/powerpoint/2010/main" val="272184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Menggenal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Struktur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Struktur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kontrol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di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bahasa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adalah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perintah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bentuk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struktur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tertentu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digunakan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mengatur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mengontrol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jalannya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program.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Visual Basic </a:t>
            </a:r>
            <a:r>
              <a:rPr lang="en-US" dirty="0" smtClean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 smtClean="0"/>
              <a:t>kontrol,yaitu</a:t>
            </a:r>
            <a:r>
              <a:rPr lang="en-US" dirty="0" smtClean="0"/>
              <a:t> </a:t>
            </a:r>
            <a:endParaRPr lang="en-US" dirty="0"/>
          </a:p>
          <a:p>
            <a:pPr marL="273050" indent="-273050" algn="just">
              <a:buNone/>
            </a:pPr>
            <a:r>
              <a:rPr lang="en-US" dirty="0"/>
              <a:t>1.</a:t>
            </a:r>
            <a:r>
              <a:rPr lang="en-US" b="1" dirty="0"/>
              <a:t>Struktur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pengulangan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7056784" cy="54006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b="1" dirty="0"/>
              <a:t>Private Sub </a:t>
            </a:r>
            <a:r>
              <a:rPr lang="en-US" sz="1800" b="1" dirty="0" err="1"/>
              <a:t>CmdHitung_Click</a:t>
            </a:r>
            <a:r>
              <a:rPr lang="en-US" sz="1800" b="1" dirty="0"/>
              <a:t>()</a:t>
            </a:r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angsur</a:t>
            </a:r>
            <a:r>
              <a:rPr lang="en-US" sz="1800" dirty="0" smtClean="0"/>
              <a:t> </a:t>
            </a:r>
            <a:r>
              <a:rPr lang="en-US" sz="1800" dirty="0"/>
              <a:t>= Val(</a:t>
            </a:r>
            <a:r>
              <a:rPr lang="en-US" sz="1800" dirty="0" err="1"/>
              <a:t>TxtAngsur.Text</a:t>
            </a:r>
            <a:r>
              <a:rPr lang="en-US" sz="1800" dirty="0"/>
              <a:t>)</a:t>
            </a:r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pinjam</a:t>
            </a:r>
            <a:r>
              <a:rPr lang="en-US" sz="1800" dirty="0" smtClean="0"/>
              <a:t> </a:t>
            </a:r>
            <a:r>
              <a:rPr lang="en-US" sz="1800" dirty="0"/>
              <a:t>= Val(</a:t>
            </a:r>
            <a:r>
              <a:rPr lang="en-US" sz="1800" dirty="0" err="1"/>
              <a:t>TxtPinjam.Text</a:t>
            </a:r>
            <a:r>
              <a:rPr lang="en-US" sz="1800" dirty="0"/>
              <a:t>)</a:t>
            </a:r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/>
              <a:t>= Val(</a:t>
            </a:r>
            <a:r>
              <a:rPr lang="en-US" sz="1800" dirty="0" err="1"/>
              <a:t>txtBunga.Text</a:t>
            </a:r>
            <a:r>
              <a:rPr lang="en-US" sz="1800" dirty="0"/>
              <a:t>)</a:t>
            </a:r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If </a:t>
            </a:r>
            <a:r>
              <a:rPr lang="en-US" sz="1800" dirty="0"/>
              <a:t>(</a:t>
            </a:r>
            <a:r>
              <a:rPr lang="en-US" sz="1800" dirty="0" err="1"/>
              <a:t>TxtPinjam.Text</a:t>
            </a:r>
            <a:r>
              <a:rPr lang="en-US" sz="1800" dirty="0"/>
              <a:t>) = "" Or (</a:t>
            </a:r>
            <a:r>
              <a:rPr lang="en-US" sz="1800" dirty="0" err="1"/>
              <a:t>TxtPinjam.Text</a:t>
            </a:r>
            <a:r>
              <a:rPr lang="en-US" sz="1800" dirty="0"/>
              <a:t>) = "0" Then</a:t>
            </a:r>
          </a:p>
          <a:p>
            <a:pPr marL="6858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    </a:t>
            </a:r>
            <a:r>
              <a:rPr lang="en-US" sz="1800" dirty="0" err="1" smtClean="0"/>
              <a:t>MsgBox</a:t>
            </a:r>
            <a:r>
              <a:rPr lang="en-US" sz="1800" dirty="0" smtClean="0"/>
              <a:t> </a:t>
            </a:r>
            <a:r>
              <a:rPr lang="en-US" sz="1800" dirty="0"/>
              <a:t>"Isi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Pinjaman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jangan</a:t>
            </a:r>
            <a:r>
              <a:rPr lang="en-US" sz="1800" dirty="0"/>
              <a:t> 0"</a:t>
            </a:r>
          </a:p>
          <a:p>
            <a:pPr marL="68580" indent="0">
              <a:buNone/>
            </a:pPr>
            <a:r>
              <a:rPr lang="en-US" sz="1800" dirty="0"/>
              <a:t>   </a:t>
            </a:r>
            <a:r>
              <a:rPr lang="en-US" sz="1800" dirty="0" smtClean="0"/>
              <a:t>     </a:t>
            </a:r>
            <a:r>
              <a:rPr lang="en-US" sz="1800" dirty="0" err="1"/>
              <a:t>TxtPinjam.SetFocus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ElseIf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TxtAngsur.Text</a:t>
            </a:r>
            <a:r>
              <a:rPr lang="en-US" sz="1800" dirty="0"/>
              <a:t>) = "" Or (</a:t>
            </a:r>
            <a:r>
              <a:rPr lang="en-US" sz="1800" dirty="0" err="1"/>
              <a:t>TxtAngsur.Text</a:t>
            </a:r>
            <a:r>
              <a:rPr lang="en-US" sz="1800" dirty="0"/>
              <a:t>) = "0" Then</a:t>
            </a:r>
          </a:p>
          <a:p>
            <a:pPr marL="6858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    </a:t>
            </a:r>
            <a:r>
              <a:rPr lang="en-US" sz="1800" dirty="0" err="1" smtClean="0"/>
              <a:t>MsgBox</a:t>
            </a:r>
            <a:r>
              <a:rPr lang="en-US" sz="1800" dirty="0" smtClean="0"/>
              <a:t> </a:t>
            </a:r>
            <a:r>
              <a:rPr lang="en-US" sz="1800" dirty="0"/>
              <a:t>"Isi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Angsuran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jangan</a:t>
            </a:r>
            <a:r>
              <a:rPr lang="en-US" sz="1800" dirty="0"/>
              <a:t> 0"</a:t>
            </a:r>
          </a:p>
          <a:p>
            <a:pPr marL="6858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    </a:t>
            </a:r>
            <a:r>
              <a:rPr lang="en-US" sz="1800" dirty="0" err="1" smtClean="0"/>
              <a:t>TxtAngsur.SetFocus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ElseIf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txtBunga.Text</a:t>
            </a:r>
            <a:r>
              <a:rPr lang="en-US" sz="1800" dirty="0"/>
              <a:t>) = "" Then</a:t>
            </a:r>
          </a:p>
          <a:p>
            <a:pPr marL="68580" indent="0">
              <a:buNone/>
            </a:pPr>
            <a:r>
              <a:rPr lang="en-US" sz="1800" dirty="0"/>
              <a:t>   </a:t>
            </a:r>
            <a:r>
              <a:rPr lang="en-US" sz="1800" dirty="0" smtClean="0"/>
              <a:t>      </a:t>
            </a:r>
            <a:r>
              <a:rPr lang="en-US" sz="1800" dirty="0" err="1" smtClean="0"/>
              <a:t>MsgBox</a:t>
            </a:r>
            <a:r>
              <a:rPr lang="en-US" sz="1800" dirty="0" smtClean="0"/>
              <a:t> </a:t>
            </a:r>
            <a:r>
              <a:rPr lang="en-US" sz="1800" dirty="0"/>
              <a:t>"Isi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Bunga</a:t>
            </a:r>
            <a:r>
              <a:rPr lang="en-US" sz="1800" dirty="0"/>
              <a:t>"</a:t>
            </a:r>
          </a:p>
          <a:p>
            <a:pPr marL="6858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     </a:t>
            </a:r>
            <a:r>
              <a:rPr lang="en-US" sz="1800" dirty="0" err="1" smtClean="0"/>
              <a:t>txtBunga.SetFocus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Else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6226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484784"/>
            <a:ext cx="82809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en-US" dirty="0"/>
              <a:t> List1.Clear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TotBunga</a:t>
            </a:r>
            <a:r>
              <a:rPr lang="en-US" dirty="0"/>
              <a:t> = (</a:t>
            </a:r>
            <a:r>
              <a:rPr lang="en-US" dirty="0" err="1"/>
              <a:t>Bunga</a:t>
            </a:r>
            <a:r>
              <a:rPr lang="en-US" dirty="0"/>
              <a:t> / 100) * </a:t>
            </a:r>
            <a:r>
              <a:rPr lang="en-US" dirty="0" err="1"/>
              <a:t>pinjam</a:t>
            </a:r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'</a:t>
            </a:r>
            <a:r>
              <a:rPr lang="en-US" dirty="0" err="1">
                <a:solidFill>
                  <a:srgbClr val="FF0000"/>
                </a:solidFill>
              </a:rPr>
              <a:t>Menghitung</a:t>
            </a:r>
            <a:r>
              <a:rPr lang="en-US" dirty="0">
                <a:solidFill>
                  <a:srgbClr val="FF0000"/>
                </a:solidFill>
              </a:rPr>
              <a:t> total </a:t>
            </a:r>
            <a:r>
              <a:rPr lang="en-US" dirty="0" err="1">
                <a:solidFill>
                  <a:srgbClr val="FF0000"/>
                </a:solidFill>
              </a:rPr>
              <a:t>bunga</a:t>
            </a:r>
            <a:r>
              <a:rPr lang="en-US" dirty="0">
                <a:solidFill>
                  <a:srgbClr val="FF0000"/>
                </a:solidFill>
              </a:rPr>
              <a:t>'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TotBayar</a:t>
            </a:r>
            <a:r>
              <a:rPr lang="en-US" dirty="0"/>
              <a:t> = </a:t>
            </a:r>
            <a:r>
              <a:rPr lang="en-US" dirty="0" err="1"/>
              <a:t>pinjam</a:t>
            </a:r>
            <a:r>
              <a:rPr lang="en-US" dirty="0"/>
              <a:t> + </a:t>
            </a:r>
            <a:r>
              <a:rPr lang="en-US" dirty="0" err="1"/>
              <a:t>TotBunga</a:t>
            </a:r>
            <a:r>
              <a:rPr lang="en-US" dirty="0"/>
              <a:t>       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'</a:t>
            </a:r>
            <a:r>
              <a:rPr lang="en-US" sz="1050" dirty="0" err="1" smtClean="0">
                <a:solidFill>
                  <a:srgbClr val="FF0000"/>
                </a:solidFill>
              </a:rPr>
              <a:t>Menghitung</a:t>
            </a:r>
            <a:r>
              <a:rPr lang="en-US" sz="1050" dirty="0" smtClean="0">
                <a:solidFill>
                  <a:srgbClr val="FF0000"/>
                </a:solidFill>
              </a:rPr>
              <a:t> </a:t>
            </a:r>
            <a:r>
              <a:rPr lang="en-US" sz="1050" dirty="0">
                <a:solidFill>
                  <a:srgbClr val="FF0000"/>
                </a:solidFill>
              </a:rPr>
              <a:t>Total </a:t>
            </a:r>
            <a:r>
              <a:rPr lang="en-US" sz="1050" dirty="0" err="1">
                <a:solidFill>
                  <a:srgbClr val="FF0000"/>
                </a:solidFill>
              </a:rPr>
              <a:t>Pembayaran</a:t>
            </a:r>
            <a:r>
              <a:rPr lang="en-US" sz="1050" dirty="0">
                <a:solidFill>
                  <a:srgbClr val="FF0000"/>
                </a:solidFill>
              </a:rPr>
              <a:t>(</a:t>
            </a:r>
            <a:r>
              <a:rPr lang="en-US" sz="1050" dirty="0" err="1">
                <a:solidFill>
                  <a:srgbClr val="FF0000"/>
                </a:solidFill>
              </a:rPr>
              <a:t>Pinjaman+Bunga</a:t>
            </a:r>
            <a:r>
              <a:rPr lang="en-US" sz="1050" dirty="0">
                <a:solidFill>
                  <a:srgbClr val="FF0000"/>
                </a:solidFill>
              </a:rPr>
              <a:t>)'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cicilan</a:t>
            </a:r>
            <a:r>
              <a:rPr lang="en-US" dirty="0"/>
              <a:t> = </a:t>
            </a:r>
            <a:r>
              <a:rPr lang="en-US" dirty="0" err="1"/>
              <a:t>TotBayar</a:t>
            </a:r>
            <a:r>
              <a:rPr lang="en-US" dirty="0"/>
              <a:t> / </a:t>
            </a:r>
            <a:r>
              <a:rPr lang="en-US" dirty="0" err="1"/>
              <a:t>angsur</a:t>
            </a:r>
            <a:r>
              <a:rPr lang="en-US" dirty="0"/>
              <a:t>          </a:t>
            </a:r>
            <a:r>
              <a:rPr lang="en-US" dirty="0" smtClean="0"/>
              <a:t>       </a:t>
            </a:r>
            <a:r>
              <a:rPr lang="en-US" sz="1400" dirty="0" smtClean="0">
                <a:solidFill>
                  <a:srgbClr val="FF0000"/>
                </a:solidFill>
              </a:rPr>
              <a:t>'</a:t>
            </a:r>
            <a:r>
              <a:rPr lang="en-US" sz="1400" dirty="0" err="1" smtClean="0">
                <a:solidFill>
                  <a:srgbClr val="FF0000"/>
                </a:solidFill>
              </a:rPr>
              <a:t>Menghitung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Angsuran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</a:rPr>
              <a:t>cicilan</a:t>
            </a:r>
            <a:r>
              <a:rPr lang="en-US" sz="1400" dirty="0" smtClean="0">
                <a:solidFill>
                  <a:srgbClr val="FF0000"/>
                </a:solidFill>
              </a:rPr>
              <a:t>‘</a:t>
            </a:r>
          </a:p>
          <a:p>
            <a:pPr marL="6858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dirty="0"/>
              <a:t>    For a = 1 To </a:t>
            </a:r>
            <a:r>
              <a:rPr lang="en-US" dirty="0" err="1"/>
              <a:t>angsur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  </a:t>
            </a:r>
            <a:r>
              <a:rPr lang="en-US" dirty="0" smtClean="0"/>
              <a:t>    </a:t>
            </a:r>
            <a:r>
              <a:rPr lang="en-US" dirty="0" err="1" smtClean="0"/>
              <a:t>TotBayar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TotBayar</a:t>
            </a:r>
            <a:r>
              <a:rPr lang="en-US" dirty="0"/>
              <a:t> - </a:t>
            </a:r>
            <a:r>
              <a:rPr lang="en-US" dirty="0" err="1"/>
              <a:t>cicilan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'</a:t>
            </a:r>
            <a:r>
              <a:rPr lang="en-US" dirty="0" err="1" smtClean="0">
                <a:solidFill>
                  <a:srgbClr val="FF0000"/>
                </a:solidFill>
              </a:rPr>
              <a:t>Menghitung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sisa</a:t>
            </a:r>
            <a:r>
              <a:rPr lang="en-US" dirty="0">
                <a:solidFill>
                  <a:srgbClr val="FF0000"/>
                </a:solidFill>
              </a:rPr>
              <a:t>'</a:t>
            </a:r>
          </a:p>
          <a:p>
            <a:pPr marL="633413" indent="-565150">
              <a:buNone/>
            </a:pPr>
            <a:r>
              <a:rPr lang="en-US" dirty="0"/>
              <a:t>     </a:t>
            </a:r>
            <a:r>
              <a:rPr lang="en-US" dirty="0" smtClean="0"/>
              <a:t>     List1.AddItem </a:t>
            </a:r>
            <a:r>
              <a:rPr lang="en-US" dirty="0"/>
              <a:t>"  " &amp; a &amp; "  </a:t>
            </a:r>
            <a:r>
              <a:rPr lang="en-US" dirty="0" smtClean="0"/>
              <a:t>" </a:t>
            </a:r>
            <a:r>
              <a:rPr lang="en-US" dirty="0"/>
              <a:t>&amp; "</a:t>
            </a:r>
            <a:r>
              <a:rPr lang="en-US" dirty="0" err="1"/>
              <a:t>Rp</a:t>
            </a:r>
            <a:r>
              <a:rPr lang="en-US" dirty="0"/>
              <a:t> " &amp; Format(</a:t>
            </a:r>
            <a:r>
              <a:rPr lang="en-US" dirty="0" err="1"/>
              <a:t>cicilan</a:t>
            </a:r>
            <a:r>
              <a:rPr lang="en-US" dirty="0"/>
              <a:t>, "#,##0") &amp; "  </a:t>
            </a:r>
            <a:r>
              <a:rPr lang="en-US" dirty="0" smtClean="0"/>
              <a:t>"   &amp; </a:t>
            </a:r>
            <a:r>
              <a:rPr lang="en-US" dirty="0"/>
              <a:t>"</a:t>
            </a:r>
            <a:r>
              <a:rPr lang="en-US" dirty="0" err="1"/>
              <a:t>Rp</a:t>
            </a:r>
            <a:r>
              <a:rPr lang="en-US" dirty="0"/>
              <a:t> " &amp; Format(</a:t>
            </a:r>
            <a:r>
              <a:rPr lang="en-US" dirty="0" err="1"/>
              <a:t>TotBayar</a:t>
            </a:r>
            <a:r>
              <a:rPr lang="en-US" dirty="0"/>
              <a:t>, "#,##0</a:t>
            </a:r>
            <a:r>
              <a:rPr lang="en-US" dirty="0" smtClean="0"/>
              <a:t>")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    Next</a:t>
            </a:r>
          </a:p>
          <a:p>
            <a:pPr marL="68580" indent="0">
              <a:buNone/>
            </a:pPr>
            <a:r>
              <a:rPr lang="en-US" dirty="0"/>
              <a:t>End If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/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765261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81716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 E N G E R T I A 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39248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(Loop)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rutin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tertentu</a:t>
            </a:r>
            <a:r>
              <a:rPr lang="en-US" dirty="0"/>
              <a:t>)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inginkan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kata lain,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86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024744" cy="72008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STRUKTUR 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23652"/>
            <a:ext cx="7632848" cy="3508977"/>
          </a:xfrm>
        </p:spPr>
        <p:txBody>
          <a:bodyPr/>
          <a:lstStyle/>
          <a:p>
            <a:r>
              <a:rPr lang="en-US" sz="3600" dirty="0"/>
              <a:t>Ada </a:t>
            </a:r>
            <a:r>
              <a:rPr lang="en-US" sz="3600" dirty="0" err="1"/>
              <a:t>dua</a:t>
            </a:r>
            <a:r>
              <a:rPr lang="en-US" sz="3600" dirty="0"/>
              <a:t> </a:t>
            </a:r>
            <a:r>
              <a:rPr lang="en-US" sz="3600" dirty="0" err="1"/>
              <a:t>bentuk</a:t>
            </a:r>
            <a:r>
              <a:rPr lang="en-US" sz="3600" dirty="0"/>
              <a:t> </a:t>
            </a:r>
            <a:r>
              <a:rPr lang="en-US" sz="3600" dirty="0" err="1"/>
              <a:t>struktur</a:t>
            </a:r>
            <a:r>
              <a:rPr lang="en-US" sz="3600" dirty="0"/>
              <a:t> </a:t>
            </a:r>
            <a:r>
              <a:rPr lang="en-US" sz="3600" dirty="0" err="1"/>
              <a:t>kontrol</a:t>
            </a:r>
            <a:r>
              <a:rPr lang="en-US" sz="3600" dirty="0"/>
              <a:t> </a:t>
            </a:r>
            <a:r>
              <a:rPr lang="en-US" sz="3600" dirty="0" err="1"/>
              <a:t>pengulangan</a:t>
            </a:r>
            <a:r>
              <a:rPr lang="en-US" sz="3600" dirty="0"/>
              <a:t> </a:t>
            </a:r>
            <a:r>
              <a:rPr lang="en-US" sz="3600" i="1" dirty="0"/>
              <a:t>(looping), 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smtClean="0"/>
              <a:t>:</a:t>
            </a:r>
          </a:p>
          <a:p>
            <a:pPr marL="68580" indent="0">
              <a:buNone/>
            </a:pPr>
            <a:endParaRPr lang="en-US" sz="3600" dirty="0"/>
          </a:p>
          <a:p>
            <a:pPr lvl="0">
              <a:buFont typeface="Wingdings" pitchFamily="2" charset="2"/>
              <a:buChar char="Ø"/>
            </a:pPr>
            <a:r>
              <a:rPr lang="en-US" sz="3600" dirty="0" err="1"/>
              <a:t>Struktur</a:t>
            </a:r>
            <a:r>
              <a:rPr lang="en-US" sz="3600" dirty="0"/>
              <a:t> </a:t>
            </a:r>
            <a:r>
              <a:rPr lang="en-US" sz="3600" b="1" dirty="0"/>
              <a:t>FOR…NEXT.</a:t>
            </a:r>
            <a:endParaRPr lang="en-US" sz="3600" dirty="0"/>
          </a:p>
          <a:p>
            <a:pPr lvl="0">
              <a:buFont typeface="Wingdings" pitchFamily="2" charset="2"/>
              <a:buChar char="Ø"/>
            </a:pPr>
            <a:r>
              <a:rPr lang="en-US" sz="3600" dirty="0" err="1"/>
              <a:t>Struktur</a:t>
            </a:r>
            <a:r>
              <a:rPr lang="en-US" sz="3600" dirty="0"/>
              <a:t> </a:t>
            </a:r>
            <a:r>
              <a:rPr lang="en-US" sz="3600" b="1" dirty="0"/>
              <a:t>DO…LOOP.</a:t>
            </a:r>
            <a:endParaRPr lang="en-US" sz="36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138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Struktur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Kontrol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FOR…NEXT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7848872" cy="453650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i="1" dirty="0"/>
              <a:t>(syntax) </a:t>
            </a:r>
            <a:r>
              <a:rPr lang="en-US" dirty="0" err="1"/>
              <a:t>struktur</a:t>
            </a:r>
            <a:r>
              <a:rPr lang="en-US" dirty="0"/>
              <a:t> For…Next 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pencacah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= 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TO 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[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</a:t>
            </a:r>
            <a:r>
              <a:rPr lang="id-ID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&gt;] 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</a:t>
            </a:r>
            <a:r>
              <a:rPr lang="en-US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blok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program&gt;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&lt;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pencacah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</a:p>
          <a:p>
            <a:pPr marL="68580" indent="0">
              <a:buNone/>
            </a:pPr>
            <a:endParaRPr lang="en-US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pencacah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(</a:t>
            </a:r>
            <a:r>
              <a:rPr lang="en-US" sz="2000" dirty="0" err="1"/>
              <a:t>tipe</a:t>
            </a:r>
            <a:r>
              <a:rPr lang="en-US" sz="2000" dirty="0"/>
              <a:t>: integer)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menyimpan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pengulangan</a:t>
            </a:r>
            <a:r>
              <a:rPr lang="en-US" sz="2000" dirty="0"/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&lt;</a:t>
            </a:r>
            <a:r>
              <a:rPr lang="en-US" sz="2000" dirty="0" err="1"/>
              <a:t>pencacah</a:t>
            </a:r>
            <a:r>
              <a:rPr lang="en-US" sz="2000" dirty="0"/>
              <a:t>&gt;.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&lt;</a:t>
            </a:r>
            <a:r>
              <a:rPr lang="en-US" sz="2000" dirty="0" err="1"/>
              <a:t>pencacah</a:t>
            </a:r>
            <a:r>
              <a:rPr lang="en-US" sz="2000" dirty="0"/>
              <a:t>&gt;.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&lt;</a:t>
            </a:r>
            <a:r>
              <a:rPr lang="en-US" sz="2000" dirty="0" err="1"/>
              <a:t>pencacah</a:t>
            </a:r>
            <a:r>
              <a:rPr lang="en-US" sz="2000" dirty="0"/>
              <a:t>&gt;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pengulangan</a:t>
            </a:r>
            <a:r>
              <a:rPr lang="en-US" sz="2000" dirty="0"/>
              <a:t>. </a:t>
            </a:r>
            <a:r>
              <a:rPr lang="en-US" sz="2000" dirty="0" err="1"/>
              <a:t>Sifatnya</a:t>
            </a:r>
            <a:r>
              <a:rPr lang="en-US" sz="2000" dirty="0"/>
              <a:t> optional (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).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&lt;</a:t>
            </a:r>
            <a:r>
              <a:rPr lang="en-US" sz="2000" dirty="0" err="1"/>
              <a:t>langkah</a:t>
            </a:r>
            <a:r>
              <a:rPr lang="en-US" sz="2000" dirty="0"/>
              <a:t>&gt; </a:t>
            </a:r>
            <a:r>
              <a:rPr lang="en-US" sz="2000" dirty="0" err="1"/>
              <a:t>adalah</a:t>
            </a:r>
            <a:r>
              <a:rPr lang="en-US" sz="2000" dirty="0"/>
              <a:t> 1.</a:t>
            </a:r>
          </a:p>
          <a:p>
            <a:pPr marL="68580" indent="0">
              <a:buNone/>
            </a:pP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200800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Struktur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Kontrol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Do…Loop [1]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13182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i="1" dirty="0"/>
              <a:t>(syntax) </a:t>
            </a:r>
            <a:r>
              <a:rPr lang="en-US" dirty="0" err="1"/>
              <a:t>struktur</a:t>
            </a:r>
            <a:r>
              <a:rPr lang="en-US" dirty="0"/>
              <a:t> Do…Loop 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u="sng" dirty="0" smtClean="0"/>
              <a:t>1. </a:t>
            </a:r>
            <a:r>
              <a:rPr lang="en-US" b="1" u="sng" dirty="0" err="1" smtClean="0"/>
              <a:t>Struktur</a:t>
            </a:r>
            <a:r>
              <a:rPr lang="en-US" b="1" u="sng" dirty="0" smtClean="0"/>
              <a:t> Do…While</a:t>
            </a:r>
          </a:p>
          <a:p>
            <a:pPr marL="68580" indent="0">
              <a:buNone/>
            </a:pPr>
            <a:endParaRPr lang="en-US" dirty="0"/>
          </a:p>
          <a:p>
            <a:pPr marL="6858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DO </a:t>
            </a:r>
            <a:r>
              <a:rPr lang="en-US" b="1" dirty="0"/>
              <a:t>WHILE &lt;</a:t>
            </a:r>
            <a:r>
              <a:rPr lang="en-US" b="1" dirty="0" err="1"/>
              <a:t>kondisi</a:t>
            </a:r>
            <a:r>
              <a:rPr lang="en-US" b="1" dirty="0"/>
              <a:t>&gt;               </a:t>
            </a:r>
            <a:endParaRPr lang="en-US" b="1" dirty="0" smtClean="0"/>
          </a:p>
          <a:p>
            <a:pPr marL="365760" lvl="1" indent="0">
              <a:buNone/>
            </a:pPr>
            <a:r>
              <a:rPr lang="en-US" b="1" dirty="0" smtClean="0"/>
              <a:t>	&lt;</a:t>
            </a:r>
            <a:r>
              <a:rPr lang="en-US" b="1" dirty="0" err="1"/>
              <a:t>blok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program&gt;  </a:t>
            </a:r>
            <a:endParaRPr lang="en-US" b="1" dirty="0" smtClean="0"/>
          </a:p>
          <a:p>
            <a:pPr marL="365760" lvl="1" indent="0">
              <a:buNone/>
            </a:pPr>
            <a:r>
              <a:rPr lang="en-US" b="1" dirty="0" smtClean="0"/>
              <a:t>LOOP</a:t>
            </a:r>
          </a:p>
          <a:p>
            <a:pPr marL="365760" lvl="1" indent="0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/>
              <a:t>&lt;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program&gt;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b="1" dirty="0" err="1"/>
              <a:t>selama</a:t>
            </a:r>
            <a:r>
              <a:rPr lang="en-US" b="1" dirty="0"/>
              <a:t> </a:t>
            </a:r>
            <a:r>
              <a:rPr lang="en-US" dirty="0"/>
              <a:t>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en-US" dirty="0"/>
              <a:t>.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200800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Struktur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Kontrol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Do…Loop [2]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13182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i="1" dirty="0"/>
              <a:t>(syntax) </a:t>
            </a:r>
            <a:r>
              <a:rPr lang="en-US" dirty="0" err="1"/>
              <a:t>struktur</a:t>
            </a:r>
            <a:r>
              <a:rPr lang="en-US" dirty="0"/>
              <a:t> Do…Loop 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u="sng" dirty="0" smtClean="0"/>
              <a:t>2. </a:t>
            </a:r>
            <a:r>
              <a:rPr lang="en-US" b="1" u="sng" dirty="0" err="1" smtClean="0"/>
              <a:t>Struktur</a:t>
            </a:r>
            <a:r>
              <a:rPr lang="en-US" b="1" u="sng" dirty="0" smtClean="0"/>
              <a:t> Do…Until</a:t>
            </a:r>
          </a:p>
          <a:p>
            <a:pPr marL="68580" indent="0">
              <a:buNone/>
            </a:pPr>
            <a:endParaRPr lang="en-US" dirty="0"/>
          </a:p>
          <a:p>
            <a:pPr marL="6858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DO </a:t>
            </a:r>
            <a:r>
              <a:rPr lang="en-US" b="1" dirty="0"/>
              <a:t>UNTIL &lt;</a:t>
            </a:r>
            <a:r>
              <a:rPr lang="en-US" b="1" dirty="0" err="1"/>
              <a:t>kondisi</a:t>
            </a:r>
            <a:r>
              <a:rPr lang="en-US" b="1" dirty="0"/>
              <a:t>&gt;       </a:t>
            </a:r>
            <a:endParaRPr lang="en-US" b="1" dirty="0" smtClean="0"/>
          </a:p>
          <a:p>
            <a:pPr marL="68580" lvl="0" indent="0">
              <a:buNone/>
            </a:pPr>
            <a:r>
              <a:rPr lang="en-US" b="1" dirty="0" smtClean="0"/>
              <a:t>	&lt;</a:t>
            </a:r>
            <a:r>
              <a:rPr lang="en-US" b="1" dirty="0" err="1"/>
              <a:t>blok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program&gt;  </a:t>
            </a:r>
            <a:endParaRPr lang="en-US" b="1" dirty="0" smtClean="0"/>
          </a:p>
          <a:p>
            <a:pPr marL="6858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LOOP</a:t>
            </a:r>
          </a:p>
          <a:p>
            <a:pPr marL="68580" lvl="0" indent="0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/>
              <a:t>&lt;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program&gt;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b="1" u="sng" dirty="0" err="1"/>
              <a:t>sampai</a:t>
            </a:r>
            <a:r>
              <a:rPr lang="en-US" b="1" dirty="0"/>
              <a:t> </a:t>
            </a:r>
            <a:r>
              <a:rPr lang="en-US" dirty="0"/>
              <a:t>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bernilai</a:t>
            </a:r>
            <a:r>
              <a:rPr lang="en-US" dirty="0"/>
              <a:t> TRUE.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&lt;</a:t>
            </a:r>
            <a:r>
              <a:rPr lang="en-US" dirty="0" err="1"/>
              <a:t>kondisi</a:t>
            </a:r>
            <a:r>
              <a:rPr lang="en-US" dirty="0"/>
              <a:t>&gt;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TRUE.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 O N T O H - 1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800"/>
            <a:ext cx="5040560" cy="4320480"/>
          </a:xfrm>
        </p:spPr>
      </p:pic>
    </p:spTree>
    <p:extLst>
      <p:ext uri="{BB962C8B-B14F-4D97-AF65-F5344CB8AC3E}">
        <p14:creationId xmlns:p14="http://schemas.microsoft.com/office/powerpoint/2010/main" val="5492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7704856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68580" indent="0" algn="just">
              <a:buNone/>
            </a:pPr>
            <a:r>
              <a:rPr lang="id-ID" b="1" dirty="0"/>
              <a:t>Private Sub Button1_Click(ByVal sender As System.Object, ByVal e As System.EventArgs) Handles </a:t>
            </a:r>
            <a:r>
              <a:rPr lang="id-ID" b="1" dirty="0" smtClean="0"/>
              <a:t>Button1.Click</a:t>
            </a:r>
          </a:p>
          <a:p>
            <a:pPr marL="68580" indent="0" algn="just">
              <a:buNone/>
            </a:pPr>
            <a:endParaRPr lang="id-ID" b="1" dirty="0"/>
          </a:p>
          <a:p>
            <a:pPr marL="68580" indent="0" algn="just">
              <a:buNone/>
            </a:pPr>
            <a:r>
              <a:rPr lang="id-ID" sz="3300" dirty="0"/>
              <a:t>        Dim nilai As Byte</a:t>
            </a:r>
          </a:p>
          <a:p>
            <a:pPr marL="68580" indent="0" algn="just">
              <a:buNone/>
            </a:pPr>
            <a:r>
              <a:rPr lang="id-ID" sz="3300" dirty="0"/>
              <a:t>        ListBox1.Items.Clear()</a:t>
            </a:r>
          </a:p>
          <a:p>
            <a:pPr marL="68580" indent="0" algn="just">
              <a:buNone/>
            </a:pPr>
            <a:r>
              <a:rPr lang="id-ID" sz="3300" dirty="0"/>
              <a:t>        For nilai = 1 To 100</a:t>
            </a:r>
          </a:p>
          <a:p>
            <a:pPr marL="68580" indent="0" algn="just">
              <a:buNone/>
            </a:pPr>
            <a:r>
              <a:rPr lang="id-ID" sz="3300" dirty="0"/>
              <a:t>            ListBox1.Items.Add("Angka " &amp; nilai)</a:t>
            </a:r>
          </a:p>
          <a:p>
            <a:pPr marL="68580" indent="0" algn="just">
              <a:buNone/>
            </a:pPr>
            <a:r>
              <a:rPr lang="id-ID" sz="3300" dirty="0"/>
              <a:t>        Next </a:t>
            </a:r>
            <a:r>
              <a:rPr lang="id-ID" sz="3300" dirty="0" smtClean="0"/>
              <a:t>nilai</a:t>
            </a:r>
          </a:p>
          <a:p>
            <a:pPr marL="68580" indent="0" algn="just">
              <a:buNone/>
            </a:pPr>
            <a:endParaRPr lang="id-ID" dirty="0"/>
          </a:p>
          <a:p>
            <a:pPr marL="68580" indent="0" algn="just">
              <a:buNone/>
            </a:pPr>
            <a:r>
              <a:rPr lang="id-ID" b="1" dirty="0" smtClean="0"/>
              <a:t>End </a:t>
            </a:r>
            <a:r>
              <a:rPr lang="id-ID" b="1" dirty="0"/>
              <a:t>Sub</a:t>
            </a:r>
          </a:p>
          <a:p>
            <a:pPr algn="just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83568" y="4221088"/>
            <a:ext cx="7704856" cy="17281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(syntax) </a:t>
            </a:r>
            <a:r>
              <a:rPr lang="en-US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</a:t>
            </a:r>
            <a:r>
              <a:rPr lang="en-U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For…Next :</a:t>
            </a:r>
          </a:p>
          <a:p>
            <a:pPr marL="68580" indent="0">
              <a:buNone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FOR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pencacah</a:t>
            </a:r>
            <a:r>
              <a:rPr lang="en-US" sz="2200" b="1" dirty="0">
                <a:solidFill>
                  <a:schemeClr val="tx1"/>
                </a:solidFill>
              </a:rPr>
              <a:t>&gt; = &lt;</a:t>
            </a:r>
            <a:r>
              <a:rPr lang="en-US" sz="2200" b="1" dirty="0" err="1">
                <a:solidFill>
                  <a:schemeClr val="tx1"/>
                </a:solidFill>
              </a:rPr>
              <a:t>awal</a:t>
            </a:r>
            <a:r>
              <a:rPr lang="en-US" sz="2200" b="1" dirty="0">
                <a:solidFill>
                  <a:schemeClr val="tx1"/>
                </a:solidFill>
              </a:rPr>
              <a:t>&gt; TO &lt;</a:t>
            </a:r>
            <a:r>
              <a:rPr lang="en-US" sz="2200" b="1" dirty="0" err="1">
                <a:solidFill>
                  <a:schemeClr val="tx1"/>
                </a:solidFill>
              </a:rPr>
              <a:t>akhir</a:t>
            </a:r>
            <a:r>
              <a:rPr lang="en-US" sz="2200" b="1" dirty="0">
                <a:solidFill>
                  <a:schemeClr val="tx1"/>
                </a:solidFill>
              </a:rPr>
              <a:t>&gt; [</a:t>
            </a:r>
            <a:r>
              <a:rPr lang="en-US" sz="2200" b="1" dirty="0" smtClean="0">
                <a:solidFill>
                  <a:schemeClr val="tx1"/>
                </a:solidFill>
              </a:rPr>
              <a:t>STE</a:t>
            </a:r>
            <a:r>
              <a:rPr lang="id-ID" sz="2200" b="1" dirty="0" smtClean="0">
                <a:solidFill>
                  <a:schemeClr val="tx1"/>
                </a:solidFill>
              </a:rPr>
              <a:t>P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langkah</a:t>
            </a:r>
            <a:r>
              <a:rPr lang="en-US" sz="2200" b="1" dirty="0">
                <a:solidFill>
                  <a:schemeClr val="tx1"/>
                </a:solidFill>
              </a:rPr>
              <a:t>&gt;] 	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	&lt;</a:t>
            </a:r>
            <a:r>
              <a:rPr lang="en-US" sz="2200" b="1" dirty="0" err="1">
                <a:solidFill>
                  <a:schemeClr val="tx1"/>
                </a:solidFill>
              </a:rPr>
              <a:t>blok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kode</a:t>
            </a:r>
            <a:r>
              <a:rPr lang="en-US" sz="2200" b="1" dirty="0">
                <a:solidFill>
                  <a:schemeClr val="tx1"/>
                </a:solidFill>
              </a:rPr>
              <a:t> program&gt;</a:t>
            </a:r>
            <a:endParaRPr lang="en-US" sz="22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NEXT &lt;</a:t>
            </a:r>
            <a:r>
              <a:rPr lang="en-US" sz="2200" b="1" dirty="0" err="1">
                <a:solidFill>
                  <a:schemeClr val="tx1"/>
                </a:solidFill>
              </a:rPr>
              <a:t>pencacah</a:t>
            </a:r>
            <a:r>
              <a:rPr lang="en-US" sz="2200" b="1" dirty="0">
                <a:solidFill>
                  <a:schemeClr val="tx1"/>
                </a:solidFill>
              </a:rPr>
              <a:t>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6228" y="8231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NEXT 1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345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1523</TotalTime>
  <Words>1006</Words>
  <Application>Microsoft Office PowerPoint</Application>
  <PresentationFormat>On-screen Show (4:3)</PresentationFormat>
  <Paragraphs>205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1st Sortie</vt:lpstr>
      <vt:lpstr>Arial</vt:lpstr>
      <vt:lpstr>Berlin Sans FB</vt:lpstr>
      <vt:lpstr>Calibri</vt:lpstr>
      <vt:lpstr>Century Gothic</vt:lpstr>
      <vt:lpstr>Wingdings</vt:lpstr>
      <vt:lpstr>Wingdings 2</vt:lpstr>
      <vt:lpstr>Austin</vt:lpstr>
      <vt:lpstr>Penggunaan Struktur Kontrol Pengulangan</vt:lpstr>
      <vt:lpstr>Menggenal Struktur Kontrol</vt:lpstr>
      <vt:lpstr>P E N G E R T I A N</vt:lpstr>
      <vt:lpstr>STRUKTUR LOOPING</vt:lpstr>
      <vt:lpstr>Struktur Kontrol FOR…NEXT</vt:lpstr>
      <vt:lpstr>Struktur Kontrol Do…Loop [1]</vt:lpstr>
      <vt:lpstr>Struktur Kontrol Do…Loop [2]</vt:lpstr>
      <vt:lpstr>C O N T O H - 1</vt:lpstr>
      <vt:lpstr>PowerPoint Presentation</vt:lpstr>
      <vt:lpstr>PowerPoint Presentation</vt:lpstr>
      <vt:lpstr>PowerPoint Presentation</vt:lpstr>
      <vt:lpstr>PowerPoint Presentation</vt:lpstr>
      <vt:lpstr>CONTOH 2</vt:lpstr>
      <vt:lpstr>FOR… NEXT (ascending)</vt:lpstr>
      <vt:lpstr>DO… UNTIL (ascending)</vt:lpstr>
      <vt:lpstr>DO… WHILE (descending)</vt:lpstr>
      <vt:lpstr>CONTOH 3</vt:lpstr>
      <vt:lpstr>PowerPoint Presentation</vt:lpstr>
      <vt:lpstr>Contoh 4</vt:lpstr>
      <vt:lpstr>PowerPoint Presentation</vt:lpstr>
      <vt:lpstr>PowerPoint Presentation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Struktur Kontrol Pengulangan</dc:title>
  <dc:creator>User</dc:creator>
  <cp:lastModifiedBy>ADIXP</cp:lastModifiedBy>
  <cp:revision>40</cp:revision>
  <dcterms:created xsi:type="dcterms:W3CDTF">2012-10-15T16:15:20Z</dcterms:created>
  <dcterms:modified xsi:type="dcterms:W3CDTF">2014-10-22T06:59:06Z</dcterms:modified>
</cp:coreProperties>
</file>