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6" r:id="rId2"/>
    <p:sldId id="262" r:id="rId3"/>
    <p:sldId id="257" r:id="rId4"/>
    <p:sldId id="263" r:id="rId5"/>
    <p:sldId id="258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2" y="-3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1ED928-5C95-4AB5-BB3B-2D4AE4197C4F}" type="doc">
      <dgm:prSet loTypeId="urn:microsoft.com/office/officeart/2005/8/layout/vProcess5" loCatId="process" qsTypeId="urn:microsoft.com/office/officeart/2005/8/quickstyle/3d1" qsCatId="3D" csTypeId="urn:microsoft.com/office/officeart/2005/8/colors/accent3_4" csCatId="accent3" phldr="1"/>
      <dgm:spPr/>
      <dgm:t>
        <a:bodyPr/>
        <a:lstStyle/>
        <a:p>
          <a:endParaRPr lang="en-US"/>
        </a:p>
      </dgm:t>
    </dgm:pt>
    <dgm:pt modelId="{B349A613-D291-42C0-8BE5-B0E060C894BC}">
      <dgm:prSet phldrT="[Text]"/>
      <dgm:spPr/>
      <dgm:t>
        <a:bodyPr/>
        <a:lstStyle/>
        <a:p>
          <a:r>
            <a:rPr lang="en-US" smtClean="0">
              <a:solidFill>
                <a:srgbClr val="FFFF00"/>
              </a:solidFill>
            </a:rPr>
            <a:t>1. Perencanaan Strategi</a:t>
          </a:r>
          <a:endParaRPr lang="en-US" dirty="0">
            <a:solidFill>
              <a:srgbClr val="FFFF00"/>
            </a:solidFill>
          </a:endParaRPr>
        </a:p>
      </dgm:t>
    </dgm:pt>
    <dgm:pt modelId="{5641AEF8-70F7-4B62-821B-2EC6C94EF668}" type="parTrans" cxnId="{C207DAAE-C3F6-4E4C-B1FE-51E1813FEE89}">
      <dgm:prSet/>
      <dgm:spPr/>
      <dgm:t>
        <a:bodyPr/>
        <a:lstStyle/>
        <a:p>
          <a:endParaRPr lang="en-US">
            <a:solidFill>
              <a:srgbClr val="FFFF00"/>
            </a:solidFill>
          </a:endParaRPr>
        </a:p>
      </dgm:t>
    </dgm:pt>
    <dgm:pt modelId="{C32B3DE4-7F51-47FE-B207-418D255081E0}" type="sibTrans" cxnId="{C207DAAE-C3F6-4E4C-B1FE-51E1813FEE89}">
      <dgm:prSet/>
      <dgm:spPr>
        <a:solidFill>
          <a:srgbClr val="00B0F0">
            <a:alpha val="90000"/>
          </a:srgb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z="190500"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endParaRPr lang="en-US">
            <a:solidFill>
              <a:srgbClr val="FFFF00"/>
            </a:solidFill>
          </a:endParaRPr>
        </a:p>
      </dgm:t>
    </dgm:pt>
    <dgm:pt modelId="{D98B9098-95EA-4DE3-957C-987092668A03}">
      <dgm:prSet phldrT="[Text]"/>
      <dgm:spPr/>
      <dgm:t>
        <a:bodyPr/>
        <a:lstStyle/>
        <a:p>
          <a:r>
            <a:rPr lang="en-US" smtClean="0">
              <a:solidFill>
                <a:srgbClr val="FFFF00"/>
              </a:solidFill>
            </a:rPr>
            <a:t>2. Penyusunan Anggaran</a:t>
          </a:r>
          <a:endParaRPr lang="en-US" dirty="0">
            <a:solidFill>
              <a:srgbClr val="FFFF00"/>
            </a:solidFill>
          </a:endParaRPr>
        </a:p>
      </dgm:t>
    </dgm:pt>
    <dgm:pt modelId="{407E071D-C445-4104-89AD-E11FACEE3654}" type="parTrans" cxnId="{9E5A6B4C-B6A9-4857-8AFB-AB6F01ACF9AE}">
      <dgm:prSet/>
      <dgm:spPr/>
      <dgm:t>
        <a:bodyPr/>
        <a:lstStyle/>
        <a:p>
          <a:endParaRPr lang="en-US">
            <a:solidFill>
              <a:srgbClr val="FFFF00"/>
            </a:solidFill>
          </a:endParaRPr>
        </a:p>
      </dgm:t>
    </dgm:pt>
    <dgm:pt modelId="{F6C4147A-F5B4-4250-A347-A06B8B2F563B}" type="sibTrans" cxnId="{9E5A6B4C-B6A9-4857-8AFB-AB6F01ACF9AE}">
      <dgm:prSet/>
      <dgm:spPr>
        <a:solidFill>
          <a:srgbClr val="00B0F0">
            <a:alpha val="90000"/>
          </a:srgb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z="190500"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endParaRPr lang="en-US">
            <a:solidFill>
              <a:srgbClr val="FFFF00"/>
            </a:solidFill>
          </a:endParaRPr>
        </a:p>
      </dgm:t>
    </dgm:pt>
    <dgm:pt modelId="{5F5C76B7-05C6-40BA-B829-C60D35B512E9}">
      <dgm:prSet phldrT="[Text]"/>
      <dgm:spPr/>
      <dgm:t>
        <a:bodyPr/>
        <a:lstStyle/>
        <a:p>
          <a:r>
            <a:rPr lang="en-US" smtClean="0">
              <a:solidFill>
                <a:srgbClr val="FFFF00"/>
              </a:solidFill>
            </a:rPr>
            <a:t>3. Pelaksanaan</a:t>
          </a:r>
          <a:endParaRPr lang="en-US" dirty="0">
            <a:solidFill>
              <a:srgbClr val="FFFF00"/>
            </a:solidFill>
          </a:endParaRPr>
        </a:p>
      </dgm:t>
    </dgm:pt>
    <dgm:pt modelId="{4E91F4D0-508E-4F27-8A0A-2ECDCDA6C460}" type="parTrans" cxnId="{363CB8CD-85A5-4D27-A4E3-F2C8C6A00FDE}">
      <dgm:prSet/>
      <dgm:spPr/>
      <dgm:t>
        <a:bodyPr/>
        <a:lstStyle/>
        <a:p>
          <a:endParaRPr lang="en-US">
            <a:solidFill>
              <a:srgbClr val="FFFF00"/>
            </a:solidFill>
          </a:endParaRPr>
        </a:p>
      </dgm:t>
    </dgm:pt>
    <dgm:pt modelId="{74CD1D84-C8A5-4621-9BA2-4C7F5A725403}" type="sibTrans" cxnId="{363CB8CD-85A5-4D27-A4E3-F2C8C6A00FDE}">
      <dgm:prSet/>
      <dgm:spPr>
        <a:solidFill>
          <a:srgbClr val="00B0F0">
            <a:alpha val="90000"/>
          </a:srgb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z="190500"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endParaRPr lang="en-US">
            <a:solidFill>
              <a:srgbClr val="FFFF00"/>
            </a:solidFill>
          </a:endParaRPr>
        </a:p>
      </dgm:t>
    </dgm:pt>
    <dgm:pt modelId="{9FCDBC5C-537E-4D1B-BAA5-EE7328739E54}">
      <dgm:prSet/>
      <dgm:spPr/>
      <dgm:t>
        <a:bodyPr/>
        <a:lstStyle/>
        <a:p>
          <a:r>
            <a:rPr lang="en-US" dirty="0" smtClean="0">
              <a:solidFill>
                <a:srgbClr val="FFFF00"/>
              </a:solidFill>
            </a:rPr>
            <a:t>4. </a:t>
          </a:r>
          <a:r>
            <a:rPr lang="en-US" dirty="0" err="1" smtClean="0">
              <a:solidFill>
                <a:srgbClr val="FFFF00"/>
              </a:solidFill>
            </a:rPr>
            <a:t>Evaluasi</a:t>
          </a:r>
          <a:r>
            <a:rPr lang="en-US" dirty="0" smtClean="0">
              <a:solidFill>
                <a:srgbClr val="FFFF00"/>
              </a:solidFill>
            </a:rPr>
            <a:t> </a:t>
          </a:r>
          <a:r>
            <a:rPr lang="en-US" dirty="0" err="1" smtClean="0">
              <a:solidFill>
                <a:srgbClr val="FFFF00"/>
              </a:solidFill>
            </a:rPr>
            <a:t>Kinerja</a:t>
          </a:r>
          <a:endParaRPr lang="en-US" dirty="0">
            <a:solidFill>
              <a:srgbClr val="FFFF00"/>
            </a:solidFill>
          </a:endParaRPr>
        </a:p>
      </dgm:t>
    </dgm:pt>
    <dgm:pt modelId="{AF9AFC50-82B5-4A74-B385-335BC7878F8D}" type="parTrans" cxnId="{C59ED890-1950-4A3A-9231-75534E507F51}">
      <dgm:prSet/>
      <dgm:spPr/>
      <dgm:t>
        <a:bodyPr/>
        <a:lstStyle/>
        <a:p>
          <a:endParaRPr lang="en-US">
            <a:solidFill>
              <a:srgbClr val="FFFF00"/>
            </a:solidFill>
          </a:endParaRPr>
        </a:p>
      </dgm:t>
    </dgm:pt>
    <dgm:pt modelId="{664CE00A-F743-4F70-9B76-7CB565C65611}" type="sibTrans" cxnId="{C59ED890-1950-4A3A-9231-75534E507F51}">
      <dgm:prSet/>
      <dgm:spPr/>
      <dgm:t>
        <a:bodyPr/>
        <a:lstStyle/>
        <a:p>
          <a:endParaRPr lang="en-US">
            <a:solidFill>
              <a:srgbClr val="FFFF00"/>
            </a:solidFill>
          </a:endParaRPr>
        </a:p>
      </dgm:t>
    </dgm:pt>
    <dgm:pt modelId="{2D344C30-609B-4FBA-9F11-61ACD91B3D65}" type="pres">
      <dgm:prSet presAssocID="{BC1ED928-5C95-4AB5-BB3B-2D4AE4197C4F}" presName="outerComposite" presStyleCnt="0">
        <dgm:presLayoutVars>
          <dgm:chMax val="5"/>
          <dgm:dir/>
          <dgm:resizeHandles val="exact"/>
        </dgm:presLayoutVars>
      </dgm:prSet>
      <dgm:spPr/>
    </dgm:pt>
    <dgm:pt modelId="{A1C5A911-391B-431F-835A-2DB85E038290}" type="pres">
      <dgm:prSet presAssocID="{BC1ED928-5C95-4AB5-BB3B-2D4AE4197C4F}" presName="dummyMaxCanvas" presStyleCnt="0">
        <dgm:presLayoutVars/>
      </dgm:prSet>
      <dgm:spPr/>
    </dgm:pt>
    <dgm:pt modelId="{AC57B43A-9ECE-4DE8-AF3E-34C71B8FC695}" type="pres">
      <dgm:prSet presAssocID="{BC1ED928-5C95-4AB5-BB3B-2D4AE4197C4F}" presName="FourNodes_1" presStyleLbl="node1" presStyleIdx="0" presStyleCnt="4">
        <dgm:presLayoutVars>
          <dgm:bulletEnabled val="1"/>
        </dgm:presLayoutVars>
      </dgm:prSet>
      <dgm:spPr/>
    </dgm:pt>
    <dgm:pt modelId="{BD26601D-078C-49B1-904F-52CB999462C7}" type="pres">
      <dgm:prSet presAssocID="{BC1ED928-5C95-4AB5-BB3B-2D4AE4197C4F}" presName="FourNodes_2" presStyleLbl="node1" presStyleIdx="1" presStyleCnt="4">
        <dgm:presLayoutVars>
          <dgm:bulletEnabled val="1"/>
        </dgm:presLayoutVars>
      </dgm:prSet>
      <dgm:spPr/>
    </dgm:pt>
    <dgm:pt modelId="{CFFA5AC0-6A17-4FE4-8D9C-34A6176B6DBB}" type="pres">
      <dgm:prSet presAssocID="{BC1ED928-5C95-4AB5-BB3B-2D4AE4197C4F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52A368-1C72-49A4-AA18-B14751AA8DC1}" type="pres">
      <dgm:prSet presAssocID="{BC1ED928-5C95-4AB5-BB3B-2D4AE4197C4F}" presName="FourNodes_4" presStyleLbl="node1" presStyleIdx="3" presStyleCnt="4">
        <dgm:presLayoutVars>
          <dgm:bulletEnabled val="1"/>
        </dgm:presLayoutVars>
      </dgm:prSet>
      <dgm:spPr/>
    </dgm:pt>
    <dgm:pt modelId="{20C4BA89-D80B-4AF9-B869-4BBA2013CD3D}" type="pres">
      <dgm:prSet presAssocID="{BC1ED928-5C95-4AB5-BB3B-2D4AE4197C4F}" presName="FourConn_1-2" presStyleLbl="fgAccFollowNode1" presStyleIdx="0" presStyleCnt="3">
        <dgm:presLayoutVars>
          <dgm:bulletEnabled val="1"/>
        </dgm:presLayoutVars>
      </dgm:prSet>
      <dgm:spPr/>
    </dgm:pt>
    <dgm:pt modelId="{2FDD2C8F-833F-4311-90DF-3D731DFDBA42}" type="pres">
      <dgm:prSet presAssocID="{BC1ED928-5C95-4AB5-BB3B-2D4AE4197C4F}" presName="FourConn_2-3" presStyleLbl="fgAccFollowNode1" presStyleIdx="1" presStyleCnt="3">
        <dgm:presLayoutVars>
          <dgm:bulletEnabled val="1"/>
        </dgm:presLayoutVars>
      </dgm:prSet>
      <dgm:spPr/>
    </dgm:pt>
    <dgm:pt modelId="{EFBD8E73-C26A-4188-900A-638AA70A8693}" type="pres">
      <dgm:prSet presAssocID="{BC1ED928-5C95-4AB5-BB3B-2D4AE4197C4F}" presName="FourConn_3-4" presStyleLbl="fgAccFollowNode1" presStyleIdx="2" presStyleCnt="3">
        <dgm:presLayoutVars>
          <dgm:bulletEnabled val="1"/>
        </dgm:presLayoutVars>
      </dgm:prSet>
      <dgm:spPr/>
    </dgm:pt>
    <dgm:pt modelId="{13D04743-7EF4-4DB7-AE36-A79A0E9EC706}" type="pres">
      <dgm:prSet presAssocID="{BC1ED928-5C95-4AB5-BB3B-2D4AE4197C4F}" presName="FourNodes_1_text" presStyleLbl="node1" presStyleIdx="3" presStyleCnt="4">
        <dgm:presLayoutVars>
          <dgm:bulletEnabled val="1"/>
        </dgm:presLayoutVars>
      </dgm:prSet>
      <dgm:spPr/>
    </dgm:pt>
    <dgm:pt modelId="{21F52679-D1FB-4812-B4FB-B3B460F28F66}" type="pres">
      <dgm:prSet presAssocID="{BC1ED928-5C95-4AB5-BB3B-2D4AE4197C4F}" presName="FourNodes_2_text" presStyleLbl="node1" presStyleIdx="3" presStyleCnt="4">
        <dgm:presLayoutVars>
          <dgm:bulletEnabled val="1"/>
        </dgm:presLayoutVars>
      </dgm:prSet>
      <dgm:spPr/>
    </dgm:pt>
    <dgm:pt modelId="{B23111B0-09E6-4AE2-B434-FB74092B20EC}" type="pres">
      <dgm:prSet presAssocID="{BC1ED928-5C95-4AB5-BB3B-2D4AE4197C4F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76454D-D40F-48B6-A752-BBF4502A2651}" type="pres">
      <dgm:prSet presAssocID="{BC1ED928-5C95-4AB5-BB3B-2D4AE4197C4F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C59ED890-1950-4A3A-9231-75534E507F51}" srcId="{BC1ED928-5C95-4AB5-BB3B-2D4AE4197C4F}" destId="{9FCDBC5C-537E-4D1B-BAA5-EE7328739E54}" srcOrd="3" destOrd="0" parTransId="{AF9AFC50-82B5-4A74-B385-335BC7878F8D}" sibTransId="{664CE00A-F743-4F70-9B76-7CB565C65611}"/>
    <dgm:cxn modelId="{3FE0B5E8-51E7-424D-A68D-79BBC262C290}" type="presOf" srcId="{5F5C76B7-05C6-40BA-B829-C60D35B512E9}" destId="{B23111B0-09E6-4AE2-B434-FB74092B20EC}" srcOrd="1" destOrd="0" presId="urn:microsoft.com/office/officeart/2005/8/layout/vProcess5"/>
    <dgm:cxn modelId="{0D513396-EB88-4E67-A0DC-435D0F137460}" type="presOf" srcId="{F6C4147A-F5B4-4250-A347-A06B8B2F563B}" destId="{2FDD2C8F-833F-4311-90DF-3D731DFDBA42}" srcOrd="0" destOrd="0" presId="urn:microsoft.com/office/officeart/2005/8/layout/vProcess5"/>
    <dgm:cxn modelId="{A5854AC0-C57D-4591-A0DD-0F8FBA13E90F}" type="presOf" srcId="{9FCDBC5C-537E-4D1B-BAA5-EE7328739E54}" destId="{AA52A368-1C72-49A4-AA18-B14751AA8DC1}" srcOrd="0" destOrd="0" presId="urn:microsoft.com/office/officeart/2005/8/layout/vProcess5"/>
    <dgm:cxn modelId="{C207DAAE-C3F6-4E4C-B1FE-51E1813FEE89}" srcId="{BC1ED928-5C95-4AB5-BB3B-2D4AE4197C4F}" destId="{B349A613-D291-42C0-8BE5-B0E060C894BC}" srcOrd="0" destOrd="0" parTransId="{5641AEF8-70F7-4B62-821B-2EC6C94EF668}" sibTransId="{C32B3DE4-7F51-47FE-B207-418D255081E0}"/>
    <dgm:cxn modelId="{DC0A784A-EABE-4F9C-9FB7-6D3DEF3320E4}" type="presOf" srcId="{5F5C76B7-05C6-40BA-B829-C60D35B512E9}" destId="{CFFA5AC0-6A17-4FE4-8D9C-34A6176B6DBB}" srcOrd="0" destOrd="0" presId="urn:microsoft.com/office/officeart/2005/8/layout/vProcess5"/>
    <dgm:cxn modelId="{AFDC2A1F-AD47-4806-839F-7849F8F50736}" type="presOf" srcId="{B349A613-D291-42C0-8BE5-B0E060C894BC}" destId="{13D04743-7EF4-4DB7-AE36-A79A0E9EC706}" srcOrd="1" destOrd="0" presId="urn:microsoft.com/office/officeart/2005/8/layout/vProcess5"/>
    <dgm:cxn modelId="{EF7FA26C-5496-4253-B404-A4F4DE07FD02}" type="presOf" srcId="{B349A613-D291-42C0-8BE5-B0E060C894BC}" destId="{AC57B43A-9ECE-4DE8-AF3E-34C71B8FC695}" srcOrd="0" destOrd="0" presId="urn:microsoft.com/office/officeart/2005/8/layout/vProcess5"/>
    <dgm:cxn modelId="{042AE480-6E39-4135-8EDB-695F70F3A043}" type="presOf" srcId="{C32B3DE4-7F51-47FE-B207-418D255081E0}" destId="{20C4BA89-D80B-4AF9-B869-4BBA2013CD3D}" srcOrd="0" destOrd="0" presId="urn:microsoft.com/office/officeart/2005/8/layout/vProcess5"/>
    <dgm:cxn modelId="{809D4BD9-D2E5-4CF4-BC32-E040F750B921}" type="presOf" srcId="{74CD1D84-C8A5-4621-9BA2-4C7F5A725403}" destId="{EFBD8E73-C26A-4188-900A-638AA70A8693}" srcOrd="0" destOrd="0" presId="urn:microsoft.com/office/officeart/2005/8/layout/vProcess5"/>
    <dgm:cxn modelId="{CDE2F0F7-4507-4075-B01D-0A879E708AA7}" type="presOf" srcId="{D98B9098-95EA-4DE3-957C-987092668A03}" destId="{21F52679-D1FB-4812-B4FB-B3B460F28F66}" srcOrd="1" destOrd="0" presId="urn:microsoft.com/office/officeart/2005/8/layout/vProcess5"/>
    <dgm:cxn modelId="{833A9DB3-73D6-4127-92E5-30DC7F253AC0}" type="presOf" srcId="{D98B9098-95EA-4DE3-957C-987092668A03}" destId="{BD26601D-078C-49B1-904F-52CB999462C7}" srcOrd="0" destOrd="0" presId="urn:microsoft.com/office/officeart/2005/8/layout/vProcess5"/>
    <dgm:cxn modelId="{1CB5417D-25C2-402E-ADE9-CC09CE0BB3E6}" type="presOf" srcId="{9FCDBC5C-537E-4D1B-BAA5-EE7328739E54}" destId="{CB76454D-D40F-48B6-A752-BBF4502A2651}" srcOrd="1" destOrd="0" presId="urn:microsoft.com/office/officeart/2005/8/layout/vProcess5"/>
    <dgm:cxn modelId="{CC23C504-65A8-4AD9-97AA-30A604A90C64}" type="presOf" srcId="{BC1ED928-5C95-4AB5-BB3B-2D4AE4197C4F}" destId="{2D344C30-609B-4FBA-9F11-61ACD91B3D65}" srcOrd="0" destOrd="0" presId="urn:microsoft.com/office/officeart/2005/8/layout/vProcess5"/>
    <dgm:cxn modelId="{363CB8CD-85A5-4D27-A4E3-F2C8C6A00FDE}" srcId="{BC1ED928-5C95-4AB5-BB3B-2D4AE4197C4F}" destId="{5F5C76B7-05C6-40BA-B829-C60D35B512E9}" srcOrd="2" destOrd="0" parTransId="{4E91F4D0-508E-4F27-8A0A-2ECDCDA6C460}" sibTransId="{74CD1D84-C8A5-4621-9BA2-4C7F5A725403}"/>
    <dgm:cxn modelId="{9E5A6B4C-B6A9-4857-8AFB-AB6F01ACF9AE}" srcId="{BC1ED928-5C95-4AB5-BB3B-2D4AE4197C4F}" destId="{D98B9098-95EA-4DE3-957C-987092668A03}" srcOrd="1" destOrd="0" parTransId="{407E071D-C445-4104-89AD-E11FACEE3654}" sibTransId="{F6C4147A-F5B4-4250-A347-A06B8B2F563B}"/>
    <dgm:cxn modelId="{FAAE0F11-9266-4F7E-A156-245FC907F122}" type="presParOf" srcId="{2D344C30-609B-4FBA-9F11-61ACD91B3D65}" destId="{A1C5A911-391B-431F-835A-2DB85E038290}" srcOrd="0" destOrd="0" presId="urn:microsoft.com/office/officeart/2005/8/layout/vProcess5"/>
    <dgm:cxn modelId="{25EEA3D0-D3E2-4C79-A381-480F2FF680CA}" type="presParOf" srcId="{2D344C30-609B-4FBA-9F11-61ACD91B3D65}" destId="{AC57B43A-9ECE-4DE8-AF3E-34C71B8FC695}" srcOrd="1" destOrd="0" presId="urn:microsoft.com/office/officeart/2005/8/layout/vProcess5"/>
    <dgm:cxn modelId="{6A71F01E-9165-4636-A4DA-37F5529FF410}" type="presParOf" srcId="{2D344C30-609B-4FBA-9F11-61ACD91B3D65}" destId="{BD26601D-078C-49B1-904F-52CB999462C7}" srcOrd="2" destOrd="0" presId="urn:microsoft.com/office/officeart/2005/8/layout/vProcess5"/>
    <dgm:cxn modelId="{5578CB03-1A4B-45B4-83C6-062A17A9D79F}" type="presParOf" srcId="{2D344C30-609B-4FBA-9F11-61ACD91B3D65}" destId="{CFFA5AC0-6A17-4FE4-8D9C-34A6176B6DBB}" srcOrd="3" destOrd="0" presId="urn:microsoft.com/office/officeart/2005/8/layout/vProcess5"/>
    <dgm:cxn modelId="{F5A95C6E-8070-47EF-8642-904EE7005E91}" type="presParOf" srcId="{2D344C30-609B-4FBA-9F11-61ACD91B3D65}" destId="{AA52A368-1C72-49A4-AA18-B14751AA8DC1}" srcOrd="4" destOrd="0" presId="urn:microsoft.com/office/officeart/2005/8/layout/vProcess5"/>
    <dgm:cxn modelId="{9B971BEB-10DC-43D2-B85D-EAB866519C4C}" type="presParOf" srcId="{2D344C30-609B-4FBA-9F11-61ACD91B3D65}" destId="{20C4BA89-D80B-4AF9-B869-4BBA2013CD3D}" srcOrd="5" destOrd="0" presId="urn:microsoft.com/office/officeart/2005/8/layout/vProcess5"/>
    <dgm:cxn modelId="{4F3C61BE-ABA1-475A-A833-0E150B794012}" type="presParOf" srcId="{2D344C30-609B-4FBA-9F11-61ACD91B3D65}" destId="{2FDD2C8F-833F-4311-90DF-3D731DFDBA42}" srcOrd="6" destOrd="0" presId="urn:microsoft.com/office/officeart/2005/8/layout/vProcess5"/>
    <dgm:cxn modelId="{B1AA7B07-B5BC-43AE-80A5-2E48F65CB70F}" type="presParOf" srcId="{2D344C30-609B-4FBA-9F11-61ACD91B3D65}" destId="{EFBD8E73-C26A-4188-900A-638AA70A8693}" srcOrd="7" destOrd="0" presId="urn:microsoft.com/office/officeart/2005/8/layout/vProcess5"/>
    <dgm:cxn modelId="{54423499-2B24-4E22-8CFF-A147B5483BEC}" type="presParOf" srcId="{2D344C30-609B-4FBA-9F11-61ACD91B3D65}" destId="{13D04743-7EF4-4DB7-AE36-A79A0E9EC706}" srcOrd="8" destOrd="0" presId="urn:microsoft.com/office/officeart/2005/8/layout/vProcess5"/>
    <dgm:cxn modelId="{2DEEE7AE-A941-4606-98F5-FF48ACC38B0A}" type="presParOf" srcId="{2D344C30-609B-4FBA-9F11-61ACD91B3D65}" destId="{21F52679-D1FB-4812-B4FB-B3B460F28F66}" srcOrd="9" destOrd="0" presId="urn:microsoft.com/office/officeart/2005/8/layout/vProcess5"/>
    <dgm:cxn modelId="{A79BFD10-D236-483B-B5E7-26BC0A4A8F44}" type="presParOf" srcId="{2D344C30-609B-4FBA-9F11-61ACD91B3D65}" destId="{B23111B0-09E6-4AE2-B434-FB74092B20EC}" srcOrd="10" destOrd="0" presId="urn:microsoft.com/office/officeart/2005/8/layout/vProcess5"/>
    <dgm:cxn modelId="{619B1607-3546-4284-9839-BA3EB7917384}" type="presParOf" srcId="{2D344C30-609B-4FBA-9F11-61ACD91B3D65}" destId="{CB76454D-D40F-48B6-A752-BBF4502A2651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57B43A-9ECE-4DE8-AF3E-34C71B8FC695}">
      <dsp:nvSpPr>
        <dsp:cNvPr id="0" name=""/>
        <dsp:cNvSpPr/>
      </dsp:nvSpPr>
      <dsp:spPr>
        <a:xfrm>
          <a:off x="0" y="0"/>
          <a:ext cx="4876800" cy="3620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shade val="50000"/>
                <a:hueOff val="0"/>
                <a:satOff val="0"/>
                <a:lumOff val="0"/>
                <a:alphaOff val="0"/>
              </a:schemeClr>
            </a:gs>
            <a:gs pos="100000">
              <a:schemeClr val="accent3">
                <a:shade val="50000"/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>
              <a:solidFill>
                <a:srgbClr val="FFFF00"/>
              </a:solidFill>
            </a:rPr>
            <a:t>1. Perencanaan Strategi</a:t>
          </a:r>
          <a:endParaRPr lang="en-US" sz="1600" kern="1200" dirty="0">
            <a:solidFill>
              <a:srgbClr val="FFFF00"/>
            </a:solidFill>
          </a:endParaRPr>
        </a:p>
      </dsp:txBody>
      <dsp:txXfrm>
        <a:off x="10605" y="10605"/>
        <a:ext cx="4455489" cy="340871"/>
      </dsp:txXfrm>
    </dsp:sp>
    <dsp:sp modelId="{BD26601D-078C-49B1-904F-52CB999462C7}">
      <dsp:nvSpPr>
        <dsp:cNvPr id="0" name=""/>
        <dsp:cNvSpPr/>
      </dsp:nvSpPr>
      <dsp:spPr>
        <a:xfrm>
          <a:off x="408432" y="427914"/>
          <a:ext cx="4876800" cy="3620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shade val="50000"/>
                <a:hueOff val="-46998"/>
                <a:satOff val="-3311"/>
                <a:lumOff val="23203"/>
                <a:alphaOff val="0"/>
              </a:schemeClr>
            </a:gs>
            <a:gs pos="100000">
              <a:schemeClr val="accent3">
                <a:shade val="50000"/>
                <a:hueOff val="-46998"/>
                <a:satOff val="-3311"/>
                <a:lumOff val="23203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>
              <a:solidFill>
                <a:srgbClr val="FFFF00"/>
              </a:solidFill>
            </a:rPr>
            <a:t>2. Penyusunan Anggaran</a:t>
          </a:r>
          <a:endParaRPr lang="en-US" sz="1600" kern="1200" dirty="0">
            <a:solidFill>
              <a:srgbClr val="FFFF00"/>
            </a:solidFill>
          </a:endParaRPr>
        </a:p>
      </dsp:txBody>
      <dsp:txXfrm>
        <a:off x="419037" y="438519"/>
        <a:ext cx="4211804" cy="340871"/>
      </dsp:txXfrm>
    </dsp:sp>
    <dsp:sp modelId="{CFFA5AC0-6A17-4FE4-8D9C-34A6176B6DBB}">
      <dsp:nvSpPr>
        <dsp:cNvPr id="0" name=""/>
        <dsp:cNvSpPr/>
      </dsp:nvSpPr>
      <dsp:spPr>
        <a:xfrm>
          <a:off x="810768" y="855829"/>
          <a:ext cx="4876800" cy="3620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shade val="50000"/>
                <a:hueOff val="-93997"/>
                <a:satOff val="-6622"/>
                <a:lumOff val="46406"/>
                <a:alphaOff val="0"/>
              </a:schemeClr>
            </a:gs>
            <a:gs pos="100000">
              <a:schemeClr val="accent3">
                <a:shade val="50000"/>
                <a:hueOff val="-93997"/>
                <a:satOff val="-6622"/>
                <a:lumOff val="46406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>
              <a:solidFill>
                <a:srgbClr val="FFFF00"/>
              </a:solidFill>
            </a:rPr>
            <a:t>3. Pelaksanaan</a:t>
          </a:r>
          <a:endParaRPr lang="en-US" sz="1600" kern="1200" dirty="0">
            <a:solidFill>
              <a:srgbClr val="FFFF00"/>
            </a:solidFill>
          </a:endParaRPr>
        </a:p>
      </dsp:txBody>
      <dsp:txXfrm>
        <a:off x="821373" y="866434"/>
        <a:ext cx="4217900" cy="340871"/>
      </dsp:txXfrm>
    </dsp:sp>
    <dsp:sp modelId="{AA52A368-1C72-49A4-AA18-B14751AA8DC1}">
      <dsp:nvSpPr>
        <dsp:cNvPr id="0" name=""/>
        <dsp:cNvSpPr/>
      </dsp:nvSpPr>
      <dsp:spPr>
        <a:xfrm>
          <a:off x="1219200" y="1283744"/>
          <a:ext cx="4876800" cy="3620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shade val="50000"/>
                <a:hueOff val="-46998"/>
                <a:satOff val="-3311"/>
                <a:lumOff val="23203"/>
                <a:alphaOff val="0"/>
              </a:schemeClr>
            </a:gs>
            <a:gs pos="100000">
              <a:schemeClr val="accent3">
                <a:shade val="50000"/>
                <a:hueOff val="-46998"/>
                <a:satOff val="-3311"/>
                <a:lumOff val="23203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rgbClr val="FFFF00"/>
              </a:solidFill>
            </a:rPr>
            <a:t>4. </a:t>
          </a:r>
          <a:r>
            <a:rPr lang="en-US" sz="1600" kern="1200" dirty="0" err="1" smtClean="0">
              <a:solidFill>
                <a:srgbClr val="FFFF00"/>
              </a:solidFill>
            </a:rPr>
            <a:t>Evaluasi</a:t>
          </a:r>
          <a:r>
            <a:rPr lang="en-US" sz="1600" kern="1200" dirty="0" smtClean="0">
              <a:solidFill>
                <a:srgbClr val="FFFF00"/>
              </a:solidFill>
            </a:rPr>
            <a:t> </a:t>
          </a:r>
          <a:r>
            <a:rPr lang="en-US" sz="1600" kern="1200" dirty="0" err="1" smtClean="0">
              <a:solidFill>
                <a:srgbClr val="FFFF00"/>
              </a:solidFill>
            </a:rPr>
            <a:t>Kinerja</a:t>
          </a:r>
          <a:endParaRPr lang="en-US" sz="1600" kern="1200" dirty="0">
            <a:solidFill>
              <a:srgbClr val="FFFF00"/>
            </a:solidFill>
          </a:endParaRPr>
        </a:p>
      </dsp:txBody>
      <dsp:txXfrm>
        <a:off x="1229805" y="1294349"/>
        <a:ext cx="4211804" cy="340871"/>
      </dsp:txXfrm>
    </dsp:sp>
    <dsp:sp modelId="{20C4BA89-D80B-4AF9-B869-4BBA2013CD3D}">
      <dsp:nvSpPr>
        <dsp:cNvPr id="0" name=""/>
        <dsp:cNvSpPr/>
      </dsp:nvSpPr>
      <dsp:spPr>
        <a:xfrm>
          <a:off x="4641446" y="277321"/>
          <a:ext cx="235353" cy="235353"/>
        </a:xfrm>
        <a:prstGeom prst="downArrow">
          <a:avLst>
            <a:gd name="adj1" fmla="val 55000"/>
            <a:gd name="adj2" fmla="val 45000"/>
          </a:avLst>
        </a:prstGeom>
        <a:solidFill>
          <a:srgbClr val="00B0F0">
            <a:alpha val="90000"/>
          </a:srgbClr>
        </a:solidFill>
        <a:ln w="9525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z="190500" contourW="44450" prstMaterial="matte">
          <a:bevelT w="63500" h="63500" prst="artDeco"/>
          <a:contourClr>
            <a:srgbClr val="FFFFFF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>
            <a:solidFill>
              <a:srgbClr val="FFFF00"/>
            </a:solidFill>
          </a:endParaRPr>
        </a:p>
      </dsp:txBody>
      <dsp:txXfrm>
        <a:off x="4694400" y="277321"/>
        <a:ext cx="129445" cy="177103"/>
      </dsp:txXfrm>
    </dsp:sp>
    <dsp:sp modelId="{2FDD2C8F-833F-4311-90DF-3D731DFDBA42}">
      <dsp:nvSpPr>
        <dsp:cNvPr id="0" name=""/>
        <dsp:cNvSpPr/>
      </dsp:nvSpPr>
      <dsp:spPr>
        <a:xfrm>
          <a:off x="5049878" y="705236"/>
          <a:ext cx="235353" cy="235353"/>
        </a:xfrm>
        <a:prstGeom prst="downArrow">
          <a:avLst>
            <a:gd name="adj1" fmla="val 55000"/>
            <a:gd name="adj2" fmla="val 45000"/>
          </a:avLst>
        </a:prstGeom>
        <a:solidFill>
          <a:srgbClr val="00B0F0">
            <a:alpha val="90000"/>
          </a:srgbClr>
        </a:solidFill>
        <a:ln w="9525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z="190500" contourW="44450" prstMaterial="matte">
          <a:bevelT w="63500" h="63500" prst="artDeco"/>
          <a:contourClr>
            <a:srgbClr val="FFFFFF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>
            <a:solidFill>
              <a:srgbClr val="FFFF00"/>
            </a:solidFill>
          </a:endParaRPr>
        </a:p>
      </dsp:txBody>
      <dsp:txXfrm>
        <a:off x="5102832" y="705236"/>
        <a:ext cx="129445" cy="177103"/>
      </dsp:txXfrm>
    </dsp:sp>
    <dsp:sp modelId="{EFBD8E73-C26A-4188-900A-638AA70A8693}">
      <dsp:nvSpPr>
        <dsp:cNvPr id="0" name=""/>
        <dsp:cNvSpPr/>
      </dsp:nvSpPr>
      <dsp:spPr>
        <a:xfrm>
          <a:off x="5452214" y="1133151"/>
          <a:ext cx="235353" cy="235353"/>
        </a:xfrm>
        <a:prstGeom prst="downArrow">
          <a:avLst>
            <a:gd name="adj1" fmla="val 55000"/>
            <a:gd name="adj2" fmla="val 45000"/>
          </a:avLst>
        </a:prstGeom>
        <a:solidFill>
          <a:srgbClr val="00B0F0">
            <a:alpha val="90000"/>
          </a:srgbClr>
        </a:solidFill>
        <a:ln w="9525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z="190500" contourW="44450" prstMaterial="matte">
          <a:bevelT w="63500" h="63500" prst="artDeco"/>
          <a:contourClr>
            <a:srgbClr val="FFFFFF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>
            <a:solidFill>
              <a:srgbClr val="FFFF00"/>
            </a:solidFill>
          </a:endParaRPr>
        </a:p>
      </dsp:txBody>
      <dsp:txXfrm>
        <a:off x="5505168" y="1133151"/>
        <a:ext cx="129445" cy="1771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7F0154-F334-4E33-923C-7198EBF29346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C0410F-5DF6-4D42-B993-B8CF8CC73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718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0410F-5DF6-4D42-B993-B8CF8CC739D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73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3734D438-824E-4717-85E4-39E8580D7EE1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C5DFF5F9-8DF8-4246-BC72-86D558FE72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4D438-824E-4717-85E4-39E8580D7EE1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FF5F9-8DF8-4246-BC72-86D558FE72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4D438-824E-4717-85E4-39E8580D7EE1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FF5F9-8DF8-4246-BC72-86D558FE72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4D438-824E-4717-85E4-39E8580D7EE1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FF5F9-8DF8-4246-BC72-86D558FE72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4D438-824E-4717-85E4-39E8580D7EE1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FF5F9-8DF8-4246-BC72-86D558FE72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4D438-824E-4717-85E4-39E8580D7EE1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FF5F9-8DF8-4246-BC72-86D558FE720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4D438-824E-4717-85E4-39E8580D7EE1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FF5F9-8DF8-4246-BC72-86D558FE720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4D438-824E-4717-85E4-39E8580D7EE1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FF5F9-8DF8-4246-BC72-86D558FE72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4D438-824E-4717-85E4-39E8580D7EE1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FF5F9-8DF8-4246-BC72-86D558FE72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3734D438-824E-4717-85E4-39E8580D7EE1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C5DFF5F9-8DF8-4246-BC72-86D558FE72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3734D438-824E-4717-85E4-39E8580D7EE1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C5DFF5F9-8DF8-4246-BC72-86D558FE72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3734D438-824E-4717-85E4-39E8580D7EE1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C5DFF5F9-8DF8-4246-BC72-86D558FE720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2204864"/>
            <a:ext cx="5723468" cy="182809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27000">
                    <a:schemeClr val="tx2">
                      <a:lumMod val="60000"/>
                      <a:lumOff val="40000"/>
                      <a:alpha val="53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AKUNTANSI SEKTOR PUBLIK</a:t>
            </a:r>
            <a:endParaRPr lang="en-US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glow rad="127000">
                  <a:schemeClr val="tx2">
                    <a:lumMod val="60000"/>
                    <a:lumOff val="40000"/>
                    <a:alpha val="53000"/>
                  </a:schemeClr>
                </a:glow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7" name="Half Frame 6"/>
          <p:cNvSpPr/>
          <p:nvPr/>
        </p:nvSpPr>
        <p:spPr>
          <a:xfrm>
            <a:off x="1763688" y="2326761"/>
            <a:ext cx="2160240" cy="1692188"/>
          </a:xfrm>
          <a:prstGeom prst="halfFrame">
            <a:avLst>
              <a:gd name="adj1" fmla="val 8214"/>
              <a:gd name="adj2" fmla="val 6282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Half Frame 7"/>
          <p:cNvSpPr/>
          <p:nvPr/>
        </p:nvSpPr>
        <p:spPr>
          <a:xfrm rot="10800000">
            <a:off x="5292080" y="2362765"/>
            <a:ext cx="2160240" cy="1692188"/>
          </a:xfrm>
          <a:prstGeom prst="halfFrame">
            <a:avLst>
              <a:gd name="adj1" fmla="val 8214"/>
              <a:gd name="adj2" fmla="val 6282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337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2119257"/>
            <a:ext cx="6196405" cy="1813799"/>
          </a:xfrm>
          <a:gradFill flip="none" rotWithShape="1">
            <a:gsLst>
              <a:gs pos="0">
                <a:schemeClr val="bg1"/>
              </a:gs>
              <a:gs pos="25000">
                <a:schemeClr val="bg1"/>
              </a:gs>
              <a:gs pos="75000">
                <a:srgbClr val="0087E6">
                  <a:alpha val="0"/>
                </a:srgbClr>
              </a:gs>
              <a:gs pos="100000">
                <a:srgbClr val="005CBF">
                  <a:alpha val="82000"/>
                </a:srgbClr>
              </a:gs>
            </a:gsLst>
            <a:path path="circle">
              <a:fillToRect l="50000" t="50000" r="50000" b="50000"/>
            </a:path>
            <a:tileRect/>
          </a:gradFill>
          <a:effectLst>
            <a:softEdge rad="63500"/>
          </a:effectLst>
        </p:spPr>
        <p:txBody>
          <a:bodyPr>
            <a:normAutofit/>
          </a:bodyPr>
          <a:lstStyle/>
          <a:p>
            <a:pPr marL="0" indent="361950" algn="just">
              <a:buNone/>
            </a:pPr>
            <a:r>
              <a:rPr lang="en-US" sz="1800" dirty="0" smtClean="0"/>
              <a:t>“</a:t>
            </a:r>
            <a:r>
              <a:rPr lang="en-US" sz="1800" dirty="0" err="1" smtClean="0"/>
              <a:t>Sistem</a:t>
            </a:r>
            <a:r>
              <a:rPr lang="en-US" sz="1800" dirty="0" smtClean="0"/>
              <a:t> </a:t>
            </a:r>
            <a:r>
              <a:rPr lang="en-US" sz="1800" dirty="0" err="1"/>
              <a:t>Pengendalian</a:t>
            </a:r>
            <a:r>
              <a:rPr lang="en-US" sz="1800" dirty="0"/>
              <a:t> </a:t>
            </a:r>
            <a:r>
              <a:rPr lang="en-US" sz="1800" dirty="0" err="1"/>
              <a:t>Manajemen</a:t>
            </a:r>
            <a:r>
              <a:rPr lang="en-US" sz="1800" dirty="0"/>
              <a:t> </a:t>
            </a:r>
            <a:r>
              <a:rPr lang="en-US" sz="1800" dirty="0" err="1"/>
              <a:t>sebagai</a:t>
            </a:r>
            <a:r>
              <a:rPr lang="en-US" sz="1800" dirty="0"/>
              <a:t> </a:t>
            </a:r>
            <a:r>
              <a:rPr lang="en-US" sz="1800" dirty="0" err="1"/>
              <a:t>perangkat</a:t>
            </a:r>
            <a:r>
              <a:rPr lang="en-US" sz="1800" dirty="0"/>
              <a:t> </a:t>
            </a:r>
            <a:r>
              <a:rPr lang="en-US" sz="1800" dirty="0" err="1" smtClean="0"/>
              <a:t>struktur</a:t>
            </a:r>
            <a:r>
              <a:rPr lang="en-US" sz="1800" dirty="0" smtClean="0"/>
              <a:t> </a:t>
            </a:r>
            <a:r>
              <a:rPr lang="en-US" sz="1800" dirty="0" err="1" smtClean="0"/>
              <a:t>komunikasi</a:t>
            </a:r>
            <a:r>
              <a:rPr lang="en-US" sz="1800" dirty="0" smtClean="0"/>
              <a:t> </a:t>
            </a:r>
            <a:r>
              <a:rPr lang="en-US" sz="1800" dirty="0"/>
              <a:t>yang </a:t>
            </a:r>
            <a:r>
              <a:rPr lang="en-US" sz="1800" dirty="0" err="1"/>
              <a:t>saling</a:t>
            </a:r>
            <a:r>
              <a:rPr lang="en-US" sz="1800" dirty="0"/>
              <a:t> </a:t>
            </a:r>
            <a:r>
              <a:rPr lang="en-US" sz="1800" dirty="0" err="1"/>
              <a:t>berhubungan</a:t>
            </a:r>
            <a:r>
              <a:rPr lang="en-US" sz="1800" dirty="0"/>
              <a:t> yang </a:t>
            </a:r>
            <a:r>
              <a:rPr lang="en-US" sz="1800" dirty="0" err="1"/>
              <a:t>memudahkan</a:t>
            </a:r>
            <a:r>
              <a:rPr lang="en-US" sz="1800" dirty="0"/>
              <a:t> </a:t>
            </a:r>
            <a:r>
              <a:rPr lang="en-US" sz="1800" dirty="0" err="1"/>
              <a:t>pemrosesan</a:t>
            </a:r>
            <a:r>
              <a:rPr lang="en-US" sz="1800" dirty="0"/>
              <a:t> </a:t>
            </a:r>
            <a:r>
              <a:rPr lang="en-US" sz="1800" dirty="0" err="1"/>
              <a:t>informasi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 smtClean="0"/>
              <a:t>maksud</a:t>
            </a:r>
            <a:r>
              <a:rPr lang="en-US" sz="1800" dirty="0" smtClean="0"/>
              <a:t> </a:t>
            </a:r>
            <a:r>
              <a:rPr lang="en-US" sz="1800" dirty="0" err="1" smtClean="0"/>
              <a:t>membantu</a:t>
            </a:r>
            <a:r>
              <a:rPr lang="en-US" sz="1800" dirty="0" smtClean="0"/>
              <a:t> </a:t>
            </a:r>
            <a:r>
              <a:rPr lang="en-US" sz="1800" dirty="0" err="1"/>
              <a:t>manajer</a:t>
            </a:r>
            <a:r>
              <a:rPr lang="en-US" sz="1800" dirty="0"/>
              <a:t> </a:t>
            </a:r>
            <a:r>
              <a:rPr lang="en-US" sz="1800" dirty="0" err="1"/>
              <a:t>mengkoordinasikan</a:t>
            </a:r>
            <a:r>
              <a:rPr lang="en-US" sz="1800" dirty="0"/>
              <a:t> </a:t>
            </a:r>
            <a:r>
              <a:rPr lang="en-US" sz="1800" dirty="0" err="1"/>
              <a:t>bagian-bagian</a:t>
            </a:r>
            <a:r>
              <a:rPr lang="en-US" sz="1800" dirty="0"/>
              <a:t> yang </a:t>
            </a:r>
            <a:r>
              <a:rPr lang="en-US" sz="1800" dirty="0" err="1"/>
              <a:t>ada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pencapaian</a:t>
            </a:r>
            <a:r>
              <a:rPr lang="en-US" sz="1800" dirty="0"/>
              <a:t> </a:t>
            </a:r>
            <a:r>
              <a:rPr lang="en-US" sz="1800" dirty="0" err="1"/>
              <a:t>tujuan</a:t>
            </a:r>
            <a:r>
              <a:rPr lang="en-US" sz="1800" dirty="0"/>
              <a:t> </a:t>
            </a:r>
            <a:r>
              <a:rPr lang="en-US" sz="1800" dirty="0" err="1" smtClean="0"/>
              <a:t>organisasi</a:t>
            </a:r>
            <a:r>
              <a:rPr lang="en-US" sz="1800" dirty="0" smtClean="0"/>
              <a:t> </a:t>
            </a:r>
            <a:r>
              <a:rPr lang="en-US" sz="1800" dirty="0" err="1" smtClean="0"/>
              <a:t>secara</a:t>
            </a:r>
            <a:r>
              <a:rPr lang="en-US" sz="1800" dirty="0" smtClean="0"/>
              <a:t> </a:t>
            </a:r>
            <a:r>
              <a:rPr lang="en-US" sz="1800" dirty="0" err="1"/>
              <a:t>terus</a:t>
            </a:r>
            <a:r>
              <a:rPr lang="en-US" sz="1800" dirty="0"/>
              <a:t> </a:t>
            </a:r>
            <a:r>
              <a:rPr lang="en-US" sz="1800" dirty="0" err="1" smtClean="0"/>
              <a:t>menerus</a:t>
            </a:r>
            <a:r>
              <a:rPr lang="en-US" sz="1800" dirty="0" smtClean="0"/>
              <a:t>”.</a:t>
            </a:r>
          </a:p>
          <a:p>
            <a:pPr marL="0" indent="0" algn="r">
              <a:buNone/>
            </a:pPr>
            <a:r>
              <a:rPr lang="en-US" sz="1400" b="1" dirty="0" smtClean="0"/>
              <a:t>(</a:t>
            </a:r>
            <a:r>
              <a:rPr lang="en-US" sz="1400" b="1" dirty="0" err="1" smtClean="0"/>
              <a:t>Marciarello</a:t>
            </a:r>
            <a:r>
              <a:rPr lang="en-US" sz="1400" b="1" dirty="0" smtClean="0"/>
              <a:t> </a:t>
            </a:r>
            <a:r>
              <a:rPr lang="en-US" sz="1400" b="1" dirty="0"/>
              <a:t>&amp; </a:t>
            </a:r>
            <a:r>
              <a:rPr lang="en-US" sz="1400" b="1" dirty="0" smtClean="0"/>
              <a:t>Kirby)</a:t>
            </a:r>
            <a:endParaRPr lang="en-US" sz="1400" b="1" dirty="0"/>
          </a:p>
        </p:txBody>
      </p:sp>
      <p:sp>
        <p:nvSpPr>
          <p:cNvPr id="4" name="Curved Down Ribbon 3"/>
          <p:cNvSpPr/>
          <p:nvPr/>
        </p:nvSpPr>
        <p:spPr>
          <a:xfrm>
            <a:off x="1115616" y="692696"/>
            <a:ext cx="6984776" cy="792088"/>
          </a:xfrm>
          <a:prstGeom prst="ellipseRibbon">
            <a:avLst>
              <a:gd name="adj1" fmla="val 27309"/>
              <a:gd name="adj2" fmla="val 72804"/>
              <a:gd name="adj3" fmla="val 12500"/>
            </a:avLst>
          </a:prstGeom>
          <a:gradFill flip="none" rotWithShape="1">
            <a:gsLst>
              <a:gs pos="0">
                <a:srgbClr val="03D4A8">
                  <a:alpha val="0"/>
                  <a:lumMod val="99000"/>
                </a:srgbClr>
              </a:gs>
              <a:gs pos="25000">
                <a:srgbClr val="21D6E0">
                  <a:alpha val="64000"/>
                </a:srgbClr>
              </a:gs>
              <a:gs pos="75000">
                <a:srgbClr val="0087E6"/>
              </a:gs>
              <a:gs pos="100000">
                <a:srgbClr val="005CBF">
                  <a:alpha val="82000"/>
                </a:srgbClr>
              </a:gs>
            </a:gsLst>
            <a:lin ang="13500000" scaled="1"/>
            <a:tileRect/>
          </a:gradFill>
          <a:ln>
            <a:solidFill>
              <a:schemeClr val="bg1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bliqueTop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Pengertian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en-US" sz="2000" b="1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Konsep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Pengendalian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Manajemen</a:t>
            </a:r>
            <a:endParaRPr lang="en-US" sz="2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043608" y="4149080"/>
            <a:ext cx="6984776" cy="0"/>
          </a:xfrm>
          <a:prstGeom prst="straightConnector1">
            <a:avLst/>
          </a:prstGeom>
          <a:ln w="63500" cmpd="tri">
            <a:solidFill>
              <a:schemeClr val="accent4">
                <a:lumMod val="40000"/>
                <a:lumOff val="60000"/>
              </a:schemeClr>
            </a:solidFill>
            <a:prstDash val="dashDot"/>
            <a:bevel/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547664" y="4365104"/>
            <a:ext cx="6048672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n-NO" dirty="0"/>
              <a:t>“Sistem pengendalian manajemen adalah alat pengumpulan data untuk membantu dan mengkoordinasikan proses pembuatan keputusan dalam organisasi</a:t>
            </a:r>
            <a:r>
              <a:rPr lang="nn-NO" dirty="0" smtClean="0"/>
              <a:t>”.</a:t>
            </a:r>
          </a:p>
          <a:p>
            <a:pPr algn="r"/>
            <a:r>
              <a:rPr lang="nn-NO" sz="1400" b="1" dirty="0" smtClean="0"/>
              <a:t>(Samryn, 2001:2)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425907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9801" y="1484784"/>
            <a:ext cx="6196405" cy="2376264"/>
          </a:xfrm>
          <a:gradFill flip="none" rotWithShape="1">
            <a:gsLst>
              <a:gs pos="0">
                <a:schemeClr val="bg1"/>
              </a:gs>
              <a:gs pos="25000">
                <a:schemeClr val="bg1"/>
              </a:gs>
              <a:gs pos="75000">
                <a:srgbClr val="0087E6">
                  <a:alpha val="0"/>
                </a:srgbClr>
              </a:gs>
              <a:gs pos="100000">
                <a:srgbClr val="005CBF">
                  <a:alpha val="82000"/>
                </a:srgbClr>
              </a:gs>
            </a:gsLst>
            <a:path path="circle">
              <a:fillToRect l="50000" t="50000" r="50000" b="50000"/>
            </a:path>
            <a:tileRect/>
          </a:gradFill>
          <a:effectLst>
            <a:softEdge rad="63500"/>
          </a:effectLst>
        </p:spPr>
        <p:txBody>
          <a:bodyPr>
            <a:noAutofit/>
          </a:bodyPr>
          <a:lstStyle/>
          <a:p>
            <a:pPr marL="0" indent="361950" algn="just">
              <a:buNone/>
            </a:pPr>
            <a:r>
              <a:rPr lang="en-US" sz="2000" dirty="0"/>
              <a:t>“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sistem</a:t>
            </a:r>
            <a:r>
              <a:rPr lang="en-US" sz="2000" dirty="0"/>
              <a:t> </a:t>
            </a:r>
            <a:r>
              <a:rPr lang="en-US" sz="2000" dirty="0" err="1"/>
              <a:t>merupakan</a:t>
            </a:r>
            <a:r>
              <a:rPr lang="en-US" sz="2000" dirty="0"/>
              <a:t> </a:t>
            </a:r>
            <a:r>
              <a:rPr lang="en-US" sz="2000" dirty="0" err="1"/>
              <a:t>cara</a:t>
            </a:r>
            <a:r>
              <a:rPr lang="en-US" sz="2000" dirty="0"/>
              <a:t> </a:t>
            </a:r>
            <a:r>
              <a:rPr lang="en-US" sz="2000" dirty="0" err="1"/>
              <a:t>tertentu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melaksanakan</a:t>
            </a:r>
            <a:r>
              <a:rPr lang="en-US" sz="2000" dirty="0"/>
              <a:t>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serangkaian</a:t>
            </a:r>
            <a:r>
              <a:rPr lang="en-US" sz="2000" dirty="0"/>
              <a:t> </a:t>
            </a:r>
            <a:r>
              <a:rPr lang="en-US" sz="2000" dirty="0" err="1"/>
              <a:t>aktivitas</a:t>
            </a:r>
            <a:r>
              <a:rPr lang="en-US" sz="2000" dirty="0"/>
              <a:t>. </a:t>
            </a:r>
            <a:r>
              <a:rPr lang="en-US" sz="2000" dirty="0" err="1"/>
              <a:t>Sistem</a:t>
            </a:r>
            <a:r>
              <a:rPr lang="en-US" sz="2000" dirty="0"/>
              <a:t> yang </a:t>
            </a:r>
            <a:r>
              <a:rPr lang="en-US" sz="2000" dirty="0" err="1"/>
              <a:t>digunakan</a:t>
            </a:r>
            <a:r>
              <a:rPr lang="en-US" sz="2000" dirty="0"/>
              <a:t> </a:t>
            </a:r>
            <a:r>
              <a:rPr lang="en-US" sz="2000" dirty="0" err="1"/>
              <a:t>oleh</a:t>
            </a:r>
            <a:r>
              <a:rPr lang="en-US" sz="2000" dirty="0"/>
              <a:t> </a:t>
            </a:r>
            <a:r>
              <a:rPr lang="en-US" sz="2000" dirty="0" err="1"/>
              <a:t>manajemen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mengendalikan</a:t>
            </a:r>
            <a:r>
              <a:rPr lang="en-US" sz="2000" dirty="0"/>
              <a:t> </a:t>
            </a:r>
            <a:r>
              <a:rPr lang="en-US" sz="2000" dirty="0" err="1"/>
              <a:t>aktivitas</a:t>
            </a:r>
            <a:r>
              <a:rPr lang="en-US" sz="2000" dirty="0"/>
              <a:t>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organisasi</a:t>
            </a:r>
            <a:r>
              <a:rPr lang="en-US" sz="2000" dirty="0"/>
              <a:t> </a:t>
            </a:r>
            <a:r>
              <a:rPr lang="en-US" sz="2000" dirty="0" err="1"/>
              <a:t>disebut</a:t>
            </a:r>
            <a:r>
              <a:rPr lang="en-US" sz="2000" dirty="0"/>
              <a:t> </a:t>
            </a:r>
            <a:r>
              <a:rPr lang="en-US" sz="2000" dirty="0" err="1"/>
              <a:t>sistem</a:t>
            </a:r>
            <a:r>
              <a:rPr lang="en-US" sz="2000" dirty="0"/>
              <a:t> </a:t>
            </a:r>
            <a:r>
              <a:rPr lang="en-US" sz="2000" dirty="0" err="1"/>
              <a:t>pengendalian</a:t>
            </a:r>
            <a:r>
              <a:rPr lang="en-US" sz="2000" dirty="0"/>
              <a:t> </a:t>
            </a:r>
            <a:r>
              <a:rPr lang="en-US" sz="2000" dirty="0" err="1"/>
              <a:t>manajemen</a:t>
            </a:r>
            <a:r>
              <a:rPr lang="en-US" sz="2000" dirty="0" smtClean="0"/>
              <a:t>”</a:t>
            </a:r>
          </a:p>
          <a:p>
            <a:pPr marL="0" indent="361950" algn="just">
              <a:buNone/>
            </a:pPr>
            <a:endParaRPr lang="en-US" sz="2000" dirty="0" smtClean="0"/>
          </a:p>
          <a:p>
            <a:pPr marL="0" indent="0" algn="r">
              <a:buNone/>
            </a:pPr>
            <a:r>
              <a:rPr lang="en-US" sz="1400" b="1" dirty="0" smtClean="0"/>
              <a:t>(Anthony </a:t>
            </a:r>
            <a:r>
              <a:rPr lang="en-US" sz="1400" b="1" dirty="0" err="1"/>
              <a:t>dan</a:t>
            </a:r>
            <a:r>
              <a:rPr lang="en-US" sz="1400" b="1" dirty="0"/>
              <a:t> </a:t>
            </a:r>
            <a:r>
              <a:rPr lang="en-US" sz="1400" b="1" dirty="0" err="1" smtClean="0"/>
              <a:t>Govindarajan</a:t>
            </a:r>
            <a:r>
              <a:rPr lang="en-US" sz="1400" b="1" dirty="0" smtClean="0"/>
              <a:t>, 2004:20)</a:t>
            </a:r>
            <a:endParaRPr lang="en-US" sz="1400" b="1" dirty="0"/>
          </a:p>
        </p:txBody>
      </p:sp>
      <p:sp>
        <p:nvSpPr>
          <p:cNvPr id="5" name="Rectangle 4"/>
          <p:cNvSpPr/>
          <p:nvPr/>
        </p:nvSpPr>
        <p:spPr>
          <a:xfrm>
            <a:off x="1115616" y="4365104"/>
            <a:ext cx="698477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err="1"/>
              <a:t>Sistem</a:t>
            </a:r>
            <a:r>
              <a:rPr lang="en-US" sz="1400" dirty="0"/>
              <a:t> </a:t>
            </a:r>
            <a:r>
              <a:rPr lang="en-US" sz="1400" dirty="0" err="1"/>
              <a:t>pengendalian</a:t>
            </a:r>
            <a:r>
              <a:rPr lang="en-US" sz="1400" dirty="0"/>
              <a:t> </a:t>
            </a:r>
            <a:r>
              <a:rPr lang="en-US" sz="1400" dirty="0" err="1"/>
              <a:t>manajemen</a:t>
            </a:r>
            <a:r>
              <a:rPr lang="en-US" sz="1400" dirty="0"/>
              <a:t> </a:t>
            </a:r>
            <a:r>
              <a:rPr lang="en-US" sz="1400" dirty="0" err="1"/>
              <a:t>dikategorikan</a:t>
            </a:r>
            <a:r>
              <a:rPr lang="en-US" sz="1400" dirty="0"/>
              <a:t> </a:t>
            </a:r>
            <a:r>
              <a:rPr lang="en-US" sz="1400" dirty="0" err="1"/>
              <a:t>sebagai</a:t>
            </a:r>
            <a:r>
              <a:rPr lang="en-US" sz="1400" dirty="0"/>
              <a:t> </a:t>
            </a:r>
            <a:r>
              <a:rPr lang="en-US" sz="1400" dirty="0" err="1"/>
              <a:t>bagian</a:t>
            </a:r>
            <a:r>
              <a:rPr lang="en-US" sz="1400" dirty="0"/>
              <a:t> </a:t>
            </a:r>
            <a:r>
              <a:rPr lang="en-US" sz="1400" dirty="0" err="1" smtClean="0"/>
              <a:t>dari</a:t>
            </a:r>
            <a:r>
              <a:rPr lang="en-US" sz="1400" dirty="0" smtClean="0"/>
              <a:t> </a:t>
            </a:r>
            <a:r>
              <a:rPr lang="en-US" sz="1400" dirty="0" err="1" smtClean="0"/>
              <a:t>pengetahuan</a:t>
            </a:r>
            <a:r>
              <a:rPr lang="en-US" sz="1400" dirty="0" smtClean="0"/>
              <a:t> </a:t>
            </a:r>
            <a:r>
              <a:rPr lang="en-US" sz="1400" dirty="0" err="1"/>
              <a:t>perilaku</a:t>
            </a:r>
            <a:r>
              <a:rPr lang="en-US" sz="1400" dirty="0"/>
              <a:t> </a:t>
            </a:r>
            <a:r>
              <a:rPr lang="en-US" sz="1400" dirty="0" err="1"/>
              <a:t>terapan</a:t>
            </a:r>
            <a:r>
              <a:rPr lang="en-US" sz="1400" dirty="0"/>
              <a:t> (applied behavioral science). </a:t>
            </a:r>
            <a:r>
              <a:rPr lang="en-US" sz="1400" dirty="0" err="1"/>
              <a:t>Pada</a:t>
            </a:r>
            <a:r>
              <a:rPr lang="en-US" sz="1400" dirty="0"/>
              <a:t> </a:t>
            </a:r>
            <a:r>
              <a:rPr lang="en-US" sz="1400" dirty="0" err="1"/>
              <a:t>dasarnya</a:t>
            </a:r>
            <a:r>
              <a:rPr lang="en-US" sz="1400" dirty="0"/>
              <a:t>, </a:t>
            </a:r>
            <a:r>
              <a:rPr lang="en-US" sz="1400" dirty="0" err="1"/>
              <a:t>sistem</a:t>
            </a:r>
            <a:r>
              <a:rPr lang="en-US" sz="1400" dirty="0"/>
              <a:t> </a:t>
            </a:r>
            <a:r>
              <a:rPr lang="en-US" sz="1400" dirty="0" err="1"/>
              <a:t>ini</a:t>
            </a:r>
            <a:r>
              <a:rPr lang="en-US" sz="1400" dirty="0"/>
              <a:t> </a:t>
            </a:r>
            <a:r>
              <a:rPr lang="en-US" sz="1400" dirty="0" err="1"/>
              <a:t>berisi</a:t>
            </a:r>
            <a:r>
              <a:rPr lang="en-US" sz="1400" dirty="0"/>
              <a:t> </a:t>
            </a:r>
            <a:r>
              <a:rPr lang="en-US" sz="1400" dirty="0" err="1"/>
              <a:t>tuntutan</a:t>
            </a:r>
            <a:r>
              <a:rPr lang="en-US" sz="1400" dirty="0"/>
              <a:t> </a:t>
            </a:r>
            <a:r>
              <a:rPr lang="en-US" sz="1400" dirty="0" err="1"/>
              <a:t>kepada</a:t>
            </a:r>
            <a:r>
              <a:rPr lang="en-US" sz="1400" dirty="0"/>
              <a:t> </a:t>
            </a:r>
            <a:r>
              <a:rPr lang="en-US" sz="1400" dirty="0" err="1"/>
              <a:t>kita</a:t>
            </a:r>
            <a:r>
              <a:rPr lang="en-US" sz="1400" dirty="0"/>
              <a:t> </a:t>
            </a:r>
            <a:r>
              <a:rPr lang="en-US" sz="1400" dirty="0" err="1"/>
              <a:t>mengenai</a:t>
            </a:r>
            <a:r>
              <a:rPr lang="en-US" sz="1400" dirty="0"/>
              <a:t> </a:t>
            </a:r>
            <a:r>
              <a:rPr lang="en-US" sz="1400" dirty="0" err="1"/>
              <a:t>cara</a:t>
            </a:r>
            <a:r>
              <a:rPr lang="en-US" sz="1400" dirty="0"/>
              <a:t> </a:t>
            </a:r>
            <a:r>
              <a:rPr lang="en-US" sz="1400" dirty="0" err="1"/>
              <a:t>menjalankan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mengendalikan</a:t>
            </a:r>
            <a:r>
              <a:rPr lang="en-US" sz="1400" dirty="0"/>
              <a:t> </a:t>
            </a:r>
            <a:r>
              <a:rPr lang="en-US" sz="1400" dirty="0" err="1"/>
              <a:t>perusahaan</a:t>
            </a:r>
            <a:r>
              <a:rPr lang="en-US" sz="1400" dirty="0"/>
              <a:t> / </a:t>
            </a:r>
            <a:r>
              <a:rPr lang="en-US" sz="1400" dirty="0" err="1"/>
              <a:t>organisasi</a:t>
            </a:r>
            <a:r>
              <a:rPr lang="en-US" sz="1400" dirty="0"/>
              <a:t> yang “</a:t>
            </a:r>
            <a:r>
              <a:rPr lang="en-US" sz="1400" dirty="0" err="1" smtClean="0"/>
              <a:t>dianggap</a:t>
            </a:r>
            <a:r>
              <a:rPr lang="en-US" sz="1400" dirty="0" smtClean="0"/>
              <a:t> </a:t>
            </a:r>
            <a:r>
              <a:rPr lang="en-US" sz="1400" dirty="0" err="1" smtClean="0"/>
              <a:t>baik</a:t>
            </a:r>
            <a:r>
              <a:rPr lang="en-US" sz="1400" dirty="0"/>
              <a:t>” </a:t>
            </a:r>
            <a:r>
              <a:rPr lang="en-US" sz="1400" dirty="0" err="1"/>
              <a:t>berdasarkan</a:t>
            </a:r>
            <a:r>
              <a:rPr lang="en-US" sz="1400" dirty="0"/>
              <a:t> </a:t>
            </a:r>
            <a:r>
              <a:rPr lang="en-US" sz="1400" dirty="0" err="1"/>
              <a:t>asumsi-asumsi</a:t>
            </a:r>
            <a:r>
              <a:rPr lang="en-US" sz="1400" dirty="0"/>
              <a:t> </a:t>
            </a:r>
            <a:r>
              <a:rPr lang="en-US" sz="1400" dirty="0" err="1"/>
              <a:t>tertentu</a:t>
            </a:r>
            <a:r>
              <a:rPr lang="en-US" sz="1400" dirty="0"/>
              <a:t>. </a:t>
            </a:r>
            <a:r>
              <a:rPr lang="en-US" sz="1400" dirty="0" err="1"/>
              <a:t>Masing-masing</a:t>
            </a:r>
            <a:r>
              <a:rPr lang="en-US" sz="1400" dirty="0"/>
              <a:t> </a:t>
            </a:r>
            <a:r>
              <a:rPr lang="en-US" sz="1400" dirty="0" err="1"/>
              <a:t>perusahaan</a:t>
            </a:r>
            <a:r>
              <a:rPr lang="en-US" sz="1400" dirty="0"/>
              <a:t> </a:t>
            </a:r>
            <a:r>
              <a:rPr lang="en-US" sz="1400" dirty="0" err="1"/>
              <a:t>memiliki</a:t>
            </a:r>
            <a:r>
              <a:rPr lang="en-US" sz="1400" dirty="0"/>
              <a:t> </a:t>
            </a:r>
            <a:r>
              <a:rPr lang="en-US" sz="1400" dirty="0" err="1" smtClean="0"/>
              <a:t>kompleksitas</a:t>
            </a:r>
            <a:r>
              <a:rPr lang="en-US" sz="1400" dirty="0" smtClean="0"/>
              <a:t> </a:t>
            </a:r>
            <a:r>
              <a:rPr lang="en-US" sz="1400" dirty="0" err="1" smtClean="0"/>
              <a:t>berbeda</a:t>
            </a:r>
            <a:r>
              <a:rPr lang="en-US" sz="1400" dirty="0" smtClean="0"/>
              <a:t> </a:t>
            </a:r>
            <a:r>
              <a:rPr lang="en-US" sz="1400" dirty="0" err="1"/>
              <a:t>dalam</a:t>
            </a:r>
            <a:r>
              <a:rPr lang="en-US" sz="1400" dirty="0"/>
              <a:t> </a:t>
            </a:r>
            <a:r>
              <a:rPr lang="en-US" sz="1400" dirty="0" err="1"/>
              <a:t>pengendalian</a:t>
            </a:r>
            <a:r>
              <a:rPr lang="en-US" sz="1400" dirty="0"/>
              <a:t> </a:t>
            </a:r>
            <a:r>
              <a:rPr lang="en-US" sz="1400" dirty="0" err="1"/>
              <a:t>manajemen</a:t>
            </a:r>
            <a:r>
              <a:rPr lang="en-US" sz="1400" dirty="0"/>
              <a:t>, </a:t>
            </a:r>
            <a:r>
              <a:rPr lang="en-US" sz="1400" dirty="0" err="1"/>
              <a:t>makin</a:t>
            </a:r>
            <a:r>
              <a:rPr lang="en-US" sz="1400" dirty="0"/>
              <a:t> </a:t>
            </a:r>
            <a:r>
              <a:rPr lang="en-US" sz="1400" dirty="0" err="1"/>
              <a:t>besar</a:t>
            </a:r>
            <a:r>
              <a:rPr lang="en-US" sz="1400" dirty="0"/>
              <a:t> </a:t>
            </a:r>
            <a:r>
              <a:rPr lang="en-US" sz="1400" dirty="0" err="1"/>
              <a:t>skala</a:t>
            </a:r>
            <a:r>
              <a:rPr lang="en-US" sz="1400" dirty="0"/>
              <a:t> </a:t>
            </a:r>
            <a:r>
              <a:rPr lang="en-US" sz="1400" dirty="0" err="1"/>
              <a:t>perusahaan</a:t>
            </a:r>
            <a:r>
              <a:rPr lang="en-US" sz="1400" dirty="0"/>
              <a:t> </a:t>
            </a:r>
            <a:r>
              <a:rPr lang="en-US" sz="1400" dirty="0" err="1"/>
              <a:t>akan</a:t>
            </a:r>
            <a:r>
              <a:rPr lang="en-US" sz="1400" dirty="0"/>
              <a:t> </a:t>
            </a:r>
            <a:r>
              <a:rPr lang="en-US" sz="1400" dirty="0" err="1"/>
              <a:t>semakin</a:t>
            </a:r>
            <a:r>
              <a:rPr lang="en-US" sz="1400" dirty="0"/>
              <a:t> </a:t>
            </a:r>
            <a:r>
              <a:rPr lang="en-US" sz="1400" dirty="0" err="1"/>
              <a:t>kompleks</a:t>
            </a:r>
            <a:r>
              <a:rPr lang="en-US" sz="1400" dirty="0"/>
              <a:t>.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043608" y="4149080"/>
            <a:ext cx="6984776" cy="0"/>
          </a:xfrm>
          <a:prstGeom prst="straightConnector1">
            <a:avLst/>
          </a:prstGeom>
          <a:ln w="63500" cmpd="tri">
            <a:solidFill>
              <a:schemeClr val="tx1">
                <a:lumMod val="95000"/>
                <a:lumOff val="5000"/>
              </a:schemeClr>
            </a:solidFill>
            <a:prstDash val="dashDot"/>
            <a:bevel/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842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340768"/>
            <a:ext cx="6840760" cy="460851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100" b="1" dirty="0" err="1" smtClean="0">
                <a:solidFill>
                  <a:srgbClr val="00B0F0"/>
                </a:solidFill>
              </a:rPr>
              <a:t>Konsep</a:t>
            </a:r>
            <a:r>
              <a:rPr lang="en-US" sz="3100" b="1" dirty="0" smtClean="0">
                <a:solidFill>
                  <a:srgbClr val="00B0F0"/>
                </a:solidFill>
              </a:rPr>
              <a:t> </a:t>
            </a:r>
            <a:r>
              <a:rPr lang="en-US" sz="3100" b="1" dirty="0" err="1" smtClean="0">
                <a:solidFill>
                  <a:srgbClr val="00B0F0"/>
                </a:solidFill>
              </a:rPr>
              <a:t>Sistem</a:t>
            </a:r>
            <a:r>
              <a:rPr lang="en-US" sz="3100" b="1" dirty="0" smtClean="0">
                <a:solidFill>
                  <a:srgbClr val="00B0F0"/>
                </a:solidFill>
              </a:rPr>
              <a:t> </a:t>
            </a:r>
            <a:r>
              <a:rPr lang="en-US" sz="3100" b="1" dirty="0" err="1" smtClean="0">
                <a:solidFill>
                  <a:srgbClr val="00B0F0"/>
                </a:solidFill>
              </a:rPr>
              <a:t>Pengendalian</a:t>
            </a:r>
            <a:r>
              <a:rPr lang="en-US" sz="3100" b="1" dirty="0" smtClean="0">
                <a:solidFill>
                  <a:srgbClr val="00B0F0"/>
                </a:solidFill>
              </a:rPr>
              <a:t> </a:t>
            </a:r>
            <a:r>
              <a:rPr lang="en-US" sz="3100" b="1" dirty="0" err="1" smtClean="0">
                <a:solidFill>
                  <a:srgbClr val="00B0F0"/>
                </a:solidFill>
              </a:rPr>
              <a:t>Manajemen</a:t>
            </a:r>
            <a:endParaRPr lang="en-US" sz="3100" b="1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266700" indent="457200" algn="just">
              <a:lnSpc>
                <a:spcPct val="120000"/>
              </a:lnSpc>
              <a:buNone/>
            </a:pPr>
            <a:r>
              <a:rPr lang="en-US" sz="2300" dirty="0" err="1" smtClean="0"/>
              <a:t>Konsep</a:t>
            </a:r>
            <a:r>
              <a:rPr lang="en-US" sz="2300" dirty="0" smtClean="0"/>
              <a:t> </a:t>
            </a:r>
            <a:r>
              <a:rPr lang="en-US" sz="2300" dirty="0" err="1"/>
              <a:t>sistem</a:t>
            </a:r>
            <a:r>
              <a:rPr lang="en-US" sz="2300" dirty="0"/>
              <a:t> </a:t>
            </a:r>
            <a:r>
              <a:rPr lang="en-US" sz="2300" dirty="0" err="1"/>
              <a:t>pengendalian</a:t>
            </a:r>
            <a:r>
              <a:rPr lang="en-US" sz="2300" dirty="0"/>
              <a:t> </a:t>
            </a:r>
            <a:r>
              <a:rPr lang="en-US" sz="2300" dirty="0" err="1"/>
              <a:t>manajemen</a:t>
            </a:r>
            <a:r>
              <a:rPr lang="en-US" sz="2300" dirty="0"/>
              <a:t> </a:t>
            </a:r>
            <a:r>
              <a:rPr lang="en-US" sz="2300" dirty="0" err="1"/>
              <a:t>terkandung</a:t>
            </a:r>
            <a:r>
              <a:rPr lang="en-US" sz="2300" dirty="0"/>
              <a:t> </a:t>
            </a:r>
            <a:r>
              <a:rPr lang="en-US" sz="2300" dirty="0" err="1"/>
              <a:t>pengertian</a:t>
            </a:r>
            <a:r>
              <a:rPr lang="en-US" sz="2300" dirty="0"/>
              <a:t> proses </a:t>
            </a:r>
            <a:r>
              <a:rPr lang="en-US" sz="2300" dirty="0" err="1"/>
              <a:t>pengendalian</a:t>
            </a:r>
            <a:r>
              <a:rPr lang="en-US" sz="2300" dirty="0"/>
              <a:t>, </a:t>
            </a:r>
            <a:r>
              <a:rPr lang="en-US" sz="2300" dirty="0" err="1"/>
              <a:t>dan</a:t>
            </a:r>
            <a:r>
              <a:rPr lang="en-US" sz="2300" dirty="0"/>
              <a:t> </a:t>
            </a:r>
            <a:r>
              <a:rPr lang="en-US" sz="2300" dirty="0" err="1"/>
              <a:t>straktur</a:t>
            </a:r>
            <a:r>
              <a:rPr lang="en-US" sz="2300" dirty="0"/>
              <a:t> </a:t>
            </a:r>
            <a:r>
              <a:rPr lang="en-US" sz="2300" dirty="0" err="1"/>
              <a:t>pengendalian</a:t>
            </a:r>
            <a:r>
              <a:rPr lang="en-US" sz="2300" dirty="0"/>
              <a:t> </a:t>
            </a:r>
            <a:r>
              <a:rPr lang="en-US" sz="2300" dirty="0" err="1"/>
              <a:t>sebagai</a:t>
            </a:r>
            <a:r>
              <a:rPr lang="en-US" sz="2300" dirty="0"/>
              <a:t> </a:t>
            </a:r>
            <a:r>
              <a:rPr lang="en-US" sz="2300" dirty="0" err="1"/>
              <a:t>sistem</a:t>
            </a:r>
            <a:r>
              <a:rPr lang="en-US" sz="2300" dirty="0"/>
              <a:t> </a:t>
            </a:r>
            <a:r>
              <a:rPr lang="en-US" sz="2300" dirty="0" err="1"/>
              <a:t>pengendalian</a:t>
            </a:r>
            <a:r>
              <a:rPr lang="en-US" sz="2300" dirty="0"/>
              <a:t> </a:t>
            </a:r>
            <a:r>
              <a:rPr lang="en-US" sz="2300" dirty="0" err="1"/>
              <a:t>manajemen</a:t>
            </a:r>
            <a:r>
              <a:rPr lang="en-US" sz="2300" dirty="0"/>
              <a:t> </a:t>
            </a:r>
            <a:r>
              <a:rPr lang="en-US" sz="2300" dirty="0" err="1"/>
              <a:t>secara</a:t>
            </a:r>
            <a:r>
              <a:rPr lang="en-US" sz="2300" dirty="0"/>
              <a:t> </a:t>
            </a:r>
            <a:r>
              <a:rPr lang="en-US" sz="2300" dirty="0" err="1"/>
              <a:t>keseluruhan</a:t>
            </a:r>
            <a:r>
              <a:rPr lang="en-US" sz="2300" dirty="0"/>
              <a:t>. </a:t>
            </a:r>
            <a:r>
              <a:rPr lang="en-US" sz="2300" dirty="0"/>
              <a:t> </a:t>
            </a:r>
            <a:r>
              <a:rPr lang="en-US" sz="2300" dirty="0" err="1" smtClean="0"/>
              <a:t>Struktur</a:t>
            </a:r>
            <a:r>
              <a:rPr lang="en-US" sz="2300" dirty="0" smtClean="0"/>
              <a:t> </a:t>
            </a:r>
            <a:r>
              <a:rPr lang="en-US" sz="2300" dirty="0" err="1"/>
              <a:t>diartikan</a:t>
            </a:r>
            <a:r>
              <a:rPr lang="en-US" sz="2300" dirty="0"/>
              <a:t> </a:t>
            </a:r>
            <a:r>
              <a:rPr lang="en-US" sz="2300" dirty="0" err="1"/>
              <a:t>sebagai</a:t>
            </a:r>
            <a:r>
              <a:rPr lang="en-US" sz="2300" dirty="0"/>
              <a:t> </a:t>
            </a:r>
            <a:r>
              <a:rPr lang="en-US" sz="2300" dirty="0" err="1"/>
              <a:t>suatu</a:t>
            </a:r>
            <a:r>
              <a:rPr lang="en-US" sz="2300" dirty="0"/>
              <a:t> </a:t>
            </a:r>
            <a:r>
              <a:rPr lang="en-US" sz="2300" dirty="0" err="1"/>
              <a:t>kerangka</a:t>
            </a:r>
            <a:r>
              <a:rPr lang="en-US" sz="2300" dirty="0"/>
              <a:t> </a:t>
            </a:r>
            <a:r>
              <a:rPr lang="en-US" sz="2300" dirty="0" err="1"/>
              <a:t>sistem</a:t>
            </a:r>
            <a:r>
              <a:rPr lang="en-US" sz="2300" dirty="0"/>
              <a:t> yang </a:t>
            </a:r>
            <a:r>
              <a:rPr lang="en-US" sz="2300" dirty="0" err="1"/>
              <a:t>terdiri</a:t>
            </a:r>
            <a:r>
              <a:rPr lang="en-US" sz="2300" dirty="0"/>
              <a:t> </a:t>
            </a:r>
            <a:r>
              <a:rPr lang="en-US" sz="2300" dirty="0" err="1"/>
              <a:t>dari</a:t>
            </a:r>
            <a:r>
              <a:rPr lang="en-US" sz="2300" dirty="0"/>
              <a:t> </a:t>
            </a:r>
            <a:r>
              <a:rPr lang="en-US" sz="2300" dirty="0" err="1"/>
              <a:t>bagian-bagian</a:t>
            </a:r>
            <a:r>
              <a:rPr lang="en-US" sz="2300" dirty="0"/>
              <a:t> yang </a:t>
            </a:r>
            <a:r>
              <a:rPr lang="en-US" sz="2300" dirty="0" err="1"/>
              <a:t>membentuk</a:t>
            </a:r>
            <a:r>
              <a:rPr lang="en-US" sz="2300" dirty="0"/>
              <a:t> </a:t>
            </a:r>
            <a:r>
              <a:rPr lang="en-US" sz="2300" dirty="0" err="1"/>
              <a:t>sistem</a:t>
            </a:r>
            <a:r>
              <a:rPr lang="en-US" sz="2300" dirty="0"/>
              <a:t> </a:t>
            </a:r>
            <a:r>
              <a:rPr lang="en-US" sz="2300" dirty="0" err="1"/>
              <a:t>itu</a:t>
            </a:r>
            <a:r>
              <a:rPr lang="en-US" sz="2300" dirty="0"/>
              <a:t> </a:t>
            </a:r>
            <a:r>
              <a:rPr lang="en-US" sz="2300" dirty="0" err="1"/>
              <a:t>sendiri</a:t>
            </a:r>
            <a:r>
              <a:rPr lang="en-US" sz="2300" dirty="0"/>
              <a:t>. </a:t>
            </a:r>
            <a:r>
              <a:rPr lang="en-US" sz="2300" dirty="0" err="1" smtClean="0"/>
              <a:t>Sedangkan</a:t>
            </a:r>
            <a:r>
              <a:rPr lang="en-US" sz="2300" dirty="0" smtClean="0"/>
              <a:t> </a:t>
            </a:r>
            <a:r>
              <a:rPr lang="en-US" sz="2300" dirty="0"/>
              <a:t>proses di </a:t>
            </a:r>
            <a:r>
              <a:rPr lang="en-US" sz="2300" dirty="0" err="1"/>
              <a:t>dalam</a:t>
            </a:r>
            <a:r>
              <a:rPr lang="en-US" sz="2300" dirty="0"/>
              <a:t> </a:t>
            </a:r>
            <a:r>
              <a:rPr lang="en-US" sz="2300" dirty="0" err="1"/>
              <a:t>konsep</a:t>
            </a:r>
            <a:r>
              <a:rPr lang="en-US" sz="2300" dirty="0"/>
              <a:t> </a:t>
            </a:r>
            <a:r>
              <a:rPr lang="en-US" sz="2300" dirty="0" err="1"/>
              <a:t>sistem</a:t>
            </a:r>
            <a:r>
              <a:rPr lang="en-US" sz="2300" dirty="0"/>
              <a:t> </a:t>
            </a:r>
            <a:r>
              <a:rPr lang="en-US" sz="2300" dirty="0" err="1"/>
              <a:t>pengendalian</a:t>
            </a:r>
            <a:r>
              <a:rPr lang="en-US" sz="2300" dirty="0"/>
              <a:t> </a:t>
            </a:r>
            <a:r>
              <a:rPr lang="en-US" sz="2300" dirty="0" err="1"/>
              <a:t>manajemen</a:t>
            </a:r>
            <a:r>
              <a:rPr lang="en-US" sz="2300" dirty="0"/>
              <a:t> </a:t>
            </a:r>
            <a:r>
              <a:rPr lang="en-US" sz="2300" dirty="0" err="1"/>
              <a:t>adalah</a:t>
            </a:r>
            <a:r>
              <a:rPr lang="en-US" sz="2300" dirty="0"/>
              <a:t> </a:t>
            </a:r>
            <a:r>
              <a:rPr lang="en-US" sz="2300" dirty="0" err="1"/>
              <a:t>untuk</a:t>
            </a:r>
            <a:r>
              <a:rPr lang="en-US" sz="2300" dirty="0"/>
              <a:t> </a:t>
            </a:r>
            <a:r>
              <a:rPr lang="en-US" sz="2300" dirty="0" err="1"/>
              <a:t>menjelaskan</a:t>
            </a:r>
            <a:r>
              <a:rPr lang="en-US" sz="2300" dirty="0"/>
              <a:t> </a:t>
            </a:r>
            <a:r>
              <a:rPr lang="en-US" sz="2300" dirty="0" err="1"/>
              <a:t>bagaimana</a:t>
            </a:r>
            <a:r>
              <a:rPr lang="en-US" sz="2300" dirty="0"/>
              <a:t> </a:t>
            </a:r>
            <a:r>
              <a:rPr lang="en-US" sz="2300" dirty="0" err="1"/>
              <a:t>bekerjanya</a:t>
            </a:r>
            <a:r>
              <a:rPr lang="en-US" sz="2300" dirty="0"/>
              <a:t> </a:t>
            </a:r>
            <a:r>
              <a:rPr lang="en-US" sz="2300" dirty="0" err="1"/>
              <a:t>masing-masing</a:t>
            </a:r>
            <a:r>
              <a:rPr lang="en-US" sz="2300" dirty="0"/>
              <a:t> </a:t>
            </a:r>
            <a:r>
              <a:rPr lang="en-US" sz="2300" dirty="0" err="1"/>
              <a:t>bagian</a:t>
            </a:r>
            <a:r>
              <a:rPr lang="en-US" sz="2300" dirty="0"/>
              <a:t> di </a:t>
            </a:r>
            <a:r>
              <a:rPr lang="en-US" sz="2300" dirty="0" err="1"/>
              <a:t>dalam</a:t>
            </a:r>
            <a:r>
              <a:rPr lang="en-US" sz="2300" dirty="0"/>
              <a:t> </a:t>
            </a:r>
            <a:r>
              <a:rPr lang="en-US" sz="2300" dirty="0" err="1"/>
              <a:t>sistem</a:t>
            </a:r>
            <a:r>
              <a:rPr lang="en-US" sz="2300" dirty="0"/>
              <a:t> </a:t>
            </a:r>
            <a:r>
              <a:rPr lang="en-US" sz="2300" dirty="0" err="1"/>
              <a:t>tersebut</a:t>
            </a:r>
            <a:r>
              <a:rPr lang="en-US" sz="2300" dirty="0"/>
              <a:t> </a:t>
            </a:r>
            <a:r>
              <a:rPr lang="en-US" sz="2300" dirty="0" err="1"/>
              <a:t>dalam</a:t>
            </a:r>
            <a:r>
              <a:rPr lang="en-US" sz="2300" dirty="0"/>
              <a:t> </a:t>
            </a:r>
            <a:r>
              <a:rPr lang="en-US" sz="2300" dirty="0" err="1"/>
              <a:t>pencapaian</a:t>
            </a:r>
            <a:r>
              <a:rPr lang="en-US" sz="2300" dirty="0"/>
              <a:t> </a:t>
            </a:r>
            <a:r>
              <a:rPr lang="en-US" sz="2300" dirty="0" err="1"/>
              <a:t>tujuannya</a:t>
            </a:r>
            <a:r>
              <a:rPr lang="en-US" sz="2300" dirty="0"/>
              <a:t>, </a:t>
            </a:r>
            <a:r>
              <a:rPr lang="en-US" sz="2300" dirty="0" err="1"/>
              <a:t>dan</a:t>
            </a:r>
            <a:r>
              <a:rPr lang="en-US" sz="2300" dirty="0"/>
              <a:t> </a:t>
            </a:r>
            <a:r>
              <a:rPr lang="en-US" sz="2300" dirty="0" err="1"/>
              <a:t>untuk</a:t>
            </a:r>
            <a:r>
              <a:rPr lang="en-US" sz="2300" dirty="0"/>
              <a:t> </a:t>
            </a:r>
            <a:r>
              <a:rPr lang="en-US" sz="2300" dirty="0" err="1"/>
              <a:t>memastikan</a:t>
            </a:r>
            <a:r>
              <a:rPr lang="en-US" sz="2300" dirty="0"/>
              <a:t> </a:t>
            </a:r>
            <a:r>
              <a:rPr lang="en-US" sz="2300" dirty="0" err="1"/>
              <a:t>bahwa</a:t>
            </a:r>
            <a:r>
              <a:rPr lang="en-US" sz="2300" dirty="0"/>
              <a:t> </a:t>
            </a:r>
            <a:r>
              <a:rPr lang="en-US" sz="2300" dirty="0" err="1"/>
              <a:t>hasil-hasil</a:t>
            </a:r>
            <a:r>
              <a:rPr lang="en-US" sz="2300" dirty="0"/>
              <a:t> yang </a:t>
            </a:r>
            <a:r>
              <a:rPr lang="en-US" sz="2300" dirty="0" err="1"/>
              <a:t>dicapai</a:t>
            </a:r>
            <a:r>
              <a:rPr lang="en-US" sz="2300" dirty="0"/>
              <a:t> </a:t>
            </a:r>
            <a:r>
              <a:rPr lang="en-US" sz="2300" dirty="0" err="1"/>
              <a:t>telah</a:t>
            </a:r>
            <a:r>
              <a:rPr lang="en-US" sz="2300" dirty="0"/>
              <a:t> </a:t>
            </a:r>
            <a:r>
              <a:rPr lang="en-US" sz="2300" dirty="0" err="1"/>
              <a:t>sesuai</a:t>
            </a:r>
            <a:r>
              <a:rPr lang="en-US" sz="2300" dirty="0"/>
              <a:t> </a:t>
            </a:r>
            <a:r>
              <a:rPr lang="en-US" sz="2300" dirty="0" err="1"/>
              <a:t>dengan</a:t>
            </a:r>
            <a:r>
              <a:rPr lang="en-US" sz="2300" dirty="0"/>
              <a:t> </a:t>
            </a:r>
            <a:r>
              <a:rPr lang="en-US" sz="2300" dirty="0" err="1"/>
              <a:t>rencana</a:t>
            </a:r>
            <a:r>
              <a:rPr lang="en-US" sz="2300" dirty="0"/>
              <a:t>. </a:t>
            </a:r>
            <a:endParaRPr lang="en-US" sz="2300" dirty="0" smtClean="0"/>
          </a:p>
          <a:p>
            <a:pPr marL="266700" indent="0" algn="just">
              <a:lnSpc>
                <a:spcPct val="120000"/>
              </a:lnSpc>
              <a:buNone/>
            </a:pPr>
            <a:endParaRPr lang="en-US" sz="2300" dirty="0" smtClean="0"/>
          </a:p>
          <a:p>
            <a:pPr marL="266700" indent="0" algn="just">
              <a:lnSpc>
                <a:spcPct val="120000"/>
              </a:lnSpc>
              <a:buNone/>
            </a:pPr>
            <a:r>
              <a:rPr lang="en-US" sz="2300" dirty="0" smtClean="0"/>
              <a:t>Salah </a:t>
            </a:r>
            <a:r>
              <a:rPr lang="en-US" sz="2300" dirty="0" err="1"/>
              <a:t>satu</a:t>
            </a:r>
            <a:r>
              <a:rPr lang="en-US" sz="2300" dirty="0"/>
              <a:t> </a:t>
            </a:r>
            <a:r>
              <a:rPr lang="en-US" sz="2300" dirty="0" err="1"/>
              <a:t>elemen</a:t>
            </a:r>
            <a:r>
              <a:rPr lang="en-US" sz="2300" dirty="0"/>
              <a:t> </a:t>
            </a:r>
            <a:r>
              <a:rPr lang="en-US" sz="2300" dirty="0" err="1"/>
              <a:t>struktur</a:t>
            </a:r>
            <a:r>
              <a:rPr lang="en-US" sz="2300" dirty="0"/>
              <a:t> </a:t>
            </a:r>
            <a:r>
              <a:rPr lang="en-US" sz="2300" dirty="0" err="1"/>
              <a:t>pengendalian</a:t>
            </a:r>
            <a:r>
              <a:rPr lang="en-US" sz="2300" dirty="0"/>
              <a:t> </a:t>
            </a:r>
            <a:r>
              <a:rPr lang="en-US" sz="2300" dirty="0" err="1"/>
              <a:t>manajemen</a:t>
            </a:r>
            <a:r>
              <a:rPr lang="en-US" sz="2300" dirty="0"/>
              <a:t> </a:t>
            </a:r>
            <a:r>
              <a:rPr lang="en-US" sz="2300" dirty="0" err="1"/>
              <a:t>seperti</a:t>
            </a:r>
            <a:r>
              <a:rPr lang="en-US" sz="2300" dirty="0"/>
              <a:t> yang </a:t>
            </a:r>
            <a:r>
              <a:rPr lang="en-US" sz="2300" dirty="0" err="1"/>
              <a:t>telah</a:t>
            </a:r>
            <a:r>
              <a:rPr lang="en-US" sz="2300" dirty="0"/>
              <a:t> </a:t>
            </a:r>
            <a:r>
              <a:rPr lang="en-US" sz="2300" dirty="0" err="1"/>
              <a:t>dikemukakan</a:t>
            </a:r>
            <a:r>
              <a:rPr lang="en-US" sz="2300" dirty="0"/>
              <a:t> </a:t>
            </a:r>
            <a:r>
              <a:rPr lang="en-US" sz="2300" dirty="0" err="1"/>
              <a:t>itu</a:t>
            </a:r>
            <a:r>
              <a:rPr lang="en-US" sz="2300" dirty="0"/>
              <a:t> </a:t>
            </a:r>
            <a:r>
              <a:rPr lang="en-US" sz="2300" dirty="0" err="1"/>
              <a:t>adalah</a:t>
            </a:r>
            <a:r>
              <a:rPr lang="en-US" sz="2300" dirty="0"/>
              <a:t> </a:t>
            </a:r>
            <a:r>
              <a:rPr lang="en-US" sz="2300" dirty="0" err="1"/>
              <a:t>pusat</a:t>
            </a:r>
            <a:r>
              <a:rPr lang="en-US" sz="2300" dirty="0"/>
              <a:t> </a:t>
            </a:r>
            <a:r>
              <a:rPr lang="en-US" sz="2300" dirty="0" err="1"/>
              <a:t>pertanggungjawaban</a:t>
            </a:r>
            <a:r>
              <a:rPr lang="en-US" dirty="0" smtClean="0"/>
              <a:t>.</a:t>
            </a:r>
          </a:p>
          <a:p>
            <a:pPr marL="266700" indent="0">
              <a:buNone/>
            </a:pPr>
            <a:endParaRPr lang="en-US" dirty="0" smtClean="0"/>
          </a:p>
          <a:p>
            <a:pPr marL="266700" indent="0" algn="r">
              <a:buNone/>
            </a:pPr>
            <a:r>
              <a:rPr lang="en-US" sz="1800" b="1" dirty="0" smtClean="0"/>
              <a:t>(</a:t>
            </a:r>
            <a:r>
              <a:rPr lang="en-US" sz="1800" b="1" dirty="0" err="1" smtClean="0"/>
              <a:t>Suadi</a:t>
            </a:r>
            <a:r>
              <a:rPr lang="en-US" sz="1800" b="1" dirty="0" smtClean="0"/>
              <a:t>, 1999:10)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5194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Off-page Connector 4"/>
          <p:cNvSpPr/>
          <p:nvPr/>
        </p:nvSpPr>
        <p:spPr>
          <a:xfrm>
            <a:off x="971600" y="1700808"/>
            <a:ext cx="1800200" cy="720080"/>
          </a:xfrm>
          <a:prstGeom prst="flowChartOffpageConnector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Tujuan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U-Turn Arrow 5"/>
          <p:cNvSpPr/>
          <p:nvPr/>
        </p:nvSpPr>
        <p:spPr>
          <a:xfrm>
            <a:off x="1864854" y="1052736"/>
            <a:ext cx="4248472" cy="576064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81614"/>
            </a:avLst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07904" y="1700808"/>
            <a:ext cx="4572000" cy="178510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b="1" dirty="0" err="1">
                <a:solidFill>
                  <a:srgbClr val="00B0F0"/>
                </a:solidFill>
              </a:rPr>
              <a:t>Tujuan</a:t>
            </a:r>
            <a:r>
              <a:rPr lang="en-US" sz="2000" b="1" dirty="0">
                <a:solidFill>
                  <a:srgbClr val="00B0F0"/>
                </a:solidFill>
              </a:rPr>
              <a:t> </a:t>
            </a:r>
            <a:r>
              <a:rPr lang="en-US" sz="2000" b="1" dirty="0" err="1">
                <a:solidFill>
                  <a:srgbClr val="00B0F0"/>
                </a:solidFill>
              </a:rPr>
              <a:t>dari</a:t>
            </a:r>
            <a:r>
              <a:rPr lang="en-US" sz="2000" b="1" dirty="0">
                <a:solidFill>
                  <a:srgbClr val="00B0F0"/>
                </a:solidFill>
              </a:rPr>
              <a:t> </a:t>
            </a:r>
            <a:r>
              <a:rPr lang="en-US" sz="2000" b="1" dirty="0" err="1">
                <a:solidFill>
                  <a:srgbClr val="00B0F0"/>
                </a:solidFill>
              </a:rPr>
              <a:t>sistem</a:t>
            </a:r>
            <a:r>
              <a:rPr lang="en-US" sz="2000" b="1" dirty="0">
                <a:solidFill>
                  <a:srgbClr val="00B0F0"/>
                </a:solidFill>
              </a:rPr>
              <a:t> </a:t>
            </a:r>
            <a:r>
              <a:rPr lang="en-US" sz="2000" b="1" dirty="0" err="1">
                <a:solidFill>
                  <a:srgbClr val="00B0F0"/>
                </a:solidFill>
              </a:rPr>
              <a:t>ini</a:t>
            </a:r>
            <a:r>
              <a:rPr lang="en-US" sz="2000" b="1" dirty="0">
                <a:solidFill>
                  <a:srgbClr val="00B0F0"/>
                </a:solidFill>
              </a:rPr>
              <a:t> </a:t>
            </a:r>
            <a:r>
              <a:rPr lang="en-US" sz="2000" b="1" dirty="0" err="1">
                <a:solidFill>
                  <a:srgbClr val="00B0F0"/>
                </a:solidFill>
              </a:rPr>
              <a:t>adalah</a:t>
            </a:r>
            <a:r>
              <a:rPr lang="en-US" sz="2000" b="1" dirty="0">
                <a:solidFill>
                  <a:srgbClr val="00B0F0"/>
                </a:solidFill>
              </a:rPr>
              <a:t> </a:t>
            </a:r>
            <a:endParaRPr lang="en-US" sz="2000" b="1" dirty="0" smtClean="0">
              <a:solidFill>
                <a:srgbClr val="00B0F0"/>
              </a:solidFill>
            </a:endParaRPr>
          </a:p>
          <a:p>
            <a:pPr marL="533400" indent="-361950">
              <a:buFont typeface="Wingdings" pitchFamily="2" charset="2"/>
              <a:buChar char="q"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keputusan-keputusan</a:t>
            </a:r>
            <a:r>
              <a:rPr lang="en-US" dirty="0"/>
              <a:t> </a:t>
            </a:r>
            <a:r>
              <a:rPr lang="en-US" dirty="0" err="1"/>
              <a:t>kolektif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.</a:t>
            </a:r>
          </a:p>
          <a:p>
            <a:pPr marL="533400" indent="-361950">
              <a:buFont typeface="Wingdings" pitchFamily="2" charset="2"/>
              <a:buChar char="q"/>
            </a:pP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dibutuhkan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berada</a:t>
            </a:r>
            <a:r>
              <a:rPr lang="en-US" dirty="0"/>
              <a:t>.</a:t>
            </a:r>
          </a:p>
        </p:txBody>
      </p:sp>
      <p:sp>
        <p:nvSpPr>
          <p:cNvPr id="9" name="Frame 8"/>
          <p:cNvSpPr/>
          <p:nvPr/>
        </p:nvSpPr>
        <p:spPr>
          <a:xfrm>
            <a:off x="1547664" y="4221088"/>
            <a:ext cx="5904656" cy="1008112"/>
          </a:xfrm>
          <a:prstGeom prst="frame">
            <a:avLst>
              <a:gd name="adj1" fmla="val 6831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rgbClr val="FF0000"/>
                </a:solidFill>
              </a:rPr>
              <a:t>Dua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unsur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penting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dalam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sistem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pengendalian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manajemen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adalah</a:t>
            </a:r>
            <a:r>
              <a:rPr lang="en-US" dirty="0">
                <a:solidFill>
                  <a:srgbClr val="FF0000"/>
                </a:solidFill>
              </a:rPr>
              <a:t> </a:t>
            </a:r>
            <a:endParaRPr lang="en-US" dirty="0" smtClean="0">
              <a:solidFill>
                <a:srgbClr val="FF0000"/>
              </a:solidFill>
            </a:endParaRPr>
          </a:p>
          <a:p>
            <a:pPr algn="ctr"/>
            <a:r>
              <a:rPr lang="en-US" dirty="0" err="1" smtClean="0">
                <a:solidFill>
                  <a:srgbClr val="FF0000"/>
                </a:solidFill>
              </a:rPr>
              <a:t>Lingkungan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pengendalian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dan</a:t>
            </a:r>
            <a:r>
              <a:rPr lang="en-US" dirty="0">
                <a:solidFill>
                  <a:srgbClr val="FF0000"/>
                </a:solidFill>
              </a:rPr>
              <a:t> proses </a:t>
            </a:r>
            <a:r>
              <a:rPr lang="en-US" dirty="0" err="1">
                <a:solidFill>
                  <a:srgbClr val="FF0000"/>
                </a:solidFill>
              </a:rPr>
              <a:t>pengendalian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0153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rved Down Ribbon 3"/>
          <p:cNvSpPr/>
          <p:nvPr/>
        </p:nvSpPr>
        <p:spPr>
          <a:xfrm>
            <a:off x="1115616" y="692696"/>
            <a:ext cx="6984776" cy="792088"/>
          </a:xfrm>
          <a:prstGeom prst="ellipseRibbon">
            <a:avLst>
              <a:gd name="adj1" fmla="val 27309"/>
              <a:gd name="adj2" fmla="val 72804"/>
              <a:gd name="adj3" fmla="val 12500"/>
            </a:avLst>
          </a:prstGeom>
          <a:gradFill flip="none" rotWithShape="1">
            <a:gsLst>
              <a:gs pos="0">
                <a:srgbClr val="03D4A8">
                  <a:alpha val="0"/>
                  <a:lumMod val="99000"/>
                </a:srgbClr>
              </a:gs>
              <a:gs pos="25000">
                <a:srgbClr val="21D6E0">
                  <a:alpha val="64000"/>
                </a:srgbClr>
              </a:gs>
              <a:gs pos="75000">
                <a:srgbClr val="0087E6"/>
              </a:gs>
              <a:gs pos="100000">
                <a:srgbClr val="005CBF">
                  <a:alpha val="82000"/>
                </a:srgbClr>
              </a:gs>
            </a:gsLst>
            <a:lin ang="13500000" scaled="1"/>
            <a:tileRect/>
          </a:gradFill>
          <a:ln>
            <a:solidFill>
              <a:schemeClr val="bg1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bliqueTop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Proses </a:t>
            </a:r>
            <a:r>
              <a:rPr lang="en-US" sz="2200" b="1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</a:t>
            </a:r>
            <a:r>
              <a:rPr lang="en-US" sz="22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Pengendalian</a:t>
            </a:r>
            <a:r>
              <a:rPr lang="en-US" sz="22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Manajemen</a:t>
            </a:r>
            <a:endParaRPr lang="en-US" sz="22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35696" y="2060848"/>
            <a:ext cx="547260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1" dirty="0" err="1"/>
              <a:t>Suatu</a:t>
            </a:r>
            <a:r>
              <a:rPr lang="en-US" i="1" dirty="0"/>
              <a:t> poses </a:t>
            </a:r>
            <a:r>
              <a:rPr lang="en-US" i="1" dirty="0" err="1"/>
              <a:t>pengendalian</a:t>
            </a:r>
            <a:r>
              <a:rPr lang="en-US" i="1" dirty="0"/>
              <a:t> </a:t>
            </a:r>
            <a:r>
              <a:rPr lang="en-US" i="1" dirty="0" err="1"/>
              <a:t>manajemen</a:t>
            </a:r>
            <a:r>
              <a:rPr lang="en-US" i="1" dirty="0"/>
              <a:t> </a:t>
            </a:r>
            <a:r>
              <a:rPr lang="en-US" i="1" dirty="0" err="1"/>
              <a:t>melibatkan</a:t>
            </a:r>
            <a:r>
              <a:rPr lang="en-US" i="1" dirty="0"/>
              <a:t> </a:t>
            </a:r>
            <a:r>
              <a:rPr lang="en-US" i="1" dirty="0" err="1"/>
              <a:t>interaksi</a:t>
            </a:r>
            <a:r>
              <a:rPr lang="en-US" i="1" dirty="0"/>
              <a:t> </a:t>
            </a:r>
            <a:r>
              <a:rPr lang="en-US" i="1" dirty="0" err="1"/>
              <a:t>antarmanajer</a:t>
            </a:r>
            <a:r>
              <a:rPr lang="en-US" i="1" dirty="0"/>
              <a:t> </a:t>
            </a:r>
            <a:r>
              <a:rPr lang="en-US" i="1" dirty="0" err="1"/>
              <a:t>dan</a:t>
            </a:r>
            <a:r>
              <a:rPr lang="en-US" i="1" dirty="0"/>
              <a:t> </a:t>
            </a:r>
            <a:r>
              <a:rPr lang="en-US" i="1" dirty="0" err="1"/>
              <a:t>manajer</a:t>
            </a:r>
            <a:r>
              <a:rPr lang="en-US" i="1" dirty="0"/>
              <a:t> </a:t>
            </a:r>
            <a:r>
              <a:rPr lang="en-US" i="1" dirty="0" err="1" smtClean="0"/>
              <a:t>dengan</a:t>
            </a:r>
            <a:r>
              <a:rPr lang="en-US" i="1" dirty="0" smtClean="0"/>
              <a:t> </a:t>
            </a:r>
            <a:r>
              <a:rPr lang="en-US" i="1" dirty="0" err="1" smtClean="0"/>
              <a:t>bawahannya</a:t>
            </a:r>
            <a:r>
              <a:rPr lang="en-US" i="1" dirty="0"/>
              <a:t>. </a:t>
            </a:r>
            <a:endParaRPr lang="en-US" i="1" dirty="0" smtClean="0"/>
          </a:p>
          <a:p>
            <a:pPr algn="ctr"/>
            <a:endParaRPr lang="en-US" i="1" dirty="0"/>
          </a:p>
          <a:p>
            <a:pPr algn="ctr"/>
            <a:r>
              <a:rPr lang="en-US" i="1" dirty="0" smtClean="0"/>
              <a:t>Proses </a:t>
            </a:r>
            <a:r>
              <a:rPr lang="en-US" i="1" dirty="0" err="1"/>
              <a:t>pengendalian</a:t>
            </a:r>
            <a:r>
              <a:rPr lang="en-US" i="1" dirty="0"/>
              <a:t> </a:t>
            </a:r>
            <a:r>
              <a:rPr lang="en-US" i="1" dirty="0" err="1"/>
              <a:t>manajemen</a:t>
            </a:r>
            <a:r>
              <a:rPr lang="en-US" i="1" dirty="0"/>
              <a:t> </a:t>
            </a:r>
            <a:r>
              <a:rPr lang="en-US" i="1" dirty="0" err="1"/>
              <a:t>meliputi</a:t>
            </a:r>
            <a:r>
              <a:rPr lang="en-US" i="1" dirty="0"/>
              <a:t> </a:t>
            </a:r>
            <a:r>
              <a:rPr lang="en-US" i="1" dirty="0" err="1"/>
              <a:t>kegiatan-kegiatan</a:t>
            </a:r>
            <a:r>
              <a:rPr lang="en-US" i="1" dirty="0"/>
              <a:t> </a:t>
            </a:r>
            <a:r>
              <a:rPr lang="en-US" i="1" dirty="0" err="1"/>
              <a:t>sebagai</a:t>
            </a:r>
            <a:r>
              <a:rPr lang="en-US" i="1" dirty="0"/>
              <a:t> </a:t>
            </a:r>
            <a:r>
              <a:rPr lang="en-US" i="1" dirty="0" err="1"/>
              <a:t>berikut</a:t>
            </a:r>
            <a:r>
              <a:rPr lang="en-US" i="1" dirty="0"/>
              <a:t> </a:t>
            </a:r>
            <a:r>
              <a:rPr lang="en-US" i="1" dirty="0" err="1"/>
              <a:t>yaitu</a:t>
            </a:r>
            <a:r>
              <a:rPr lang="en-US" i="1" dirty="0"/>
              <a:t> :</a:t>
            </a:r>
            <a:endParaRPr lang="en-US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507804629"/>
              </p:ext>
            </p:extLst>
          </p:nvPr>
        </p:nvGraphicFramePr>
        <p:xfrm>
          <a:off x="1500336" y="4221088"/>
          <a:ext cx="6096000" cy="16458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2857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115616" y="1339028"/>
            <a:ext cx="4876800" cy="559191"/>
            <a:chOff x="0" y="0"/>
            <a:chExt cx="4876800" cy="362081"/>
          </a:xfrm>
          <a:scene3d>
            <a:camera prst="orthographicFront"/>
            <a:lightRig rig="flat" dir="t"/>
          </a:scene3d>
        </p:grpSpPr>
        <p:sp>
          <p:nvSpPr>
            <p:cNvPr id="8" name="Rounded Rectangle 7"/>
            <p:cNvSpPr/>
            <p:nvPr/>
          </p:nvSpPr>
          <p:spPr>
            <a:xfrm>
              <a:off x="0" y="0"/>
              <a:ext cx="4876800" cy="362081"/>
            </a:xfrm>
            <a:prstGeom prst="roundRect">
              <a:avLst>
                <a:gd name="adj" fmla="val 10000"/>
              </a:avLst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shade val="5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shade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10605" y="10605"/>
              <a:ext cx="4455489" cy="34087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kern="1200" smtClean="0">
                  <a:solidFill>
                    <a:srgbClr val="FFFF00"/>
                  </a:solidFill>
                </a:rPr>
                <a:t>1. Perencanaan Strategi</a:t>
              </a:r>
              <a:endParaRPr lang="en-US" sz="2400" b="1" kern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5652120" y="1843083"/>
            <a:ext cx="235353" cy="235353"/>
            <a:chOff x="4641446" y="277321"/>
            <a:chExt cx="235353" cy="235353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6" name="Down Arrow 5"/>
            <p:cNvSpPr/>
            <p:nvPr/>
          </p:nvSpPr>
          <p:spPr>
            <a:xfrm>
              <a:off x="4641446" y="277321"/>
              <a:ext cx="235353" cy="235353"/>
            </a:xfrm>
            <a:prstGeom prst="downArrow">
              <a:avLst>
                <a:gd name="adj1" fmla="val 55000"/>
                <a:gd name="adj2" fmla="val 45000"/>
              </a:avLst>
            </a:prstGeom>
            <a:solidFill>
              <a:srgbClr val="00B0F0">
                <a:alpha val="90000"/>
              </a:srgb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z="190500"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Down Arrow 6"/>
            <p:cNvSpPr/>
            <p:nvPr/>
          </p:nvSpPr>
          <p:spPr>
            <a:xfrm>
              <a:off x="4694400" y="277321"/>
              <a:ext cx="129445" cy="177103"/>
            </a:xfrm>
            <a:prstGeom prst="rect">
              <a:avLst/>
            </a:prstGeom>
            <a:sp3d z="1905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970" tIns="13970" rIns="13970" bIns="1397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600" b="1" kern="1200">
                <a:solidFill>
                  <a:srgbClr val="FFFF00"/>
                </a:solidFill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1475656" y="2078436"/>
            <a:ext cx="63367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dirty="0" smtClean="0"/>
              <a:t>Proses </a:t>
            </a:r>
            <a:r>
              <a:rPr lang="en-US" sz="1600" dirty="0" err="1"/>
              <a:t>memutuskan</a:t>
            </a:r>
            <a:r>
              <a:rPr lang="en-US" sz="1600" dirty="0"/>
              <a:t> </a:t>
            </a:r>
            <a:r>
              <a:rPr lang="en-US" sz="1600" dirty="0" err="1" smtClean="0"/>
              <a:t>programprogram</a:t>
            </a:r>
            <a:r>
              <a:rPr lang="en-US" sz="1600" dirty="0" smtClean="0"/>
              <a:t> </a:t>
            </a:r>
            <a:r>
              <a:rPr lang="en-US" sz="1600" dirty="0" err="1" smtClean="0"/>
              <a:t>utama</a:t>
            </a:r>
            <a:r>
              <a:rPr lang="en-US" sz="1600" dirty="0" smtClean="0"/>
              <a:t> </a:t>
            </a:r>
            <a:r>
              <a:rPr lang="en-US" sz="1600" dirty="0"/>
              <a:t>yang </a:t>
            </a:r>
            <a:r>
              <a:rPr lang="en-US" sz="1600" dirty="0" err="1"/>
              <a:t>akan</a:t>
            </a:r>
            <a:r>
              <a:rPr lang="en-US" sz="1600" dirty="0"/>
              <a:t> </a:t>
            </a:r>
            <a:r>
              <a:rPr lang="en-US" sz="1600" dirty="0" err="1"/>
              <a:t>dilakukan</a:t>
            </a:r>
            <a:r>
              <a:rPr lang="en-US" sz="1600" dirty="0"/>
              <a:t> </a:t>
            </a:r>
            <a:r>
              <a:rPr lang="en-US" sz="1600" dirty="0" err="1"/>
              <a:t>suatu</a:t>
            </a:r>
            <a:r>
              <a:rPr lang="en-US" sz="1600" dirty="0"/>
              <a:t> </a:t>
            </a:r>
            <a:r>
              <a:rPr lang="en-US" sz="1600" dirty="0" err="1"/>
              <a:t>organisasi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rangka</a:t>
            </a:r>
            <a:r>
              <a:rPr lang="en-US" sz="1600" dirty="0"/>
              <a:t> </a:t>
            </a:r>
            <a:r>
              <a:rPr lang="en-US" sz="1600" dirty="0" err="1"/>
              <a:t>implementasi</a:t>
            </a:r>
            <a:r>
              <a:rPr lang="en-US" sz="1600" dirty="0"/>
              <a:t> </a:t>
            </a:r>
            <a:r>
              <a:rPr lang="en-US" sz="1600" dirty="0" err="1"/>
              <a:t>strategi</a:t>
            </a:r>
            <a:r>
              <a:rPr lang="en-US" sz="1600" dirty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menaksir</a:t>
            </a:r>
            <a:r>
              <a:rPr lang="en-US" sz="1600" dirty="0" smtClean="0"/>
              <a:t> </a:t>
            </a:r>
            <a:r>
              <a:rPr lang="en-US" sz="1600" dirty="0" err="1"/>
              <a:t>jumlah</a:t>
            </a:r>
            <a:r>
              <a:rPr lang="en-US" sz="1600" dirty="0"/>
              <a:t> </a:t>
            </a:r>
            <a:r>
              <a:rPr lang="en-US" sz="1600" dirty="0" err="1"/>
              <a:t>sumber</a:t>
            </a:r>
            <a:r>
              <a:rPr lang="en-US" sz="1600" dirty="0"/>
              <a:t> </a:t>
            </a:r>
            <a:r>
              <a:rPr lang="en-US" sz="1600" dirty="0" err="1"/>
              <a:t>daya</a:t>
            </a:r>
            <a:r>
              <a:rPr lang="en-US" sz="1600" dirty="0"/>
              <a:t> yang </a:t>
            </a:r>
            <a:r>
              <a:rPr lang="en-US" sz="1600" dirty="0" err="1"/>
              <a:t>akan</a:t>
            </a:r>
            <a:r>
              <a:rPr lang="en-US" sz="1600" dirty="0"/>
              <a:t> </a:t>
            </a:r>
            <a:r>
              <a:rPr lang="en-US" sz="1600" dirty="0" err="1"/>
              <a:t>dialokasikan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tiap-tiap</a:t>
            </a:r>
            <a:r>
              <a:rPr lang="en-US" sz="1600" dirty="0"/>
              <a:t> program </a:t>
            </a:r>
            <a:r>
              <a:rPr lang="en-US" sz="1600" dirty="0" err="1"/>
              <a:t>jangka</a:t>
            </a:r>
            <a:r>
              <a:rPr lang="en-US" sz="1600" dirty="0"/>
              <a:t> </a:t>
            </a:r>
            <a:r>
              <a:rPr lang="en-US" sz="1600" dirty="0" err="1" smtClean="0"/>
              <a:t>panjang</a:t>
            </a:r>
            <a:r>
              <a:rPr lang="en-US" sz="1600" dirty="0" smtClean="0"/>
              <a:t> </a:t>
            </a:r>
            <a:r>
              <a:rPr lang="en-US" sz="1600" dirty="0" err="1" smtClean="0"/>
              <a:t>beberapa</a:t>
            </a:r>
            <a:r>
              <a:rPr lang="en-US" sz="1600" dirty="0" smtClean="0"/>
              <a:t> </a:t>
            </a:r>
            <a:r>
              <a:rPr lang="en-US" sz="1600" dirty="0" err="1"/>
              <a:t>tahun</a:t>
            </a:r>
            <a:r>
              <a:rPr lang="en-US" sz="1600" dirty="0"/>
              <a:t> yang </a:t>
            </a:r>
            <a:r>
              <a:rPr lang="en-US" sz="1600" dirty="0" err="1"/>
              <a:t>akan</a:t>
            </a:r>
            <a:r>
              <a:rPr lang="en-US" sz="1600" dirty="0"/>
              <a:t> </a:t>
            </a:r>
            <a:r>
              <a:rPr lang="en-US" sz="1600" dirty="0" err="1"/>
              <a:t>datang</a:t>
            </a:r>
            <a:r>
              <a:rPr lang="en-US" sz="1600" dirty="0"/>
              <a:t>.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567408" y="3551947"/>
            <a:ext cx="4876800" cy="559191"/>
            <a:chOff x="0" y="0"/>
            <a:chExt cx="4876800" cy="362081"/>
          </a:xfrm>
          <a:scene3d>
            <a:camera prst="orthographicFront"/>
            <a:lightRig rig="flat" dir="t"/>
          </a:scene3d>
        </p:grpSpPr>
        <p:sp>
          <p:nvSpPr>
            <p:cNvPr id="12" name="Rounded Rectangle 11"/>
            <p:cNvSpPr/>
            <p:nvPr/>
          </p:nvSpPr>
          <p:spPr>
            <a:xfrm>
              <a:off x="0" y="0"/>
              <a:ext cx="4876800" cy="362081"/>
            </a:xfrm>
            <a:prstGeom prst="roundRect">
              <a:avLst>
                <a:gd name="adj" fmla="val 10000"/>
              </a:avLst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shade val="5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shade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ounded Rectangle 4"/>
            <p:cNvSpPr/>
            <p:nvPr/>
          </p:nvSpPr>
          <p:spPr>
            <a:xfrm>
              <a:off x="10605" y="10605"/>
              <a:ext cx="4455489" cy="34087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kern="1200" dirty="0" smtClean="0">
                  <a:solidFill>
                    <a:srgbClr val="FFFF00"/>
                  </a:solidFill>
                </a:rPr>
                <a:t>2. </a:t>
              </a:r>
              <a:r>
                <a:rPr lang="en-US" sz="2400" b="1" kern="1200" dirty="0" err="1" smtClean="0">
                  <a:solidFill>
                    <a:srgbClr val="FFFF00"/>
                  </a:solidFill>
                </a:rPr>
                <a:t>Penyusunan</a:t>
              </a:r>
              <a:r>
                <a:rPr lang="en-US" sz="2400" b="1" kern="1200" dirty="0" smtClean="0">
                  <a:solidFill>
                    <a:srgbClr val="FFFF00"/>
                  </a:solidFill>
                </a:rPr>
                <a:t> </a:t>
              </a:r>
              <a:r>
                <a:rPr lang="en-US" sz="2400" b="1" kern="1200" dirty="0" err="1" smtClean="0">
                  <a:solidFill>
                    <a:srgbClr val="FFFF00"/>
                  </a:solidFill>
                </a:rPr>
                <a:t>Anggaran</a:t>
              </a:r>
              <a:endParaRPr lang="en-US" sz="2400" b="1" kern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103912" y="4056002"/>
            <a:ext cx="235353" cy="235353"/>
            <a:chOff x="4641446" y="277321"/>
            <a:chExt cx="235353" cy="235353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15" name="Down Arrow 14"/>
            <p:cNvSpPr/>
            <p:nvPr/>
          </p:nvSpPr>
          <p:spPr>
            <a:xfrm>
              <a:off x="4641446" y="277321"/>
              <a:ext cx="235353" cy="235353"/>
            </a:xfrm>
            <a:prstGeom prst="downArrow">
              <a:avLst>
                <a:gd name="adj1" fmla="val 55000"/>
                <a:gd name="adj2" fmla="val 45000"/>
              </a:avLst>
            </a:prstGeom>
            <a:solidFill>
              <a:srgbClr val="00B0F0">
                <a:alpha val="90000"/>
              </a:srgb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z="190500"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Down Arrow 6"/>
            <p:cNvSpPr/>
            <p:nvPr/>
          </p:nvSpPr>
          <p:spPr>
            <a:xfrm>
              <a:off x="4694400" y="277321"/>
              <a:ext cx="129445" cy="177103"/>
            </a:xfrm>
            <a:prstGeom prst="rect">
              <a:avLst/>
            </a:prstGeom>
            <a:sp3d z="1905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970" tIns="13970" rIns="13970" bIns="1397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600" b="1" kern="1200">
                <a:solidFill>
                  <a:srgbClr val="FFFF00"/>
                </a:solidFill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1979712" y="4254187"/>
            <a:ext cx="58326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dirty="0" err="1"/>
              <a:t>Penyusunan</a:t>
            </a:r>
            <a:r>
              <a:rPr lang="en-US" sz="1600" dirty="0"/>
              <a:t> </a:t>
            </a:r>
            <a:r>
              <a:rPr lang="en-US" sz="1600" dirty="0" err="1"/>
              <a:t>anggaran</a:t>
            </a:r>
            <a:r>
              <a:rPr lang="en-US" sz="1600" dirty="0"/>
              <a:t> </a:t>
            </a:r>
            <a:r>
              <a:rPr lang="en-US" sz="1600" dirty="0" err="1"/>
              <a:t>adalah</a:t>
            </a:r>
            <a:r>
              <a:rPr lang="en-US" sz="1600" dirty="0"/>
              <a:t> proses </a:t>
            </a:r>
            <a:r>
              <a:rPr lang="en-US" sz="1600" dirty="0" err="1"/>
              <a:t>pengoperasian</a:t>
            </a:r>
            <a:r>
              <a:rPr lang="en-US" sz="1600" dirty="0"/>
              <a:t> </a:t>
            </a:r>
            <a:r>
              <a:rPr lang="en-US" sz="1600" dirty="0" err="1" smtClean="0"/>
              <a:t>rencana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/>
              <a:t>bentuk</a:t>
            </a:r>
            <a:r>
              <a:rPr lang="en-US" sz="1600" dirty="0"/>
              <a:t> </a:t>
            </a:r>
            <a:r>
              <a:rPr lang="en-US" sz="1600" dirty="0" err="1"/>
              <a:t>pengkuantifikasian</a:t>
            </a:r>
            <a:r>
              <a:rPr lang="en-US" sz="1600" dirty="0"/>
              <a:t>, </a:t>
            </a:r>
            <a:r>
              <a:rPr lang="en-US" sz="1600" dirty="0" err="1"/>
              <a:t>biasanya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unit </a:t>
            </a:r>
            <a:r>
              <a:rPr lang="en-US" sz="1600" dirty="0" err="1"/>
              <a:t>moneter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kurun</a:t>
            </a:r>
            <a:r>
              <a:rPr lang="en-US" sz="1600" dirty="0"/>
              <a:t> </a:t>
            </a:r>
            <a:r>
              <a:rPr lang="en-US" sz="1600" dirty="0" err="1"/>
              <a:t>waktu</a:t>
            </a:r>
            <a:r>
              <a:rPr lang="en-US" sz="1600" dirty="0"/>
              <a:t> </a:t>
            </a:r>
            <a:r>
              <a:rPr lang="en-US" sz="1600" dirty="0" err="1"/>
              <a:t>tertentu</a:t>
            </a:r>
            <a:r>
              <a:rPr lang="en-US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9085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115616" y="1339028"/>
            <a:ext cx="4876800" cy="559191"/>
            <a:chOff x="0" y="0"/>
            <a:chExt cx="4876800" cy="362081"/>
          </a:xfrm>
          <a:scene3d>
            <a:camera prst="orthographicFront"/>
            <a:lightRig rig="flat" dir="t"/>
          </a:scene3d>
        </p:grpSpPr>
        <p:sp>
          <p:nvSpPr>
            <p:cNvPr id="8" name="Rounded Rectangle 7"/>
            <p:cNvSpPr/>
            <p:nvPr/>
          </p:nvSpPr>
          <p:spPr>
            <a:xfrm>
              <a:off x="0" y="0"/>
              <a:ext cx="4876800" cy="362081"/>
            </a:xfrm>
            <a:prstGeom prst="roundRect">
              <a:avLst>
                <a:gd name="adj" fmla="val 10000"/>
              </a:avLst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shade val="5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shade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10605" y="10605"/>
              <a:ext cx="4455489" cy="34087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kern="1200" dirty="0" smtClean="0">
                  <a:solidFill>
                    <a:srgbClr val="FFFF00"/>
                  </a:solidFill>
                </a:rPr>
                <a:t>3. </a:t>
              </a:r>
              <a:r>
                <a:rPr lang="en-US" sz="2400" b="1" kern="1200" dirty="0" err="1" smtClean="0">
                  <a:solidFill>
                    <a:srgbClr val="FFFF00"/>
                  </a:solidFill>
                </a:rPr>
                <a:t>Pelaksanaan</a:t>
              </a:r>
              <a:endParaRPr lang="en-US" sz="2400" b="1" kern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5652120" y="1843083"/>
            <a:ext cx="235353" cy="235353"/>
            <a:chOff x="4641446" y="277321"/>
            <a:chExt cx="235353" cy="235353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6" name="Down Arrow 5"/>
            <p:cNvSpPr/>
            <p:nvPr/>
          </p:nvSpPr>
          <p:spPr>
            <a:xfrm>
              <a:off x="4641446" y="277321"/>
              <a:ext cx="235353" cy="235353"/>
            </a:xfrm>
            <a:prstGeom prst="downArrow">
              <a:avLst>
                <a:gd name="adj1" fmla="val 55000"/>
                <a:gd name="adj2" fmla="val 45000"/>
              </a:avLst>
            </a:prstGeom>
            <a:solidFill>
              <a:srgbClr val="00B0F0">
                <a:alpha val="90000"/>
              </a:srgb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z="190500"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Down Arrow 6"/>
            <p:cNvSpPr/>
            <p:nvPr/>
          </p:nvSpPr>
          <p:spPr>
            <a:xfrm>
              <a:off x="4694400" y="277321"/>
              <a:ext cx="129445" cy="177103"/>
            </a:xfrm>
            <a:prstGeom prst="rect">
              <a:avLst/>
            </a:prstGeom>
            <a:sp3d z="1905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970" tIns="13970" rIns="13970" bIns="1397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600" b="1" kern="1200">
                <a:solidFill>
                  <a:srgbClr val="FFFF00"/>
                </a:solidFill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1475656" y="2078436"/>
            <a:ext cx="63367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dirty="0" err="1"/>
              <a:t>Selama</a:t>
            </a:r>
            <a:r>
              <a:rPr lang="en-US" sz="1600" dirty="0"/>
              <a:t> </a:t>
            </a:r>
            <a:r>
              <a:rPr lang="en-US" sz="1600" dirty="0" err="1"/>
              <a:t>tahun</a:t>
            </a:r>
            <a:r>
              <a:rPr lang="en-US" sz="1600" dirty="0"/>
              <a:t> </a:t>
            </a:r>
            <a:r>
              <a:rPr lang="en-US" sz="1600" dirty="0" err="1"/>
              <a:t>anggaran</a:t>
            </a:r>
            <a:r>
              <a:rPr lang="en-US" sz="1600" dirty="0"/>
              <a:t>, </a:t>
            </a:r>
            <a:r>
              <a:rPr lang="en-US" sz="1600" dirty="0" err="1"/>
              <a:t>manajer</a:t>
            </a:r>
            <a:r>
              <a:rPr lang="en-US" sz="1600" dirty="0"/>
              <a:t> </a:t>
            </a:r>
            <a:r>
              <a:rPr lang="en-US" sz="1600" dirty="0" err="1"/>
              <a:t>melakukan</a:t>
            </a:r>
            <a:r>
              <a:rPr lang="en-US" sz="1600" dirty="0"/>
              <a:t> program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dirty="0" err="1"/>
              <a:t>bagian</a:t>
            </a:r>
            <a:r>
              <a:rPr lang="en-US" sz="1600" dirty="0"/>
              <a:t> </a:t>
            </a:r>
            <a:r>
              <a:rPr lang="en-US" sz="1600" dirty="0" err="1"/>
              <a:t>dari</a:t>
            </a:r>
            <a:endParaRPr lang="en-US" sz="1600" dirty="0"/>
          </a:p>
          <a:p>
            <a:pPr algn="just"/>
            <a:r>
              <a:rPr lang="en-US" sz="1600" dirty="0"/>
              <a:t>program yang </a:t>
            </a:r>
            <a:r>
              <a:rPr lang="en-US" sz="1600" dirty="0" err="1"/>
              <a:t>menjadi</a:t>
            </a:r>
            <a:r>
              <a:rPr lang="en-US" sz="1600" dirty="0"/>
              <a:t> </a:t>
            </a:r>
            <a:r>
              <a:rPr lang="en-US" sz="1600" dirty="0" err="1"/>
              <a:t>tanggungjawabnya</a:t>
            </a:r>
            <a:r>
              <a:rPr lang="en-US" sz="1600" dirty="0"/>
              <a:t>. </a:t>
            </a:r>
            <a:r>
              <a:rPr lang="en-US" sz="1600" dirty="0" err="1"/>
              <a:t>Laporan</a:t>
            </a:r>
            <a:r>
              <a:rPr lang="en-US" sz="1600" dirty="0"/>
              <a:t> yang </a:t>
            </a:r>
            <a:r>
              <a:rPr lang="en-US" sz="1600" dirty="0" err="1"/>
              <a:t>dibuat</a:t>
            </a:r>
            <a:r>
              <a:rPr lang="en-US" sz="1600" dirty="0"/>
              <a:t> </a:t>
            </a:r>
            <a:r>
              <a:rPr lang="en-US" sz="1600" dirty="0" err="1"/>
              <a:t>hendaknya</a:t>
            </a:r>
            <a:r>
              <a:rPr lang="en-US" sz="1600" dirty="0"/>
              <a:t> </a:t>
            </a:r>
            <a:r>
              <a:rPr lang="en-US" sz="1600" dirty="0" err="1"/>
              <a:t>menunjukkan</a:t>
            </a:r>
            <a:r>
              <a:rPr lang="en-US" sz="1600" dirty="0"/>
              <a:t>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 smtClean="0"/>
              <a:t>menyediakan</a:t>
            </a:r>
            <a:r>
              <a:rPr lang="en-US" sz="1600" dirty="0" smtClean="0"/>
              <a:t> </a:t>
            </a:r>
            <a:r>
              <a:rPr lang="en-US" sz="1600" dirty="0" err="1"/>
              <a:t>informasi</a:t>
            </a:r>
            <a:r>
              <a:rPr lang="en-US" sz="1600" dirty="0"/>
              <a:t> </a:t>
            </a:r>
            <a:r>
              <a:rPr lang="en-US" sz="1600" dirty="0" err="1"/>
              <a:t>tentang</a:t>
            </a:r>
            <a:r>
              <a:rPr lang="en-US" sz="1600" dirty="0"/>
              <a:t> </a:t>
            </a:r>
            <a:r>
              <a:rPr lang="en-US" sz="1600" dirty="0" err="1"/>
              <a:t>anggaran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realisasinya</a:t>
            </a:r>
            <a:r>
              <a:rPr lang="en-US" sz="1600" dirty="0"/>
              <a:t> </a:t>
            </a:r>
            <a:r>
              <a:rPr lang="en-US" sz="1600" dirty="0" err="1"/>
              <a:t>baik</a:t>
            </a:r>
            <a:r>
              <a:rPr lang="en-US" sz="1600" dirty="0"/>
              <a:t> </a:t>
            </a:r>
            <a:r>
              <a:rPr lang="en-US" sz="1600" dirty="0" err="1"/>
              <a:t>itu</a:t>
            </a:r>
            <a:r>
              <a:rPr lang="en-US" sz="1600" dirty="0"/>
              <a:t> </a:t>
            </a:r>
            <a:r>
              <a:rPr lang="en-US" sz="1600" dirty="0" err="1"/>
              <a:t>informasi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 smtClean="0"/>
              <a:t>mengukur</a:t>
            </a:r>
            <a:r>
              <a:rPr lang="en-US" sz="1600" dirty="0" smtClean="0"/>
              <a:t> </a:t>
            </a:r>
            <a:r>
              <a:rPr lang="en-US" sz="1600" dirty="0" err="1" smtClean="0"/>
              <a:t>kinerja</a:t>
            </a:r>
            <a:r>
              <a:rPr lang="en-US" sz="1600" dirty="0" smtClean="0"/>
              <a:t> </a:t>
            </a:r>
            <a:r>
              <a:rPr lang="en-US" sz="1600" dirty="0" err="1"/>
              <a:t>keuangan</a:t>
            </a:r>
            <a:r>
              <a:rPr lang="en-US" sz="1600" dirty="0"/>
              <a:t> </a:t>
            </a:r>
            <a:r>
              <a:rPr lang="en-US" sz="1600" dirty="0" err="1"/>
              <a:t>maupun</a:t>
            </a:r>
            <a:r>
              <a:rPr lang="en-US" sz="1600" dirty="0"/>
              <a:t> </a:t>
            </a:r>
            <a:r>
              <a:rPr lang="en-US" sz="1600" dirty="0" err="1"/>
              <a:t>nonkeuangan</a:t>
            </a:r>
            <a:r>
              <a:rPr lang="en-US" sz="1600" dirty="0"/>
              <a:t>, </a:t>
            </a:r>
            <a:r>
              <a:rPr lang="en-US" sz="1600" dirty="0" err="1"/>
              <a:t>informasi</a:t>
            </a:r>
            <a:r>
              <a:rPr lang="en-US" sz="1600" dirty="0"/>
              <a:t> internal </a:t>
            </a:r>
            <a:r>
              <a:rPr lang="en-US" sz="1600" dirty="0" err="1"/>
              <a:t>maupun</a:t>
            </a:r>
            <a:r>
              <a:rPr lang="en-US" sz="1600" dirty="0"/>
              <a:t> </a:t>
            </a:r>
            <a:r>
              <a:rPr lang="en-US" sz="1600" dirty="0" err="1"/>
              <a:t>eksternal</a:t>
            </a:r>
            <a:r>
              <a:rPr lang="en-US" sz="1600" dirty="0"/>
              <a:t>.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567408" y="3767971"/>
            <a:ext cx="4876800" cy="559191"/>
            <a:chOff x="0" y="0"/>
            <a:chExt cx="4876800" cy="362081"/>
          </a:xfrm>
          <a:scene3d>
            <a:camera prst="orthographicFront"/>
            <a:lightRig rig="flat" dir="t"/>
          </a:scene3d>
        </p:grpSpPr>
        <p:sp>
          <p:nvSpPr>
            <p:cNvPr id="12" name="Rounded Rectangle 11"/>
            <p:cNvSpPr/>
            <p:nvPr/>
          </p:nvSpPr>
          <p:spPr>
            <a:xfrm>
              <a:off x="0" y="0"/>
              <a:ext cx="4876800" cy="362081"/>
            </a:xfrm>
            <a:prstGeom prst="roundRect">
              <a:avLst>
                <a:gd name="adj" fmla="val 10000"/>
              </a:avLst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shade val="5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shade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ounded Rectangle 4"/>
            <p:cNvSpPr/>
            <p:nvPr/>
          </p:nvSpPr>
          <p:spPr>
            <a:xfrm>
              <a:off x="10605" y="10605"/>
              <a:ext cx="4455489" cy="34087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kern="1200" dirty="0" smtClean="0">
                  <a:solidFill>
                    <a:srgbClr val="FFFF00"/>
                  </a:solidFill>
                </a:rPr>
                <a:t>4. </a:t>
              </a:r>
              <a:r>
                <a:rPr lang="en-US" sz="2400" b="1" kern="1200" dirty="0" err="1" smtClean="0">
                  <a:solidFill>
                    <a:srgbClr val="FFFF00"/>
                  </a:solidFill>
                </a:rPr>
                <a:t>Evaluasi</a:t>
              </a:r>
              <a:r>
                <a:rPr lang="en-US" sz="2400" b="1" kern="1200" dirty="0" smtClean="0">
                  <a:solidFill>
                    <a:srgbClr val="FFFF00"/>
                  </a:solidFill>
                </a:rPr>
                <a:t> </a:t>
              </a:r>
              <a:r>
                <a:rPr lang="en-US" sz="2400" b="1" kern="1200" dirty="0" err="1" smtClean="0">
                  <a:solidFill>
                    <a:srgbClr val="FFFF00"/>
                  </a:solidFill>
                </a:rPr>
                <a:t>Kinerja</a:t>
              </a:r>
              <a:endParaRPr lang="en-US" sz="2400" b="1" kern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103912" y="4272026"/>
            <a:ext cx="235353" cy="235353"/>
            <a:chOff x="4641446" y="277321"/>
            <a:chExt cx="235353" cy="235353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15" name="Down Arrow 14"/>
            <p:cNvSpPr/>
            <p:nvPr/>
          </p:nvSpPr>
          <p:spPr>
            <a:xfrm>
              <a:off x="4641446" y="277321"/>
              <a:ext cx="235353" cy="235353"/>
            </a:xfrm>
            <a:prstGeom prst="downArrow">
              <a:avLst>
                <a:gd name="adj1" fmla="val 55000"/>
                <a:gd name="adj2" fmla="val 45000"/>
              </a:avLst>
            </a:prstGeom>
            <a:solidFill>
              <a:srgbClr val="00B0F0">
                <a:alpha val="90000"/>
              </a:srgb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z="190500"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Down Arrow 6"/>
            <p:cNvSpPr/>
            <p:nvPr/>
          </p:nvSpPr>
          <p:spPr>
            <a:xfrm>
              <a:off x="4694400" y="277321"/>
              <a:ext cx="129445" cy="177103"/>
            </a:xfrm>
            <a:prstGeom prst="rect">
              <a:avLst/>
            </a:prstGeom>
            <a:sp3d z="1905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970" tIns="13970" rIns="13970" bIns="1397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600" b="1" kern="1200">
                <a:solidFill>
                  <a:srgbClr val="FFFF00"/>
                </a:solidFill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1979712" y="4470211"/>
            <a:ext cx="583264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dirty="0" err="1"/>
              <a:t>Pestasi</a:t>
            </a:r>
            <a:r>
              <a:rPr lang="en-US" sz="1600" dirty="0"/>
              <a:t> </a:t>
            </a:r>
            <a:r>
              <a:rPr lang="en-US" sz="1600" dirty="0" err="1"/>
              <a:t>kerja</a:t>
            </a:r>
            <a:r>
              <a:rPr lang="en-US" sz="1600" dirty="0"/>
              <a:t> </a:t>
            </a:r>
            <a:r>
              <a:rPr lang="en-US" sz="1600" dirty="0" err="1"/>
              <a:t>bisa</a:t>
            </a:r>
            <a:r>
              <a:rPr lang="en-US" sz="1600" dirty="0"/>
              <a:t> </a:t>
            </a:r>
            <a:r>
              <a:rPr lang="en-US" sz="1600" dirty="0" err="1"/>
              <a:t>dilihat</a:t>
            </a:r>
            <a:r>
              <a:rPr lang="en-US" sz="1600" dirty="0"/>
              <a:t> </a:t>
            </a:r>
            <a:r>
              <a:rPr lang="en-US" sz="1600" dirty="0" err="1"/>
              <a:t>dari</a:t>
            </a:r>
            <a:r>
              <a:rPr lang="en-US" sz="1600" dirty="0"/>
              <a:t> </a:t>
            </a:r>
            <a:r>
              <a:rPr lang="en-US" sz="1600" dirty="0" err="1"/>
              <a:t>efisien</a:t>
            </a:r>
            <a:r>
              <a:rPr lang="en-US" sz="1600" dirty="0"/>
              <a:t>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dirty="0" err="1"/>
              <a:t>efektif</a:t>
            </a:r>
            <a:r>
              <a:rPr lang="en-US" sz="1600" dirty="0"/>
              <a:t> </a:t>
            </a:r>
            <a:r>
              <a:rPr lang="en-US" sz="1600" dirty="0" err="1"/>
              <a:t>tidaknya</a:t>
            </a:r>
            <a:r>
              <a:rPr lang="en-US" sz="1600" dirty="0"/>
              <a:t> </a:t>
            </a:r>
            <a:r>
              <a:rPr lang="en-US" sz="1600" dirty="0" err="1"/>
              <a:t>suatu</a:t>
            </a:r>
            <a:r>
              <a:rPr lang="en-US" sz="1600" dirty="0"/>
              <a:t> </a:t>
            </a:r>
            <a:r>
              <a:rPr lang="en-US" sz="1600" dirty="0" err="1" smtClean="0"/>
              <a:t>pusat</a:t>
            </a:r>
            <a:r>
              <a:rPr lang="en-US" sz="1600" dirty="0" smtClean="0"/>
              <a:t> </a:t>
            </a:r>
            <a:r>
              <a:rPr lang="en-US" sz="1600" dirty="0" err="1" smtClean="0"/>
              <a:t>pertanggungjawaban</a:t>
            </a:r>
            <a:r>
              <a:rPr lang="en-US" sz="1600" dirty="0" smtClean="0"/>
              <a:t> </a:t>
            </a:r>
            <a:r>
              <a:rPr lang="en-US" sz="1600" dirty="0" err="1"/>
              <a:t>menjalankan</a:t>
            </a:r>
            <a:r>
              <a:rPr lang="en-US" sz="1600" dirty="0"/>
              <a:t> </a:t>
            </a:r>
            <a:r>
              <a:rPr lang="en-US" sz="1600" dirty="0" err="1"/>
              <a:t>tugasnya</a:t>
            </a:r>
            <a:r>
              <a:rPr lang="en-US" sz="1600" dirty="0"/>
              <a:t>. </a:t>
            </a:r>
            <a:r>
              <a:rPr lang="en-US" sz="1600" dirty="0" err="1"/>
              <a:t>Evaluasi</a:t>
            </a:r>
            <a:r>
              <a:rPr lang="en-US" sz="1600" dirty="0"/>
              <a:t> </a:t>
            </a:r>
            <a:r>
              <a:rPr lang="en-US" sz="1600" dirty="0" err="1"/>
              <a:t>dilakukan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 smtClean="0"/>
              <a:t>membandingkan</a:t>
            </a:r>
            <a:r>
              <a:rPr lang="en-US" sz="1600" dirty="0" smtClean="0"/>
              <a:t> </a:t>
            </a:r>
            <a:r>
              <a:rPr lang="en-US" sz="1600" dirty="0" err="1" smtClean="0"/>
              <a:t>antara</a:t>
            </a:r>
            <a:r>
              <a:rPr lang="en-US" sz="1600" dirty="0" smtClean="0"/>
              <a:t> </a:t>
            </a:r>
            <a:r>
              <a:rPr lang="en-US" sz="1600" dirty="0" err="1"/>
              <a:t>realisasi</a:t>
            </a:r>
            <a:r>
              <a:rPr lang="en-US" sz="1600" dirty="0"/>
              <a:t> </a:t>
            </a:r>
            <a:r>
              <a:rPr lang="en-US" sz="1600" dirty="0" err="1"/>
              <a:t>anggaran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anggaran</a:t>
            </a:r>
            <a:r>
              <a:rPr lang="en-US" sz="1600" dirty="0"/>
              <a:t> yang </a:t>
            </a:r>
            <a:r>
              <a:rPr lang="en-US" sz="1600" dirty="0" err="1"/>
              <a:t>telah</a:t>
            </a:r>
            <a:r>
              <a:rPr lang="en-US" sz="1600" dirty="0"/>
              <a:t> </a:t>
            </a:r>
            <a:r>
              <a:rPr lang="en-US" sz="1600" dirty="0" err="1"/>
              <a:t>ditetapkan</a:t>
            </a:r>
            <a:r>
              <a:rPr lang="en-US" sz="1600" dirty="0"/>
              <a:t> </a:t>
            </a:r>
            <a:r>
              <a:rPr lang="en-US" sz="1600" dirty="0" err="1"/>
              <a:t>sebelumnya</a:t>
            </a:r>
            <a:r>
              <a:rPr lang="en-US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9430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122</TotalTime>
  <Words>474</Words>
  <Application>Microsoft Office PowerPoint</Application>
  <PresentationFormat>On-screen Show (4:3)</PresentationFormat>
  <Paragraphs>42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Pushpin</vt:lpstr>
      <vt:lpstr>AKUNTANSI SEKTOR PUBLIK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AKUNTANSI SEKTOR PUBLIK</dc:title>
  <dc:creator>Dadan</dc:creator>
  <cp:lastModifiedBy>Dadan</cp:lastModifiedBy>
  <cp:revision>15</cp:revision>
  <dcterms:created xsi:type="dcterms:W3CDTF">2014-12-19T23:58:04Z</dcterms:created>
  <dcterms:modified xsi:type="dcterms:W3CDTF">2015-01-08T18:03:42Z</dcterms:modified>
</cp:coreProperties>
</file>