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0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82" autoAdjust="0"/>
    <p:restoredTop sz="90929"/>
  </p:normalViewPr>
  <p:slideViewPr>
    <p:cSldViewPr>
      <p:cViewPr varScale="1">
        <p:scale>
          <a:sx n="64" d="100"/>
          <a:sy n="64" d="100"/>
        </p:scale>
        <p:origin x="648" y="72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Gambar\theme%20u%20presentasi\Animated%20Global%202\PPPAni5_Xray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9342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fld id="{CDA89842-4C8B-4164-99BB-17BBC3BF56B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6" name="PPPAni5_Xray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092950" y="4541838"/>
            <a:ext cx="3048000" cy="3048000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457200" y="1676400"/>
            <a:ext cx="8001000" cy="12954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05200"/>
            <a:ext cx="6477000" cy="19812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0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1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A50FF-8C4E-4EB5-9201-4A32B7C9B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038350" cy="6781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5962650" cy="6781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FE6CE-60F5-4A27-9C6C-9DCE304C41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A9F6C-D308-44CE-8B1E-3880EAEA95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DDA92-87E1-4B99-A317-FDA8747AE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0005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1500" y="1219200"/>
            <a:ext cx="40005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9EC45-516F-4A06-B75C-4E3E8B04C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BA9EE-CDB8-44A7-B705-39E96E49F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3238D-6553-4DCE-AF55-A34862498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E80C7-5CAD-457A-B0EF-1850C319C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92193-9CDF-47BE-8025-E1EA60F92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4B308-9D55-4E16-A7EB-D356DBFFD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D:\Gambar\theme%20u%20presentasi\Animated%20Global%202\PPPAni5_Xray_txt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84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153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/>
            </a:lvl1pPr>
          </a:lstStyle>
          <a:p>
            <a:fld id="{E4D22AEF-F77D-404E-8AED-901A2097847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9" name="PPPAni5_Xray_t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8474075" y="57150"/>
            <a:ext cx="1619250" cy="16192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3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</p:childTnLst>
        </p:cTn>
      </p:par>
    </p:tnLst>
  </p:timing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+mj-lt"/>
          <a:ea typeface="+mj-ea"/>
          <a:cs typeface="+mj-cs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rgbClr val="FFFFFF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100">
          <a:solidFill>
            <a:srgbClr val="FFFFFF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rgbClr val="FFFFFF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rgbClr val="FFFFFF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993" y="1850703"/>
            <a:ext cx="9611741" cy="1368151"/>
          </a:xfrm>
        </p:spPr>
        <p:txBody>
          <a:bodyPr/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chitextOneType" pitchFamily="2" charset="0"/>
              </a:rPr>
              <a:t>JENIS – JENIS SEL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chitextOneTyp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725" y="4659015"/>
            <a:ext cx="6218245" cy="1414836"/>
          </a:xfrm>
        </p:spPr>
        <p:txBody>
          <a:bodyPr/>
          <a:lstStyle/>
          <a:p>
            <a:r>
              <a:rPr lang="en-US" sz="2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8Pin Matrix" pitchFamily="2" charset="0"/>
              </a:rPr>
              <a:t>Adi</a:t>
            </a:r>
            <a:r>
              <a:rPr 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8Pin Matrix" pitchFamily="2" charset="0"/>
              </a:rPr>
              <a:t> </a:t>
            </a:r>
            <a:r>
              <a:rPr lang="en-US" sz="2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8Pin Matrix" pitchFamily="2" charset="0"/>
              </a:rPr>
              <a:t>Rachmanto</a:t>
            </a:r>
            <a:r>
              <a:rPr lang="id-ID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8Pin Matrix" pitchFamily="2" charset="0"/>
              </a:rPr>
              <a:t>, S. Kom., M. Kom</a:t>
            </a:r>
          </a:p>
          <a:p>
            <a:r>
              <a:rPr lang="id-ID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8Pin Matrix" pitchFamily="2" charset="0"/>
              </a:rPr>
              <a:t>Program Studi Akuntansi</a:t>
            </a:r>
          </a:p>
          <a:p>
            <a:r>
              <a:rPr 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8Pin Matrix" pitchFamily="2" charset="0"/>
              </a:rPr>
              <a:t>U</a:t>
            </a:r>
            <a:r>
              <a:rPr lang="id-ID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8Pin Matrix" pitchFamily="2" charset="0"/>
              </a:rPr>
              <a:t>NIKOM</a:t>
            </a:r>
            <a:endParaRPr lang="en-US" sz="2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8Pin Matrix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886" y="487348"/>
            <a:ext cx="8706569" cy="607215"/>
          </a:xfrm>
        </p:spPr>
        <p:txBody>
          <a:bodyPr/>
          <a:lstStyle/>
          <a:p>
            <a:pPr lvl="1" algn="ctr"/>
            <a:r>
              <a:rPr lang="en-US" sz="1800" b="1" u="sng" spc="5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u="sng" spc="50" dirty="0" err="1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1800" b="1" u="sng" spc="5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spc="50" dirty="0" err="1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1800" b="1" u="sng" spc="5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800" b="1" u="sng" spc="50" dirty="0" err="1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1800" b="1" u="sng" spc="5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spc="50" dirty="0" err="1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1800" b="1" u="sng" spc="5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1800" b="1" u="sng" spc="50" dirty="0" err="1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1800" b="1" u="sng" spc="5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1800" b="1" u="sng" spc="50" dirty="0" err="1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1800" b="1" u="sng" spc="5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spc="50" dirty="0" err="1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800" b="1" u="sng" spc="5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) / </a:t>
            </a:r>
            <a:r>
              <a:rPr lang="en-US" sz="1800" b="1" u="sng" spc="50" dirty="0" err="1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1800" b="1" u="sng" spc="5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spc="50" dirty="0" err="1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800" b="1" spc="5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spc="5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1" spc="5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1800" b="1" spc="50" dirty="0" err="1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sz="1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8837"/>
            <a:ext cx="8153400" cy="570152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Layout </a:t>
            </a:r>
            <a:r>
              <a:rPr lang="en-US" sz="2400" dirty="0" err="1" smtClean="0"/>
              <a:t>Keluaran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767" y="1094563"/>
            <a:ext cx="8286808" cy="514353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767" y="4795051"/>
            <a:ext cx="8286808" cy="2571768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442831" y="4324965"/>
            <a:ext cx="4296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=(B8+B8*$C$7*$C$5)/$C$5/12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146415" y="3218857"/>
            <a:ext cx="1296417" cy="127003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9920"/>
            <a:ext cx="7848600" cy="838200"/>
          </a:xfrm>
        </p:spPr>
        <p:txBody>
          <a:bodyPr/>
          <a:lstStyle/>
          <a:p>
            <a:pPr algn="ctr"/>
            <a:r>
              <a:rPr lang="id-ID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ardvarkBold" pitchFamily="34" charset="0"/>
              </a:rPr>
              <a:t>QUIZ 1 [A]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842591"/>
            <a:ext cx="8951093" cy="6452789"/>
          </a:xfrm>
        </p:spPr>
        <p:txBody>
          <a:bodyPr/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None/>
            </a:pPr>
            <a:endParaRPr lang="en-US" sz="1600" b="1" u="sng" dirty="0" smtClean="0"/>
          </a:p>
          <a:p>
            <a:pPr>
              <a:buNone/>
            </a:pPr>
            <a:endParaRPr lang="en-US" sz="1600" b="1" u="sng" dirty="0" smtClean="0"/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endParaRPr lang="en-US" sz="16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9" y="2244922"/>
            <a:ext cx="8735071" cy="47903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2963" y="1130623"/>
            <a:ext cx="859105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Buatlah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Daftar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Upah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Harian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PT.UNTUNG SELALU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menghitung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kerja,upah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pajak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upah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total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upah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dirty="0">
              <a:solidFill>
                <a:srgbClr val="FF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ardvarkBold" pitchFamily="34" charset="0"/>
              </a:rPr>
              <a:t>QUIZ 1 [A]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31168"/>
            <a:ext cx="8153400" cy="2143671"/>
          </a:xfrm>
        </p:spPr>
        <p:txBody>
          <a:bodyPr/>
          <a:lstStyle/>
          <a:p>
            <a:pPr marL="0" indent="0">
              <a:buNone/>
            </a:pPr>
            <a:r>
              <a:rPr lang="en-US" sz="1400" b="1" u="sng" dirty="0" err="1"/>
              <a:t>Ketentuan</a:t>
            </a:r>
            <a:r>
              <a:rPr lang="en-US" sz="1400" b="1" u="sng" dirty="0"/>
              <a:t> </a:t>
            </a:r>
            <a:r>
              <a:rPr lang="en-US" sz="1400" b="1" u="sng" dirty="0" err="1"/>
              <a:t>Soal</a:t>
            </a:r>
            <a:r>
              <a:rPr lang="en-US" sz="1400" b="1" u="sng" dirty="0"/>
              <a:t> </a:t>
            </a:r>
            <a:r>
              <a:rPr lang="en-US" sz="1400" b="1" u="sng" dirty="0" err="1"/>
              <a:t>dan</a:t>
            </a:r>
            <a:r>
              <a:rPr lang="en-US" sz="1400" b="1" u="sng" dirty="0"/>
              <a:t> </a:t>
            </a:r>
            <a:r>
              <a:rPr lang="en-US" sz="1400" b="1" u="sng" dirty="0" err="1"/>
              <a:t>Penilaian</a:t>
            </a:r>
            <a:r>
              <a:rPr lang="en-US" sz="1400" b="1" u="sng" dirty="0"/>
              <a:t>: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Waktu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 = Jam </a:t>
            </a:r>
            <a:r>
              <a:rPr lang="en-US" sz="1400" dirty="0" err="1"/>
              <a:t>Keluar</a:t>
            </a:r>
            <a:r>
              <a:rPr lang="en-US" sz="1400" dirty="0"/>
              <a:t> – Jam </a:t>
            </a:r>
            <a:r>
              <a:rPr lang="en-US" sz="1400" dirty="0" err="1"/>
              <a:t>Masuk</a:t>
            </a:r>
            <a:r>
              <a:rPr lang="en-US" sz="1400" dirty="0"/>
              <a:t> 				</a:t>
            </a:r>
            <a:r>
              <a:rPr lang="en-US" sz="1400" b="1" dirty="0"/>
              <a:t>(20 Point)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Upah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 = (</a:t>
            </a:r>
            <a:r>
              <a:rPr lang="en-US" sz="1400" dirty="0" err="1"/>
              <a:t>Waktu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 * </a:t>
            </a:r>
            <a:r>
              <a:rPr lang="en-US" sz="1400" dirty="0" err="1"/>
              <a:t>Tarip</a:t>
            </a:r>
            <a:r>
              <a:rPr lang="en-US" sz="1400" dirty="0"/>
              <a:t> </a:t>
            </a:r>
            <a:r>
              <a:rPr lang="en-US" sz="1400" dirty="0" err="1"/>
              <a:t>upah</a:t>
            </a:r>
            <a:r>
              <a:rPr lang="en-US" sz="1400" dirty="0"/>
              <a:t> Per-Jam) * 24 Jam 		</a:t>
            </a:r>
            <a:r>
              <a:rPr lang="en-US" sz="1400" dirty="0" smtClean="0"/>
              <a:t>	</a:t>
            </a:r>
            <a:r>
              <a:rPr lang="en-US" sz="1400" b="1" dirty="0" smtClean="0"/>
              <a:t>(</a:t>
            </a:r>
            <a:r>
              <a:rPr lang="en-US" sz="1400" b="1" dirty="0"/>
              <a:t>10 point)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Upah</a:t>
            </a:r>
            <a:r>
              <a:rPr lang="en-US" sz="1400" dirty="0"/>
              <a:t> = </a:t>
            </a:r>
            <a:r>
              <a:rPr lang="en-US" sz="1400" dirty="0" err="1"/>
              <a:t>Upah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 *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Upah</a:t>
            </a:r>
            <a:r>
              <a:rPr lang="en-US" sz="1400" dirty="0"/>
              <a:t> </a:t>
            </a:r>
            <a:r>
              <a:rPr lang="en-US" sz="1400" dirty="0" err="1" smtClean="0"/>
              <a:t>Harian</a:t>
            </a:r>
            <a:r>
              <a:rPr lang="en-US" sz="1400" dirty="0"/>
              <a:t>				</a:t>
            </a:r>
            <a:r>
              <a:rPr lang="en-US" sz="1400" b="1" dirty="0"/>
              <a:t>(10 Point)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/>
              <a:t>Total </a:t>
            </a:r>
            <a:r>
              <a:rPr lang="en-US" sz="1400" dirty="0" err="1"/>
              <a:t>Upah</a:t>
            </a:r>
            <a:r>
              <a:rPr lang="en-US" sz="1400" dirty="0"/>
              <a:t> = </a:t>
            </a:r>
            <a:r>
              <a:rPr lang="en-US" sz="1400" dirty="0" err="1"/>
              <a:t>Upah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 –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Upah</a:t>
            </a:r>
            <a:r>
              <a:rPr lang="en-US" sz="1400" dirty="0"/>
              <a:t> 				</a:t>
            </a:r>
            <a:r>
              <a:rPr lang="en-US" sz="1400" b="1" dirty="0" smtClean="0"/>
              <a:t>(</a:t>
            </a:r>
            <a:r>
              <a:rPr lang="en-US" sz="1400" b="1" dirty="0"/>
              <a:t>10 Point)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Jumlahkan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</a:t>
            </a:r>
            <a:r>
              <a:rPr lang="en-US" sz="1400" dirty="0" err="1"/>
              <a:t>Upah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, </a:t>
            </a:r>
            <a:r>
              <a:rPr lang="en-US" sz="1400" dirty="0" err="1"/>
              <a:t>Pajak</a:t>
            </a:r>
            <a:r>
              <a:rPr lang="en-US" sz="1400" dirty="0"/>
              <a:t> </a:t>
            </a:r>
            <a:r>
              <a:rPr lang="en-US" sz="1400" dirty="0" err="1"/>
              <a:t>Upah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Total </a:t>
            </a:r>
            <a:r>
              <a:rPr lang="en-US" sz="1400" dirty="0" err="1"/>
              <a:t>Upah</a:t>
            </a:r>
            <a:r>
              <a:rPr lang="en-US" sz="1400" dirty="0"/>
              <a:t> 		</a:t>
            </a:r>
            <a:r>
              <a:rPr lang="en-US" sz="1400" b="1" dirty="0" smtClean="0"/>
              <a:t>(</a:t>
            </a:r>
            <a:r>
              <a:rPr lang="en-US" sz="1400" b="1" dirty="0"/>
              <a:t>20 Point)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Formatlah</a:t>
            </a:r>
            <a:r>
              <a:rPr lang="en-US" sz="1400" dirty="0"/>
              <a:t> </a:t>
            </a:r>
            <a:r>
              <a:rPr lang="en-US" sz="1400" dirty="0" err="1"/>
              <a:t>tanggal</a:t>
            </a:r>
            <a:r>
              <a:rPr lang="en-US" sz="1400" dirty="0"/>
              <a:t> </a:t>
            </a:r>
            <a:r>
              <a:rPr lang="en-US" sz="1400" dirty="0" err="1"/>
              <a:t>laporan</a:t>
            </a:r>
            <a:r>
              <a:rPr lang="en-US" sz="1400" dirty="0"/>
              <a:t>, </a:t>
            </a:r>
            <a:r>
              <a:rPr lang="en-US" sz="1400" dirty="0" err="1"/>
              <a:t>waktu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angka-angka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 smtClean="0"/>
              <a:t>aturlah</a:t>
            </a:r>
            <a:r>
              <a:rPr lang="id-ID" sz="1400" dirty="0" smtClean="0"/>
              <a:t> </a:t>
            </a:r>
            <a:r>
              <a:rPr lang="en-US" sz="1400" dirty="0" err="1" smtClean="0"/>
              <a:t>penempatan</a:t>
            </a:r>
            <a:endParaRPr lang="id-ID" sz="1400" dirty="0" smtClean="0"/>
          </a:p>
          <a:p>
            <a:pPr marL="0" lvl="0" indent="0">
              <a:buNone/>
            </a:pPr>
            <a:r>
              <a:rPr lang="id-ID" sz="1400" dirty="0"/>
              <a:t> </a:t>
            </a:r>
            <a:r>
              <a:rPr lang="id-ID" sz="1400" dirty="0" smtClean="0"/>
              <a:t>    </a:t>
            </a:r>
            <a:r>
              <a:rPr lang="en-US" sz="1400" dirty="0" err="1" smtClean="0"/>
              <a:t>teksnya</a:t>
            </a:r>
            <a:r>
              <a:rPr lang="en-US" sz="1400" dirty="0" smtClean="0"/>
              <a:t> </a:t>
            </a:r>
            <a:r>
              <a:rPr lang="en-US" sz="1400" dirty="0"/>
              <a:t>agar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tampilan</a:t>
            </a:r>
            <a:r>
              <a:rPr lang="en-US" sz="1400" dirty="0"/>
              <a:t> Layout </a:t>
            </a:r>
            <a:r>
              <a:rPr lang="en-US" sz="1400" dirty="0" err="1"/>
              <a:t>Keluaran</a:t>
            </a:r>
            <a:r>
              <a:rPr lang="en-US" sz="1400" dirty="0"/>
              <a:t>		</a:t>
            </a:r>
            <a:r>
              <a:rPr lang="id-ID" sz="1400" dirty="0" smtClean="0"/>
              <a:t>	</a:t>
            </a:r>
            <a:r>
              <a:rPr lang="en-US" sz="1400" b="1" dirty="0" smtClean="0"/>
              <a:t>(</a:t>
            </a:r>
            <a:r>
              <a:rPr lang="en-US" sz="1400" b="1" dirty="0"/>
              <a:t>30 Point</a:t>
            </a:r>
            <a:r>
              <a:rPr lang="en-US" sz="1400" b="1" dirty="0" smtClean="0"/>
              <a:t>)</a:t>
            </a:r>
            <a:endParaRPr lang="id-ID" sz="1400" b="1" dirty="0" smtClean="0"/>
          </a:p>
          <a:p>
            <a:pPr marL="228600" lvl="0" indent="-228600">
              <a:buFont typeface="+mj-lt"/>
              <a:buAutoNum type="arabicPeriod"/>
            </a:pPr>
            <a:endParaRPr lang="id-ID" sz="1200" b="1" dirty="0"/>
          </a:p>
          <a:p>
            <a:pPr marL="0" lvl="0" indent="0">
              <a:buNone/>
            </a:pPr>
            <a:r>
              <a:rPr lang="en-US" sz="1400" b="1" u="sng" dirty="0" smtClean="0"/>
              <a:t>Layout </a:t>
            </a:r>
            <a:r>
              <a:rPr lang="en-US" sz="1400" b="1" u="sng" dirty="0" err="1"/>
              <a:t>Keluaran</a:t>
            </a:r>
            <a:endParaRPr lang="id-ID" sz="1400" b="1" dirty="0"/>
          </a:p>
          <a:p>
            <a:pPr marL="0" indent="0">
              <a:buNone/>
            </a:pPr>
            <a:endParaRPr lang="id-ID" sz="1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7" y="3578895"/>
            <a:ext cx="8712968" cy="379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ardvarkBold" pitchFamily="34" charset="0"/>
              </a:rPr>
              <a:t>QUIZ 1 </a:t>
            </a:r>
            <a:r>
              <a:rPr lang="id-ID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ardvarkBold" pitchFamily="34" charset="0"/>
              </a:rPr>
              <a:t>[B]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86607"/>
            <a:ext cx="8153400" cy="5562600"/>
          </a:xfrm>
        </p:spPr>
        <p:txBody>
          <a:bodyPr/>
          <a:lstStyle/>
          <a:p>
            <a:r>
              <a:rPr lang="en-US" sz="2000" dirty="0" err="1"/>
              <a:t>Buatlah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Warnet</a:t>
            </a:r>
            <a:r>
              <a:rPr lang="en-US" sz="2000" dirty="0"/>
              <a:t> </a:t>
            </a:r>
            <a:r>
              <a:rPr lang="en-US" sz="2000" b="1" dirty="0"/>
              <a:t>CYBER.NET  </a:t>
            </a:r>
            <a:r>
              <a:rPr lang="en-US" sz="2000" dirty="0" err="1"/>
              <a:t>dengan</a:t>
            </a:r>
            <a:r>
              <a:rPr lang="en-US" sz="2000" dirty="0"/>
              <a:t> format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:</a:t>
            </a:r>
            <a:endParaRPr lang="id-ID" sz="2000" dirty="0"/>
          </a:p>
          <a:p>
            <a:endParaRPr lang="id-ID" sz="2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7" y="1922711"/>
            <a:ext cx="9095109" cy="524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ardvarkBold" pitchFamily="34" charset="0"/>
              </a:rPr>
              <a:t>QUIZ 1 [B]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42591"/>
            <a:ext cx="8153400" cy="3223791"/>
          </a:xfrm>
        </p:spPr>
        <p:txBody>
          <a:bodyPr/>
          <a:lstStyle/>
          <a:p>
            <a:pPr marL="0" indent="0">
              <a:buNone/>
            </a:pPr>
            <a:r>
              <a:rPr lang="en-US" sz="1400" b="1" u="sng" dirty="0" err="1"/>
              <a:t>Ketentuan</a:t>
            </a:r>
            <a:r>
              <a:rPr lang="en-US" sz="1400" b="1" u="sng" dirty="0"/>
              <a:t> </a:t>
            </a:r>
            <a:r>
              <a:rPr lang="en-US" sz="1400" b="1" u="sng" dirty="0" err="1"/>
              <a:t>Soal</a:t>
            </a:r>
            <a:r>
              <a:rPr lang="en-US" sz="1400" b="1" u="sng" dirty="0"/>
              <a:t> </a:t>
            </a:r>
            <a:r>
              <a:rPr lang="en-US" sz="1400" b="1" u="sng" dirty="0" err="1"/>
              <a:t>dan</a:t>
            </a:r>
            <a:r>
              <a:rPr lang="en-US" sz="1400" b="1" u="sng" dirty="0"/>
              <a:t> </a:t>
            </a:r>
            <a:r>
              <a:rPr lang="en-US" sz="1400" b="1" u="sng" dirty="0" err="1"/>
              <a:t>Penilaian</a:t>
            </a:r>
            <a:r>
              <a:rPr lang="en-US" sz="1400" b="1" u="sng" dirty="0"/>
              <a:t>:</a:t>
            </a:r>
            <a:endParaRPr lang="id-ID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err="1"/>
              <a:t>Waktu</a:t>
            </a:r>
            <a:r>
              <a:rPr lang="en-US" sz="1400" dirty="0"/>
              <a:t> </a:t>
            </a:r>
            <a:r>
              <a:rPr lang="en-US" sz="1400" dirty="0" err="1"/>
              <a:t>Pakai</a:t>
            </a:r>
            <a:r>
              <a:rPr lang="en-US" sz="1400" dirty="0"/>
              <a:t> = Jam </a:t>
            </a:r>
            <a:r>
              <a:rPr lang="en-US" sz="1400" dirty="0" err="1"/>
              <a:t>selesai</a:t>
            </a:r>
            <a:r>
              <a:rPr lang="en-US" sz="1400" dirty="0"/>
              <a:t> – Jam </a:t>
            </a:r>
            <a:r>
              <a:rPr lang="en-US" sz="1400" dirty="0" err="1"/>
              <a:t>mulai</a:t>
            </a:r>
            <a:r>
              <a:rPr lang="en-US" sz="1400" dirty="0"/>
              <a:t> 				</a:t>
            </a:r>
            <a:r>
              <a:rPr lang="en-US" sz="1400" b="1" dirty="0"/>
              <a:t>(20 Point)</a:t>
            </a:r>
            <a:endParaRPr lang="id-ID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err="1"/>
              <a:t>Biaya</a:t>
            </a:r>
            <a:r>
              <a:rPr lang="en-US" sz="1400" dirty="0"/>
              <a:t> </a:t>
            </a:r>
            <a:r>
              <a:rPr lang="en-US" sz="1400" dirty="0" err="1"/>
              <a:t>Pakai</a:t>
            </a:r>
            <a:r>
              <a:rPr lang="en-US" sz="1400" dirty="0"/>
              <a:t> = (</a:t>
            </a:r>
            <a:r>
              <a:rPr lang="en-US" sz="1400" dirty="0" err="1"/>
              <a:t>Waktu</a:t>
            </a:r>
            <a:r>
              <a:rPr lang="en-US" sz="1400" dirty="0"/>
              <a:t> </a:t>
            </a:r>
            <a:r>
              <a:rPr lang="en-US" sz="1400" dirty="0" err="1"/>
              <a:t>Pakai</a:t>
            </a:r>
            <a:r>
              <a:rPr lang="en-US" sz="1400" dirty="0"/>
              <a:t> * </a:t>
            </a:r>
            <a:r>
              <a:rPr lang="en-US" sz="1400" dirty="0" err="1"/>
              <a:t>Biaya</a:t>
            </a:r>
            <a:r>
              <a:rPr lang="en-US" sz="1400" dirty="0"/>
              <a:t> Internet / Jam) * 24 Jam 		</a:t>
            </a:r>
            <a:r>
              <a:rPr lang="en-US" sz="1400" b="1" dirty="0"/>
              <a:t>(10 point)</a:t>
            </a:r>
            <a:endParaRPr lang="id-ID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err="1"/>
              <a:t>Diskon</a:t>
            </a:r>
            <a:r>
              <a:rPr lang="en-US" sz="1400" dirty="0"/>
              <a:t> = </a:t>
            </a:r>
            <a:r>
              <a:rPr lang="en-US" sz="1400" dirty="0" err="1"/>
              <a:t>Biaya</a:t>
            </a:r>
            <a:r>
              <a:rPr lang="en-US" sz="1400" dirty="0"/>
              <a:t> </a:t>
            </a:r>
            <a:r>
              <a:rPr lang="en-US" sz="1400" dirty="0" err="1"/>
              <a:t>Pakai</a:t>
            </a:r>
            <a:r>
              <a:rPr lang="en-US" sz="1400" dirty="0"/>
              <a:t> * </a:t>
            </a:r>
            <a:r>
              <a:rPr lang="en-US" sz="1400" dirty="0" err="1"/>
              <a:t>Diskon</a:t>
            </a:r>
            <a:r>
              <a:rPr lang="en-US" sz="1400" dirty="0"/>
              <a:t> </a:t>
            </a:r>
            <a:r>
              <a:rPr lang="en-US" sz="1400" dirty="0" err="1"/>
              <a:t>Hari</a:t>
            </a:r>
            <a:r>
              <a:rPr lang="en-US" sz="1400" dirty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/>
              <a:t>				</a:t>
            </a:r>
            <a:r>
              <a:rPr lang="en-US" sz="1400" b="1" dirty="0"/>
              <a:t>(10 Point)</a:t>
            </a:r>
            <a:endParaRPr lang="id-ID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sz="1400" dirty="0"/>
              <a:t>Total Bayar = </a:t>
            </a:r>
            <a:r>
              <a:rPr lang="en-US" sz="1400" dirty="0" err="1"/>
              <a:t>Biaya</a:t>
            </a:r>
            <a:r>
              <a:rPr lang="en-US" sz="1400" dirty="0"/>
              <a:t> </a:t>
            </a:r>
            <a:r>
              <a:rPr lang="en-US" sz="1400" dirty="0" err="1"/>
              <a:t>Pakai</a:t>
            </a:r>
            <a:r>
              <a:rPr lang="en-US" sz="1400" dirty="0"/>
              <a:t> – </a:t>
            </a:r>
            <a:r>
              <a:rPr lang="en-US" sz="1400" dirty="0" err="1"/>
              <a:t>Diskon</a:t>
            </a:r>
            <a:r>
              <a:rPr lang="en-US" sz="1400" dirty="0"/>
              <a:t> 				</a:t>
            </a:r>
            <a:r>
              <a:rPr lang="en-US" sz="1400" b="1" dirty="0"/>
              <a:t>(10 Point)</a:t>
            </a:r>
            <a:endParaRPr lang="id-ID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err="1"/>
              <a:t>Jumlahkan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</a:t>
            </a:r>
            <a:r>
              <a:rPr lang="en-US" sz="1400" dirty="0" err="1"/>
              <a:t>Biaya</a:t>
            </a:r>
            <a:r>
              <a:rPr lang="en-US" sz="1400" dirty="0"/>
              <a:t> </a:t>
            </a:r>
            <a:r>
              <a:rPr lang="en-US" sz="1400" dirty="0" err="1"/>
              <a:t>Pakai</a:t>
            </a:r>
            <a:r>
              <a:rPr lang="en-US" sz="1400" dirty="0"/>
              <a:t>, </a:t>
            </a:r>
            <a:r>
              <a:rPr lang="en-US" sz="1400" dirty="0" err="1"/>
              <a:t>Diskon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Total Bayar 		</a:t>
            </a:r>
            <a:r>
              <a:rPr lang="en-US" sz="1400" b="1" dirty="0"/>
              <a:t>(20 Point)</a:t>
            </a:r>
            <a:endParaRPr lang="id-ID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err="1"/>
              <a:t>Formatlah</a:t>
            </a:r>
            <a:r>
              <a:rPr lang="en-US" sz="1400" dirty="0"/>
              <a:t> </a:t>
            </a:r>
            <a:r>
              <a:rPr lang="en-US" sz="1400" dirty="0" err="1"/>
              <a:t>tanggal</a:t>
            </a:r>
            <a:r>
              <a:rPr lang="en-US" sz="1400" dirty="0"/>
              <a:t> </a:t>
            </a:r>
            <a:r>
              <a:rPr lang="en-US" sz="1400" dirty="0" err="1"/>
              <a:t>laporan</a:t>
            </a:r>
            <a:r>
              <a:rPr lang="en-US" sz="1400" dirty="0"/>
              <a:t>, </a:t>
            </a:r>
            <a:r>
              <a:rPr lang="en-US" sz="1400" dirty="0" err="1"/>
              <a:t>waktu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angka-angka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aturlah</a:t>
            </a:r>
            <a:r>
              <a:rPr lang="en-US" sz="1400" dirty="0"/>
              <a:t> </a:t>
            </a:r>
            <a:endParaRPr lang="id-ID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penempatan</a:t>
            </a:r>
            <a:r>
              <a:rPr lang="en-US" sz="1400" dirty="0"/>
              <a:t> </a:t>
            </a:r>
            <a:r>
              <a:rPr lang="en-US" sz="1400" dirty="0" err="1"/>
              <a:t>teksnya</a:t>
            </a:r>
            <a:r>
              <a:rPr lang="en-US" sz="1400" dirty="0"/>
              <a:t> agar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tampilan</a:t>
            </a:r>
            <a:r>
              <a:rPr lang="en-US" sz="1400" dirty="0"/>
              <a:t> Layout </a:t>
            </a:r>
            <a:r>
              <a:rPr lang="en-US" sz="1400" dirty="0" err="1"/>
              <a:t>Keluaran</a:t>
            </a:r>
            <a:r>
              <a:rPr lang="en-US" sz="1400" dirty="0"/>
              <a:t>		</a:t>
            </a:r>
            <a:r>
              <a:rPr lang="en-US" sz="1400" b="1" dirty="0"/>
              <a:t>(30 Point</a:t>
            </a:r>
            <a:r>
              <a:rPr lang="en-US" sz="1400" b="1" dirty="0" smtClean="0"/>
              <a:t>)</a:t>
            </a:r>
            <a:endParaRPr lang="id-ID" sz="1400" b="1" dirty="0" smtClean="0"/>
          </a:p>
          <a:p>
            <a:pPr marL="0" indent="0">
              <a:buNone/>
            </a:pPr>
            <a:endParaRPr lang="id-ID" sz="1400" b="1" dirty="0"/>
          </a:p>
          <a:p>
            <a:pPr marL="0" lvl="0" indent="0">
              <a:buNone/>
            </a:pPr>
            <a:r>
              <a:rPr lang="en-US" sz="1400" b="1" u="sng" dirty="0"/>
              <a:t>Layout </a:t>
            </a:r>
            <a:r>
              <a:rPr lang="en-US" sz="1400" b="1" u="sng" dirty="0" err="1"/>
              <a:t>Keluaran</a:t>
            </a:r>
            <a:endParaRPr lang="id-ID" sz="1400" b="1" dirty="0"/>
          </a:p>
          <a:p>
            <a:pPr marL="0" indent="0">
              <a:buNone/>
            </a:pPr>
            <a:endParaRPr lang="id-ID" sz="1400" dirty="0"/>
          </a:p>
          <a:p>
            <a:pPr marL="0" indent="0">
              <a:buNone/>
            </a:pPr>
            <a:endParaRPr lang="id-ID" sz="1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3578895"/>
            <a:ext cx="8471991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4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080" y="0"/>
            <a:ext cx="7431119" cy="838200"/>
          </a:xfrm>
        </p:spPr>
        <p:txBody>
          <a:bodyPr/>
          <a:lstStyle/>
          <a:p>
            <a:pPr algn="ctr"/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911 Porscha" pitchFamily="2" charset="0"/>
              </a:rPr>
              <a:t>Pengantar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911 Porscha" pitchFamily="2" charset="0"/>
              </a:rPr>
              <a:t> SEL</a:t>
            </a:r>
            <a:endParaRPr lang="en-US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911 Porsch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753" y="1866093"/>
            <a:ext cx="8523136" cy="5276848"/>
          </a:xfrm>
        </p:spPr>
        <p:txBody>
          <a:bodyPr/>
          <a:lstStyle/>
          <a:p>
            <a:pPr algn="ctr">
              <a:buNone/>
            </a:pP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Rumus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atau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fungsi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dapat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disalin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untuk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mempercepat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kerja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kita</a:t>
            </a:r>
            <a:r>
              <a:rPr lang="en-US" sz="29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.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Hasil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salinan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rumus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atau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fungsi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sangat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tergantung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dari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jenis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sel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yang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terlibat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di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dalam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rumus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.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Ada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rumus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yang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apabila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disalin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,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alamat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selnya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tidak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berubah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,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ada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pula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rumus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atau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fungsi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yang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setiap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kali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disalin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,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rumus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atau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fungsi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hasil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salinan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mengandung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alamat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sel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yahg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berbeda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dari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rumus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atau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fungsi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sz="29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aslinya</a:t>
            </a:r>
            <a:r>
              <a:rPr lang="en-US" sz="29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1927" y="1790201"/>
            <a:ext cx="557530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b="1" i="1" dirty="0" err="1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</a:t>
            </a:r>
            <a:r>
              <a:rPr lang="en-US" b="1" i="1" dirty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Relatif</a:t>
            </a:r>
            <a:r>
              <a:rPr lang="en-US" b="1" i="1" dirty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adalah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apabila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rumus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atau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fungsi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disalin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maka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alamat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sel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akan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berubah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sesuai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dengan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kolom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dan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barisnya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pPr>
              <a:buNone/>
            </a:pP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  </a:t>
            </a:r>
            <a:b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Contoh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sel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relative :</a:t>
            </a:r>
          </a:p>
          <a:p>
            <a:pPr>
              <a:buNone/>
            </a:pP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=A1+B1 =&gt;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jika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rumus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tersebut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salin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	        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ke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bawah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akan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menjadi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:            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=A2+B2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				 =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A3+B3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			</a:t>
            </a:r>
          </a:p>
          <a:p>
            <a:pPr>
              <a:buNone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=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A4+B4							</a:t>
            </a:r>
          </a:p>
          <a:p>
            <a:pPr>
              <a:buNone/>
            </a:pP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dst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4930"/>
            <a:ext cx="7848600" cy="838200"/>
          </a:xfrm>
        </p:spPr>
        <p:txBody>
          <a:bodyPr/>
          <a:lstStyle/>
          <a:p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Jenis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– </a:t>
            </a:r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Jenis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Sel</a:t>
            </a:r>
            <a:endParaRPr lang="en-US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ardvark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80275"/>
            <a:ext cx="8790014" cy="714380"/>
          </a:xfrm>
        </p:spPr>
        <p:txBody>
          <a:bodyPr/>
          <a:lstStyle/>
          <a:p>
            <a:r>
              <a:rPr lang="en-US" sz="20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Sel</a:t>
            </a:r>
            <a:r>
              <a:rPr lang="en-US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 </a:t>
            </a:r>
            <a:r>
              <a:rPr lang="en-US" sz="20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terdiri</a:t>
            </a:r>
            <a:r>
              <a:rPr lang="en-US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 </a:t>
            </a:r>
            <a:r>
              <a:rPr lang="en-US" sz="20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dari</a:t>
            </a:r>
            <a:r>
              <a:rPr lang="en-US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 </a:t>
            </a:r>
            <a:r>
              <a:rPr lang="en-US" sz="2000" b="1" i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3 (</a:t>
            </a:r>
            <a:r>
              <a:rPr lang="en-US" sz="2000" b="1" i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tiga</a:t>
            </a:r>
            <a:r>
              <a:rPr lang="en-US" sz="2000" b="1" i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) </a:t>
            </a:r>
            <a:r>
              <a:rPr lang="en-US" sz="20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jenis</a:t>
            </a:r>
            <a:r>
              <a:rPr lang="en-US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 </a:t>
            </a:r>
            <a:r>
              <a:rPr lang="en-US" sz="20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sel</a:t>
            </a:r>
            <a:r>
              <a:rPr lang="en-US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, </a:t>
            </a:r>
            <a:r>
              <a:rPr lang="en-US" sz="20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antara</a:t>
            </a:r>
            <a:r>
              <a:rPr lang="en-US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 lain </a:t>
            </a:r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8Pin Matrix" pitchFamily="2" charset="0"/>
              </a:rPr>
              <a:t>:</a:t>
            </a:r>
          </a:p>
          <a:p>
            <a:pPr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74973" y="3509167"/>
            <a:ext cx="1497006" cy="607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A1 + B1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4627" y="3652043"/>
            <a:ext cx="3429024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chemeClr val="accent1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2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590" y="89940"/>
            <a:ext cx="7848600" cy="838200"/>
          </a:xfrm>
        </p:spPr>
        <p:txBody>
          <a:bodyPr/>
          <a:lstStyle/>
          <a:p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Jenis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– </a:t>
            </a:r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Jenis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Sel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30" y="1219200"/>
            <a:ext cx="8489976" cy="5562600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sz="2800" b="1" i="1" dirty="0" err="1">
                <a:ln w="10160">
                  <a:solidFill>
                    <a:srgbClr val="C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b="1" i="1" dirty="0">
                <a:ln w="10160">
                  <a:solidFill>
                    <a:srgbClr val="C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n w="10160">
                  <a:solidFill>
                    <a:srgbClr val="C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Absolut</a:t>
            </a:r>
            <a:r>
              <a:rPr lang="en-US" sz="2800" b="1" i="1" dirty="0">
                <a:ln w="10160">
                  <a:solidFill>
                    <a:srgbClr val="C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salin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i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sz="2800" i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$ </a:t>
            </a:r>
            <a:r>
              <a:rPr lang="en-US" sz="2800" i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(Dollar).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Gunakan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tombol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F4 agar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Absolut</a:t>
            </a:r>
            <a:r>
              <a:rPr lang="en-US" sz="280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sz="280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b="12525"/>
          <a:stretch>
            <a:fillRect/>
          </a:stretch>
        </p:blipFill>
        <p:spPr bwMode="auto">
          <a:xfrm>
            <a:off x="2086417" y="3103415"/>
            <a:ext cx="759733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560" y="104930"/>
            <a:ext cx="7848600" cy="838200"/>
          </a:xfrm>
        </p:spPr>
        <p:txBody>
          <a:bodyPr/>
          <a:lstStyle/>
          <a:p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Jenis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– </a:t>
            </a:r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Jenis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Sel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en-US" b="1" i="1" dirty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Semi </a:t>
            </a:r>
            <a:r>
              <a:rPr lang="en-US" b="1" i="1" dirty="0" err="1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Absolut</a:t>
            </a:r>
            <a:r>
              <a:rPr lang="en-US" b="1" i="1" dirty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absolut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komponenya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buNone/>
            </a:pP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	 Semi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Absolut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None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b="1" dirty="0" err="1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Absolut</a:t>
            </a:r>
            <a:r>
              <a:rPr lang="en-US" b="1" dirty="0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b="1" dirty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b="1" dirty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kolomnya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absolut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barisnya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$ </a:t>
            </a:r>
            <a:r>
              <a:rPr lang="en-US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(Dollar)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7519" y="5652307"/>
          <a:ext cx="3643338" cy="4907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87278"/>
                <a:gridCol w="1256060"/>
              </a:tblGrid>
              <a:tr h="419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err="1"/>
                        <a:t>Contoh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sel</a:t>
                      </a:r>
                      <a:r>
                        <a:rPr lang="en-US" sz="2800" dirty="0"/>
                        <a:t> :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/>
                        <a:t>=$B1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Jenis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– </a:t>
            </a:r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Jenis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</a:t>
            </a:r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Sel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ardvarkBold" pitchFamily="34" charset="0"/>
              </a:rPr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lphaLcParenR" startAt="2"/>
            </a:pP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Absolut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barisnya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absolut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kolomnya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$ (Dollar).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60395" y="3509167"/>
          <a:ext cx="3643338" cy="4907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87278"/>
                <a:gridCol w="1256060"/>
              </a:tblGrid>
              <a:tr h="419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err="1"/>
                        <a:t>Contoh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sel</a:t>
                      </a:r>
                      <a:r>
                        <a:rPr lang="en-US" sz="2800" dirty="0"/>
                        <a:t> :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/>
                        <a:t>=B$1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500" y="59960"/>
            <a:ext cx="7848600" cy="838200"/>
          </a:xfrm>
        </p:spPr>
        <p:txBody>
          <a:bodyPr/>
          <a:lstStyle/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ardvarkBold" pitchFamily="34" charset="0"/>
              </a:rPr>
              <a:t>LATIHAN 1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ardvark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19200"/>
            <a:ext cx="8775727" cy="5562600"/>
          </a:xfrm>
        </p:spPr>
        <p:txBody>
          <a:bodyPr/>
          <a:lstStyle/>
          <a:p>
            <a:r>
              <a:rPr lang="en-US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Buatlah</a:t>
            </a:r>
            <a:r>
              <a:rPr lang="en-US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PT. AMANAH SENTOSA </a:t>
            </a:r>
            <a:r>
              <a:rPr lang="en-US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Oktober</a:t>
            </a:r>
            <a:r>
              <a:rPr lang="en-US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id-ID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917" y="1994719"/>
            <a:ext cx="835824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880" y="149900"/>
            <a:ext cx="7788309" cy="838200"/>
          </a:xfrm>
        </p:spPr>
        <p:txBody>
          <a:bodyPr/>
          <a:lstStyle/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ardvarkBold" pitchFamily="34" charset="0"/>
              </a:rPr>
              <a:t>LATIHAN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19200"/>
            <a:ext cx="8489975" cy="2432843"/>
          </a:xfrm>
        </p:spPr>
        <p:txBody>
          <a:bodyPr/>
          <a:lstStyle/>
          <a:p>
            <a:pPr algn="just">
              <a:buNone/>
            </a:pPr>
            <a:r>
              <a:rPr lang="en-US" sz="2000" b="1" u="sng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Ketentuan</a:t>
            </a:r>
            <a:r>
              <a:rPr lang="en-US" sz="20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:</a:t>
            </a:r>
            <a:endParaRPr lang="en-US" sz="2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 algn="just"/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Nilai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Pembelian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=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Jumlah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Unit *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Harga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Barang</a:t>
            </a:r>
            <a:endParaRPr lang="en-US" sz="2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 algn="just"/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Uang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Muka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=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Nilai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Pembelian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*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Persen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Uang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Muka</a:t>
            </a:r>
            <a:endParaRPr lang="en-US" sz="2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 algn="just"/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Sisa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Pembayaran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=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Nilai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Pembelian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Uang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Muka</a:t>
            </a:r>
            <a:endParaRPr lang="en-US" sz="2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 algn="just"/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Formatlah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angka-angka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tersebut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serta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aturlah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penempatan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teksnya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agar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sama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dengan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tampilan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layout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keluaran</a:t>
            </a:r>
            <a:endParaRPr lang="en-US" sz="2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just"/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081" y="3366291"/>
            <a:ext cx="800105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540" y="104930"/>
            <a:ext cx="7848600" cy="838200"/>
          </a:xfrm>
        </p:spPr>
        <p:txBody>
          <a:bodyPr/>
          <a:lstStyle/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ardvarkBold" pitchFamily="34" charset="0"/>
              </a:rPr>
              <a:t>LATIHAN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40" y="1522951"/>
            <a:ext cx="9204356" cy="5933305"/>
          </a:xfrm>
        </p:spPr>
        <p:txBody>
          <a:bodyPr/>
          <a:lstStyle/>
          <a:p>
            <a:r>
              <a:rPr lang="en-US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Buatlah</a:t>
            </a:r>
            <a:r>
              <a:rPr lang="en-US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angsuran</a:t>
            </a:r>
            <a:r>
              <a:rPr lang="en-US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pemilikan</a:t>
            </a:r>
            <a:r>
              <a:rPr lang="en-US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Flat</a:t>
            </a:r>
          </a:p>
          <a:p>
            <a:pPr>
              <a:buNone/>
            </a:pPr>
            <a:endParaRPr lang="en-US" sz="1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Masukan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1">
              <a:buFont typeface="+mj-lt"/>
              <a:buAutoNum type="arabicPeriod"/>
            </a:pP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gunakan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masukkan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rangkaian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data / Data Series)</a:t>
            </a:r>
          </a:p>
          <a:p>
            <a:pPr lvl="1">
              <a:buFont typeface="+mj-lt"/>
              <a:buAutoNum type="arabicPeriod"/>
            </a:pP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+mj-lt"/>
              <a:buAutoNum type="arabicPeriod"/>
            </a:pP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Per-</a:t>
            </a:r>
            <a:r>
              <a:rPr lang="en-US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(Flat)</a:t>
            </a:r>
          </a:p>
          <a:p>
            <a:pPr lvl="1">
              <a:buNone/>
            </a:pPr>
            <a:endParaRPr lang="en-US" sz="2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1">
              <a:buFont typeface="+mj-lt"/>
              <a:buAutoNum type="arabicPeriod"/>
            </a:pP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Besarnya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angsuran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flat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 typeface="+mj-lt"/>
              <a:buAutoNum type="arabicPeriod"/>
            </a:pPr>
            <a:endParaRPr lang="en-US" sz="1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+mj-lt"/>
              <a:buAutoNum type="arabicPeriod"/>
            </a:pPr>
            <a:r>
              <a:rPr lang="en-US" sz="1800" b="1" u="sng" dirty="0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u="sng" dirty="0" err="1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1800" b="1" u="sng" dirty="0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dirty="0" err="1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1800" b="1" u="sng" dirty="0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800" b="1" u="sng" dirty="0" err="1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1800" b="1" u="sng" dirty="0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dirty="0" err="1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1800" b="1" u="sng" dirty="0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1800" b="1" u="sng" dirty="0" err="1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1800" b="1" u="sng" dirty="0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1800" b="1" u="sng" dirty="0" err="1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1800" b="1" u="sng" dirty="0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dirty="0" err="1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800" b="1" u="sng" dirty="0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) / </a:t>
            </a:r>
            <a:r>
              <a:rPr lang="en-US" sz="1800" b="1" u="sng" dirty="0" err="1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1800" b="1" u="sng" dirty="0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dirty="0" err="1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endParaRPr lang="en-US" sz="1800" b="1" dirty="0" smtClean="0">
              <a:ln w="900" cmpd="sng">
                <a:solidFill>
                  <a:srgbClr val="C0000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r>
              <a:rPr lang="en-US" sz="1800" b="1" dirty="0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1800" b="1" dirty="0" err="1" smtClean="0">
                <a:ln w="900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latin typeface="Times New Roman" pitchFamily="18" charset="0"/>
                <a:cs typeface="Times New Roman" pitchFamily="18" charset="0"/>
              </a:rPr>
              <a:t>Bulan</a:t>
            </a:r>
            <a:endParaRPr lang="en-US" sz="1800" b="1" dirty="0" smtClean="0">
              <a:ln w="900" cmpd="sng">
                <a:solidFill>
                  <a:srgbClr val="C0000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+mj-lt"/>
              <a:buAutoNum type="arabicPeriod"/>
            </a:pPr>
            <a:endParaRPr lang="en-US" sz="1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849313" lvl="1" indent="-342900">
              <a:buFont typeface="+mj-lt"/>
              <a:buAutoNum type="arabicPeriod" startAt="3"/>
            </a:pP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Formatlah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angka-angka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aturlah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penempatan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teksnya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agara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tampilan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layout </a:t>
            </a:r>
            <a:r>
              <a:rPr lang="en-US" sz="1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keluaran</a:t>
            </a:r>
            <a:r>
              <a:rPr lang="en-US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Ani5_Xray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PPPAni5_Xray</Template>
  <TotalTime>1390</TotalTime>
  <Words>477</Words>
  <Application>Microsoft Office PowerPoint</Application>
  <PresentationFormat>Custom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8Pin Matrix</vt:lpstr>
      <vt:lpstr>911 Porscha</vt:lpstr>
      <vt:lpstr>AardvarkBold</vt:lpstr>
      <vt:lpstr>ArchitextOneType</vt:lpstr>
      <vt:lpstr>Arial</vt:lpstr>
      <vt:lpstr>Arial Black</vt:lpstr>
      <vt:lpstr>Calibri</vt:lpstr>
      <vt:lpstr>Times New Roman</vt:lpstr>
      <vt:lpstr>Wingdings</vt:lpstr>
      <vt:lpstr>PPPAni5_Xray</vt:lpstr>
      <vt:lpstr>JENIS – JENIS SEL</vt:lpstr>
      <vt:lpstr>Pengantar SEL</vt:lpstr>
      <vt:lpstr>Jenis – Jenis Sel</vt:lpstr>
      <vt:lpstr>Jenis – Jenis Sel (2)</vt:lpstr>
      <vt:lpstr>Jenis – Jenis Sel (3)</vt:lpstr>
      <vt:lpstr>Jenis – Jenis Sel (4)</vt:lpstr>
      <vt:lpstr>LATIHAN 1</vt:lpstr>
      <vt:lpstr>LATIHAN 1</vt:lpstr>
      <vt:lpstr>LATIHAN 2</vt:lpstr>
      <vt:lpstr>(Pokok Pinjaman + Pokok Pinjaman * Bunga * Jangka Waktu) / Jangka Waktu 12 Bulan </vt:lpstr>
      <vt:lpstr>QUIZ 1 [A]</vt:lpstr>
      <vt:lpstr>QUIZ 1 [A]</vt:lpstr>
      <vt:lpstr>QUIZ 1 [B]</vt:lpstr>
      <vt:lpstr>QUIZ 1 [B]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ADIXP</cp:lastModifiedBy>
  <cp:revision>58</cp:revision>
  <dcterms:created xsi:type="dcterms:W3CDTF">2010-10-15T17:11:13Z</dcterms:created>
  <dcterms:modified xsi:type="dcterms:W3CDTF">2014-10-20T03:03:20Z</dcterms:modified>
</cp:coreProperties>
</file>