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2" r:id="rId8"/>
    <p:sldId id="263" r:id="rId9"/>
    <p:sldId id="261" r:id="rId10"/>
    <p:sldId id="264" r:id="rId11"/>
    <p:sldId id="266" r:id="rId12"/>
    <p:sldId id="267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1676400"/>
            <a:ext cx="6096000" cy="1447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733800"/>
            <a:ext cx="6096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209800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886200" y="6019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019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06F7C00-E91F-42B9-BF85-404DA480F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39208-29E6-4B08-9971-20325FC1B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609600"/>
            <a:ext cx="18669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4483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96D60-D965-4A64-B7CB-56E1ADB9B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949F-ABAB-4DEE-BECE-37AD079F0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E2B4-2B14-448A-8FC9-28B54C70A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65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2E10E-BE16-48A0-B27A-EBD3A2BF9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135CD-817D-49A1-B5E6-38CC9F503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11A14-CECC-4985-AB4D-58EE49294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9D78-EBA3-4F05-9EC2-0EDBACA97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8653F-0B4A-42B6-BDC4-81910EDC1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F241-825A-4BA6-81DC-907391BF69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467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9DC209-F4EA-419D-9A5D-542187169E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13_Misa" pitchFamily="2" charset="0"/>
              </a:rPr>
              <a:t>FUNGSI DALAM EXCEL</a:t>
            </a:r>
            <a:endParaRPr lang="en-US" b="1" dirty="0">
              <a:ln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13_Misa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0984" y="5054506"/>
            <a:ext cx="6840760" cy="1182806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Adi</a:t>
            </a:r>
            <a:r>
              <a:rPr lang="en-US" sz="2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Rachmanto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, </a:t>
            </a:r>
            <a:r>
              <a:rPr lang="id-ID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M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.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kom</a:t>
            </a:r>
            <a:endParaRPr lang="id-ID" sz="2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tmanForeverOutline" pitchFamily="2" charset="0"/>
            </a:endParaRPr>
          </a:p>
          <a:p>
            <a:r>
              <a:rPr lang="id-ID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Program studi akuntansi</a:t>
            </a:r>
            <a:endParaRPr lang="en-US" sz="2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tmanForeverOutline" pitchFamily="2" charset="0"/>
            </a:endParaRPr>
          </a:p>
          <a:p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Universitas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Komputer</a:t>
            </a:r>
            <a:r>
              <a:rPr lang="en-US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2000" b="1" dirty="0" err="1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Indonesi</a:t>
            </a:r>
            <a:r>
              <a:rPr lang="id-ID" sz="2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atmanForeverOutline" pitchFamily="2" charset="0"/>
              </a:rPr>
              <a:t>a</a:t>
            </a:r>
            <a:endParaRPr lang="en-US" sz="2000" b="1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atmanForeverOutlin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44" y="527712"/>
            <a:ext cx="7467600" cy="676260"/>
          </a:xfrm>
        </p:spPr>
        <p:txBody>
          <a:bodyPr/>
          <a:lstStyle/>
          <a:p>
            <a:pPr algn="ctr"/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KALENDER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24016"/>
            <a:ext cx="7467600" cy="4667264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sz="1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Petunjuk</a:t>
            </a:r>
            <a:r>
              <a:rPr lang="en-US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Isilah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E6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unutk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mengetahui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Jatuh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Tempo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berdasarkan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Mulai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Jumlah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Tempo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Bulan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?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1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E6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yaitu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=EDATE(C6,D6)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sehingga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muncul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angka</a:t>
            </a:r>
            <a:endParaRPr lang="en-US" sz="1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Lalu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format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(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Home </a:t>
            </a:r>
            <a:r>
              <a:rPr lang="en-US" sz="1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 Number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) </a:t>
            </a:r>
          </a:p>
          <a:p>
            <a:pPr lvl="0" algn="just">
              <a:buNone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  <a:sym typeface="Wingdings" pitchFamily="2" charset="2"/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merubah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kedalam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format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seperti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tampak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pada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output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keluaran</a:t>
            </a:r>
            <a:endParaRPr 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None/>
            </a:pPr>
            <a:endParaRPr lang="en-US" sz="2000" b="1" dirty="0">
              <a:latin typeface="Larabiefont" pitchFamily="1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3002" y="4132930"/>
            <a:ext cx="5029200" cy="238475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3786" y="2969878"/>
            <a:ext cx="2500330" cy="55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weekday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467600" cy="4643470"/>
          </a:xfrm>
        </p:spPr>
        <p:txBody>
          <a:bodyPr/>
          <a:lstStyle/>
          <a:p>
            <a:pPr algn="just"/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berfungsi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untuk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mengetahui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hari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suatu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tanggal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hasil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dari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berupa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angka</a:t>
            </a:r>
            <a:r>
              <a:rPr lang="en-US" sz="2000" b="1" dirty="0" smtClean="0">
                <a:latin typeface="Larabiefont" pitchFamily="1" charset="0"/>
              </a:rPr>
              <a:t> 1 – 7</a:t>
            </a:r>
          </a:p>
          <a:p>
            <a:pPr algn="just"/>
            <a:r>
              <a:rPr lang="en-US" sz="2000" b="1" dirty="0" err="1" smtClean="0">
                <a:latin typeface="Larabiefont" pitchFamily="1" charset="0"/>
              </a:rPr>
              <a:t>Buatlah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contoh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menggunaan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fungsi</a:t>
            </a:r>
            <a:r>
              <a:rPr lang="en-US" sz="2000" b="1" dirty="0" smtClean="0">
                <a:latin typeface="Larabiefont" pitchFamily="1" charset="0"/>
              </a:rPr>
              <a:t> weekday </a:t>
            </a:r>
            <a:r>
              <a:rPr lang="en-US" sz="2000" b="1" dirty="0" err="1" smtClean="0">
                <a:latin typeface="Larabiefont" pitchFamily="1" charset="0"/>
              </a:rPr>
              <a:t>seperti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dibawah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ini</a:t>
            </a:r>
            <a:endParaRPr lang="en-US" sz="2000" b="1" dirty="0" smtClean="0">
              <a:latin typeface="Larabiefont" pitchFamily="1" charset="0"/>
            </a:endParaRPr>
          </a:p>
          <a:p>
            <a:pPr algn="just"/>
            <a:endParaRPr lang="en-US" sz="2400" b="1" dirty="0">
              <a:latin typeface="Larabiefont" pitchFamily="1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b="46250"/>
          <a:stretch>
            <a:fillRect/>
          </a:stretch>
        </p:blipFill>
        <p:spPr bwMode="auto">
          <a:xfrm>
            <a:off x="2285984" y="3143248"/>
            <a:ext cx="5429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weekday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467600" cy="4643470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Petunjuk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/>
            <a:r>
              <a:rPr lang="en-US" sz="2000" b="1" dirty="0" err="1" smtClean="0">
                <a:latin typeface="Larabiefont" pitchFamily="1" charset="0"/>
              </a:rPr>
              <a:t>Untuk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mengetahui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Angka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lahir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masukkan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sel</a:t>
            </a:r>
            <a:r>
              <a:rPr lang="en-US" sz="2000" b="1" dirty="0" smtClean="0">
                <a:latin typeface="Larabiefont" pitchFamily="1" charset="0"/>
              </a:rPr>
              <a:t> E4 </a:t>
            </a:r>
            <a:r>
              <a:rPr lang="en-US" sz="2000" b="1" dirty="0" err="1" smtClean="0">
                <a:latin typeface="Larabiefont" pitchFamily="1" charset="0"/>
              </a:rPr>
              <a:t>sebagai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berikut</a:t>
            </a:r>
            <a:r>
              <a:rPr lang="en-US" sz="2000" b="1" dirty="0" smtClean="0">
                <a:latin typeface="Larabiefont" pitchFamily="1" charset="0"/>
              </a:rPr>
              <a:t> :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=WEEKDAY(D4) </a:t>
            </a:r>
            <a:r>
              <a:rPr lang="en-US" sz="2000" b="1" dirty="0" smtClean="0">
                <a:latin typeface="Larabiefont" pitchFamily="1" charset="0"/>
              </a:rPr>
              <a:t>, </a:t>
            </a:r>
            <a:r>
              <a:rPr lang="en-US" sz="2000" b="1" dirty="0" err="1" smtClean="0">
                <a:latin typeface="Larabiefont" pitchFamily="1" charset="0"/>
              </a:rPr>
              <a:t>lalu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salin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tersebut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sampai</a:t>
            </a:r>
            <a:r>
              <a:rPr lang="en-US" sz="2000" b="1" dirty="0" smtClean="0">
                <a:latin typeface="Larabiefont" pitchFamily="1" charset="0"/>
              </a:rPr>
              <a:t> E8</a:t>
            </a:r>
          </a:p>
          <a:p>
            <a:pPr algn="just"/>
            <a:endParaRPr lang="en-US" sz="2400" b="1" dirty="0">
              <a:latin typeface="Larabiefont" pitchFamily="1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6178" y="2921682"/>
            <a:ext cx="5715040" cy="357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04822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choose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467600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digunakan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memilih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data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dalam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daftar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(List).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Adapun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adalah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sebagai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berikut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algn="ctr">
              <a:buNone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=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CHOOSE(Index_num;value1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;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value2,…)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gabungan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CHOOSE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WEEKDAY :</a:t>
            </a:r>
          </a:p>
          <a:p>
            <a:pPr algn="just"/>
            <a:endParaRPr lang="en-US" sz="2000" dirty="0">
              <a:latin typeface="Larabiefont" pitchFamily="1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9544" y="3353508"/>
            <a:ext cx="7055490" cy="307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604822"/>
          </a:xfrm>
        </p:spPr>
        <p:txBody>
          <a:bodyPr/>
          <a:lstStyle/>
          <a:p>
            <a:pPr algn="ctr"/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choose 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581928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Untuk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mengetahui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nama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hari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dari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tanggal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lahir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telah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diinputkan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maka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ketikkan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rumus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sel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F4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  =CHOOSE(WEEKDAY(D4);“</a:t>
            </a:r>
            <a:r>
              <a:rPr lang="en-US" sz="2000" b="1" dirty="0" err="1" smtClean="0">
                <a:latin typeface="Larabiefont" pitchFamily="1" charset="0"/>
              </a:rPr>
              <a:t>M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inggu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enin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elasa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“;”</a:t>
            </a:r>
            <a:r>
              <a:rPr lang="en-US" sz="2000" b="1" dirty="0" err="1" smtClean="0">
                <a:latin typeface="Larabiefont" pitchFamily="1" charset="0"/>
              </a:rPr>
              <a:t>R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abu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</a:t>
            </a:r>
          </a:p>
          <a:p>
            <a:pPr marL="0" indent="0" algn="just">
              <a:buNone/>
            </a:pPr>
            <a:r>
              <a:rPr lang="en-US" sz="2000" b="1" dirty="0">
                <a:latin typeface="Larabiefont" pitchFamily="1" charset="0"/>
              </a:rPr>
              <a:t> </a:t>
            </a:r>
            <a:r>
              <a:rPr lang="en-US" sz="2000" b="1" dirty="0" smtClean="0">
                <a:latin typeface="Larabiefont" pitchFamily="1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“</a:t>
            </a:r>
            <a:r>
              <a:rPr lang="en-US" sz="2000" b="1" dirty="0" err="1" smtClean="0">
                <a:latin typeface="Larabiefont" pitchFamily="1" charset="0"/>
              </a:rPr>
              <a:t>K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amis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J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umat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";“</a:t>
            </a:r>
            <a:r>
              <a:rPr lang="en-US" sz="2000" b="1" dirty="0" err="1" smtClean="0">
                <a:latin typeface="Larabiefont" pitchFamily="1" charset="0"/>
              </a:rPr>
              <a:t>S</a:t>
            </a:r>
            <a:r>
              <a:rPr lang="en-US" sz="2000" b="1" dirty="0" err="1" smtClean="0">
                <a:solidFill>
                  <a:schemeClr val="tx1"/>
                </a:solidFill>
                <a:latin typeface="Larabiefont" pitchFamily="1" charset="0"/>
              </a:rPr>
              <a:t>abtu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")</a:t>
            </a:r>
            <a:endParaRPr lang="en-US" sz="2000" dirty="0" smtClean="0">
              <a:solidFill>
                <a:schemeClr val="tx1"/>
              </a:solidFill>
              <a:latin typeface="Larabiefont" pitchFamily="1" charset="0"/>
            </a:endParaRPr>
          </a:p>
          <a:p>
            <a:pPr algn="just"/>
            <a:endParaRPr lang="en-US" sz="2000" dirty="0">
              <a:latin typeface="Larabiefont" pitchFamily="1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1538" y="3225136"/>
            <a:ext cx="5786478" cy="330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92" y="589352"/>
            <a:ext cx="7467600" cy="979062"/>
          </a:xfrm>
        </p:spPr>
        <p:txBody>
          <a:bodyPr/>
          <a:lstStyle/>
          <a:p>
            <a:pPr algn="ctr"/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Pengantar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</a:t>
            </a:r>
            <a:b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</a:br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Dalam</a:t>
            </a:r>
            <a:r>
              <a:rPr lang="en-US" sz="32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 Excel</a:t>
            </a:r>
            <a:endParaRPr lang="en-US" sz="3200" b="1" dirty="0">
              <a:ln w="12700">
                <a:solidFill>
                  <a:schemeClr val="bg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32" y="1785926"/>
            <a:ext cx="7467600" cy="462287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>
              <a:buBlip>
                <a:blip r:embed="rId2"/>
              </a:buBlip>
            </a:pP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Microsoft </a:t>
            </a:r>
            <a:r>
              <a:rPr lang="en-US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Excel</a:t>
            </a:r>
            <a:r>
              <a:rPr lang="id-ID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telah</a:t>
            </a:r>
            <a:r>
              <a:rPr lang="en-US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menyediakan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fasilitas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berupa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(</a:t>
            </a:r>
            <a:r>
              <a:rPr lang="en-US" sz="2400" b="1" i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function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),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seperti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logika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date and time,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statistic, financial, database,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engenering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fungsi-fungsi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lainnya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Selain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dapat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memecahkan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operasi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lebih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kompleks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ini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dapat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menyederhanakan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operasi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rumus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yang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rumit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Seperti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untuk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menjumlah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menghitung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smtClean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rata-rata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nilai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tertinggi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terkecil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,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sebagainya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.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Setiap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fungsi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selalu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diawali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dengan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sama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</a:t>
            </a:r>
            <a:r>
              <a:rPr lang="en-US" sz="2400" b="1" dirty="0" err="1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dengan</a:t>
            </a:r>
            <a:r>
              <a:rPr lang="en-US" sz="2400" b="1" dirty="0">
                <a:ln>
                  <a:solidFill>
                    <a:schemeClr val="bg2">
                      <a:lumMod val="50000"/>
                    </a:schemeClr>
                  </a:solidFill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Larabiefont" pitchFamily="1" charset="0"/>
              </a:rPr>
              <a:t> (=).</a:t>
            </a:r>
          </a:p>
          <a:p>
            <a:endParaRPr lang="en-US" sz="1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348" y="491616"/>
            <a:ext cx="7467600" cy="747698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MATEMATIKA</a:t>
            </a:r>
            <a:endParaRPr lang="en-US" sz="3600" dirty="0"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34710"/>
            <a:ext cx="7467600" cy="4595826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Yang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termasuk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kedalam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Matematika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Trigonometri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(Math &amp; Trig)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antara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lain : SIN, COS, TAN, LOG, SQRT, INT, ROUND, MOD, PI, SUM, SUMIF,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lain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sebagainya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.</a:t>
            </a:r>
          </a:p>
          <a:p>
            <a:r>
              <a:rPr lang="en-US" sz="18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18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Latihan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Buatlah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fungsi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bawah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ini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pada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Sheet 1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lalu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ganti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nama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sheetnya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menjadi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Matematika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Layout </a:t>
            </a:r>
            <a:r>
              <a:rPr lang="en-US" sz="18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Masukan</a:t>
            </a:r>
            <a:endParaRPr lang="en-US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endParaRPr lang="en-US" sz="1800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268760"/>
            <a:ext cx="760811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348" y="491616"/>
            <a:ext cx="7467600" cy="747698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MATEMATIKA (2)</a:t>
            </a:r>
            <a:endParaRPr lang="en-US" sz="3600" dirty="0">
              <a:latin typeface="BatmanForeverOutlin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836" y="1234710"/>
            <a:ext cx="7467600" cy="4595826"/>
          </a:xfrm>
        </p:spPr>
        <p:txBody>
          <a:bodyPr/>
          <a:lstStyle/>
          <a:p>
            <a:pPr algn="just"/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Ketentuan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Soal</a:t>
            </a:r>
            <a:endParaRPr lang="en-US" sz="18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rabiefont" pitchFamily="1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Isilah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kolom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SIN, COS, TAN, SQRT, LOG,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dan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SUM</a:t>
            </a:r>
          </a:p>
          <a:p>
            <a:pPr algn="just"/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C4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SIN(B4*PI()/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180)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D4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COS(B4*PI()/180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E4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TAN(B4*PI()/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180)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H4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SQRT(G4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)</a:t>
            </a:r>
            <a:endParaRPr lang="en-US" sz="1800" dirty="0">
              <a:solidFill>
                <a:schemeClr val="tx1"/>
              </a:solidFill>
              <a:latin typeface="Larabiefont" pitchFamily="1" charset="0"/>
            </a:endParaRPr>
          </a:p>
          <a:p>
            <a:pPr lvl="0" algn="just">
              <a:buBlip>
                <a:blip r:embed="rId2"/>
              </a:buBlip>
            </a:pP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I4 </a:t>
            </a:r>
            <a:r>
              <a:rPr lang="en-US" sz="1800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Larabiefont" pitchFamily="1" charset="0"/>
              </a:rPr>
              <a:t>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LOG(G4)</a:t>
            </a:r>
            <a:endParaRPr lang="en-US" sz="1800" b="1" dirty="0">
              <a:solidFill>
                <a:schemeClr val="tx1"/>
              </a:solidFill>
              <a:latin typeface="Larabiefont" pitchFamily="1" charset="0"/>
            </a:endParaRPr>
          </a:p>
          <a:p>
            <a:pPr algn="just">
              <a:buBlip>
                <a:blip r:embed="rId2"/>
              </a:buBlip>
            </a:pPr>
            <a:r>
              <a:rPr lang="en-US" sz="1800" dirty="0" err="1" smtClean="0">
                <a:latin typeface="Larabiefont" pitchFamily="1" charset="0"/>
              </a:rPr>
              <a:t>Masukkan</a:t>
            </a:r>
            <a:r>
              <a:rPr lang="en-US" sz="1800" dirty="0" smtClean="0">
                <a:latin typeface="Larabiefont" pitchFamily="1" charset="0"/>
              </a:rPr>
              <a:t> 	</a:t>
            </a:r>
            <a:r>
              <a:rPr lang="en-US" sz="1800" b="1" dirty="0" smtClean="0">
                <a:latin typeface="Larabiefont" pitchFamily="1" charset="0"/>
              </a:rPr>
              <a:t>H13    </a:t>
            </a:r>
            <a:r>
              <a:rPr lang="en-US" sz="1800" dirty="0" err="1" smtClean="0">
                <a:latin typeface="Larabiefont" pitchFamily="1" charset="0"/>
              </a:rPr>
              <a:t>rumus</a:t>
            </a:r>
            <a:r>
              <a:rPr lang="en-US" sz="1800" dirty="0" smtClean="0">
                <a:latin typeface="Larabiefont" pitchFamily="1" charset="0"/>
              </a:rPr>
              <a:t> =</a:t>
            </a:r>
            <a:r>
              <a:rPr lang="en-US" sz="1800" b="1" dirty="0" smtClean="0">
                <a:latin typeface="Larabiefont" pitchFamily="1" charset="0"/>
              </a:rPr>
              <a:t>SUM(H4:H12)</a:t>
            </a:r>
            <a:r>
              <a:rPr lang="en-US" sz="2000" dirty="0" smtClean="0"/>
              <a:t> </a:t>
            </a:r>
            <a:endParaRPr lang="en-US" sz="1800" dirty="0">
              <a:latin typeface="Larabiefont" pitchFamily="1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1752" y="4286256"/>
            <a:ext cx="7249338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7372"/>
            <a:ext cx="7467600" cy="819136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22264"/>
            <a:ext cx="7467600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Yang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termasuk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Statistik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(</a:t>
            </a:r>
            <a:r>
              <a:rPr lang="en-US" sz="1800" b="1" i="1" dirty="0">
                <a:solidFill>
                  <a:schemeClr val="tx1"/>
                </a:solidFill>
                <a:latin typeface="Larabiefont" pitchFamily="1" charset="0"/>
              </a:rPr>
              <a:t>Statistical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)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diantaranya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: MAX, MIN, AVERANGE, COUNT, COUNTIF, STDEV, VAR, FORECAST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lain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sebagainya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Contoh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Latihan</a:t>
            </a: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algn="just">
              <a:buBlip>
                <a:blip r:embed="rId2"/>
              </a:buBlip>
            </a:pPr>
            <a:r>
              <a:rPr lang="en-US" sz="1800" b="1" dirty="0" err="1" smtClean="0">
                <a:latin typeface="Larabiefont" pitchFamily="1" charset="0"/>
              </a:rPr>
              <a:t>Buatlah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contoh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fungsi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statistika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dibawah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ini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pada</a:t>
            </a:r>
            <a:r>
              <a:rPr lang="en-US" sz="1800" b="1" dirty="0" smtClean="0">
                <a:latin typeface="Larabiefont" pitchFamily="1" charset="0"/>
              </a:rPr>
              <a:t> Sheet-2 </a:t>
            </a:r>
            <a:r>
              <a:rPr lang="en-US" sz="1800" b="1" dirty="0" err="1" smtClean="0">
                <a:latin typeface="Larabiefont" pitchFamily="1" charset="0"/>
              </a:rPr>
              <a:t>lalu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ganti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nama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Sheetnya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menjadi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Statistika</a:t>
            </a:r>
            <a:r>
              <a:rPr lang="en-US" sz="1800" b="1" dirty="0" smtClean="0">
                <a:latin typeface="Larabiefont" pitchFamily="1" charset="0"/>
              </a:rPr>
              <a:t>.</a:t>
            </a:r>
          </a:p>
          <a:p>
            <a:pPr algn="just">
              <a:buBlip>
                <a:blip r:embed="rId2"/>
              </a:buBlip>
            </a:pPr>
            <a:r>
              <a:rPr lang="en-US" sz="1800" b="1" i="1" dirty="0" smtClean="0">
                <a:latin typeface="Larabiefont" pitchFamily="1" charset="0"/>
              </a:rPr>
              <a:t>Layout </a:t>
            </a:r>
            <a:r>
              <a:rPr lang="en-US" sz="1800" b="1" i="1" dirty="0" err="1" smtClean="0">
                <a:latin typeface="Larabiefont" pitchFamily="1" charset="0"/>
              </a:rPr>
              <a:t>Masukan</a:t>
            </a:r>
            <a:r>
              <a:rPr lang="en-US" sz="1800" b="1" i="1" dirty="0" smtClean="0">
                <a:latin typeface="Larabiefont" pitchFamily="1" charset="0"/>
              </a:rPr>
              <a:t> 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9232" y="3360800"/>
            <a:ext cx="6929486" cy="314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r="21649"/>
          <a:stretch>
            <a:fillRect/>
          </a:stretch>
        </p:blipFill>
        <p:spPr bwMode="auto">
          <a:xfrm>
            <a:off x="1413980" y="3369437"/>
            <a:ext cx="5429288" cy="313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3754693" y="3726627"/>
            <a:ext cx="1214446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7372"/>
            <a:ext cx="7467600" cy="819136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222264"/>
            <a:ext cx="7386662" cy="4667264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1800" b="1" dirty="0" smtClean="0">
                <a:latin typeface="Larabiefont" pitchFamily="1" charset="0"/>
              </a:rPr>
              <a:t>Layout </a:t>
            </a:r>
            <a:r>
              <a:rPr lang="en-US" sz="1800" b="1" dirty="0" err="1" smtClean="0">
                <a:latin typeface="Larabiefont" pitchFamily="1" charset="0"/>
              </a:rPr>
              <a:t>Inputan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751056"/>
            <a:ext cx="6929486" cy="514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/>
          <a:srcRect r="21649"/>
          <a:stretch>
            <a:fillRect/>
          </a:stretch>
        </p:blipFill>
        <p:spPr bwMode="auto">
          <a:xfrm>
            <a:off x="1428728" y="764704"/>
            <a:ext cx="5429288" cy="5164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3851920" y="1484784"/>
            <a:ext cx="1214446" cy="2857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4668"/>
            <a:ext cx="7467600" cy="819136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80" y="1222264"/>
            <a:ext cx="7467600" cy="520713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Ketentuan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</a:t>
            </a:r>
            <a:r>
              <a:rPr lang="en-US" sz="1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Soal</a:t>
            </a:r>
            <a:r>
              <a:rPr lang="en-US" sz="1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 :</a:t>
            </a:r>
          </a:p>
          <a:p>
            <a:pPr lvl="0"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Isilah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kolom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NILAI AKHIR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dengan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ketentuan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: </a:t>
            </a:r>
          </a:p>
          <a:p>
            <a:pPr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Quiz*20% +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UTS*30% +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UAS*50%</a:t>
            </a:r>
          </a:p>
          <a:p>
            <a:pPr lvl="0" algn="just"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Isilah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kolom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NILAI RATA-RATA, NILAI TERTINGGI, NILAI TERKECIL, JUMLAH DATA,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menghitung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Rata-rata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jumlah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Data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berdasarkan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Kriteria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Nilai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atas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70.</a:t>
            </a:r>
          </a:p>
          <a:p>
            <a:pPr>
              <a:buFont typeface="Wingdings" pitchFamily="2" charset="2"/>
              <a:buChar char="q"/>
            </a:pPr>
            <a:r>
              <a:rPr lang="en-US" sz="2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H8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=(E8*20%)+(F8*30%)+(G8*50%)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lalu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salin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tersebut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ke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range H8:H17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H18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AVERAGE(H8:H17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H19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=MAX(H8:H17)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H20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=MIN(H8:H17)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H21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=COUNTA(H8:H17)</a:t>
            </a:r>
          </a:p>
          <a:p>
            <a:pPr lvl="0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H23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2000" b="1" dirty="0" smtClean="0">
                <a:solidFill>
                  <a:schemeClr val="tx1"/>
                </a:solidFill>
                <a:latin typeface="Larabiefont" pitchFamily="1" charset="0"/>
              </a:rPr>
              <a:t>AVERAGEIF(H8:H17,”&gt;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70”)</a:t>
            </a:r>
          </a:p>
          <a:p>
            <a:pPr>
              <a:buBlip>
                <a:blip r:embed="rId2"/>
              </a:buBlip>
            </a:pPr>
            <a:r>
              <a:rPr lang="en-US" sz="2000" b="1" dirty="0" err="1" smtClean="0">
                <a:latin typeface="Larabiefont" pitchFamily="1" charset="0"/>
              </a:rPr>
              <a:t>Masukkan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di</a:t>
            </a:r>
            <a:r>
              <a:rPr lang="en-US" sz="2000" b="1" dirty="0" smtClean="0">
                <a:latin typeface="Larabiefont" pitchFamily="1" charset="0"/>
              </a:rPr>
              <a:t> </a:t>
            </a:r>
            <a:r>
              <a:rPr lang="en-US" sz="2000" b="1" dirty="0" err="1" smtClean="0">
                <a:latin typeface="Larabiefont" pitchFamily="1" charset="0"/>
              </a:rPr>
              <a:t>sel</a:t>
            </a:r>
            <a:r>
              <a:rPr lang="en-US" sz="2000" b="1" dirty="0" smtClean="0">
                <a:latin typeface="Larabiefont" pitchFamily="1" charset="0"/>
              </a:rPr>
              <a:t> H24 </a:t>
            </a:r>
            <a:r>
              <a:rPr lang="en-US" sz="2000" b="1" dirty="0" err="1" smtClean="0">
                <a:latin typeface="Larabiefont" pitchFamily="1" charset="0"/>
              </a:rPr>
              <a:t>rumus</a:t>
            </a:r>
            <a:r>
              <a:rPr lang="en-US" sz="2000" b="1" dirty="0" smtClean="0">
                <a:latin typeface="Larabiefont" pitchFamily="1" charset="0"/>
              </a:rPr>
              <a:t> =COUNTIF(H8:H17,”&gt;70”) </a:t>
            </a:r>
            <a:endParaRPr lang="en-US" sz="2000" b="1" dirty="0">
              <a:latin typeface="Larabiefont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4668"/>
            <a:ext cx="7467600" cy="819136"/>
          </a:xfrm>
        </p:spPr>
        <p:txBody>
          <a:bodyPr/>
          <a:lstStyle/>
          <a:p>
            <a:pPr algn="ctr"/>
            <a:r>
              <a:rPr lang="en-US" sz="36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STATISTIK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080" y="1222264"/>
            <a:ext cx="7467600" cy="527857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Jawab</a:t>
            </a:r>
            <a:r>
              <a:rPr lang="en-US" sz="2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rabiefont" pitchFamily="1" charset="0"/>
              </a:rPr>
              <a:t>: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H8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=(E8*20%)+(F8*30%)+(G8*50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%)</a:t>
            </a:r>
            <a:endParaRPr lang="en-US" sz="1800" b="1" dirty="0">
              <a:solidFill>
                <a:schemeClr val="tx1"/>
              </a:solidFill>
              <a:latin typeface="Larabiefont" pitchFamily="1" charset="0"/>
            </a:endParaRP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H18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AVERAGE(H8:H17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H19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=MAX(H8:H17)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H20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=MIN(H8:H17)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H21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=COUNTA(H8:H17)</a:t>
            </a:r>
          </a:p>
          <a:p>
            <a:pPr marL="180000" lvl="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Masukkan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sel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H23 </a:t>
            </a:r>
            <a:r>
              <a:rPr lang="en-US" sz="1800" b="1" dirty="0" err="1">
                <a:solidFill>
                  <a:schemeClr val="tx1"/>
                </a:solidFill>
                <a:latin typeface="Larabiefont" pitchFamily="1" charset="0"/>
              </a:rPr>
              <a:t>rumus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 =</a:t>
            </a:r>
            <a:r>
              <a:rPr lang="en-US" sz="1800" b="1" dirty="0" smtClean="0">
                <a:solidFill>
                  <a:schemeClr val="tx1"/>
                </a:solidFill>
                <a:latin typeface="Larabiefont" pitchFamily="1" charset="0"/>
              </a:rPr>
              <a:t>AVERAGEIF(H8:H17;”&gt;</a:t>
            </a:r>
            <a:r>
              <a:rPr lang="en-US" sz="1800" b="1" dirty="0">
                <a:solidFill>
                  <a:schemeClr val="tx1"/>
                </a:solidFill>
                <a:latin typeface="Larabiefont" pitchFamily="1" charset="0"/>
              </a:rPr>
              <a:t>70”)</a:t>
            </a:r>
          </a:p>
          <a:p>
            <a:pPr marL="180000" indent="-180000">
              <a:spcBef>
                <a:spcPts val="0"/>
              </a:spcBef>
              <a:buBlip>
                <a:blip r:embed="rId2"/>
              </a:buBlip>
            </a:pPr>
            <a:r>
              <a:rPr lang="en-US" sz="1800" b="1" dirty="0" err="1" smtClean="0">
                <a:latin typeface="Larabiefont" pitchFamily="1" charset="0"/>
              </a:rPr>
              <a:t>Masukkan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di</a:t>
            </a:r>
            <a:r>
              <a:rPr lang="en-US" sz="1800" b="1" dirty="0" smtClean="0">
                <a:latin typeface="Larabiefont" pitchFamily="1" charset="0"/>
              </a:rPr>
              <a:t> </a:t>
            </a:r>
            <a:r>
              <a:rPr lang="en-US" sz="1800" b="1" dirty="0" err="1" smtClean="0">
                <a:latin typeface="Larabiefont" pitchFamily="1" charset="0"/>
              </a:rPr>
              <a:t>sel</a:t>
            </a:r>
            <a:r>
              <a:rPr lang="en-US" sz="1800" b="1" dirty="0" smtClean="0">
                <a:latin typeface="Larabiefont" pitchFamily="1" charset="0"/>
              </a:rPr>
              <a:t> H24 </a:t>
            </a:r>
            <a:r>
              <a:rPr lang="en-US" sz="1800" b="1" dirty="0" err="1" smtClean="0">
                <a:latin typeface="Larabiefont" pitchFamily="1" charset="0"/>
              </a:rPr>
              <a:t>rumus</a:t>
            </a:r>
            <a:r>
              <a:rPr lang="en-US" sz="1800" b="1" dirty="0" smtClean="0">
                <a:latin typeface="Larabiefont" pitchFamily="1" charset="0"/>
              </a:rPr>
              <a:t> =COUNTIF(H8:H17;”&gt;70”) </a:t>
            </a:r>
            <a:endParaRPr lang="en-US" sz="1800" b="1" dirty="0">
              <a:latin typeface="Larabiefont" pitchFamily="1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541382"/>
            <a:ext cx="73581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 l="17021" t="32226" r="74194" b="64844"/>
          <a:stretch>
            <a:fillRect/>
          </a:stretch>
        </p:blipFill>
        <p:spPr bwMode="auto">
          <a:xfrm>
            <a:off x="3701096" y="3929065"/>
            <a:ext cx="1214446" cy="2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44" y="527712"/>
            <a:ext cx="7467600" cy="676260"/>
          </a:xfrm>
        </p:spPr>
        <p:txBody>
          <a:bodyPr/>
          <a:lstStyle/>
          <a:p>
            <a:pPr algn="ctr"/>
            <a:r>
              <a:rPr lang="en-US" sz="4000" b="1" dirty="0" smtClean="0">
                <a:ln w="12700">
                  <a:solidFill>
                    <a:schemeClr val="bg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tmanForeverOutline" pitchFamily="2" charset="0"/>
              </a:rPr>
              <a:t>FUNGSI KALENDER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28736"/>
            <a:ext cx="7467600" cy="4667264"/>
          </a:xfrm>
        </p:spPr>
        <p:txBody>
          <a:bodyPr/>
          <a:lstStyle/>
          <a:p>
            <a:pPr marL="457200" indent="-457200" algn="just">
              <a:buBlip>
                <a:blip r:embed="rId2"/>
              </a:buBlip>
            </a:pP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Buatlah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fungsi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kalender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berikut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bawah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ini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pada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sheet-3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lalu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ganti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nama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sheetnya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menjadi</a:t>
            </a:r>
            <a:r>
              <a:rPr lang="en-US" sz="2000" b="1" dirty="0">
                <a:solidFill>
                  <a:schemeClr val="tx1"/>
                </a:solidFill>
                <a:latin typeface="Larabiefont" pitchFamily="1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Larabiefont" pitchFamily="1" charset="0"/>
              </a:rPr>
              <a:t>Kalender</a:t>
            </a:r>
            <a:endParaRPr lang="en-US" sz="2000" b="1" dirty="0">
              <a:solidFill>
                <a:schemeClr val="tx1"/>
              </a:solidFill>
              <a:latin typeface="Larabiefont" pitchFamily="1" charset="0"/>
            </a:endParaRPr>
          </a:p>
          <a:p>
            <a:pPr algn="just">
              <a:buNone/>
            </a:pPr>
            <a:endParaRPr lang="en-US" sz="2000" b="1" dirty="0">
              <a:latin typeface="Larabiefont" pitchFamily="1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426526"/>
            <a:ext cx="6572296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Ta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TekTan</Template>
  <TotalTime>891</TotalTime>
  <Words>685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13_Misa</vt:lpstr>
      <vt:lpstr>BatmanForeverOutline</vt:lpstr>
      <vt:lpstr>Larabiefont</vt:lpstr>
      <vt:lpstr>Times New Roman</vt:lpstr>
      <vt:lpstr>Wingdings</vt:lpstr>
      <vt:lpstr>TekTan</vt:lpstr>
      <vt:lpstr>FUNGSI DALAM EXCEL</vt:lpstr>
      <vt:lpstr>Pengantar  Fungsi Dalam Excel</vt:lpstr>
      <vt:lpstr>FUNGSI MATEMATIKA</vt:lpstr>
      <vt:lpstr>FUNGSI MATEMATIKA (2)</vt:lpstr>
      <vt:lpstr>FUNGSI STATISTIK</vt:lpstr>
      <vt:lpstr>FUNGSI STATISTIK</vt:lpstr>
      <vt:lpstr>FUNGSI STATISTIK (2)</vt:lpstr>
      <vt:lpstr>FUNGSI STATISTIK (3)</vt:lpstr>
      <vt:lpstr>FUNGSI KALENDER</vt:lpstr>
      <vt:lpstr>FUNGSI KALENDER (2)</vt:lpstr>
      <vt:lpstr>FUNGSI weekday</vt:lpstr>
      <vt:lpstr>FUNGSI weekday (2)</vt:lpstr>
      <vt:lpstr>FUNGSI choose</vt:lpstr>
      <vt:lpstr>FUNGSI choose (2)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44</cp:revision>
  <cp:lastPrinted>2012-11-15T15:12:55Z</cp:lastPrinted>
  <dcterms:created xsi:type="dcterms:W3CDTF">2010-10-24T12:49:51Z</dcterms:created>
  <dcterms:modified xsi:type="dcterms:W3CDTF">2014-10-26T14:56:23Z</dcterms:modified>
</cp:coreProperties>
</file>