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1"/>
  </p:notesMasterIdLst>
  <p:sldIdLst>
    <p:sldId id="312" r:id="rId2"/>
    <p:sldId id="321" r:id="rId3"/>
    <p:sldId id="314" r:id="rId4"/>
    <p:sldId id="318" r:id="rId5"/>
    <p:sldId id="315" r:id="rId6"/>
    <p:sldId id="319" r:id="rId7"/>
    <p:sldId id="316" r:id="rId8"/>
    <p:sldId id="317" r:id="rId9"/>
    <p:sldId id="320" r:id="rId10"/>
    <p:sldId id="322" r:id="rId11"/>
    <p:sldId id="323" r:id="rId12"/>
    <p:sldId id="324" r:id="rId13"/>
    <p:sldId id="325" r:id="rId14"/>
    <p:sldId id="327" r:id="rId15"/>
    <p:sldId id="328" r:id="rId16"/>
    <p:sldId id="343" r:id="rId17"/>
    <p:sldId id="326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DC08-B8EA-4222-9BDC-127D47C80E23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A628-0002-40D8-AF62-2B98EE5849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050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AACED6-CFB2-4F89-87E1-2C446E2EB66A}" type="datetimeFigureOut">
              <a:rPr lang="id-ID" smtClean="0"/>
              <a:t>17/05/2016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A05FA6-1B3E-476A-A57B-FC22441080A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24936" cy="48245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Beberapa model jaringan rantai pasok:</a:t>
            </a:r>
          </a:p>
          <a:p>
            <a:pPr marL="534988" lvl="1" indent="-260350">
              <a:spcBef>
                <a:spcPts val="1200"/>
              </a:spcBef>
            </a:pPr>
            <a:r>
              <a:rPr lang="id-ID" sz="2400" i="1" dirty="0" smtClean="0"/>
              <a:t>Logistics Network Model</a:t>
            </a:r>
            <a:endParaRPr lang="id-ID" sz="2400" dirty="0"/>
          </a:p>
          <a:p>
            <a:pPr marL="534988" lvl="1" indent="-260350">
              <a:spcBef>
                <a:spcPts val="1200"/>
              </a:spcBef>
            </a:pPr>
            <a:r>
              <a:rPr lang="id-ID" sz="2400" i="1" dirty="0"/>
              <a:t>The Interenterprise Supply Chain Model </a:t>
            </a:r>
            <a:endParaRPr lang="id-ID" sz="2400" dirty="0"/>
          </a:p>
          <a:p>
            <a:pPr marL="534988" lvl="1" indent="-260350">
              <a:spcBef>
                <a:spcPts val="1200"/>
              </a:spcBef>
            </a:pPr>
            <a:r>
              <a:rPr lang="id-ID" sz="2400" i="1" dirty="0"/>
              <a:t>Gravity Location Model</a:t>
            </a:r>
          </a:p>
          <a:p>
            <a:pPr marL="534988" lvl="1" indent="-260350">
              <a:spcBef>
                <a:spcPts val="1200"/>
              </a:spcBef>
            </a:pPr>
            <a:r>
              <a:rPr lang="id-ID" sz="2400" dirty="0"/>
              <a:t>Model Lokasi dan Alokasi Dengan Batasan Kapasitas</a:t>
            </a:r>
          </a:p>
          <a:p>
            <a:pPr marL="534988" lvl="1" indent="-260350">
              <a:spcBef>
                <a:spcPts val="1200"/>
              </a:spcBef>
            </a:pPr>
            <a:r>
              <a:rPr lang="id-ID" sz="2400" dirty="0"/>
              <a:t>Model Penentuan Lokasi dan Gudang Secara Simultan</a:t>
            </a:r>
          </a:p>
          <a:p>
            <a:pPr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3179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2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 Jaringan Rantai Pasok</a:t>
            </a:r>
            <a:endParaRPr lang="en-US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553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179" y="260648"/>
            <a:ext cx="6965245" cy="1202485"/>
          </a:xfrm>
        </p:spPr>
        <p:txBody>
          <a:bodyPr rtlCol="0">
            <a:normAutofit/>
          </a:bodyPr>
          <a:lstStyle/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46449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b="1" i="1" dirty="0"/>
              <a:t>The Interenterprise SC </a:t>
            </a:r>
            <a:r>
              <a:rPr lang="id-ID" sz="2800" b="1" i="1" dirty="0" smtClean="0"/>
              <a:t>Model/ </a:t>
            </a:r>
            <a:r>
              <a:rPr lang="id-ID" sz="2800" b="1" dirty="0" smtClean="0"/>
              <a:t>Model </a:t>
            </a:r>
            <a:r>
              <a:rPr lang="id-ID" sz="2800" b="1" dirty="0"/>
              <a:t>Empat Langkah </a:t>
            </a:r>
            <a:r>
              <a:rPr lang="id-ID" sz="2800" b="1" dirty="0" smtClean="0"/>
              <a:t>(</a:t>
            </a:r>
            <a:r>
              <a:rPr lang="id-ID" sz="2800" b="1" i="1" dirty="0" smtClean="0"/>
              <a:t>The </a:t>
            </a:r>
            <a:r>
              <a:rPr lang="id-ID" sz="2800" b="1" i="1" dirty="0"/>
              <a:t>Four Step </a:t>
            </a:r>
            <a:r>
              <a:rPr lang="id-ID" sz="2800" b="1" i="1" dirty="0" smtClean="0"/>
              <a:t>Model),</a:t>
            </a:r>
            <a:r>
              <a:rPr lang="id-ID" sz="2800" dirty="0" smtClean="0"/>
              <a:t> </a:t>
            </a:r>
            <a:r>
              <a:rPr lang="id-ID" sz="2800" dirty="0"/>
              <a:t>meliputi 4 komponen :</a:t>
            </a:r>
          </a:p>
          <a:p>
            <a:pPr marL="627063" lvl="1" indent="-330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Suppliers </a:t>
            </a:r>
            <a:r>
              <a:rPr lang="id-ID" sz="2400" i="1" dirty="0"/>
              <a:t>: sub-suppliers.</a:t>
            </a:r>
          </a:p>
          <a:p>
            <a:pPr marL="627063" lvl="1" indent="-330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Manufacturers </a:t>
            </a:r>
            <a:r>
              <a:rPr lang="id-ID" sz="2400" i="1" dirty="0"/>
              <a:t>: plant</a:t>
            </a:r>
          </a:p>
          <a:p>
            <a:pPr marL="627063" lvl="1" indent="-330200">
              <a:spcBef>
                <a:spcPts val="1200"/>
              </a:spcBef>
              <a:buFont typeface="+mj-lt"/>
              <a:buAutoNum type="arabicPeriod"/>
              <a:tabLst>
                <a:tab pos="3862388" algn="l"/>
              </a:tabLst>
            </a:pPr>
            <a:r>
              <a:rPr lang="id-ID" sz="2400" i="1" dirty="0" smtClean="0"/>
              <a:t>Distributors </a:t>
            </a:r>
            <a:r>
              <a:rPr lang="id-ID" sz="2400" i="1" dirty="0"/>
              <a:t>: distribution center, wholesaler.</a:t>
            </a:r>
          </a:p>
          <a:p>
            <a:pPr marL="627063" lvl="1" indent="-330200">
              <a:spcBef>
                <a:spcPts val="1200"/>
              </a:spcBef>
              <a:buFont typeface="+mj-lt"/>
              <a:buAutoNum type="arabicPeriod"/>
            </a:pPr>
            <a:r>
              <a:rPr lang="id-ID" sz="2400" i="1" dirty="0" smtClean="0"/>
              <a:t>Retailers</a:t>
            </a:r>
            <a:endParaRPr 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15607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44824"/>
            <a:ext cx="8568951" cy="4464496"/>
          </a:xfrm>
        </p:spPr>
        <p:txBody>
          <a:bodyPr>
            <a:noAutofit/>
          </a:bodyPr>
          <a:lstStyle/>
          <a:p>
            <a:r>
              <a:rPr lang="id-ID" dirty="0"/>
              <a:t>Pengelolaan aliran barang dan jasa dalam </a:t>
            </a:r>
            <a:r>
              <a:rPr lang="id-ID" dirty="0" smtClean="0"/>
              <a:t>SC, </a:t>
            </a:r>
            <a:r>
              <a:rPr lang="id-ID" dirty="0"/>
              <a:t>perlu diperhatikan gambaran sesungguhnya </a:t>
            </a:r>
            <a:r>
              <a:rPr lang="id-ID" dirty="0" smtClean="0"/>
              <a:t>dan lengkap </a:t>
            </a:r>
            <a:r>
              <a:rPr lang="id-ID" dirty="0"/>
              <a:t>mengenai seluruh mata rantai yang ada dari awal hingga akhir dan pergerakkan </a:t>
            </a:r>
            <a:r>
              <a:rPr lang="id-ID" i="1" dirty="0" smtClean="0"/>
              <a:t>supply chain </a:t>
            </a:r>
            <a:r>
              <a:rPr lang="id-ID" dirty="0"/>
              <a:t>untuk berbagai </a:t>
            </a:r>
            <a:r>
              <a:rPr lang="id-ID" i="1" dirty="0"/>
              <a:t>inventory</a:t>
            </a:r>
            <a:r>
              <a:rPr lang="id-ID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41791" r="32134" b="16605"/>
          <a:stretch/>
        </p:blipFill>
        <p:spPr bwMode="auto">
          <a:xfrm>
            <a:off x="2117619" y="3796739"/>
            <a:ext cx="5544616" cy="27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1" y="260648"/>
            <a:ext cx="813690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4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700808"/>
            <a:ext cx="8496943" cy="446449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INVENTORI : penyimpanan </a:t>
            </a:r>
            <a:r>
              <a:rPr lang="id-ID" dirty="0"/>
              <a:t>beberapa jenis barang yang tersimpan di gudang yang mempunyai </a:t>
            </a:r>
            <a:r>
              <a:rPr lang="id-ID" dirty="0" smtClean="0"/>
              <a:t>sifat pergerakan </a:t>
            </a:r>
            <a:r>
              <a:rPr lang="id-ID" dirty="0"/>
              <a:t>yang </a:t>
            </a:r>
            <a:r>
              <a:rPr lang="id-ID" dirty="0" smtClean="0"/>
              <a:t>berbeda </a:t>
            </a:r>
            <a:r>
              <a:rPr lang="id-ID" dirty="0"/>
              <a:t>satu sama lain, sehingga panjang pendeknya supply chain juga berbeda.</a:t>
            </a:r>
          </a:p>
          <a:p>
            <a:pPr>
              <a:spcBef>
                <a:spcPts val="1200"/>
              </a:spcBef>
            </a:pPr>
            <a:r>
              <a:rPr lang="id-ID" dirty="0"/>
              <a:t>Beberapa jenis inventory dalam supply chain </a:t>
            </a:r>
            <a:r>
              <a:rPr lang="id-ID" dirty="0" smtClean="0"/>
              <a:t>:</a:t>
            </a:r>
          </a:p>
          <a:p>
            <a:pPr marL="82296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000" dirty="0" smtClean="0"/>
              <a:t>Barang </a:t>
            </a:r>
            <a:r>
              <a:rPr lang="id-ID" sz="2000" dirty="0"/>
              <a:t>baku </a:t>
            </a:r>
            <a:r>
              <a:rPr lang="id-ID" sz="2000" dirty="0" smtClean="0"/>
              <a:t>(</a:t>
            </a:r>
            <a:r>
              <a:rPr lang="id-ID" sz="2000" i="1" dirty="0" smtClean="0"/>
              <a:t>Raw </a:t>
            </a:r>
            <a:r>
              <a:rPr lang="id-ID" sz="2000" i="1" dirty="0"/>
              <a:t>Materials</a:t>
            </a:r>
            <a:r>
              <a:rPr lang="id-ID" sz="2000" dirty="0"/>
              <a:t>)</a:t>
            </a:r>
          </a:p>
          <a:p>
            <a:pPr marL="82296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000" dirty="0" smtClean="0"/>
              <a:t>Barang </a:t>
            </a:r>
            <a:r>
              <a:rPr lang="id-ID" sz="2000" dirty="0"/>
              <a:t>setengah jadi (</a:t>
            </a:r>
            <a:r>
              <a:rPr lang="id-ID" sz="2000" i="1" dirty="0"/>
              <a:t>Semi Finished Product</a:t>
            </a:r>
            <a:r>
              <a:rPr lang="id-ID" sz="2000" dirty="0"/>
              <a:t>)</a:t>
            </a:r>
          </a:p>
          <a:p>
            <a:pPr marL="82296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000" dirty="0" smtClean="0"/>
              <a:t>Barang </a:t>
            </a:r>
            <a:r>
              <a:rPr lang="id-ID" sz="2000" dirty="0"/>
              <a:t>jadi (</a:t>
            </a:r>
            <a:r>
              <a:rPr lang="id-ID" sz="2000" i="1" dirty="0"/>
              <a:t>Finished Product</a:t>
            </a:r>
            <a:r>
              <a:rPr lang="id-ID" sz="2000" dirty="0"/>
              <a:t>)</a:t>
            </a:r>
          </a:p>
          <a:p>
            <a:pPr marL="82296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000" dirty="0" smtClean="0"/>
              <a:t>Material </a:t>
            </a:r>
            <a:r>
              <a:rPr lang="id-ID" sz="2000" dirty="0"/>
              <a:t>dan suku cadang (</a:t>
            </a:r>
            <a:r>
              <a:rPr lang="id-ID" sz="2000" i="1" dirty="0"/>
              <a:t>MRO : materials for maintenance, repair and operation</a:t>
            </a:r>
            <a:r>
              <a:rPr lang="id-ID" sz="2000" dirty="0"/>
              <a:t>)</a:t>
            </a:r>
          </a:p>
          <a:p>
            <a:pPr marL="82296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000" dirty="0" smtClean="0"/>
              <a:t>Barang </a:t>
            </a:r>
            <a:r>
              <a:rPr lang="id-ID" sz="2000" dirty="0"/>
              <a:t>komoditas (</a:t>
            </a:r>
            <a:r>
              <a:rPr lang="id-ID" sz="2000" i="1" dirty="0" smtClean="0"/>
              <a:t>commodity</a:t>
            </a:r>
            <a:r>
              <a:rPr lang="id-ID" sz="2000" dirty="0" smtClean="0"/>
              <a:t>)</a:t>
            </a:r>
          </a:p>
          <a:p>
            <a:pPr marL="822960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000" dirty="0" smtClean="0"/>
              <a:t>Barang Proyek</a:t>
            </a:r>
            <a:endParaRPr lang="id-ID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9" y="260648"/>
            <a:ext cx="8064896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84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844824"/>
            <a:ext cx="8568951" cy="48965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>
                <a:solidFill>
                  <a:srgbClr val="0070C0"/>
                </a:solidFill>
              </a:rPr>
              <a:t>Barang </a:t>
            </a:r>
            <a:r>
              <a:rPr lang="id-ID" sz="2800" dirty="0">
                <a:solidFill>
                  <a:srgbClr val="0070C0"/>
                </a:solidFill>
              </a:rPr>
              <a:t>baku ( Raw Materials)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Mata </a:t>
            </a:r>
            <a:r>
              <a:rPr lang="id-ID" sz="2400" dirty="0"/>
              <a:t>rantai pertama ada di pabrik pembuat bahan baku.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Bahan </a:t>
            </a:r>
            <a:r>
              <a:rPr lang="id-ID" sz="2400" dirty="0"/>
              <a:t>baku oleh pabrik pembuat </a:t>
            </a:r>
            <a:r>
              <a:rPr lang="id-ID" sz="2400" i="1" dirty="0"/>
              <a:t>finished product </a:t>
            </a:r>
            <a:r>
              <a:rPr lang="id-ID" sz="2400" dirty="0"/>
              <a:t>digabung dengan bahan </a:t>
            </a:r>
            <a:r>
              <a:rPr lang="id-ID" sz="2400" dirty="0" smtClean="0"/>
              <a:t>penolong menggunakan </a:t>
            </a:r>
            <a:r>
              <a:rPr lang="id-ID" sz="2400" dirty="0"/>
              <a:t>teknologi tertentu </a:t>
            </a:r>
            <a:r>
              <a:rPr lang="id-ID" sz="2400" dirty="0" smtClean="0"/>
              <a:t>diolah </a:t>
            </a:r>
            <a:r>
              <a:rPr lang="id-ID" sz="2400" dirty="0"/>
              <a:t>menjadi bahan setengah jadi.</a:t>
            </a:r>
          </a:p>
          <a:p>
            <a:pPr>
              <a:spcBef>
                <a:spcPts val="1200"/>
              </a:spcBef>
            </a:pPr>
            <a:r>
              <a:rPr lang="id-ID" sz="2800" dirty="0" smtClean="0">
                <a:solidFill>
                  <a:srgbClr val="0070C0"/>
                </a:solidFill>
              </a:rPr>
              <a:t>Barang </a:t>
            </a:r>
            <a:r>
              <a:rPr lang="id-ID" sz="2800" dirty="0">
                <a:solidFill>
                  <a:srgbClr val="0070C0"/>
                </a:solidFill>
              </a:rPr>
              <a:t>setengah jadi (Semi Finished Product)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Bahan </a:t>
            </a:r>
            <a:r>
              <a:rPr lang="id-ID" sz="2400" dirty="0"/>
              <a:t>setengah jadi dapat langsung diproses menjadi bahan jadi di pabrik yang sama atau </a:t>
            </a:r>
            <a:r>
              <a:rPr lang="id-ID" sz="2400" dirty="0" smtClean="0"/>
              <a:t>dijual ke </a:t>
            </a:r>
            <a:r>
              <a:rPr lang="id-ID" sz="2400" dirty="0"/>
              <a:t>konsumen menjadi bahan komoditas.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Akhir </a:t>
            </a:r>
            <a:r>
              <a:rPr lang="id-ID" sz="2400" dirty="0"/>
              <a:t>mata rantai sangat tergantung panjang pendeknya proses ini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9" y="260648"/>
            <a:ext cx="8064896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31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844824"/>
            <a:ext cx="8712967" cy="50131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>
                <a:solidFill>
                  <a:srgbClr val="0070C0"/>
                </a:solidFill>
              </a:rPr>
              <a:t>Barang </a:t>
            </a:r>
            <a:r>
              <a:rPr lang="id-ID" sz="2800" dirty="0">
                <a:solidFill>
                  <a:srgbClr val="0070C0"/>
                </a:solidFill>
              </a:rPr>
              <a:t>jadi (</a:t>
            </a:r>
            <a:r>
              <a:rPr lang="id-ID" sz="2800" i="1" dirty="0">
                <a:solidFill>
                  <a:srgbClr val="0070C0"/>
                </a:solidFill>
              </a:rPr>
              <a:t>Finished Product</a:t>
            </a:r>
            <a:r>
              <a:rPr lang="id-ID" sz="2800" dirty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Permulaan </a:t>
            </a:r>
            <a:r>
              <a:rPr lang="id-ID" sz="2400" dirty="0"/>
              <a:t>mata rantai bahan jadi ada di pebrik pembuatannya sebagai hasil pengolahan </a:t>
            </a:r>
            <a:r>
              <a:rPr lang="id-ID" sz="2400" dirty="0" smtClean="0"/>
              <a:t>lebih lanjut </a:t>
            </a:r>
            <a:r>
              <a:rPr lang="id-ID" sz="2400" dirty="0"/>
              <a:t>bahan setengan jadi.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Akhir </a:t>
            </a:r>
            <a:r>
              <a:rPr lang="id-ID" sz="2400" dirty="0"/>
              <a:t>mata rantai ada di konsumen pengguna.</a:t>
            </a:r>
          </a:p>
          <a:p>
            <a:pPr>
              <a:spcBef>
                <a:spcPts val="1200"/>
              </a:spcBef>
            </a:pPr>
            <a:r>
              <a:rPr lang="id-ID" sz="2800" dirty="0" smtClean="0">
                <a:solidFill>
                  <a:srgbClr val="0070C0"/>
                </a:solidFill>
              </a:rPr>
              <a:t>Material </a:t>
            </a:r>
            <a:r>
              <a:rPr lang="id-ID" sz="2800" dirty="0">
                <a:solidFill>
                  <a:srgbClr val="0070C0"/>
                </a:solidFill>
              </a:rPr>
              <a:t>dan suku cadang (MRO : </a:t>
            </a:r>
            <a:r>
              <a:rPr lang="id-ID" sz="2800" i="1" dirty="0">
                <a:solidFill>
                  <a:srgbClr val="0070C0"/>
                </a:solidFill>
              </a:rPr>
              <a:t>materials for maintenance, repair and operation</a:t>
            </a:r>
            <a:r>
              <a:rPr lang="id-ID" sz="2800" dirty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Inventory </a:t>
            </a:r>
            <a:r>
              <a:rPr lang="id-ID" sz="2400" dirty="0"/>
              <a:t>ini untuk menunjang operasional pabrik.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Mata </a:t>
            </a:r>
            <a:r>
              <a:rPr lang="id-ID" sz="2400" dirty="0"/>
              <a:t>rantai dimulai dari pabrik pembuat material MRO dan berakhir di pabrik pembuat </a:t>
            </a:r>
            <a:r>
              <a:rPr lang="id-ID" sz="2400" dirty="0" smtClean="0"/>
              <a:t>barang jadi </a:t>
            </a:r>
            <a:r>
              <a:rPr lang="id-ID" sz="2400" dirty="0"/>
              <a:t>sebagai final user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3" y="260648"/>
            <a:ext cx="820891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050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965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>
                <a:solidFill>
                  <a:srgbClr val="0070C0"/>
                </a:solidFill>
              </a:rPr>
              <a:t>Barang </a:t>
            </a:r>
            <a:r>
              <a:rPr lang="id-ID" sz="2800" dirty="0">
                <a:solidFill>
                  <a:srgbClr val="0070C0"/>
                </a:solidFill>
              </a:rPr>
              <a:t>komoditas (</a:t>
            </a:r>
            <a:r>
              <a:rPr lang="id-ID" sz="2800" i="1" dirty="0">
                <a:solidFill>
                  <a:srgbClr val="0070C0"/>
                </a:solidFill>
              </a:rPr>
              <a:t>commodity</a:t>
            </a:r>
            <a:r>
              <a:rPr lang="id-ID" sz="2800" dirty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Barang </a:t>
            </a:r>
            <a:r>
              <a:rPr lang="id-ID" sz="2400" dirty="0"/>
              <a:t>yang dibeli sudah dalam bentuk barang jadi dan diperdagangkan kembali ke konsumen.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Di </a:t>
            </a:r>
            <a:r>
              <a:rPr lang="id-ID" sz="2400" dirty="0"/>
              <a:t>perusahaan pembeli, barang komoditas dapat diproses lagi, misal dengan mengganti </a:t>
            </a:r>
            <a:r>
              <a:rPr lang="id-ID" sz="2400" dirty="0" smtClean="0"/>
              <a:t>kemasan atau </a:t>
            </a:r>
            <a:r>
              <a:rPr lang="id-ID" sz="2400" dirty="0"/>
              <a:t>dijual langsung seperti apa adanya.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Mata </a:t>
            </a:r>
            <a:r>
              <a:rPr lang="id-ID" sz="2400" dirty="0"/>
              <a:t>rantainya berawal dari pabrik pembuat dan berakhir ke konsumen pengguna barang tersebut.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Sering </a:t>
            </a:r>
            <a:r>
              <a:rPr lang="id-ID" sz="2400" dirty="0"/>
              <a:t>juga disebut : </a:t>
            </a:r>
            <a:r>
              <a:rPr lang="id-ID" sz="2400" i="1" dirty="0"/>
              <a:t>resales commodities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3" y="260648"/>
            <a:ext cx="820891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85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965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>
                <a:solidFill>
                  <a:srgbClr val="0070C0"/>
                </a:solidFill>
              </a:rPr>
              <a:t>Barang </a:t>
            </a:r>
            <a:r>
              <a:rPr lang="id-ID" sz="2800" dirty="0">
                <a:solidFill>
                  <a:srgbClr val="0070C0"/>
                </a:solidFill>
              </a:rPr>
              <a:t>Proyek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Material </a:t>
            </a:r>
            <a:r>
              <a:rPr lang="id-ID" sz="2400" dirty="0"/>
              <a:t>dan suku cadang yang digunakan untuk membangun proyek tertentu</a:t>
            </a:r>
            <a:r>
              <a:rPr lang="id-ID" sz="24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Mata rantai bermula dari pabrik pembuat dan berakhir pada perusahaan pembuat barang jadi</a:t>
            </a:r>
          </a:p>
          <a:p>
            <a:pPr lvl="1">
              <a:spcBef>
                <a:spcPts val="1200"/>
              </a:spcBef>
            </a:pPr>
            <a:endParaRPr lang="id-ID" sz="2400" dirty="0" smtClean="0"/>
          </a:p>
          <a:p>
            <a:pPr lvl="1">
              <a:spcBef>
                <a:spcPts val="1200"/>
              </a:spcBef>
            </a:pPr>
            <a:endParaRPr lang="id-ID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3" y="260648"/>
            <a:ext cx="820891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550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1183" t="26787" r="25858" b="30374"/>
          <a:stretch/>
        </p:blipFill>
        <p:spPr bwMode="auto">
          <a:xfrm>
            <a:off x="971600" y="1700808"/>
            <a:ext cx="7056783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9" y="260648"/>
            <a:ext cx="8064896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 rtl="0">
              <a:spcBef>
                <a:spcPct val="0"/>
              </a:spcBef>
              <a:defRPr/>
            </a:pPr>
            <a:r>
              <a:rPr lang="id-ID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Interenterprise SC Model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33438"/>
            <a:ext cx="74295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4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9638"/>
            <a:ext cx="74580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6965245" cy="120248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id-ID" sz="3600" b="1" i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464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id-ID" sz="2800" b="1" i="1" dirty="0" smtClean="0"/>
              <a:t>Logistics Network Model</a:t>
            </a:r>
            <a:r>
              <a:rPr lang="id-ID" sz="2800" dirty="0" smtClean="0"/>
              <a:t>, </a:t>
            </a:r>
            <a:r>
              <a:rPr lang="id-ID" sz="2800" dirty="0"/>
              <a:t>dengan pemain utama adalah :</a:t>
            </a:r>
          </a:p>
          <a:p>
            <a:pPr marL="985838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400" i="1" dirty="0" smtClean="0"/>
              <a:t>Suppliers</a:t>
            </a:r>
          </a:p>
          <a:p>
            <a:pPr marL="985838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400" i="1" dirty="0" smtClean="0"/>
              <a:t>Manufacturer</a:t>
            </a:r>
          </a:p>
          <a:p>
            <a:pPr marL="985838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400" i="1" dirty="0" smtClean="0"/>
              <a:t>Distribution</a:t>
            </a:r>
          </a:p>
          <a:p>
            <a:pPr marL="985838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400" i="1" dirty="0" smtClean="0"/>
              <a:t>Retail Outlets</a:t>
            </a:r>
          </a:p>
          <a:p>
            <a:pPr marL="985838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id-ID" sz="2400" i="1" dirty="0" smtClean="0"/>
              <a:t>Customers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5125" t="34109" r="15771" b="34013"/>
          <a:stretch/>
        </p:blipFill>
        <p:spPr bwMode="auto">
          <a:xfrm>
            <a:off x="3563888" y="3429000"/>
            <a:ext cx="4752528" cy="230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94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066800"/>
            <a:ext cx="74771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6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66775"/>
            <a:ext cx="7391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19150"/>
            <a:ext cx="71056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8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7263"/>
            <a:ext cx="73152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61988"/>
            <a:ext cx="72294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738188"/>
            <a:ext cx="73247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785813"/>
            <a:ext cx="71532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7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028700"/>
            <a:ext cx="71247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4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33425"/>
            <a:ext cx="70580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97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309688"/>
            <a:ext cx="736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b="1" i="1" dirty="0"/>
              <a:t>Chain 1 </a:t>
            </a:r>
            <a:r>
              <a:rPr lang="id-ID" sz="2800" b="1" i="1" dirty="0" smtClean="0"/>
              <a:t>: Suppliers</a:t>
            </a:r>
            <a:endParaRPr lang="id-ID" sz="2800" i="1" dirty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Awal </a:t>
            </a:r>
            <a:r>
              <a:rPr lang="id-ID" sz="2400" dirty="0"/>
              <a:t>mula </a:t>
            </a:r>
            <a:r>
              <a:rPr lang="id-ID" sz="2400" dirty="0" smtClean="0"/>
              <a:t>jaringan</a:t>
            </a:r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Sumber penyedia </a:t>
            </a:r>
            <a:r>
              <a:rPr lang="id-ID" sz="2400" dirty="0"/>
              <a:t>bahan </a:t>
            </a:r>
            <a:r>
              <a:rPr lang="id-ID" sz="2400" dirty="0" smtClean="0"/>
              <a:t>pertama: bahan baku</a:t>
            </a:r>
            <a:r>
              <a:rPr lang="id-ID" sz="2400" dirty="0"/>
              <a:t>, bahan mentah, bahan penolong, bahan dagangan, </a:t>
            </a:r>
            <a:r>
              <a:rPr lang="id-ID" sz="2400" i="1" dirty="0"/>
              <a:t>subassemblies</a:t>
            </a:r>
            <a:r>
              <a:rPr lang="id-ID" sz="2400" dirty="0"/>
              <a:t>, suku cadang, dll. 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Sumber pertama </a:t>
            </a:r>
            <a:r>
              <a:rPr lang="id-ID" sz="2400" dirty="0"/>
              <a:t>disebut dengan </a:t>
            </a:r>
            <a:r>
              <a:rPr lang="id-ID" sz="2400" i="1" dirty="0">
                <a:solidFill>
                  <a:srgbClr val="C00000"/>
                </a:solidFill>
              </a:rPr>
              <a:t>suppliers</a:t>
            </a:r>
            <a:r>
              <a:rPr lang="id-ID" sz="2400" dirty="0"/>
              <a:t>, termasuk di dalamnya : </a:t>
            </a:r>
            <a:r>
              <a:rPr lang="id-ID" sz="2400" i="1" dirty="0"/>
              <a:t>suppliers’ suppliers </a:t>
            </a:r>
            <a:r>
              <a:rPr lang="id-ID" sz="2400" dirty="0"/>
              <a:t>atau </a:t>
            </a:r>
            <a:r>
              <a:rPr lang="id-ID" sz="2400" i="1" dirty="0" smtClean="0"/>
              <a:t>sub-suppliers </a:t>
            </a:r>
            <a:r>
              <a:rPr lang="id-ID" sz="2400" dirty="0" smtClean="0"/>
              <a:t>yang </a:t>
            </a:r>
            <a:r>
              <a:rPr lang="id-ID" sz="2400" dirty="0"/>
              <a:t>biasanya jumlahnya banyak.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id-ID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51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4644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b="1" i="1" dirty="0" smtClean="0"/>
              <a:t>Chain </a:t>
            </a:r>
            <a:r>
              <a:rPr lang="id-ID" sz="2800" b="1" i="1" dirty="0"/>
              <a:t>1 – 2 </a:t>
            </a:r>
            <a:r>
              <a:rPr lang="id-ID" sz="2800" b="1" i="1" dirty="0" smtClean="0"/>
              <a:t>: Suppliers </a:t>
            </a:r>
            <a:r>
              <a:rPr lang="id-ID" sz="2800" b="1" i="1" dirty="0"/>
              <a:t>– </a:t>
            </a:r>
            <a:r>
              <a:rPr lang="id-ID" sz="2800" b="1" i="1" dirty="0" smtClean="0"/>
              <a:t>Manufacturer</a:t>
            </a:r>
            <a:endParaRPr lang="id-ID" sz="2800" i="1" dirty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Rantai </a:t>
            </a:r>
            <a:r>
              <a:rPr lang="id-ID" sz="2400" dirty="0"/>
              <a:t>pertama dihubungkan dengan </a:t>
            </a:r>
            <a:r>
              <a:rPr lang="id-ID" sz="2400" dirty="0" smtClean="0"/>
              <a:t>rantai </a:t>
            </a:r>
            <a:r>
              <a:rPr lang="id-ID" sz="2400" dirty="0"/>
              <a:t>ke dua yaitu </a:t>
            </a:r>
            <a:r>
              <a:rPr lang="id-ID" sz="2400" i="1" dirty="0"/>
              <a:t>manufacturer</a:t>
            </a:r>
            <a:r>
              <a:rPr lang="id-ID" sz="2400" dirty="0"/>
              <a:t> atau </a:t>
            </a:r>
            <a:r>
              <a:rPr lang="id-ID" sz="2400" i="1" dirty="0"/>
              <a:t>plants</a:t>
            </a:r>
            <a:r>
              <a:rPr lang="id-ID" sz="2400" dirty="0"/>
              <a:t> atau </a:t>
            </a:r>
            <a:r>
              <a:rPr lang="id-ID" sz="2400" i="1" dirty="0" smtClean="0"/>
              <a:t>assemble</a:t>
            </a:r>
            <a:r>
              <a:rPr lang="id-ID" sz="2400" dirty="0" smtClean="0"/>
              <a:t>r atau </a:t>
            </a:r>
            <a:r>
              <a:rPr lang="id-ID" sz="2400" i="1" dirty="0"/>
              <a:t>fabricator</a:t>
            </a:r>
            <a:r>
              <a:rPr lang="id-ID" sz="2400" dirty="0"/>
              <a:t> atau bentuk lain yang melakukan pekerjaan membuat, memfabrikasi, </a:t>
            </a:r>
            <a:r>
              <a:rPr lang="id-ID" sz="2400" dirty="0" smtClean="0"/>
              <a:t>merakit, mengkonversikan </a:t>
            </a:r>
            <a:r>
              <a:rPr lang="id-ID" sz="2400" dirty="0"/>
              <a:t>atau menyelesaikan barang (</a:t>
            </a:r>
            <a:r>
              <a:rPr lang="id-ID" sz="2400" i="1" dirty="0"/>
              <a:t>finishing</a:t>
            </a:r>
            <a:r>
              <a:rPr lang="id-ID" sz="2400" dirty="0"/>
              <a:t>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4644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b="1" i="1" dirty="0"/>
              <a:t>Chain 1 – 2 – 3 </a:t>
            </a:r>
            <a:r>
              <a:rPr lang="id-ID" sz="2800" b="1" i="1" dirty="0" smtClean="0"/>
              <a:t>: Suppliers </a:t>
            </a:r>
            <a:r>
              <a:rPr lang="id-ID" sz="2800" b="1" i="1" dirty="0"/>
              <a:t>– Manufacturer – Distribution</a:t>
            </a:r>
            <a:endParaRPr lang="id-ID" sz="2800" i="1" dirty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Barang </a:t>
            </a:r>
            <a:r>
              <a:rPr lang="id-ID" sz="2400" dirty="0"/>
              <a:t>yang sudah jadi mulai disalurkan oleh </a:t>
            </a:r>
            <a:r>
              <a:rPr lang="id-ID" sz="2400" i="1" dirty="0"/>
              <a:t>manufacturer</a:t>
            </a:r>
            <a:r>
              <a:rPr lang="id-ID" sz="2400" dirty="0"/>
              <a:t> ke pelanggan. 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Barang </a:t>
            </a:r>
            <a:r>
              <a:rPr lang="id-ID" sz="2400" dirty="0"/>
              <a:t>dari </a:t>
            </a:r>
            <a:r>
              <a:rPr lang="id-ID" sz="2400" dirty="0" smtClean="0"/>
              <a:t>pabrik disalurkan </a:t>
            </a:r>
            <a:r>
              <a:rPr lang="id-ID" sz="2400" dirty="0"/>
              <a:t>melalui gudang ke gudang distributor atau </a:t>
            </a:r>
            <a:r>
              <a:rPr lang="id-ID" sz="2400" i="1" dirty="0"/>
              <a:t>wholesaler</a:t>
            </a:r>
            <a:r>
              <a:rPr lang="id-ID" sz="2400" dirty="0"/>
              <a:t> atau pedagang besar dalam </a:t>
            </a:r>
            <a:r>
              <a:rPr lang="id-ID" sz="2400" dirty="0" smtClean="0"/>
              <a:t>jumlah besar</a:t>
            </a:r>
            <a:r>
              <a:rPr lang="id-ID" sz="2400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5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b="1" i="1" dirty="0" smtClean="0"/>
              <a:t>Chain </a:t>
            </a:r>
            <a:r>
              <a:rPr lang="id-ID" sz="2800" b="1" i="1" dirty="0"/>
              <a:t>1 – 2 – 3 – 4 </a:t>
            </a:r>
            <a:r>
              <a:rPr lang="id-ID" sz="2800" b="1" i="1" dirty="0" smtClean="0"/>
              <a:t>: Suppliers </a:t>
            </a:r>
            <a:r>
              <a:rPr lang="id-ID" sz="2800" b="1" i="1" dirty="0"/>
              <a:t>– Manufacturer – Distribution – Retail Outlets</a:t>
            </a:r>
            <a:endParaRPr lang="id-ID" sz="2800" i="1" dirty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Pedagang </a:t>
            </a:r>
            <a:r>
              <a:rPr lang="id-ID" sz="2400" dirty="0"/>
              <a:t>besar </a:t>
            </a:r>
            <a:r>
              <a:rPr lang="id-ID" sz="2400" dirty="0" smtClean="0"/>
              <a:t>biasanya </a:t>
            </a:r>
            <a:r>
              <a:rPr lang="id-ID" sz="2400" dirty="0"/>
              <a:t>mempunyai gudang sendiri atau menyewa gudang dari pihak lain. 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Gudang dipakai </a:t>
            </a:r>
            <a:r>
              <a:rPr lang="id-ID" sz="2400" dirty="0"/>
              <a:t>untuk menimbun barang sebelum disalurkan ke pihak pengecer. 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Disini </a:t>
            </a:r>
            <a:r>
              <a:rPr lang="id-ID" sz="2400" dirty="0"/>
              <a:t>dapat </a:t>
            </a:r>
            <a:r>
              <a:rPr lang="id-ID" sz="2400" dirty="0" smtClean="0"/>
              <a:t>dilakukan </a:t>
            </a:r>
            <a:r>
              <a:rPr lang="id-ID" sz="2400" dirty="0" smtClean="0">
                <a:solidFill>
                  <a:srgbClr val="C00000"/>
                </a:solidFill>
              </a:rPr>
              <a:t>penghematan</a:t>
            </a:r>
            <a:r>
              <a:rPr lang="id-ID" sz="2400" dirty="0" smtClean="0"/>
              <a:t> </a:t>
            </a:r>
            <a:r>
              <a:rPr lang="id-ID" sz="2400" dirty="0"/>
              <a:t>dalam bentuk </a:t>
            </a:r>
            <a:r>
              <a:rPr lang="id-ID" sz="2400" dirty="0">
                <a:solidFill>
                  <a:srgbClr val="C00000"/>
                </a:solidFill>
              </a:rPr>
              <a:t>jumlah </a:t>
            </a:r>
            <a:r>
              <a:rPr lang="id-ID" sz="2400" i="1" dirty="0">
                <a:solidFill>
                  <a:srgbClr val="C00000"/>
                </a:solidFill>
              </a:rPr>
              <a:t>inventories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/>
              <a:t>dan </a:t>
            </a:r>
            <a:r>
              <a:rPr lang="id-ID" sz="2400" dirty="0">
                <a:solidFill>
                  <a:srgbClr val="C00000"/>
                </a:solidFill>
              </a:rPr>
              <a:t>biaya gudang</a:t>
            </a:r>
            <a:r>
              <a:rPr lang="id-ID" sz="2400" dirty="0"/>
              <a:t>, dengan cara melakukan </a:t>
            </a:r>
            <a:r>
              <a:rPr lang="id-ID" sz="2400" dirty="0" smtClean="0">
                <a:solidFill>
                  <a:srgbClr val="C00000"/>
                </a:solidFill>
              </a:rPr>
              <a:t>desain kembali </a:t>
            </a:r>
            <a:r>
              <a:rPr lang="id-ID" sz="2400" dirty="0">
                <a:solidFill>
                  <a:srgbClr val="C00000"/>
                </a:solidFill>
              </a:rPr>
              <a:t>pola pengiriman </a:t>
            </a:r>
            <a:r>
              <a:rPr lang="id-ID" sz="2400" dirty="0"/>
              <a:t>barang baik dari </a:t>
            </a:r>
            <a:r>
              <a:rPr lang="id-ID" sz="2400" i="1" dirty="0"/>
              <a:t>manufacturer</a:t>
            </a:r>
            <a:r>
              <a:rPr lang="id-ID" sz="2400" dirty="0"/>
              <a:t> maupun ke pengecer.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886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b="1" i="1" dirty="0"/>
              <a:t>Chain 1 – 2 – 3 – 4 – 5 </a:t>
            </a:r>
            <a:r>
              <a:rPr lang="id-ID" sz="2800" b="1" i="1" dirty="0" smtClean="0"/>
              <a:t>: Suppliers </a:t>
            </a:r>
            <a:r>
              <a:rPr lang="id-ID" sz="2800" b="1" i="1" dirty="0"/>
              <a:t>– Manufacturer – Distribution – Retail Outlets – Customers</a:t>
            </a:r>
            <a:endParaRPr lang="id-ID" sz="2800" i="1" dirty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Barang </a:t>
            </a:r>
            <a:r>
              <a:rPr lang="id-ID" sz="2400" dirty="0"/>
              <a:t>ditawarkan oleh pengecer atau retailers langsung ke pelanggan atau pengguna </a:t>
            </a:r>
            <a:r>
              <a:rPr lang="id-ID" sz="2400" dirty="0" smtClean="0"/>
              <a:t>barang tersebut</a:t>
            </a:r>
            <a:r>
              <a:rPr lang="id-ID" sz="2400" dirty="0"/>
              <a:t>. 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Merupakan rantai </a:t>
            </a:r>
            <a:r>
              <a:rPr lang="id-ID" sz="2400" dirty="0"/>
              <a:t>terakhir, tetapi </a:t>
            </a:r>
            <a:r>
              <a:rPr lang="id-ID" sz="2400" dirty="0" smtClean="0"/>
              <a:t>bisa jadi masih </a:t>
            </a:r>
            <a:r>
              <a:rPr lang="id-ID" sz="2400" dirty="0"/>
              <a:t>ada satu </a:t>
            </a:r>
            <a:r>
              <a:rPr lang="id-ID" sz="2400" dirty="0" smtClean="0"/>
              <a:t>mata rantai </a:t>
            </a:r>
            <a:r>
              <a:rPr lang="id-ID" sz="2400" dirty="0"/>
              <a:t>lagi yaitu pembeli yang mendatangi </a:t>
            </a:r>
            <a:r>
              <a:rPr lang="id-ID" sz="2400" i="1" dirty="0" smtClean="0"/>
              <a:t>real </a:t>
            </a:r>
            <a:r>
              <a:rPr lang="id-ID" sz="2400" i="1" dirty="0"/>
              <a:t>customers </a:t>
            </a:r>
            <a:r>
              <a:rPr lang="id-ID" sz="2400" dirty="0"/>
              <a:t>atau </a:t>
            </a:r>
            <a:r>
              <a:rPr lang="id-ID" sz="2400" i="1" dirty="0"/>
              <a:t>real user</a:t>
            </a:r>
            <a:r>
              <a:rPr lang="id-ID" sz="2400" dirty="0"/>
              <a:t>. 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Mata rantai </a:t>
            </a:r>
            <a:r>
              <a:rPr lang="id-ID" sz="2400" dirty="0"/>
              <a:t>benar-benar berhenti jika barang telah sampai ke pemakai yang sebenarnya.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525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800" dirty="0" smtClean="0"/>
              <a:t>2 konsep untuk meningkatkan efisiensi dan efektifitas pergerakan </a:t>
            </a:r>
            <a:r>
              <a:rPr lang="id-ID" sz="2800" dirty="0"/>
              <a:t>barang 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sz="2400" b="1" dirty="0" smtClean="0"/>
              <a:t>Mengurangi </a:t>
            </a:r>
            <a:r>
              <a:rPr lang="id-ID" sz="2400" b="1" dirty="0"/>
              <a:t>jumlah </a:t>
            </a:r>
            <a:r>
              <a:rPr lang="id-ID" sz="2400" b="1" dirty="0" smtClean="0"/>
              <a:t>supplier</a:t>
            </a:r>
            <a:endParaRPr lang="id-ID" sz="2400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Tujuan: mengurangi ketidakseragaman, biaya </a:t>
            </a:r>
            <a:r>
              <a:rPr lang="id-ID" sz="2400" dirty="0"/>
              <a:t>negosiasi dan pelacakan (</a:t>
            </a:r>
            <a:r>
              <a:rPr lang="id-ID" sz="2400" i="1" dirty="0"/>
              <a:t>tracking</a:t>
            </a:r>
            <a:r>
              <a:rPr lang="id-ID" sz="2400" dirty="0"/>
              <a:t>)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Perubahan konsep </a:t>
            </a:r>
            <a:r>
              <a:rPr lang="id-ID" sz="2400" i="1" dirty="0"/>
              <a:t>multiple-supplier</a:t>
            </a:r>
            <a:r>
              <a:rPr lang="id-ID" sz="2400" dirty="0"/>
              <a:t> ke </a:t>
            </a:r>
            <a:r>
              <a:rPr lang="id-ID" sz="2400" i="1" dirty="0"/>
              <a:t>single supplier.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Konsep </a:t>
            </a:r>
            <a:r>
              <a:rPr lang="id-ID" sz="2400" dirty="0"/>
              <a:t>tender terbuka makin tidak populer karena tidak menjamin </a:t>
            </a:r>
            <a:r>
              <a:rPr lang="id-ID" sz="2400" dirty="0" smtClean="0"/>
              <a:t>batas </a:t>
            </a:r>
            <a:r>
              <a:rPr lang="id-ID" sz="2400" dirty="0"/>
              <a:t>jumlah </a:t>
            </a:r>
            <a:r>
              <a:rPr lang="id-ID" sz="2400" i="1" dirty="0"/>
              <a:t>supplier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4644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800" dirty="0" smtClean="0"/>
              <a:t>2 konsep ....</a:t>
            </a:r>
            <a:endParaRPr lang="id-ID" sz="28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id-ID" sz="2400" b="1" dirty="0" smtClean="0"/>
              <a:t>mengembangkan </a:t>
            </a:r>
            <a:r>
              <a:rPr lang="id-ID" sz="2400" b="1" i="1" dirty="0"/>
              <a:t>supllier partnership </a:t>
            </a:r>
            <a:r>
              <a:rPr lang="id-ID" sz="2400" b="1" dirty="0"/>
              <a:t>atau </a:t>
            </a:r>
            <a:r>
              <a:rPr lang="id-ID" sz="2400" b="1" i="1" dirty="0"/>
              <a:t>strategic alliance</a:t>
            </a:r>
            <a:endParaRPr lang="id-ID" sz="2400" i="1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Hanya </a:t>
            </a:r>
            <a:r>
              <a:rPr lang="id-ID" sz="2400" dirty="0"/>
              <a:t>dengan </a:t>
            </a:r>
            <a:r>
              <a:rPr lang="id-ID" sz="2400" i="1" dirty="0"/>
              <a:t>supplier</a:t>
            </a:r>
            <a:r>
              <a:rPr lang="id-ID" sz="2400" dirty="0"/>
              <a:t> </a:t>
            </a:r>
            <a:r>
              <a:rPr lang="id-ID" sz="2400" i="1" dirty="0"/>
              <a:t>partnership</a:t>
            </a:r>
            <a:r>
              <a:rPr lang="id-ID" sz="2400" dirty="0"/>
              <a:t>, </a:t>
            </a:r>
            <a:r>
              <a:rPr lang="id-ID" sz="2400" i="1" dirty="0"/>
              <a:t>key suppliers </a:t>
            </a:r>
            <a:r>
              <a:rPr lang="id-ID" sz="2400" dirty="0"/>
              <a:t>untuk barang tertentu merupakan </a:t>
            </a:r>
            <a:r>
              <a:rPr lang="id-ID" sz="2400" i="1" dirty="0" smtClean="0"/>
              <a:t>strategic sources</a:t>
            </a:r>
            <a:r>
              <a:rPr lang="id-ID" sz="2400" dirty="0" smtClean="0"/>
              <a:t> </a:t>
            </a:r>
            <a:r>
              <a:rPr lang="id-ID" sz="2400" dirty="0"/>
              <a:t>yang dapat diandalkan dan menjamin kelancaran pergerakkan barang dalam </a:t>
            </a:r>
            <a:r>
              <a:rPr lang="id-ID" sz="2400" i="1" dirty="0"/>
              <a:t>supply chain.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id-ID" sz="2400" dirty="0" smtClean="0"/>
              <a:t>Konsep </a:t>
            </a:r>
            <a:r>
              <a:rPr lang="id-ID" sz="2400" dirty="0"/>
              <a:t>ini disertai dengan konsep perbaikan yang terus menerus dalam biaya dan mutu barang.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6064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d-ID" sz="36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Logistic Network Model</a:t>
            </a:r>
            <a:endParaRPr lang="en-US" sz="3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910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4480</TotalTime>
  <Words>850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PowerPoint Presentation</vt:lpstr>
      <vt:lpstr>Logistic Network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Interenterprise SC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</dc:title>
  <dc:creator>DELL</dc:creator>
  <cp:lastModifiedBy>ismail - [2010]</cp:lastModifiedBy>
  <cp:revision>137</cp:revision>
  <dcterms:created xsi:type="dcterms:W3CDTF">2015-09-13T10:58:14Z</dcterms:created>
  <dcterms:modified xsi:type="dcterms:W3CDTF">2016-05-17T01:24:13Z</dcterms:modified>
</cp:coreProperties>
</file>