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0" r:id="rId10"/>
    <p:sldId id="321" r:id="rId11"/>
    <p:sldId id="327" r:id="rId12"/>
    <p:sldId id="325" r:id="rId13"/>
    <p:sldId id="322" r:id="rId14"/>
    <p:sldId id="326" r:id="rId15"/>
    <p:sldId id="328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 autoAdjust="0"/>
  </p:normalViewPr>
  <p:slideViewPr>
    <p:cSldViewPr>
      <p:cViewPr varScale="1">
        <p:scale>
          <a:sx n="67" d="100"/>
          <a:sy n="67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6477000" cy="381000"/>
          </a:xfrm>
        </p:spPr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43454"/>
              </p:ext>
            </p:extLst>
          </p:nvPr>
        </p:nvGraphicFramePr>
        <p:xfrm>
          <a:off x="838200" y="11430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600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^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ABC*DEF^/G*-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5626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 </a:t>
            </a:r>
            <a:r>
              <a:rPr lang="en-US" sz="2800" b="1" dirty="0" smtClean="0"/>
              <a:t>P :</a:t>
            </a:r>
            <a:r>
              <a:rPr lang="en-US" sz="2800" b="1" dirty="0" smtClean="0">
                <a:solidFill>
                  <a:srgbClr val="FF0000"/>
                </a:solidFill>
              </a:rPr>
              <a:t> ABC*DEF^/G*-H*+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2578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1628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9906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Menggunakan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tanda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 smtClean="0">
                <a:latin typeface="+mn-lt"/>
              </a:rPr>
              <a:t>dengan</a:t>
            </a:r>
            <a:r>
              <a:rPr lang="en-US" sz="2400" b="1" dirty="0" smtClean="0">
                <a:latin typeface="+mn-lt"/>
              </a:rPr>
              <a:t> format 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operator]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dgn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31061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5486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5821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50393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4965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 Infix      Postfix</a:t>
            </a:r>
            <a:endParaRPr lang="en-US" sz="4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1882835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157803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K</a:t>
            </a:r>
            <a:endParaRPr lang="en-US" sz="32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504" y="1386483"/>
            <a:ext cx="4662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b="1" dirty="0" smtClean="0">
                <a:latin typeface="+mn-lt"/>
              </a:rPr>
              <a:t>E = </a:t>
            </a:r>
            <a:r>
              <a:rPr lang="en-US" sz="3200" b="1" u="sng" dirty="0" smtClean="0">
                <a:latin typeface="+mn-lt"/>
              </a:rPr>
              <a:t>3A + BD</a:t>
            </a:r>
            <a:r>
              <a:rPr lang="en-US" sz="3200" b="1" u="sng" baseline="30000" dirty="0" smtClean="0">
                <a:latin typeface="+mn-lt"/>
              </a:rPr>
              <a:t>2 </a:t>
            </a:r>
            <a:r>
              <a:rPr lang="en-US" sz="3200" b="1" u="sng" dirty="0" smtClean="0">
                <a:latin typeface="+mn-lt"/>
              </a:rPr>
              <a:t>- F</a:t>
            </a:r>
          </a:p>
          <a:p>
            <a:pPr marL="514350" indent="-514350"/>
            <a:r>
              <a:rPr lang="en-US" sz="3200" b="1" dirty="0" smtClean="0">
                <a:latin typeface="+mn-lt"/>
              </a:rPr>
              <a:t>                 G</a:t>
            </a:r>
            <a:r>
              <a:rPr lang="en-US" sz="3200" b="1" baseline="30000" dirty="0" smtClean="0">
                <a:latin typeface="+mn-lt"/>
              </a:rPr>
              <a:t>H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504" y="2558217"/>
            <a:ext cx="5058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latin typeface="+mn-lt"/>
              </a:rPr>
              <a:t>b. E = 3A + </a:t>
            </a:r>
            <a:r>
              <a:rPr lang="en-US" sz="3200" b="1" u="sng" dirty="0" smtClean="0">
                <a:latin typeface="+mn-lt"/>
              </a:rPr>
              <a:t>BD</a:t>
            </a:r>
            <a:r>
              <a:rPr lang="en-US" sz="3200" b="1" u="sng" baseline="30000" dirty="0" smtClean="0">
                <a:latin typeface="+mn-lt"/>
              </a:rPr>
              <a:t>H</a:t>
            </a:r>
            <a:r>
              <a:rPr lang="en-US" sz="3200" b="1" u="sng" dirty="0" smtClean="0">
                <a:latin typeface="+mn-lt"/>
              </a:rPr>
              <a:t> – F</a:t>
            </a:r>
          </a:p>
          <a:p>
            <a:pPr marL="514350" indent="-514350"/>
            <a:r>
              <a:rPr lang="en-US" sz="3200" b="1" dirty="0" smtClean="0">
                <a:latin typeface="+mn-lt"/>
              </a:rPr>
              <a:t>                      G - K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958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3711635"/>
            <a:ext cx="8001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Lakukan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dengan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menggunakan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cara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Manual</a:t>
            </a:r>
          </a:p>
          <a:p>
            <a:pPr marL="514350" indent="-514350"/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1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dirty="0" err="1" smtClean="0">
                <a:solidFill>
                  <a:srgbClr val="FF0000"/>
                </a:solidFill>
              </a:rPr>
              <a:t>Tambahkan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/>
              <a:t> 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 </a:t>
            </a:r>
            <a:r>
              <a:rPr lang="en-US" sz="2200" dirty="0" err="1" smtClean="0">
                <a:solidFill>
                  <a:schemeClr val="tx1"/>
                </a:solidFill>
              </a:rPr>
              <a:t>pada</a:t>
            </a:r>
            <a:r>
              <a:rPr lang="en-US" sz="2200" dirty="0" smtClean="0">
                <a:solidFill>
                  <a:schemeClr val="tx1"/>
                </a:solidFill>
              </a:rPr>
              <a:t> sentinel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Pindai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kiri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kanan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ulangi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langkah</a:t>
            </a:r>
            <a:r>
              <a:rPr lang="en-US" sz="2200" dirty="0" smtClean="0">
                <a:solidFill>
                  <a:schemeClr val="tx1"/>
                </a:solidFill>
              </a:rPr>
              <a:t> c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d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setiap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elemen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sampai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ditemukan</a:t>
            </a:r>
            <a:r>
              <a:rPr lang="en-US" sz="2200" dirty="0" smtClean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operand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operator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sebut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opr1</a:t>
            </a:r>
            <a:r>
              <a:rPr lang="en-US" sz="2200" dirty="0" smtClean="0"/>
              <a:t>),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Var1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Var2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format </a:t>
            </a:r>
            <a:r>
              <a:rPr lang="en-US" sz="2200" dirty="0" smtClean="0">
                <a:solidFill>
                  <a:srgbClr val="FF0000"/>
                </a:solidFill>
              </a:rPr>
              <a:t>var2 opr1 var1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hasilnya</a:t>
            </a:r>
            <a:r>
              <a:rPr lang="en-US" sz="2200" dirty="0" smtClean="0">
                <a:solidFill>
                  <a:schemeClr val="tx1"/>
                </a:solidFill>
              </a:rPr>
              <a:t> di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Hitung</a:t>
            </a:r>
            <a:r>
              <a:rPr lang="en-US" sz="220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stack</a:t>
            </a:r>
            <a:r>
              <a:rPr lang="en-US" sz="2200" dirty="0" smtClean="0"/>
              <a:t>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dirty="0" smtClean="0"/>
              <a:t>e. </a:t>
            </a: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/>
              <a:t>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stack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Value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486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53576"/>
              </p:ext>
            </p:extLst>
          </p:nvPr>
        </p:nvGraphicFramePr>
        <p:xfrm>
          <a:off x="228600" y="1720153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204019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1.    2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3449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2.    6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6497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3.    3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9545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-   </a:t>
            </a:r>
            <a:endParaRPr lang="en-US" sz="20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896586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5.    1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2308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/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1452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+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76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8.    )   </a:t>
            </a:r>
            <a:endParaRPr lang="en-US" sz="20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204019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35537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649792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2,6,</a:t>
            </a:r>
            <a:r>
              <a:rPr lang="en-US" sz="2000" b="1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2950230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295023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3896586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2,3,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24563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0" y="516003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948625"/>
            <a:ext cx="2514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ABC-D/+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8600" y="948625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. A=2,B=6,C=3,D=1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95584" y="125326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224929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5156537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1282296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2000" b="1" dirty="0" smtClean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39010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69244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3003744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919004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517755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612144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2779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914400"/>
            <a:r>
              <a:rPr lang="en-US" sz="2800" b="1" dirty="0" smtClean="0">
                <a:latin typeface="+mn-lt"/>
              </a:rPr>
              <a:t>P : 2,6,3,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b="1" dirty="0" smtClean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Menggunakan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tanda</a:t>
            </a:r>
            <a:r>
              <a:rPr lang="en-US" sz="2400" dirty="0" smtClean="0">
                <a:latin typeface="+mn-lt"/>
              </a:rPr>
              <a:t> “</a:t>
            </a:r>
            <a:r>
              <a:rPr lang="en-US" sz="2400" b="1" dirty="0" smtClean="0">
                <a:latin typeface="+mn-lt"/>
              </a:rPr>
              <a:t>[ ]</a:t>
            </a:r>
            <a:r>
              <a:rPr lang="en-US" sz="2400" dirty="0" smtClean="0">
                <a:latin typeface="+mn-lt"/>
              </a:rPr>
              <a:t>” </a:t>
            </a:r>
            <a:r>
              <a:rPr lang="en-US" sz="2400" dirty="0" err="1" smtClean="0">
                <a:latin typeface="+mn-lt"/>
              </a:rPr>
              <a:t>dgn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cari</a:t>
            </a:r>
            <a:r>
              <a:rPr lang="en-US" sz="2400" dirty="0" smtClean="0">
                <a:latin typeface="+mn-lt"/>
              </a:rPr>
              <a:t> operator </a:t>
            </a:r>
            <a:r>
              <a:rPr lang="en-US" sz="2400" dirty="0" err="1" smtClean="0">
                <a:latin typeface="+mn-lt"/>
              </a:rPr>
              <a:t>pertama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lalu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hitung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dua</a:t>
            </a:r>
            <a:r>
              <a:rPr lang="en-US" sz="2400" dirty="0" smtClean="0">
                <a:latin typeface="+mn-lt"/>
              </a:rPr>
              <a:t> operand </a:t>
            </a:r>
            <a:r>
              <a:rPr lang="en-US" sz="2400" dirty="0" err="1" smtClean="0">
                <a:latin typeface="+mn-lt"/>
              </a:rPr>
              <a:t>di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sebelah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kirinya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format 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b="1" dirty="0" smtClean="0">
                <a:latin typeface="+mn-lt"/>
              </a:rPr>
              <a:t>]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b="1" dirty="0" smtClean="0">
                <a:latin typeface="+mn-lt"/>
              </a:rPr>
              <a:t>],1,/,+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2,3,1,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b="1" dirty="0" smtClean="0">
                <a:latin typeface="+mn-lt"/>
              </a:rPr>
              <a:t>,+</a:t>
            </a:r>
            <a:endParaRPr lang="en-US" sz="28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b="1" dirty="0" smtClean="0">
                <a:latin typeface="+mn-lt"/>
              </a:rPr>
              <a:t>],+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b="1" dirty="0" smtClean="0">
                <a:latin typeface="+mn-lt"/>
              </a:rPr>
              <a:t>]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24897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612488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2239296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3153696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54409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45849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4478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b="1" kern="0" dirty="0" smtClean="0">
                <a:latin typeface="+mn-lt"/>
              </a:rPr>
              <a:t>o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r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3622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b="1" kern="0" dirty="0" smtClean="0">
                <a:latin typeface="+mn-lt"/>
              </a:rPr>
              <a:t>o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32766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b="1" kern="0" dirty="0" smtClean="0">
                <a:latin typeface="+mn-lt"/>
              </a:rPr>
              <a:t>o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4654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+AB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7305" y="40556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-+ABC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305" y="46551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*+AB-CD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 smtClean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9433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5015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AB+C-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1111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AB+CD-*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>
                <a:solidFill>
                  <a:schemeClr val="tx1"/>
                </a:solidFill>
              </a:rPr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ditulis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penampung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algoritmanya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tambahkan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smtClean="0">
                <a:solidFill>
                  <a:schemeClr val="tx1"/>
                </a:solidFill>
              </a:rPr>
              <a:t>di </a:t>
            </a:r>
            <a:r>
              <a:rPr lang="en-US" sz="2400" dirty="0" smtClean="0">
                <a:solidFill>
                  <a:schemeClr val="tx1"/>
                </a:solidFill>
              </a:rPr>
              <a:t>sentinel di Q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Pindai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kanan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ulangi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langkah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b="0" dirty="0" smtClean="0">
                <a:solidFill>
                  <a:schemeClr val="tx1"/>
                </a:solidFill>
              </a:rPr>
              <a:t> s/d </a:t>
            </a:r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untuk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setiap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elemen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sampai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kosong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push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>
                <a:solidFill>
                  <a:schemeClr val="tx1"/>
                </a:solidFill>
              </a:rPr>
              <a:t>Selama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operator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operator </a:t>
            </a:r>
            <a:r>
              <a:rPr lang="en-US" sz="2400" b="0" dirty="0" err="1" smtClean="0">
                <a:solidFill>
                  <a:schemeClr val="tx1"/>
                </a:solidFill>
              </a:rPr>
              <a:t>tersebut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stack.</a:t>
            </a:r>
          </a:p>
          <a:p>
            <a:pPr marL="228600" indent="-228600">
              <a:spcBef>
                <a:spcPts val="0"/>
              </a:spcBef>
              <a:buNone/>
              <a:tabLst>
                <a:tab pos="285750" algn="l"/>
              </a:tabLst>
            </a:pPr>
            <a:r>
              <a:rPr lang="en-US" sz="2400" b="0" dirty="0" smtClean="0">
                <a:solidFill>
                  <a:schemeClr val="tx1"/>
                </a:solidFill>
              </a:rPr>
              <a:t>f. </a:t>
            </a: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="0" dirty="0"/>
              <a:t>”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pop </a:t>
            </a:r>
            <a:r>
              <a:rPr lang="en-US" sz="2400" dirty="0" err="1">
                <a:solidFill>
                  <a:schemeClr val="tx1"/>
                </a:solidFill>
              </a:rPr>
              <a:t>isi</a:t>
            </a:r>
            <a:r>
              <a:rPr lang="en-US" sz="2400" dirty="0">
                <a:solidFill>
                  <a:schemeClr val="tx1"/>
                </a:solidFill>
              </a:rPr>
              <a:t> stack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“(“</a:t>
            </a:r>
            <a:r>
              <a:rPr lang="en-US" sz="2400" b="0" dirty="0">
                <a:solidFill>
                  <a:schemeClr val="tx1"/>
                </a:solidFill>
              </a:rPr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kemudian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P </a:t>
            </a:r>
            <a:r>
              <a:rPr lang="en-US" sz="2400" b="0" dirty="0" err="1">
                <a:solidFill>
                  <a:schemeClr val="tx1"/>
                </a:solidFill>
              </a:rPr>
              <a:t>sedangkan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tanda</a:t>
            </a:r>
            <a:r>
              <a:rPr lang="en-US" sz="2400" b="0" dirty="0">
                <a:solidFill>
                  <a:schemeClr val="tx1"/>
                </a:solidFill>
              </a:rPr>
              <a:t> “(“ </a:t>
            </a:r>
            <a:r>
              <a:rPr lang="en-US" sz="2400" b="0" dirty="0" err="1">
                <a:solidFill>
                  <a:schemeClr val="tx1"/>
                </a:solidFill>
              </a:rPr>
              <a:t>tidak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disertakan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ke</a:t>
            </a:r>
            <a:r>
              <a:rPr lang="en-US" sz="2400" b="0" dirty="0">
                <a:solidFill>
                  <a:schemeClr val="tx1"/>
                </a:solidFill>
              </a:rPr>
              <a:t> P.</a:t>
            </a:r>
          </a:p>
          <a:p>
            <a:pPr marL="0" lvl="0" indent="0">
              <a:spcBef>
                <a:spcPts val="0"/>
              </a:spcBef>
              <a:buNone/>
              <a:tabLst>
                <a:tab pos="285750" algn="l"/>
              </a:tabLst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38519"/>
              </p:ext>
            </p:extLst>
          </p:nvPr>
        </p:nvGraphicFramePr>
        <p:xfrm>
          <a:off x="685800" y="29718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752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752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752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752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429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9624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1.   A   </a:t>
            </a:r>
            <a:endParaRPr lang="en-US" sz="2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419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2.   +   </a:t>
            </a:r>
            <a:endParaRPr lang="en-US" sz="28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8768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3.   B   </a:t>
            </a:r>
            <a:endParaRPr lang="en-US" sz="2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3340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4.   )   </a:t>
            </a:r>
            <a:endParaRPr lang="en-US" sz="2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962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419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8768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9624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419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8768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419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8768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334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8768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334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3340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2540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7385"/>
              </p:ext>
            </p:extLst>
          </p:nvPr>
        </p:nvGraphicFramePr>
        <p:xfrm>
          <a:off x="685800" y="2332704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4579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A + (B – C) / D 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4768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1285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A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333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+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738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(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0577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B   </a:t>
            </a:r>
            <a:endParaRPr lang="en-US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74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3477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-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68205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C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9573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7.    )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262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/   </a:t>
            </a:r>
            <a:endParaRPr lang="en-US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5817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9.    D   </a:t>
            </a:r>
            <a:endParaRPr lang="en-US" sz="20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871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10.  )   </a:t>
            </a:r>
            <a:endParaRPr lang="en-US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1285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31285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  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344374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4333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738162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7338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40533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40386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 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3477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43728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6673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(+(-   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46776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9721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   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9677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2621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/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2725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   </a:t>
            </a:r>
            <a:endParaRPr lang="en-US" sz="20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577348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5669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(+/  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882148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2" y="1826569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314085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5055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7955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410282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419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72225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50295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3343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6243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93407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Q : 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chemeClr val="tx1"/>
                </a:solidFill>
                <a:cs typeface="Tahoma" pitchFamily="34" charset="0"/>
              </a:rPr>
              <a:t>Q :</a:t>
            </a:r>
            <a:endParaRPr lang="en-US" sz="32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49744"/>
              </p:ext>
            </p:extLst>
          </p:nvPr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96078"/>
              </p:ext>
            </p:extLst>
          </p:nvPr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22860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(+(*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ABC*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(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(+(-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ABC*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/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(+(-(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ABC*D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4400</TotalTime>
  <Words>1048</Words>
  <Application>Microsoft Office PowerPoint</Application>
  <PresentationFormat>On-screen Show (4:3)</PresentationFormat>
  <Paragraphs>358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Contoh 3</vt:lpstr>
      <vt:lpstr>Contoh 3 (lanjutan)</vt:lpstr>
      <vt:lpstr>Contoh 3 (lanjutan)</vt:lpstr>
      <vt:lpstr>Cara Manual Infix      Postfix</vt:lpstr>
      <vt:lpstr>Latihan Infix      Postfix</vt:lpstr>
      <vt:lpstr>Menghitung Pada Notasi Postfix  </vt:lpstr>
      <vt:lpstr>Contoh </vt:lpstr>
      <vt:lpstr>Cara Manual Menghitung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Tati Harihayati</cp:lastModifiedBy>
  <cp:revision>207</cp:revision>
  <dcterms:created xsi:type="dcterms:W3CDTF">2012-05-03T03:45:54Z</dcterms:created>
  <dcterms:modified xsi:type="dcterms:W3CDTF">2016-05-23T03:51:04Z</dcterms:modified>
</cp:coreProperties>
</file>