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71" r:id="rId5"/>
    <p:sldId id="272" r:id="rId6"/>
    <p:sldId id="273" r:id="rId7"/>
    <p:sldId id="274" r:id="rId8"/>
    <p:sldId id="275" r:id="rId9"/>
    <p:sldId id="260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42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8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Interpolasi Newton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Interpolasi Newton Gregory Maju dan Mundur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Polinom Newton Gregory Mundur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505" y="1778725"/>
            <a:ext cx="10058400" cy="4229100"/>
          </a:xfrm>
        </p:spPr>
        <p:txBody>
          <a:bodyPr/>
          <a:lstStyle/>
          <a:p>
            <a:r>
              <a:rPr lang="id-ID" dirty="0" smtClean="0"/>
              <a:t>Jika titik yang berjarak sama dapat dinyatakan dengan:</a:t>
            </a:r>
          </a:p>
          <a:p>
            <a:endParaRPr lang="id-ID" dirty="0" smtClean="0"/>
          </a:p>
          <a:p>
            <a:r>
              <a:rPr lang="id-ID" dirty="0" smtClean="0"/>
              <a:t>Dan nilai x yang diinterpolasikan dapat dituliskan menjadi:</a:t>
            </a:r>
            <a:endParaRPr lang="id-ID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65341" y="2224814"/>
          <a:ext cx="3443288" cy="450850"/>
        </p:xfrm>
        <a:graphic>
          <a:graphicData uri="http://schemas.openxmlformats.org/presentationml/2006/ole">
            <p:oleObj spid="_x0000_s10242" name="Equation" r:id="rId4" imgW="2133360" imgH="27936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74240" y="3379788"/>
          <a:ext cx="2586037" cy="450850"/>
        </p:xfrm>
        <a:graphic>
          <a:graphicData uri="http://schemas.openxmlformats.org/presentationml/2006/ole">
            <p:oleObj spid="_x0000_s10243" name="Equation" r:id="rId5" imgW="1600200" imgH="27936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920750" y="3876675"/>
          <a:ext cx="10353675" cy="849313"/>
        </p:xfrm>
        <a:graphic>
          <a:graphicData uri="http://schemas.openxmlformats.org/presentationml/2006/ole">
            <p:oleObj spid="_x0000_s10244" name="Equation" r:id="rId6" imgW="5422680" imgH="44424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11225" y="4992688"/>
          <a:ext cx="6572250" cy="823912"/>
        </p:xfrm>
        <a:graphic>
          <a:graphicData uri="http://schemas.openxmlformats.org/presentationml/2006/ole">
            <p:oleObj spid="_x0000_s10245" name="Equation" r:id="rId7" imgW="3441600" imgH="4316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Polinom</a:t>
            </a:r>
            <a:r>
              <a:rPr dirty="0" smtClean="0"/>
              <a:t> Newton-Gregory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Untuk</a:t>
            </a:r>
            <a:r>
              <a:rPr dirty="0" smtClean="0"/>
              <a:t> </a:t>
            </a:r>
            <a:r>
              <a:rPr dirty="0" err="1" smtClean="0"/>
              <a:t>kasus</a:t>
            </a:r>
            <a:r>
              <a:rPr dirty="0" smtClean="0"/>
              <a:t> </a:t>
            </a:r>
            <a:r>
              <a:rPr dirty="0" err="1" smtClean="0"/>
              <a:t>khusus</a:t>
            </a:r>
            <a:r>
              <a:rPr dirty="0" smtClean="0"/>
              <a:t> </a:t>
            </a:r>
            <a:r>
              <a:rPr dirty="0" err="1" smtClean="0"/>
              <a:t>jika</a:t>
            </a:r>
            <a:r>
              <a:rPr dirty="0" smtClean="0"/>
              <a:t> </a:t>
            </a:r>
            <a:r>
              <a:rPr dirty="0" err="1" smtClean="0"/>
              <a:t>titik-titik</a:t>
            </a:r>
            <a:r>
              <a:rPr dirty="0" smtClean="0"/>
              <a:t> yang </a:t>
            </a:r>
            <a:r>
              <a:rPr dirty="0" err="1" smtClean="0"/>
              <a:t>berjarak</a:t>
            </a:r>
            <a:r>
              <a:rPr dirty="0" smtClean="0"/>
              <a:t> </a:t>
            </a:r>
            <a:r>
              <a:rPr dirty="0" err="1" smtClean="0"/>
              <a:t>sama</a:t>
            </a:r>
            <a:endParaRPr dirty="0" smtClean="0"/>
          </a:p>
          <a:p>
            <a:r>
              <a:rPr lang="x-none" smtClean="0"/>
              <a:t>Menggunakan Tabel Selisih (Tabel Selisih Maju dan Tabel Selisih Mundur)</a:t>
            </a:r>
          </a:p>
          <a:p>
            <a:r>
              <a:rPr lang="x-none" smtClean="0"/>
              <a:t>Terbagi 2 yaitu:</a:t>
            </a:r>
          </a:p>
          <a:p>
            <a:pPr>
              <a:buNone/>
            </a:pPr>
            <a:r>
              <a:rPr lang="x-none" smtClean="0"/>
              <a:t>	Newton Gregory Maju</a:t>
            </a:r>
          </a:p>
          <a:p>
            <a:pPr>
              <a:buNone/>
            </a:pPr>
            <a:r>
              <a:rPr lang="x-none" smtClean="0"/>
              <a:t>	Newton Gregory Mundur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Tabel Selisih Maju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5213" y="1752600"/>
          <a:ext cx="100584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Δ </a:t>
                      </a:r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4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4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044" y="1737360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2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58" y="1733006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3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0717" y="1759132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4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3564" y="2098766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3018" y="2460563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6080" y="2852449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0441" y="2107486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148" y="2481957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1676" y="2120540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025" y="404948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Times New Roman"/>
                <a:cs typeface="Times New Roman"/>
              </a:rPr>
              <a:t>Δ </a:t>
            </a:r>
            <a:r>
              <a:rPr lang="id-ID" dirty="0" smtClean="0">
                <a:latin typeface="Segoe Print" pitchFamily="2" charset="0"/>
                <a:cs typeface="Times New Roman"/>
              </a:rPr>
              <a:t>= Menyatakan selisih maju</a:t>
            </a:r>
            <a:r>
              <a:rPr lang="id-ID" dirty="0" smtClean="0">
                <a:latin typeface="Times New Roman"/>
                <a:cs typeface="Times New Roman"/>
              </a:rPr>
              <a:t> </a:t>
            </a:r>
            <a:endParaRPr lang="id-ID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54744" y="4598093"/>
          <a:ext cx="1706790" cy="1712990"/>
        </p:xfrm>
        <a:graphic>
          <a:graphicData uri="http://schemas.openxmlformats.org/presentationml/2006/ole">
            <p:oleObj spid="_x0000_s1026" name="Equation" r:id="rId4" imgW="965160" imgH="96516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42506" y="4504415"/>
          <a:ext cx="2179637" cy="1330325"/>
        </p:xfrm>
        <a:graphic>
          <a:graphicData uri="http://schemas.openxmlformats.org/presentationml/2006/ole">
            <p:oleObj spid="_x0000_s1027" name="Equation" r:id="rId5" imgW="1231560" imgH="74916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049963" y="4485322"/>
          <a:ext cx="2449512" cy="1195387"/>
        </p:xfrm>
        <a:graphic>
          <a:graphicData uri="http://schemas.openxmlformats.org/presentationml/2006/ole">
            <p:oleObj spid="_x0000_s1028" name="Equation" r:id="rId6" imgW="1384200" imgH="67284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860881" y="4485640"/>
          <a:ext cx="2405063" cy="473075"/>
        </p:xfrm>
        <a:graphic>
          <a:graphicData uri="http://schemas.openxmlformats.org/presentationml/2006/ole">
            <p:oleObj spid="_x0000_s1029" name="Equation" r:id="rId7" imgW="1358640" imgH="2664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56808" y="541672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Times New Roman"/>
              </a:rPr>
              <a:t>Secara umum :</a:t>
            </a:r>
            <a:endParaRPr lang="id-ID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20432" y="5747657"/>
          <a:ext cx="5666676" cy="574040"/>
        </p:xfrm>
        <a:graphic>
          <a:graphicData uri="http://schemas.openxmlformats.org/presentationml/2006/ole">
            <p:oleObj spid="_x0000_s1030" name="Equation" r:id="rId8" imgW="2895480" imgH="29196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Selisih terbagi dengan Selisih</a:t>
            </a:r>
            <a:endParaRPr lang="id-ID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3151" y="1765300"/>
          <a:ext cx="4064673" cy="821146"/>
        </p:xfrm>
        <a:graphic>
          <a:graphicData uri="http://schemas.openxmlformats.org/presentationml/2006/ole">
            <p:oleObj spid="_x0000_s2051" name="Equation" r:id="rId4" imgW="2514600" imgH="50796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27315" y="2872513"/>
          <a:ext cx="7183438" cy="2174875"/>
        </p:xfrm>
        <a:graphic>
          <a:graphicData uri="http://schemas.openxmlformats.org/presentationml/2006/ole">
            <p:oleObj spid="_x0000_s2052" name="Equation" r:id="rId5" imgW="4444920" imgH="134604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442935" y="5354954"/>
          <a:ext cx="3140075" cy="758825"/>
        </p:xfrm>
        <a:graphic>
          <a:graphicData uri="http://schemas.openxmlformats.org/presentationml/2006/ole">
            <p:oleObj spid="_x0000_s2054" name="Equation" r:id="rId6" imgW="1942920" imgH="469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8608" y="519465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Times New Roman"/>
              </a:rPr>
              <a:t>Secara umum :</a:t>
            </a:r>
            <a:endParaRPr lang="id-ID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657056" y="4760959"/>
          <a:ext cx="3511687" cy="610728"/>
        </p:xfrm>
        <a:graphic>
          <a:graphicData uri="http://schemas.openxmlformats.org/presentationml/2006/ole">
            <p:oleObj spid="_x0000_s2055" name="Equation" r:id="rId7" imgW="1536480" imgH="26640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27611"/>
          </a:xfrm>
        </p:spPr>
        <p:txBody>
          <a:bodyPr/>
          <a:lstStyle/>
          <a:p>
            <a:r>
              <a:rPr lang="id-ID" dirty="0" smtClean="0"/>
              <a:t>Polinom Newton Gregory Maju &amp; Newton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25987" y="1508849"/>
          <a:ext cx="10036061" cy="945426"/>
        </p:xfrm>
        <a:graphic>
          <a:graphicData uri="http://schemas.openxmlformats.org/presentationml/2006/ole">
            <p:oleObj spid="_x0000_s3074" name="Equation" r:id="rId4" imgW="5257800" imgH="49500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828218" y="3100610"/>
          <a:ext cx="8461375" cy="1698625"/>
        </p:xfrm>
        <a:graphic>
          <a:graphicData uri="http://schemas.openxmlformats.org/presentationml/2006/ole">
            <p:oleObj spid="_x0000_s3075" name="Equation" r:id="rId5" imgW="4431960" imgH="888840" progId="Equation.DSMT4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5826036" y="2560319"/>
            <a:ext cx="483325" cy="5094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347452" y="5311229"/>
          <a:ext cx="7564437" cy="896938"/>
        </p:xfrm>
        <a:graphic>
          <a:graphicData uri="http://schemas.openxmlformats.org/presentationml/2006/ole">
            <p:oleObj spid="_x0000_s3076" name="Equation" r:id="rId6" imgW="3962160" imgH="469800" progId="Equation.DSMT4">
              <p:embed/>
            </p:oleObj>
          </a:graphicData>
        </a:graphic>
      </p:graphicFrame>
      <p:sp>
        <p:nvSpPr>
          <p:cNvPr id="8" name="Down Arrow 7"/>
          <p:cNvSpPr/>
          <p:nvPr/>
        </p:nvSpPr>
        <p:spPr>
          <a:xfrm>
            <a:off x="5782494" y="4789714"/>
            <a:ext cx="483325" cy="5094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Polinom Newton Gregory Maju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505" y="1778725"/>
            <a:ext cx="10058400" cy="4229100"/>
          </a:xfrm>
        </p:spPr>
        <p:txBody>
          <a:bodyPr/>
          <a:lstStyle/>
          <a:p>
            <a:r>
              <a:rPr lang="id-ID" dirty="0" smtClean="0"/>
              <a:t>Jika titik yang berjarak sama dapat dinyatakan dengan:</a:t>
            </a:r>
          </a:p>
          <a:p>
            <a:endParaRPr lang="id-ID" dirty="0" smtClean="0"/>
          </a:p>
          <a:p>
            <a:r>
              <a:rPr lang="id-ID" dirty="0" smtClean="0"/>
              <a:t>Dan nilai x yang diinterpolasikan dapat dituliskan menjadi:</a:t>
            </a:r>
            <a:endParaRPr lang="id-ID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65341" y="2224814"/>
          <a:ext cx="3443288" cy="450850"/>
        </p:xfrm>
        <a:graphic>
          <a:graphicData uri="http://schemas.openxmlformats.org/presentationml/2006/ole">
            <p:oleObj spid="_x0000_s4098" name="Equation" r:id="rId4" imgW="2133360" imgH="27936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87687" y="3420129"/>
          <a:ext cx="2586037" cy="450850"/>
        </p:xfrm>
        <a:graphic>
          <a:graphicData uri="http://schemas.openxmlformats.org/presentationml/2006/ole">
            <p:oleObj spid="_x0000_s4099" name="Equation" r:id="rId5" imgW="1600200" imgH="27936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957625" y="3876947"/>
          <a:ext cx="10280650" cy="849313"/>
        </p:xfrm>
        <a:graphic>
          <a:graphicData uri="http://schemas.openxmlformats.org/presentationml/2006/ole">
            <p:oleObj spid="_x0000_s4100" name="Equation" r:id="rId6" imgW="5384520" imgH="44424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34810" y="4993051"/>
          <a:ext cx="6523038" cy="823912"/>
        </p:xfrm>
        <a:graphic>
          <a:graphicData uri="http://schemas.openxmlformats.org/presentationml/2006/ole">
            <p:oleObj spid="_x0000_s4101" name="Equation" r:id="rId7" imgW="3416040" imgH="4316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Diberikan nilai dari konsentrasi larutan oksigen jenuh dalam air dalam bentuk tabel berikut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Gunakan polinom Newton Gregory Maju dan Mundur untuk menghitung nilai konsentrasi oksigen saat suhu 22.4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7910" y="2848911"/>
          <a:ext cx="9771017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73693"/>
                <a:gridCol w="930573"/>
                <a:gridCol w="930573"/>
                <a:gridCol w="744459"/>
                <a:gridCol w="930573"/>
                <a:gridCol w="930573"/>
                <a:gridCol w="930573"/>
              </a:tblGrid>
              <a:tr h="144016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Suhu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30</a:t>
                      </a:r>
                      <a:endParaRPr lang="id-ID" sz="20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Konsentrasi</a:t>
                      </a:r>
                      <a:r>
                        <a:rPr lang="id-ID" sz="2400" baseline="0" dirty="0" smtClean="0"/>
                        <a:t> oksigen untuk klorida = 10mg/L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11.6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10.3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9.1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8.2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7.4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6.8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18" y="69666"/>
            <a:ext cx="10743611" cy="975363"/>
          </a:xfrm>
        </p:spPr>
        <p:txBody>
          <a:bodyPr/>
          <a:lstStyle/>
          <a:p>
            <a:r>
              <a:rPr lang="id-ID" dirty="0" smtClean="0"/>
              <a:t>Menghitung Taksiran Galat Interpolasi Maju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48" y="1125578"/>
            <a:ext cx="10058400" cy="1055914"/>
          </a:xfrm>
        </p:spPr>
        <p:txBody>
          <a:bodyPr/>
          <a:lstStyle/>
          <a:p>
            <a:r>
              <a:rPr lang="id-ID" dirty="0" smtClean="0"/>
              <a:t>Galat Interpolasi Newton Gregory Maju dapat dirumuskan dengan cara</a:t>
            </a:r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79080" y="3570923"/>
          <a:ext cx="5856288" cy="1082675"/>
        </p:xfrm>
        <a:graphic>
          <a:graphicData uri="http://schemas.openxmlformats.org/presentationml/2006/ole">
            <p:oleObj spid="_x0000_s5124" name="Equation" r:id="rId4" imgW="2400120" imgH="44424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770223" y="3650795"/>
          <a:ext cx="2479675" cy="1020763"/>
        </p:xfrm>
        <a:graphic>
          <a:graphicData uri="http://schemas.openxmlformats.org/presentationml/2006/ole">
            <p:oleObj spid="_x0000_s5126" name="Equation" r:id="rId5" imgW="1015920" imgH="419040" progId="Equation.DSMT4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45192" y="1562735"/>
          <a:ext cx="7564437" cy="896938"/>
        </p:xfrm>
        <a:graphic>
          <a:graphicData uri="http://schemas.openxmlformats.org/presentationml/2006/ole">
            <p:oleObj spid="_x0000_s5127" name="Equation" r:id="rId6" imgW="3962160" imgH="469800" progId="Equation.DSMT4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496943" y="2486252"/>
          <a:ext cx="7080250" cy="969962"/>
        </p:xfrm>
        <a:graphic>
          <a:graphicData uri="http://schemas.openxmlformats.org/presentationml/2006/ole">
            <p:oleObj spid="_x0000_s5128" name="Equation" r:id="rId7" imgW="3708360" imgH="507960" progId="Equation.DSMT4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6844938" y="3801289"/>
            <a:ext cx="888274" cy="60089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83186" y="4949190"/>
          <a:ext cx="6415087" cy="1082675"/>
        </p:xfrm>
        <a:graphic>
          <a:graphicData uri="http://schemas.openxmlformats.org/presentationml/2006/ole">
            <p:oleObj spid="_x0000_s5129" name="Equation" r:id="rId8" imgW="2628720" imgH="444240" progId="Equation.DSMT4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7114900" y="4943703"/>
          <a:ext cx="4554538" cy="1082675"/>
        </p:xfrm>
        <a:graphic>
          <a:graphicData uri="http://schemas.openxmlformats.org/presentationml/2006/ole">
            <p:oleObj spid="_x0000_s5130" name="Equation" r:id="rId9" imgW="1866600" imgH="444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Polinom Newton Gregory Mundur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5213" y="1752600"/>
          <a:ext cx="100584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-4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4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-3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x-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x-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</a:t>
                      </a: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   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96296" y="1737360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2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58" y="1733006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3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0717" y="1759132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4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6080" y="2852449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8007" y="3570525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3651" y="3187351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0054" y="3570517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025" y="4049480"/>
            <a:ext cx="49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Times New Roman"/>
                <a:cs typeface="Times New Roman"/>
              </a:rPr>
              <a:t>      </a:t>
            </a:r>
            <a:r>
              <a:rPr lang="id-ID" dirty="0" smtClean="0">
                <a:latin typeface="Segoe Print" pitchFamily="2" charset="0"/>
                <a:cs typeface="Times New Roman"/>
              </a:rPr>
              <a:t>= Menyatakan selisih mundur</a:t>
            </a:r>
            <a:r>
              <a:rPr lang="id-ID" dirty="0" smtClean="0">
                <a:latin typeface="Times New Roman"/>
                <a:cs typeface="Times New Roman"/>
              </a:rPr>
              <a:t> </a:t>
            </a:r>
            <a:endParaRPr lang="id-ID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81075" y="4503738"/>
          <a:ext cx="2001838" cy="1712912"/>
        </p:xfrm>
        <a:graphic>
          <a:graphicData uri="http://schemas.openxmlformats.org/presentationml/2006/ole">
            <p:oleObj spid="_x0000_s9218" name="Equation" r:id="rId4" imgW="1130040" imgH="96516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75000" y="4503738"/>
          <a:ext cx="2516188" cy="1330325"/>
        </p:xfrm>
        <a:graphic>
          <a:graphicData uri="http://schemas.openxmlformats.org/presentationml/2006/ole">
            <p:oleObj spid="_x0000_s9219" name="Equation" r:id="rId5" imgW="1422360" imgH="74916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03913" y="4539297"/>
          <a:ext cx="2741612" cy="901700"/>
        </p:xfrm>
        <a:graphic>
          <a:graphicData uri="http://schemas.openxmlformats.org/presentationml/2006/ole">
            <p:oleObj spid="_x0000_s9220" name="Equation" r:id="rId6" imgW="1549080" imgH="5079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783638" y="4486275"/>
          <a:ext cx="2562225" cy="473075"/>
        </p:xfrm>
        <a:graphic>
          <a:graphicData uri="http://schemas.openxmlformats.org/presentationml/2006/ole">
            <p:oleObj spid="_x0000_s9221" name="Equation" r:id="rId7" imgW="1447560" imgH="2664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56808" y="541672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Times New Roman"/>
              </a:rPr>
              <a:t>Secara umum :</a:t>
            </a:r>
            <a:endParaRPr lang="id-ID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994400" y="5748338"/>
          <a:ext cx="5718175" cy="573087"/>
        </p:xfrm>
        <a:graphic>
          <a:graphicData uri="http://schemas.openxmlformats.org/presentationml/2006/ole">
            <p:oleObj spid="_x0000_s9222" name="Equation" r:id="rId8" imgW="2920680" imgH="29196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26627" y="3587932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6081" y="3218209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435564" y="3248162"/>
          <a:ext cx="293189" cy="342054"/>
        </p:xfrm>
        <a:graphic>
          <a:graphicData uri="http://schemas.openxmlformats.org/presentationml/2006/ole">
            <p:oleObj spid="_x0000_s9223" name="Equation" r:id="rId9" imgW="152280" imgH="177480" progId="Equation.DSMT4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6114053" y="1791607"/>
          <a:ext cx="293688" cy="342900"/>
        </p:xfrm>
        <a:graphic>
          <a:graphicData uri="http://schemas.openxmlformats.org/presentationml/2006/ole">
            <p:oleObj spid="_x0000_s9224" name="Equation" r:id="rId10" imgW="152280" imgH="177480" progId="Equation.DSMT4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7786098" y="1778544"/>
          <a:ext cx="293688" cy="342900"/>
        </p:xfrm>
        <a:graphic>
          <a:graphicData uri="http://schemas.openxmlformats.org/presentationml/2006/ole">
            <p:oleObj spid="_x0000_s9225" name="Equation" r:id="rId11" imgW="152280" imgH="177480" progId="Equation.DSMT4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9432018" y="1804671"/>
          <a:ext cx="293688" cy="342900"/>
        </p:xfrm>
        <a:graphic>
          <a:graphicData uri="http://schemas.openxmlformats.org/presentationml/2006/ole">
            <p:oleObj spid="_x0000_s9226" name="Equation" r:id="rId12" imgW="152280" imgH="177480" progId="Equation.DSMT4">
              <p:embed/>
            </p:oleObj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415881" y="2497001"/>
          <a:ext cx="293688" cy="342900"/>
        </p:xfrm>
        <a:graphic>
          <a:graphicData uri="http://schemas.openxmlformats.org/presentationml/2006/ole">
            <p:oleObj spid="_x0000_s9227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4428944" y="2888888"/>
          <a:ext cx="293688" cy="342900"/>
        </p:xfrm>
        <a:graphic>
          <a:graphicData uri="http://schemas.openxmlformats.org/presentationml/2006/ole">
            <p:oleObj spid="_x0000_s9228" name="Equation" r:id="rId14" imgW="152280" imgH="177480" progId="Equation.DSMT4">
              <p:embed/>
            </p:oleObj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448175" y="3626576"/>
          <a:ext cx="293688" cy="342900"/>
        </p:xfrm>
        <a:graphic>
          <a:graphicData uri="http://schemas.openxmlformats.org/presentationml/2006/ole">
            <p:oleObj spid="_x0000_s9230" name="Equation" r:id="rId15" imgW="152280" imgH="177480" progId="Equation.DSMT4">
              <p:embed/>
            </p:oleObj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6081032" y="2895056"/>
          <a:ext cx="293688" cy="342900"/>
        </p:xfrm>
        <a:graphic>
          <a:graphicData uri="http://schemas.openxmlformats.org/presentationml/2006/ole">
            <p:oleObj spid="_x0000_s9232" name="Equation" r:id="rId16" imgW="152280" imgH="177480" progId="Equation.DSMT4">
              <p:embed/>
            </p:oleObj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4448175" y="1771650"/>
          <a:ext cx="293688" cy="342900"/>
        </p:xfrm>
        <a:graphic>
          <a:graphicData uri="http://schemas.openxmlformats.org/presentationml/2006/ole">
            <p:oleObj spid="_x0000_s9233" name="Equation" r:id="rId17" imgW="152280" imgH="177480" progId="Equation.DSMT4">
              <p:embed/>
            </p:oleObj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6074863" y="3607344"/>
          <a:ext cx="293688" cy="342900"/>
        </p:xfrm>
        <a:graphic>
          <a:graphicData uri="http://schemas.openxmlformats.org/presentationml/2006/ole">
            <p:oleObj spid="_x0000_s9234" name="Equation" r:id="rId18" imgW="152280" imgH="177480" progId="Equation.DSMT4">
              <p:embed/>
            </p:oleObj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6055632" y="3248478"/>
          <a:ext cx="293688" cy="342900"/>
        </p:xfrm>
        <a:graphic>
          <a:graphicData uri="http://schemas.openxmlformats.org/presentationml/2006/ole">
            <p:oleObj spid="_x0000_s9235" name="Equation" r:id="rId19" imgW="152280" imgH="177480" progId="Equation.DSMT4">
              <p:embed/>
            </p:oleObj>
          </a:graphicData>
        </a:graphic>
      </p:graphicFrame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7878219" y="3620951"/>
          <a:ext cx="293687" cy="342900"/>
        </p:xfrm>
        <a:graphic>
          <a:graphicData uri="http://schemas.openxmlformats.org/presentationml/2006/ole">
            <p:oleObj spid="_x0000_s9236" name="Equation" r:id="rId20" imgW="152280" imgH="177480" progId="Equation.DSMT4">
              <p:embed/>
            </p:oleObj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7858987" y="3222897"/>
          <a:ext cx="293687" cy="342900"/>
        </p:xfrm>
        <a:graphic>
          <a:graphicData uri="http://schemas.openxmlformats.org/presentationml/2006/ole">
            <p:oleObj spid="_x0000_s9237" name="Equation" r:id="rId21" imgW="152280" imgH="177480" progId="Equation.DSMT4">
              <p:embed/>
            </p:oleObj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9524138" y="3620952"/>
          <a:ext cx="293687" cy="342900"/>
        </p:xfrm>
        <a:graphic>
          <a:graphicData uri="http://schemas.openxmlformats.org/presentationml/2006/ole">
            <p:oleObj spid="_x0000_s9238" name="Equation" r:id="rId22" imgW="152280" imgH="177480" progId="Equation.DSMT4">
              <p:embed/>
            </p:oleObj>
          </a:graphicData>
        </a:graphic>
      </p:graphicFrame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1131479" y="4032386"/>
          <a:ext cx="293688" cy="342900"/>
        </p:xfrm>
        <a:graphic>
          <a:graphicData uri="http://schemas.openxmlformats.org/presentationml/2006/ole">
            <p:oleObj spid="_x0000_s9239" name="Equation" r:id="rId23" imgW="152280" imgH="17748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286</Words>
  <Application>Microsoft Office PowerPoint</Application>
  <PresentationFormat>Custom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TS103431377</vt:lpstr>
      <vt:lpstr>Equation</vt:lpstr>
      <vt:lpstr>Interpolasi Newton</vt:lpstr>
      <vt:lpstr>Polinom Newton-Gregory </vt:lpstr>
      <vt:lpstr>Tabel Selisih Maju</vt:lpstr>
      <vt:lpstr>Selisih terbagi dengan Selisih</vt:lpstr>
      <vt:lpstr>Polinom Newton Gregory Maju &amp; Newton</vt:lpstr>
      <vt:lpstr>Polinom Newton Gregory Maju</vt:lpstr>
      <vt:lpstr>Latihan</vt:lpstr>
      <vt:lpstr>Menghitung Taksiran Galat Interpolasi Maju</vt:lpstr>
      <vt:lpstr>Polinom Newton Gregory Mundur</vt:lpstr>
      <vt:lpstr>Polinom Newton Gregory Mundur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2013-05-18T12:28:36Z</dcterms:created>
  <dcterms:modified xsi:type="dcterms:W3CDTF">2015-05-17T03:44:14Z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