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1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B5923-B1F3-49C7-ACAD-935D60261EE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F90C3-F37F-4493-8800-F63274009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16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62D80-6E76-4C89-975E-28C22E964B12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METODE</a:t>
            </a:r>
            <a:br>
              <a:rPr lang="en-US" dirty="0" smtClean="0"/>
            </a:br>
            <a:r>
              <a:rPr lang="en-US" dirty="0" smtClean="0"/>
              <a:t>ENUMERASI IMPLISIT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2400" y="1676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</a:t>
            </a:r>
            <a:endParaRPr lang="en-US" sz="4000" dirty="0"/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3314700" y="24765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 rot="16200000" flipH="1">
            <a:off x="4495800" y="25146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19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5105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2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1</a:t>
            </a:r>
            <a:r>
              <a:rPr lang="en-US" sz="2800" dirty="0" smtClean="0"/>
              <a:t> = 0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1</a:t>
            </a:r>
            <a:r>
              <a:rPr lang="en-US" sz="2800" dirty="0" smtClean="0"/>
              <a:t> = 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0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-4(0) – 2(0)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0 ≤ -3 (TF)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-4(0) – 2(0) – 4(0) + (0) + 2(0) ≤ -7</a:t>
            </a:r>
          </a:p>
          <a:p>
            <a:pPr>
              <a:buNone/>
            </a:pPr>
            <a:r>
              <a:rPr lang="en-US" dirty="0" smtClean="0"/>
              <a:t>						      0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0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-4(0) – 2(1)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-5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0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-4(0) – 2(1) – 4(1) + (0) + 2(0) ≤ -7</a:t>
            </a:r>
          </a:p>
          <a:p>
            <a:pPr>
              <a:buNone/>
            </a:pPr>
            <a:r>
              <a:rPr lang="en-US" dirty="0" smtClean="0"/>
              <a:t>						   -6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2(0)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-4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2(0) – 4(0) + (0) + 2(0) ≤ -7</a:t>
            </a:r>
          </a:p>
          <a:p>
            <a:pPr>
              <a:buNone/>
            </a:pPr>
            <a:r>
              <a:rPr lang="en-US" dirty="0" smtClean="0"/>
              <a:t>						      -4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2(1)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-9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2(1) – 4(1) + (0) + 2(0) ≤ -7</a:t>
            </a:r>
          </a:p>
          <a:p>
            <a:pPr>
              <a:buNone/>
            </a:pPr>
            <a:r>
              <a:rPr lang="en-US" dirty="0" smtClean="0"/>
              <a:t>						   -10 ≤ -7 (F)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2400" y="1676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3</a:t>
            </a:r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3314700" y="24765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 rot="16200000" flipH="1">
            <a:off x="4495800" y="25146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19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12" name="Oval 11"/>
          <p:cNvSpPr/>
          <p:nvPr/>
        </p:nvSpPr>
        <p:spPr>
          <a:xfrm>
            <a:off x="5105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/>
              <a:t>2</a:t>
            </a:r>
            <a:r>
              <a:rPr lang="en-US" sz="2800" dirty="0" smtClean="0"/>
              <a:t> = 0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/>
              <a:t>2</a:t>
            </a:r>
            <a:r>
              <a:rPr lang="en-US" sz="2800" dirty="0" smtClean="0"/>
              <a:t> = 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2(0)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-4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2(0) – 4(0) + (0) + 2(0) ≤ -7</a:t>
            </a:r>
          </a:p>
          <a:p>
            <a:pPr>
              <a:buNone/>
            </a:pPr>
            <a:r>
              <a:rPr lang="en-US" dirty="0" smtClean="0"/>
              <a:t>						      -4 ≤ -7 (TF)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2(0)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-7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2(0) – 4(1) + (0) + 2(0) ≤ -7</a:t>
            </a:r>
          </a:p>
          <a:p>
            <a:pPr>
              <a:buNone/>
            </a:pPr>
            <a:r>
              <a:rPr lang="en-US" dirty="0" smtClean="0"/>
              <a:t>						   -8 ≤ -7 (F)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Node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2400" y="1676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en-US" sz="4000" dirty="0"/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3314700" y="24765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 rot="16200000" flipH="1">
            <a:off x="4495800" y="25146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19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6</a:t>
            </a:r>
          </a:p>
        </p:txBody>
      </p:sp>
      <p:sp>
        <p:nvSpPr>
          <p:cNvPr id="12" name="Oval 11"/>
          <p:cNvSpPr/>
          <p:nvPr/>
        </p:nvSpPr>
        <p:spPr>
          <a:xfrm>
            <a:off x="5105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2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3</a:t>
            </a:r>
            <a:r>
              <a:rPr lang="en-US" sz="2800" dirty="0" smtClean="0"/>
              <a:t> = 0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3</a:t>
            </a:r>
            <a:r>
              <a:rPr lang="en-US" sz="2800" dirty="0" smtClean="0"/>
              <a:t> = 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2(0)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-4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2(0) – 4(0) + (0) + 2(0) ≤ -7</a:t>
            </a:r>
          </a:p>
          <a:p>
            <a:pPr>
              <a:buNone/>
            </a:pPr>
            <a:r>
              <a:rPr lang="en-US" dirty="0" smtClean="0"/>
              <a:t>						      -4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integer programming</a:t>
            </a:r>
            <a:r>
              <a:rPr lang="en-US" dirty="0" smtClean="0"/>
              <a:t> (IP)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b="1" dirty="0" err="1" smtClean="0"/>
              <a:t>hampir</a:t>
            </a:r>
            <a:r>
              <a:rPr lang="en-US" b="1" dirty="0" smtClean="0"/>
              <a:t> </a:t>
            </a:r>
            <a:r>
              <a:rPr lang="en-US" b="1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knapsack.</a:t>
            </a:r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0 </a:t>
            </a:r>
            <a:r>
              <a:rPr lang="en-US" dirty="0" err="1" smtClean="0"/>
              <a:t>atau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2(0)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-7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2(0) – 4(0) + (0) + 2(0) ≤ -7</a:t>
            </a:r>
          </a:p>
          <a:p>
            <a:pPr>
              <a:buNone/>
            </a:pPr>
            <a:r>
              <a:rPr lang="en-US" dirty="0" smtClean="0"/>
              <a:t>						   -4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2(0) + (1)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-3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2(0) – 4(1) + (0) + 2(0) ≤ -7</a:t>
            </a:r>
          </a:p>
          <a:p>
            <a:pPr>
              <a:buNone/>
            </a:pPr>
            <a:r>
              <a:rPr lang="en-US" dirty="0" smtClean="0"/>
              <a:t>						      -10 ≤ -7 (F)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2(0) + (1)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-6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2(0) – 4(1) + (0) + 2(0) ≤ -7</a:t>
            </a:r>
          </a:p>
          <a:p>
            <a:pPr>
              <a:buNone/>
            </a:pPr>
            <a:r>
              <a:rPr lang="en-US" dirty="0" smtClean="0"/>
              <a:t>						   -8 ≤ -7 (F)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endParaRPr lang="en-US" dirty="0" smtClean="0"/>
          </a:p>
          <a:p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Z = -7(1) – 3(0) – 2(1) – (0) – 2(0) = -9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2(1)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-6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2(1) – 4(0) + (0) + 2(0) ≤ -7</a:t>
            </a:r>
          </a:p>
          <a:p>
            <a:pPr>
              <a:buNone/>
            </a:pPr>
            <a:r>
              <a:rPr lang="en-US" dirty="0" smtClean="0"/>
              <a:t>						      -6 ≤ -7 (TF)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2(1)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-9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2(1) – 4(1) + (0) + 2(0) ≤ -7</a:t>
            </a:r>
          </a:p>
          <a:p>
            <a:pPr>
              <a:buNone/>
            </a:pPr>
            <a:r>
              <a:rPr lang="en-US" dirty="0" smtClean="0"/>
              <a:t>						   -10 ≤ -7 (F)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Node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2400" y="1676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5</a:t>
            </a:r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3314700" y="24765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 rot="16200000" flipH="1">
            <a:off x="4495800" y="25146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19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en-US" sz="4000" dirty="0"/>
          </a:p>
        </p:txBody>
      </p:sp>
      <p:sp>
        <p:nvSpPr>
          <p:cNvPr id="12" name="Oval 11"/>
          <p:cNvSpPr/>
          <p:nvPr/>
        </p:nvSpPr>
        <p:spPr>
          <a:xfrm>
            <a:off x="5105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3</a:t>
            </a:r>
            <a:r>
              <a:rPr lang="en-US" sz="2800" dirty="0" smtClean="0"/>
              <a:t> = 0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3</a:t>
            </a:r>
            <a:r>
              <a:rPr lang="en-US" sz="2800" dirty="0" smtClean="0"/>
              <a:t> = 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2(1)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-6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2(1) – 4(0) + (0) + 2(0) ≤ -7</a:t>
            </a:r>
          </a:p>
          <a:p>
            <a:pPr>
              <a:buNone/>
            </a:pPr>
            <a:r>
              <a:rPr lang="en-US" dirty="0" smtClean="0"/>
              <a:t>						      -6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2(1)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-9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2(1) – 4(0) + (0) + 2(0) ≤ -7</a:t>
            </a:r>
          </a:p>
          <a:p>
            <a:pPr>
              <a:buNone/>
            </a:pPr>
            <a:r>
              <a:rPr lang="en-US" dirty="0" smtClean="0"/>
              <a:t>						   -6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2(1) + (1)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-5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2(1) – 4(1) + (0) + 2(0) ≤ -7</a:t>
            </a:r>
          </a:p>
          <a:p>
            <a:pPr>
              <a:buNone/>
            </a:pPr>
            <a:r>
              <a:rPr lang="en-US" dirty="0" smtClean="0"/>
              <a:t>						      -10 ≤ -7 (F)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55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Branch and Bound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Knapsack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Enumerasi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Implisit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Variabel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Keputusan</a:t>
                      </a:r>
                      <a:r>
                        <a:rPr lang="en-US" sz="2000" baseline="0" dirty="0" smtClean="0"/>
                        <a:t> =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Variabel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Keputusan</a:t>
                      </a:r>
                      <a:r>
                        <a:rPr lang="en-US" sz="2000" baseline="0" dirty="0" smtClean="0"/>
                        <a:t> ≥ 2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Variabel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Keputusan</a:t>
                      </a:r>
                      <a:r>
                        <a:rPr lang="en-US" sz="2000" baseline="0" dirty="0" smtClean="0"/>
                        <a:t> ≥ 2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Fungsi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Pembatas</a:t>
                      </a:r>
                      <a:r>
                        <a:rPr lang="en-US" sz="2000" baseline="0" dirty="0" smtClean="0"/>
                        <a:t> ≥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Fungsi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Pembatas</a:t>
                      </a:r>
                      <a:r>
                        <a:rPr lang="en-US" sz="2000" baseline="0" dirty="0" smtClean="0"/>
                        <a:t> = 1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Fungsi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Pembatas</a:t>
                      </a:r>
                      <a:r>
                        <a:rPr lang="en-US" sz="2000" baseline="0" dirty="0" smtClean="0"/>
                        <a:t> ≥ 1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VK </a:t>
                      </a:r>
                      <a:r>
                        <a:rPr lang="en-US" sz="2000" dirty="0" err="1" smtClean="0"/>
                        <a:t>bernilai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semua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bilangan</a:t>
                      </a:r>
                      <a:r>
                        <a:rPr lang="en-US" sz="2000" dirty="0" smtClean="0"/>
                        <a:t> real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memiliki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arti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sebenarnya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VK </a:t>
                      </a:r>
                      <a:r>
                        <a:rPr lang="en-US" sz="2000" dirty="0" err="1" smtClean="0"/>
                        <a:t>bernilai</a:t>
                      </a:r>
                      <a:r>
                        <a:rPr lang="en-US" sz="2000" baseline="0" dirty="0" smtClean="0"/>
                        <a:t> 0 </a:t>
                      </a:r>
                      <a:r>
                        <a:rPr lang="en-US" sz="2000" baseline="0" dirty="0" err="1" smtClean="0"/>
                        <a:t>atau</a:t>
                      </a:r>
                      <a:r>
                        <a:rPr lang="en-US" sz="2000" baseline="0" dirty="0" smtClean="0"/>
                        <a:t> 1</a:t>
                      </a:r>
                      <a:r>
                        <a:rPr lang="en-US" sz="20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VK </a:t>
                      </a:r>
                      <a:r>
                        <a:rPr lang="en-US" sz="2000" dirty="0" err="1" smtClean="0"/>
                        <a:t>bernilai</a:t>
                      </a:r>
                      <a:r>
                        <a:rPr lang="en-US" sz="2000" baseline="0" dirty="0" smtClean="0"/>
                        <a:t> 0 </a:t>
                      </a:r>
                      <a:r>
                        <a:rPr lang="en-US" sz="2000" baseline="0" dirty="0" err="1" smtClean="0"/>
                        <a:t>atau</a:t>
                      </a:r>
                      <a:r>
                        <a:rPr lang="en-US" sz="2000" baseline="0" dirty="0" smtClean="0"/>
                        <a:t> 1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2(1) + (1)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-8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2(1) – 4(1) + (0) + 2(0) ≤ -7</a:t>
            </a:r>
          </a:p>
          <a:p>
            <a:pPr>
              <a:buNone/>
            </a:pPr>
            <a:r>
              <a:rPr lang="en-US" dirty="0" smtClean="0"/>
              <a:t>						   -10 ≤ -7 (F)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endParaRPr lang="en-US" dirty="0" smtClean="0"/>
          </a:p>
          <a:p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Z = -7(1) – 3(1) – 2(1) – (0) – 2(0) = -12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38400" y="3810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1962150" y="1009650"/>
            <a:ext cx="7620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 rot="16200000" flipH="1">
            <a:off x="2876550" y="971550"/>
            <a:ext cx="6858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429000" y="1752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1600200" y="1828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cxnSp>
        <p:nvCxnSpPr>
          <p:cNvPr id="12" name="Straight Arrow Connector 11"/>
          <p:cNvCxnSpPr>
            <a:stCxn id="9" idx="4"/>
          </p:cNvCxnSpPr>
          <p:nvPr/>
        </p:nvCxnSpPr>
        <p:spPr>
          <a:xfrm rot="5400000">
            <a:off x="2800350" y="2305050"/>
            <a:ext cx="8382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4"/>
          </p:cNvCxnSpPr>
          <p:nvPr/>
        </p:nvCxnSpPr>
        <p:spPr>
          <a:xfrm rot="16200000" flipH="1">
            <a:off x="3905250" y="2305050"/>
            <a:ext cx="8382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362200" y="3276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4</a:t>
            </a:r>
            <a:endParaRPr lang="en-US" sz="3200" dirty="0"/>
          </a:p>
        </p:txBody>
      </p:sp>
      <p:sp>
        <p:nvSpPr>
          <p:cNvPr id="16" name="Oval 15"/>
          <p:cNvSpPr/>
          <p:nvPr/>
        </p:nvSpPr>
        <p:spPr>
          <a:xfrm>
            <a:off x="5410200" y="49530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9</a:t>
            </a:r>
            <a:endParaRPr lang="en-US" sz="3200" dirty="0"/>
          </a:p>
        </p:txBody>
      </p:sp>
      <p:sp>
        <p:nvSpPr>
          <p:cNvPr id="17" name="Oval 16"/>
          <p:cNvSpPr/>
          <p:nvPr/>
        </p:nvSpPr>
        <p:spPr>
          <a:xfrm>
            <a:off x="4038600" y="49530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</a:t>
            </a:r>
            <a:endParaRPr lang="en-US" sz="3200" dirty="0"/>
          </a:p>
        </p:txBody>
      </p:sp>
      <p:sp>
        <p:nvSpPr>
          <p:cNvPr id="18" name="Oval 17"/>
          <p:cNvSpPr/>
          <p:nvPr/>
        </p:nvSpPr>
        <p:spPr>
          <a:xfrm>
            <a:off x="3200400" y="4876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7</a:t>
            </a:r>
            <a:endParaRPr lang="en-US" sz="3200" dirty="0"/>
          </a:p>
        </p:txBody>
      </p:sp>
      <p:sp>
        <p:nvSpPr>
          <p:cNvPr id="19" name="Oval 18"/>
          <p:cNvSpPr/>
          <p:nvPr/>
        </p:nvSpPr>
        <p:spPr>
          <a:xfrm>
            <a:off x="1219200" y="4876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6</a:t>
            </a:r>
            <a:endParaRPr lang="en-US" sz="3200" dirty="0"/>
          </a:p>
        </p:txBody>
      </p:sp>
      <p:sp>
        <p:nvSpPr>
          <p:cNvPr id="20" name="Oval 19"/>
          <p:cNvSpPr/>
          <p:nvPr/>
        </p:nvSpPr>
        <p:spPr>
          <a:xfrm>
            <a:off x="4572000" y="3276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5</a:t>
            </a:r>
            <a:endParaRPr lang="en-US" sz="3200" dirty="0"/>
          </a:p>
        </p:txBody>
      </p:sp>
      <p:cxnSp>
        <p:nvCxnSpPr>
          <p:cNvPr id="22" name="Straight Arrow Connector 21"/>
          <p:cNvCxnSpPr>
            <a:stCxn id="15" idx="4"/>
          </p:cNvCxnSpPr>
          <p:nvPr/>
        </p:nvCxnSpPr>
        <p:spPr>
          <a:xfrm rot="5400000">
            <a:off x="1695450" y="3867150"/>
            <a:ext cx="9144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4"/>
          </p:cNvCxnSpPr>
          <p:nvPr/>
        </p:nvCxnSpPr>
        <p:spPr>
          <a:xfrm rot="16200000" flipH="1">
            <a:off x="2686050" y="3981450"/>
            <a:ext cx="9144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4"/>
          </p:cNvCxnSpPr>
          <p:nvPr/>
        </p:nvCxnSpPr>
        <p:spPr>
          <a:xfrm rot="5400000">
            <a:off x="4133850" y="4171950"/>
            <a:ext cx="9906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4"/>
          </p:cNvCxnSpPr>
          <p:nvPr/>
        </p:nvCxnSpPr>
        <p:spPr>
          <a:xfrm rot="16200000" flipH="1">
            <a:off x="4819650" y="4057650"/>
            <a:ext cx="990600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29000" y="12192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= 1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0" y="41910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= 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219200" y="41148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= 0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514600" y="23622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= 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447800" y="12192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= 0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419600" y="23622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= 1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0" y="41148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= 1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2971800" y="39624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=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200" dirty="0" smtClean="0"/>
                  <a:t>Sebuah </a:t>
                </a:r>
                <a:r>
                  <a:rPr lang="en-US" sz="2200" dirty="0" err="1" smtClean="0"/>
                  <a:t>perusahaan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mendapat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tawaran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untuk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mengangkut</a:t>
                </a:r>
                <a:r>
                  <a:rPr lang="en-US" sz="2200" dirty="0" smtClean="0"/>
                  <a:t> 5 </a:t>
                </a:r>
                <a:r>
                  <a:rPr lang="en-US" sz="2200" dirty="0" err="1" smtClean="0"/>
                  <a:t>jenis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barang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pada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waktu</a:t>
                </a:r>
                <a:r>
                  <a:rPr lang="en-US" sz="2200" dirty="0" smtClean="0"/>
                  <a:t> yang </a:t>
                </a:r>
                <a:r>
                  <a:rPr lang="en-US" sz="2200" dirty="0" err="1" smtClean="0"/>
                  <a:t>bersamaan</a:t>
                </a:r>
                <a:r>
                  <a:rPr lang="en-US" sz="2200" dirty="0" smtClean="0"/>
                  <a:t>. </a:t>
                </a:r>
                <a:r>
                  <a:rPr lang="en-US" sz="2200" dirty="0" err="1" smtClean="0"/>
                  <a:t>Pesawat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tersebut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dapat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mengangkut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maksimum</a:t>
                </a:r>
                <a:r>
                  <a:rPr lang="en-US" sz="2200" dirty="0" smtClean="0"/>
                  <a:t> 2000 kg </a:t>
                </a:r>
                <a:r>
                  <a:rPr lang="en-US" sz="2200" dirty="0" err="1" smtClean="0"/>
                  <a:t>dan</a:t>
                </a:r>
                <a:r>
                  <a:rPr lang="en-US" sz="2200" dirty="0" smtClean="0"/>
                  <a:t> volume </a:t>
                </a:r>
                <a:r>
                  <a:rPr lang="en-US" sz="2200" dirty="0" err="1" smtClean="0"/>
                  <a:t>kabin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maksimumnya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adalah</a:t>
                </a:r>
                <a:r>
                  <a:rPr lang="en-US" sz="2200" dirty="0" smtClean="0"/>
                  <a:t> 200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200" dirty="0" smtClean="0"/>
                  <a:t> </a:t>
                </a:r>
                <a:r>
                  <a:rPr lang="en-US" sz="2200" dirty="0" err="1" smtClean="0"/>
                  <a:t>Berikut</a:t>
                </a:r>
                <a:r>
                  <a:rPr lang="en-US" sz="2200" dirty="0" smtClean="0"/>
                  <a:t> data </a:t>
                </a:r>
                <a:r>
                  <a:rPr lang="en-US" sz="2200" dirty="0" err="1" smtClean="0"/>
                  <a:t>mengenai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barang</a:t>
                </a:r>
                <a:r>
                  <a:rPr lang="en-US" sz="2200" dirty="0" smtClean="0"/>
                  <a:t> yang </a:t>
                </a:r>
                <a:r>
                  <a:rPr lang="en-US" sz="2200" dirty="0" err="1" smtClean="0"/>
                  <a:t>diangkut</a:t>
                </a:r>
                <a:r>
                  <a:rPr lang="en-US" sz="2200" dirty="0" smtClean="0"/>
                  <a:t> :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200" dirty="0" smtClean="0"/>
                  <a:t>   </a:t>
                </a:r>
                <a:r>
                  <a:rPr lang="en-US" sz="2200" dirty="0" err="1" smtClean="0"/>
                  <a:t>Tentukan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jenis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barang</a:t>
                </a:r>
                <a:r>
                  <a:rPr lang="en-US" sz="2200" dirty="0" smtClean="0"/>
                  <a:t> yang </a:t>
                </a:r>
                <a:r>
                  <a:rPr lang="en-US" sz="2200" dirty="0" err="1" smtClean="0"/>
                  <a:t>dapat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diangkut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oleh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pesawat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tersebut</a:t>
                </a:r>
                <a:endParaRPr 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0">
                <a:blip r:embed="rId2"/>
                <a:stretch>
                  <a:fillRect l="-815" t="-897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1680638"/>
                  </p:ext>
                </p:extLst>
              </p:nvPr>
            </p:nvGraphicFramePr>
            <p:xfrm>
              <a:off x="1828800" y="2895600"/>
              <a:ext cx="51816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447800"/>
                    <a:gridCol w="12954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Jenis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Berat</a:t>
                          </a:r>
                          <a:r>
                            <a:rPr lang="en-US" dirty="0" smtClean="0"/>
                            <a:t> (kg)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Volume</a:t>
                          </a:r>
                          <a:r>
                            <a:rPr lang="en-US" baseline="0" dirty="0" smtClean="0"/>
                            <a:t>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Harga</a:t>
                          </a:r>
                          <a:r>
                            <a:rPr lang="en-US" dirty="0" smtClean="0"/>
                            <a:t> (</a:t>
                          </a:r>
                          <a:r>
                            <a:rPr lang="en-US" dirty="0" err="1" smtClean="0"/>
                            <a:t>Rp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75.000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90.000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 799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120.000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 800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110.000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 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70.000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1680638"/>
                  </p:ext>
                </p:extLst>
              </p:nvPr>
            </p:nvGraphicFramePr>
            <p:xfrm>
              <a:off x="1828800" y="2895600"/>
              <a:ext cx="51816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447800"/>
                    <a:gridCol w="12954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Jenis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Berat</a:t>
                          </a:r>
                          <a:r>
                            <a:rPr lang="en-US" dirty="0" smtClean="0"/>
                            <a:t> (kg)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68908" t="-8197" r="-91176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Harga</a:t>
                          </a:r>
                          <a:r>
                            <a:rPr lang="en-US" dirty="0" smtClean="0"/>
                            <a:t> (</a:t>
                          </a:r>
                          <a:r>
                            <a:rPr lang="en-US" dirty="0" err="1" smtClean="0"/>
                            <a:t>Rp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75.000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90.000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 799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120.000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 800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110.000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 500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70.000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957726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/>
              <a:t>Latihan</a:t>
            </a:r>
            <a:r>
              <a:rPr lang="en-US" sz="3200" dirty="0" smtClean="0"/>
              <a:t> </a:t>
            </a:r>
            <a:r>
              <a:rPr lang="en-US" sz="3200" dirty="0" err="1" smtClean="0"/>
              <a:t>soal</a:t>
            </a:r>
            <a:r>
              <a:rPr lang="en-US" sz="3200" dirty="0" smtClean="0"/>
              <a:t> :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sz="2400" dirty="0" smtClean="0"/>
                  <a:t>Sebuah </a:t>
                </a:r>
                <a:r>
                  <a:rPr lang="en-US" sz="2400" dirty="0" err="1" smtClean="0"/>
                  <a:t>perusahaan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alat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angkut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mendapat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permintaan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untuk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mengangkut</a:t>
                </a:r>
                <a:r>
                  <a:rPr lang="en-US" sz="2400" dirty="0" smtClean="0"/>
                  <a:t> 5 </a:t>
                </a:r>
                <a:r>
                  <a:rPr lang="en-US" sz="2400" dirty="0" err="1" smtClean="0"/>
                  <a:t>jenis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mesin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produksi</a:t>
                </a:r>
                <a:r>
                  <a:rPr lang="en-US" sz="2400" dirty="0" smtClean="0"/>
                  <a:t>. </a:t>
                </a:r>
                <a:r>
                  <a:rPr lang="en-US" sz="2400" dirty="0" err="1" smtClean="0"/>
                  <a:t>Kapal</a:t>
                </a:r>
                <a:r>
                  <a:rPr lang="en-US" sz="2400" dirty="0" smtClean="0"/>
                  <a:t> yang </a:t>
                </a:r>
                <a:r>
                  <a:rPr lang="en-US" sz="2400" dirty="0" err="1" smtClean="0"/>
                  <a:t>disediakan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untuk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mengangkut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mesin-mesin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tersebut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mempunyai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kapasitas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daya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angkut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maksimum</a:t>
                </a:r>
                <a:r>
                  <a:rPr lang="en-US" sz="2400" dirty="0" smtClean="0"/>
                  <a:t> 112 ton </a:t>
                </a:r>
                <a:r>
                  <a:rPr lang="en-US" sz="2400" dirty="0" err="1" smtClean="0"/>
                  <a:t>dengan</a:t>
                </a:r>
                <a:r>
                  <a:rPr lang="en-US" sz="2400" dirty="0" smtClean="0"/>
                  <a:t> volume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109 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/>
                  <a:t>.</a:t>
                </a:r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     </a:t>
                </a:r>
                <a:r>
                  <a:rPr lang="en-US" sz="2400" dirty="0" err="1" smtClean="0"/>
                  <a:t>Tentukan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mesin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mana</a:t>
                </a:r>
                <a:r>
                  <a:rPr lang="en-US" sz="2400" dirty="0" smtClean="0"/>
                  <a:t> yang </a:t>
                </a:r>
                <a:r>
                  <a:rPr lang="en-US" sz="2400" dirty="0" err="1" smtClean="0"/>
                  <a:t>harus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diangkut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terlebih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dahulu</a:t>
                </a:r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agar </a:t>
                </a:r>
                <a:r>
                  <a:rPr lang="en-US" sz="2400" dirty="0" err="1" smtClean="0"/>
                  <a:t>mempunyai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nilai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terbesar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5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813521"/>
              </p:ext>
            </p:extLst>
          </p:nvPr>
        </p:nvGraphicFramePr>
        <p:xfrm>
          <a:off x="914400" y="2971800"/>
          <a:ext cx="5562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650"/>
                <a:gridCol w="1390650"/>
                <a:gridCol w="1390650"/>
                <a:gridCol w="139065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Jenis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mesin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Berat</a:t>
                      </a:r>
                      <a:r>
                        <a:rPr lang="en-US" sz="1600" dirty="0" smtClean="0"/>
                        <a:t>/unit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Volume/unit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Harga</a:t>
                      </a:r>
                      <a:r>
                        <a:rPr lang="en-US" sz="1600" dirty="0" smtClean="0"/>
                        <a:t>/unit</a:t>
                      </a:r>
                      <a:endParaRPr lang="en-US" sz="16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5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 err="1" smtClean="0"/>
              <a:t>Prosedur</a:t>
            </a:r>
            <a:r>
              <a:rPr lang="en-US" sz="3800" dirty="0" smtClean="0"/>
              <a:t> </a:t>
            </a:r>
            <a:r>
              <a:rPr lang="en-US" sz="3800" dirty="0" err="1" smtClean="0"/>
              <a:t>Metode</a:t>
            </a:r>
            <a:r>
              <a:rPr lang="en-US" sz="3800" dirty="0" smtClean="0"/>
              <a:t> </a:t>
            </a:r>
            <a:r>
              <a:rPr lang="en-US" sz="3800" dirty="0" err="1" smtClean="0"/>
              <a:t>Enumerasi</a:t>
            </a:r>
            <a:r>
              <a:rPr lang="en-US" sz="3800" dirty="0" smtClean="0"/>
              <a:t> </a:t>
            </a:r>
            <a:r>
              <a:rPr lang="en-US" sz="3800" dirty="0" err="1" smtClean="0"/>
              <a:t>Implisit</a:t>
            </a:r>
            <a:r>
              <a:rPr lang="en-US" sz="3800" dirty="0" smtClean="0"/>
              <a:t> (1)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node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Input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   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i="1" dirty="0" err="1" smtClean="0"/>
              <a:t>fisible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 err="1" smtClean="0"/>
              <a:t>Prosedur</a:t>
            </a:r>
            <a:r>
              <a:rPr lang="en-US" sz="3800" dirty="0" smtClean="0"/>
              <a:t> </a:t>
            </a:r>
            <a:r>
              <a:rPr lang="en-US" sz="3800" dirty="0" err="1" smtClean="0"/>
              <a:t>Metode</a:t>
            </a:r>
            <a:r>
              <a:rPr lang="en-US" sz="3800" dirty="0" smtClean="0"/>
              <a:t> </a:t>
            </a:r>
            <a:r>
              <a:rPr lang="en-US" sz="3800" dirty="0" err="1" smtClean="0"/>
              <a:t>Enumerasi</a:t>
            </a:r>
            <a:r>
              <a:rPr lang="en-US" sz="3800" dirty="0" smtClean="0"/>
              <a:t> </a:t>
            </a:r>
            <a:r>
              <a:rPr lang="en-US" sz="3800" dirty="0" err="1" smtClean="0"/>
              <a:t>Implisit</a:t>
            </a:r>
            <a:r>
              <a:rPr lang="en-US" sz="3800" dirty="0" smtClean="0"/>
              <a:t> (2)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590800"/>
          <a:ext cx="71628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Jenis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Pembatas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Tanda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pada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koefesien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variabel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pada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pembatas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pada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variabel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pembatas</a:t>
                      </a:r>
                      <a:endParaRPr lang="en-US" sz="20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≤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≥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pencabangan</a:t>
            </a:r>
            <a:r>
              <a:rPr lang="en-US" dirty="0" smtClean="0"/>
              <a:t>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1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i="1" dirty="0" err="1" smtClean="0"/>
              <a:t>fisible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2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i="1" dirty="0" err="1" smtClean="0"/>
              <a:t>fisible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sebaliknya,maka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pencabangan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node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i="1" dirty="0" err="1" smtClean="0"/>
              <a:t>fisible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node </a:t>
            </a:r>
            <a:r>
              <a:rPr lang="en-US" dirty="0" err="1" smtClean="0"/>
              <a:t>berhenti</a:t>
            </a:r>
            <a:r>
              <a:rPr lang="en-US" dirty="0" smtClean="0"/>
              <a:t> (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i="1" dirty="0" err="1" smtClean="0"/>
              <a:t>fisible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node </a:t>
            </a:r>
            <a:r>
              <a:rPr lang="en-US" dirty="0" err="1" smtClean="0"/>
              <a:t>berhenti</a:t>
            </a:r>
            <a:r>
              <a:rPr lang="en-US" dirty="0" smtClean="0"/>
              <a:t> (</a:t>
            </a:r>
            <a:r>
              <a:rPr lang="en-US" i="1" dirty="0" smtClean="0"/>
              <a:t>fathomed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 Z = -7X</a:t>
            </a:r>
            <a:r>
              <a:rPr lang="en-US" sz="2800" dirty="0" smtClean="0"/>
              <a:t>1</a:t>
            </a:r>
            <a:r>
              <a:rPr lang="en-US" dirty="0" smtClean="0"/>
              <a:t> – 3X</a:t>
            </a:r>
            <a:r>
              <a:rPr lang="en-US" sz="2800" dirty="0" smtClean="0"/>
              <a:t>2</a:t>
            </a:r>
            <a:r>
              <a:rPr lang="en-US" dirty="0" smtClean="0"/>
              <a:t> – 2X</a:t>
            </a:r>
            <a:r>
              <a:rPr lang="en-US" sz="2800" dirty="0" smtClean="0"/>
              <a:t>3</a:t>
            </a:r>
            <a:r>
              <a:rPr lang="en-US" dirty="0" smtClean="0"/>
              <a:t> – X</a:t>
            </a:r>
            <a:r>
              <a:rPr lang="en-US" sz="2800" dirty="0" smtClean="0"/>
              <a:t>4</a:t>
            </a:r>
            <a:r>
              <a:rPr lang="en-US" dirty="0" smtClean="0"/>
              <a:t> – 2X</a:t>
            </a:r>
            <a:r>
              <a:rPr lang="en-US" sz="2800" dirty="0" smtClean="0"/>
              <a:t>5</a:t>
            </a:r>
          </a:p>
          <a:p>
            <a:pPr>
              <a:buNone/>
            </a:pPr>
            <a:r>
              <a:rPr lang="en-US" dirty="0" smtClean="0"/>
              <a:t>s/t             -4X</a:t>
            </a:r>
            <a:r>
              <a:rPr lang="en-US" sz="2800" dirty="0" smtClean="0"/>
              <a:t>1</a:t>
            </a:r>
            <a:r>
              <a:rPr lang="en-US" dirty="0" smtClean="0"/>
              <a:t> – 2X</a:t>
            </a:r>
            <a:r>
              <a:rPr lang="en-US" sz="2800" dirty="0" smtClean="0"/>
              <a:t>2</a:t>
            </a:r>
            <a:r>
              <a:rPr lang="en-US" dirty="0" smtClean="0"/>
              <a:t> + X</a:t>
            </a:r>
            <a:r>
              <a:rPr lang="en-US" sz="2800" dirty="0" smtClean="0"/>
              <a:t>3</a:t>
            </a:r>
            <a:r>
              <a:rPr lang="en-US" dirty="0" smtClean="0"/>
              <a:t> – 2X</a:t>
            </a:r>
            <a:r>
              <a:rPr lang="en-US" sz="2800" dirty="0" smtClean="0"/>
              <a:t>4</a:t>
            </a:r>
            <a:r>
              <a:rPr lang="en-US" dirty="0" smtClean="0"/>
              <a:t> – X</a:t>
            </a:r>
            <a:r>
              <a:rPr lang="en-US" sz="2800" dirty="0" smtClean="0"/>
              <a:t>5</a:t>
            </a:r>
            <a:r>
              <a:rPr lang="en-US" dirty="0" smtClean="0"/>
              <a:t> ≤ -3</a:t>
            </a:r>
          </a:p>
          <a:p>
            <a:pPr>
              <a:buNone/>
            </a:pPr>
            <a:r>
              <a:rPr lang="en-US" dirty="0" smtClean="0"/>
              <a:t>                  -4X</a:t>
            </a:r>
            <a:r>
              <a:rPr lang="en-US" sz="2800" dirty="0" smtClean="0"/>
              <a:t>1</a:t>
            </a:r>
            <a:r>
              <a:rPr lang="en-US" dirty="0" smtClean="0"/>
              <a:t> – 2X</a:t>
            </a:r>
            <a:r>
              <a:rPr lang="en-US" sz="2800" dirty="0" smtClean="0"/>
              <a:t>2</a:t>
            </a:r>
            <a:r>
              <a:rPr lang="en-US" dirty="0" smtClean="0"/>
              <a:t> - 4X</a:t>
            </a:r>
            <a:r>
              <a:rPr lang="en-US" sz="2800" dirty="0" smtClean="0"/>
              <a:t>3</a:t>
            </a:r>
            <a:r>
              <a:rPr lang="en-US" dirty="0" smtClean="0"/>
              <a:t> + X</a:t>
            </a:r>
            <a:r>
              <a:rPr lang="en-US" sz="2800" dirty="0" smtClean="0"/>
              <a:t>4</a:t>
            </a:r>
            <a:r>
              <a:rPr lang="en-US" dirty="0" smtClean="0"/>
              <a:t> + 2X</a:t>
            </a:r>
            <a:r>
              <a:rPr lang="en-US" sz="2800" dirty="0" smtClean="0"/>
              <a:t>5</a:t>
            </a:r>
            <a:r>
              <a:rPr lang="en-US" dirty="0" smtClean="0"/>
              <a:t> ≤ -7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X</a:t>
            </a:r>
            <a:r>
              <a:rPr lang="en-US" sz="2800" dirty="0" smtClean="0"/>
              <a:t>i</a:t>
            </a:r>
            <a:r>
              <a:rPr lang="en-US" dirty="0" smtClean="0"/>
              <a:t> = 0 </a:t>
            </a:r>
            <a:r>
              <a:rPr lang="en-US" dirty="0" err="1" smtClean="0"/>
              <a:t>atau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0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-4(0) – 2(0) + (0) – 2(0) – (0) ≤ -3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0 ≤ -3 (TF)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-4(0) – 2(0) – 4(0) + (0) + 2(0) ≤ -7</a:t>
            </a:r>
          </a:p>
          <a:p>
            <a:pPr>
              <a:buNone/>
            </a:pPr>
            <a:r>
              <a:rPr lang="en-US" dirty="0" smtClean="0"/>
              <a:t>						      0 ≤ -7 (TF)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2(1) + (0) – 2(1) – (1) ≤ -3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-9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2(1) – 4(1) + (0) + 2(0) ≤ -7</a:t>
            </a:r>
          </a:p>
          <a:p>
            <a:pPr>
              <a:buNone/>
            </a:pPr>
            <a:r>
              <a:rPr lang="en-US" dirty="0" smtClean="0"/>
              <a:t>						   -10 ≤ -7 (F)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236</TotalTime>
  <Words>2037</Words>
  <Application>Microsoft Office PowerPoint</Application>
  <PresentationFormat>On-screen Show (4:3)</PresentationFormat>
  <Paragraphs>318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Cambria Math</vt:lpstr>
      <vt:lpstr>Office Theme</vt:lpstr>
      <vt:lpstr>METODE ENUMERASI IMPLISIT</vt:lpstr>
      <vt:lpstr>Pendahuluan</vt:lpstr>
      <vt:lpstr>Perbandingan Metode IP</vt:lpstr>
      <vt:lpstr>Prosedur Metode Enumerasi Implisit (1)</vt:lpstr>
      <vt:lpstr>Prosedur Metode Enumerasi Implisit (2)</vt:lpstr>
      <vt:lpstr>Aturan pencabangan node</vt:lpstr>
      <vt:lpstr>Contoh :</vt:lpstr>
      <vt:lpstr>Node 1</vt:lpstr>
      <vt:lpstr>Node 1</vt:lpstr>
      <vt:lpstr>Node 1</vt:lpstr>
      <vt:lpstr>Node 2</vt:lpstr>
      <vt:lpstr>Node 2</vt:lpstr>
      <vt:lpstr>Node 3</vt:lpstr>
      <vt:lpstr>Node 3</vt:lpstr>
      <vt:lpstr>Node 3</vt:lpstr>
      <vt:lpstr>Node 4</vt:lpstr>
      <vt:lpstr>Node 4 </vt:lpstr>
      <vt:lpstr>Node 4</vt:lpstr>
      <vt:lpstr>Node 6</vt:lpstr>
      <vt:lpstr>Node 6</vt:lpstr>
      <vt:lpstr>Node 7</vt:lpstr>
      <vt:lpstr>Node 7</vt:lpstr>
      <vt:lpstr>Node 7</vt:lpstr>
      <vt:lpstr>Node 5</vt:lpstr>
      <vt:lpstr>Node 5</vt:lpstr>
      <vt:lpstr>Node 5</vt:lpstr>
      <vt:lpstr>Node 8</vt:lpstr>
      <vt:lpstr>Node 8</vt:lpstr>
      <vt:lpstr>Node 9</vt:lpstr>
      <vt:lpstr>Node 9</vt:lpstr>
      <vt:lpstr>Node 9</vt:lpstr>
      <vt:lpstr>PowerPoint Presentation</vt:lpstr>
      <vt:lpstr>Latihan soal :</vt:lpstr>
      <vt:lpstr>Latihan soal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ENUMERASI IMPLISIT</dc:title>
  <dc:creator>Teknik Industri</dc:creator>
  <cp:lastModifiedBy>Admin</cp:lastModifiedBy>
  <cp:revision>11</cp:revision>
  <dcterms:created xsi:type="dcterms:W3CDTF">2011-03-15T02:14:57Z</dcterms:created>
  <dcterms:modified xsi:type="dcterms:W3CDTF">2014-12-11T02:11:37Z</dcterms:modified>
</cp:coreProperties>
</file>