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62" r:id="rId2"/>
  </p:sldMasterIdLst>
  <p:notesMasterIdLst>
    <p:notesMasterId r:id="rId21"/>
  </p:notesMasterIdLst>
  <p:sldIdLst>
    <p:sldId id="256" r:id="rId3"/>
    <p:sldId id="273" r:id="rId4"/>
    <p:sldId id="259" r:id="rId5"/>
    <p:sldId id="257" r:id="rId6"/>
    <p:sldId id="260" r:id="rId7"/>
    <p:sldId id="261" r:id="rId8"/>
    <p:sldId id="263" r:id="rId9"/>
    <p:sldId id="258" r:id="rId10"/>
    <p:sldId id="264" r:id="rId11"/>
    <p:sldId id="262" r:id="rId12"/>
    <p:sldId id="265" r:id="rId13"/>
    <p:sldId id="266" r:id="rId14"/>
    <p:sldId id="271" r:id="rId15"/>
    <p:sldId id="270" r:id="rId16"/>
    <p:sldId id="272" r:id="rId17"/>
    <p:sldId id="267" r:id="rId18"/>
    <p:sldId id="268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2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C39C61-C6B0-4EAE-BDDE-B70DB4F6835C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8AEC-DCAB-4040-8A7B-CA3CC1AB8D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Perusahaan </a:t>
            </a:r>
            <a:r>
              <a:rPr lang="en-US" dirty="0" err="1" smtClean="0"/>
              <a:t>luivuiton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terpercaya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hubungannya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sudah</a:t>
            </a:r>
            <a:r>
              <a:rPr lang="en-US" baseline="0" dirty="0" smtClean="0"/>
              <a:t> personal, </a:t>
            </a:r>
            <a:r>
              <a:rPr lang="en-US" baseline="0" dirty="0" err="1" smtClean="0"/>
              <a:t>harga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masalah</a:t>
            </a:r>
            <a:r>
              <a:rPr lang="en-US" baseline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48AEC-DCAB-4040-8A7B-CA3CC1AB8D1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Bagaimana</a:t>
            </a:r>
            <a:r>
              <a:rPr lang="en-US" baseline="0" dirty="0" smtClean="0"/>
              <a:t> strategy </a:t>
            </a:r>
            <a:r>
              <a:rPr lang="en-US" baseline="0" dirty="0" err="1" smtClean="0"/>
              <a:t>woolworh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menangani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hutang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krisis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moneter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Cara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meningkatkan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percayaan</a:t>
            </a:r>
            <a:r>
              <a:rPr lang="en-US" baseline="0" dirty="0" smtClean="0"/>
              <a:t> investor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‘ </a:t>
            </a:r>
            <a:r>
              <a:rPr lang="en-US" baseline="0" dirty="0" err="1" smtClean="0"/>
              <a:t>tetap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beroperasional</a:t>
            </a:r>
            <a:r>
              <a:rPr lang="en-US" baseline="0" dirty="0" smtClean="0"/>
              <a:t>’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48AEC-DCAB-4040-8A7B-CA3CC1AB8D1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lucunya</a:t>
            </a:r>
            <a:r>
              <a:rPr lang="en-US" dirty="0" smtClean="0"/>
              <a:t> </a:t>
            </a:r>
            <a:r>
              <a:rPr lang="en-US" dirty="0" err="1" smtClean="0"/>
              <a:t>kalau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gojek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memilih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supir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gojek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ganteng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kolom</a:t>
            </a:r>
            <a:r>
              <a:rPr lang="en-US" baseline="0" dirty="0" smtClean="0"/>
              <a:t> personal relationship, </a:t>
            </a:r>
          </a:p>
          <a:p>
            <a:r>
              <a:rPr lang="en-US" baseline="0" dirty="0" smtClean="0"/>
              <a:t>Perusahaan </a:t>
            </a:r>
            <a:r>
              <a:rPr lang="en-US" baseline="0" dirty="0" err="1" smtClean="0"/>
              <a:t>skype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pertama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kalinya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berbayar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relationship </a:t>
            </a:r>
            <a:r>
              <a:rPr lang="en-US" baseline="0" dirty="0" err="1" smtClean="0"/>
              <a:t>kemudian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berubah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functional relationship </a:t>
            </a:r>
            <a:r>
              <a:rPr lang="en-US" baseline="0" dirty="0" err="1" smtClean="0"/>
              <a:t>karena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kebutuhan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telelpon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antar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negara</a:t>
            </a:r>
            <a:r>
              <a:rPr lang="en-US" baseline="0" dirty="0" smtClean="0"/>
              <a:t> yang gratis, </a:t>
            </a:r>
            <a:r>
              <a:rPr lang="en-US" baseline="0" dirty="0" err="1" smtClean="0"/>
              <a:t>setelah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berbayar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yaitu</a:t>
            </a:r>
            <a:r>
              <a:rPr lang="en-US" baseline="0" dirty="0" smtClean="0"/>
              <a:t> personal relationship, </a:t>
            </a:r>
            <a:r>
              <a:rPr lang="en-US" baseline="0" dirty="0" err="1" smtClean="0"/>
              <a:t>skype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mulai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ditinggalkan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kesimpulan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sembarangan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mengubah</a:t>
            </a:r>
            <a:r>
              <a:rPr lang="en-US" baseline="0" dirty="0" smtClean="0"/>
              <a:t> type relationship., </a:t>
            </a:r>
            <a:r>
              <a:rPr lang="en-US" baseline="0" dirty="0" err="1" smtClean="0"/>
              <a:t>bisa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kehilangan</a:t>
            </a:r>
            <a:r>
              <a:rPr lang="en-US" baseline="0" dirty="0" smtClean="0"/>
              <a:t> stakeholder./</a:t>
            </a:r>
            <a:r>
              <a:rPr lang="en-US" baseline="0" dirty="0" err="1" smtClean="0"/>
              <a:t>consumen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48AEC-DCAB-4040-8A7B-CA3CC1AB8D1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97088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34523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C168-3A9E-4289-9A6D-0171880849FD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95D6-F04D-4899-81FA-7DDA170B3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2970885"/>
            <a:ext cx="7772400" cy="137434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4345230"/>
            <a:ext cx="6400800" cy="61082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8229600" cy="53217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291130"/>
            <a:ext cx="6871725" cy="519197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1544" y="144383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2207359"/>
            <a:ext cx="7016195" cy="3512215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177135" cy="55122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90195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531813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5" y="190195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5" y="2531813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template_main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C30E-FCA0-462D-8CF1-5F7B07F0820E}" type="datetimeFigureOut">
              <a:rPr lang="en-US" smtClean="0"/>
              <a:pPr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8D436-6B52-4C3F-BF20-B3722C3B7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mplate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Chap 7.</a:t>
            </a:r>
            <a:br>
              <a:rPr lang="en-US" sz="2400" dirty="0" smtClean="0"/>
            </a:br>
            <a:r>
              <a:rPr lang="en-US" sz="2400" dirty="0" smtClean="0"/>
              <a:t>Stakeholder Scorecard: </a:t>
            </a:r>
            <a:br>
              <a:rPr lang="en-US" sz="2400" dirty="0" smtClean="0"/>
            </a:br>
            <a:r>
              <a:rPr lang="en-US" sz="2400" dirty="0" smtClean="0"/>
              <a:t>Evaluating Influence of Stakeholder</a:t>
            </a:r>
            <a:endParaRPr lang="en-US" sz="24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Ir. </a:t>
            </a:r>
            <a:r>
              <a:rPr lang="en-US" dirty="0" err="1" smtClean="0"/>
              <a:t>Yeffry</a:t>
            </a:r>
            <a:r>
              <a:rPr lang="en-US" dirty="0" smtClean="0"/>
              <a:t> </a:t>
            </a:r>
            <a:r>
              <a:rPr lang="en-US" dirty="0" err="1" smtClean="0"/>
              <a:t>Handoko</a:t>
            </a:r>
            <a:r>
              <a:rPr lang="en-US" dirty="0" smtClean="0"/>
              <a:t> Putra, M.T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1"/>
            <a:ext cx="8229600" cy="1059784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Model 3: Brand-Trust Scale (BTS)</a:t>
            </a:r>
            <a:br>
              <a:rPr lang="en-US" sz="2800" i="1" dirty="0" smtClean="0"/>
            </a:br>
            <a:r>
              <a:rPr lang="en-US" sz="2800" dirty="0" smtClean="0"/>
              <a:t>Delgado-</a:t>
            </a:r>
            <a:r>
              <a:rPr lang="en-US" sz="2800" dirty="0" err="1" smtClean="0"/>
              <a:t>Ballester</a:t>
            </a:r>
            <a:r>
              <a:rPr lang="en-US" sz="2800" dirty="0" smtClean="0"/>
              <a:t> and </a:t>
            </a:r>
            <a:r>
              <a:rPr lang="en-US" sz="2800" dirty="0" err="1" smtClean="0"/>
              <a:t>Munuera</a:t>
            </a:r>
            <a:r>
              <a:rPr lang="en-US" sz="2800" dirty="0" smtClean="0"/>
              <a:t>-Aleman (2003)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brand reliability  and brand-trust</a:t>
            </a:r>
          </a:p>
          <a:p>
            <a:r>
              <a:rPr lang="en-US" i="1" dirty="0" smtClean="0"/>
              <a:t>brand intention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7826" name="Picture 2" descr="https://www.quirks.com/imgs/ewebeditor/20050406-1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3566"/>
          <a:stretch>
            <a:fillRect/>
          </a:stretch>
        </p:blipFill>
        <p:spPr bwMode="auto">
          <a:xfrm>
            <a:off x="290139" y="2071678"/>
            <a:ext cx="8853861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Model 4: Edelman Trust Barometer</a:t>
            </a:r>
            <a:endParaRPr lang="en-US" dirty="0"/>
          </a:p>
        </p:txBody>
      </p:sp>
      <p:pic>
        <p:nvPicPr>
          <p:cNvPr id="798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0388" y="1315244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29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9463" y="2062956"/>
            <a:ext cx="64198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819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1943" y="1962571"/>
            <a:ext cx="7397775" cy="475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1"/>
            <a:ext cx="8229600" cy="1059784"/>
          </a:xfrm>
        </p:spPr>
        <p:txBody>
          <a:bodyPr>
            <a:normAutofit/>
          </a:bodyPr>
          <a:lstStyle/>
          <a:p>
            <a:r>
              <a:rPr lang="it-IT" sz="2800" i="1" dirty="0" smtClean="0"/>
              <a:t>Model 5: Multi-dimensional relationship scale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8850" name="Picture 2" descr="https://www.quirks.com/imgs/ewebeditor/20050406-8.gi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071546"/>
            <a:ext cx="5000660" cy="5213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 t="12041"/>
          <a:stretch>
            <a:fillRect/>
          </a:stretch>
        </p:blipFill>
        <p:spPr bwMode="auto">
          <a:xfrm>
            <a:off x="2000232" y="1071546"/>
            <a:ext cx="6667500" cy="365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57406"/>
            <a:ext cx="8001024" cy="39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Stakeholder Scorecard </a:t>
            </a:r>
            <a:endParaRPr lang="en-US" dirty="0"/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2"/>
            <a:ext cx="731787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320690" cy="105978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Model 1: Reputation Quotient</a:t>
            </a:r>
            <a:br>
              <a:rPr lang="en-US" i="1" dirty="0" smtClean="0"/>
            </a:br>
            <a:r>
              <a:rPr lang="en-US" i="1" dirty="0" smtClean="0"/>
              <a:t>(</a:t>
            </a:r>
            <a:r>
              <a:rPr lang="en-US" i="1" dirty="0" err="1" smtClean="0"/>
              <a:t>Fombrun</a:t>
            </a:r>
            <a:r>
              <a:rPr lang="en-US" i="1" dirty="0" smtClean="0"/>
              <a:t>, 2004)</a:t>
            </a:r>
            <a:endParaRPr lang="en-US" dirty="0"/>
          </a:p>
        </p:txBody>
      </p:sp>
      <p:pic>
        <p:nvPicPr>
          <p:cNvPr id="70658" name="Picture 2" descr="http://image.slidesharecdn.com/2015harrispollreputationquotientreport-150212203239-conversion-gate01/95/2015-harris-poll-reputation-quotient-report-3-638.jpg?cb=14237948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97"/>
          <a:stretch>
            <a:fillRect/>
          </a:stretch>
        </p:blipFill>
        <p:spPr bwMode="auto">
          <a:xfrm>
            <a:off x="2143108" y="1357298"/>
            <a:ext cx="6429420" cy="50597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3310" y="1"/>
            <a:ext cx="7320690" cy="1059784"/>
          </a:xfrm>
        </p:spPr>
        <p:txBody>
          <a:bodyPr>
            <a:normAutofit fontScale="90000"/>
          </a:bodyPr>
          <a:lstStyle/>
          <a:p>
            <a:r>
              <a:rPr lang="en-US" i="1" dirty="0" smtClean="0"/>
              <a:t>Model 1: Reputation Quotient</a:t>
            </a:r>
            <a:br>
              <a:rPr lang="en-US" i="1" dirty="0" smtClean="0"/>
            </a:br>
            <a:r>
              <a:rPr lang="en-US" i="1" dirty="0" smtClean="0"/>
              <a:t>(</a:t>
            </a:r>
            <a:r>
              <a:rPr lang="en-US" i="1" dirty="0" err="1" smtClean="0"/>
              <a:t>Fombrun</a:t>
            </a:r>
            <a:r>
              <a:rPr lang="en-US" i="1" dirty="0" smtClean="0"/>
              <a:t>, 2004)</a:t>
            </a:r>
            <a:endParaRPr lang="en-US" dirty="0"/>
          </a:p>
        </p:txBody>
      </p:sp>
      <p:pic>
        <p:nvPicPr>
          <p:cNvPr id="66562" name="Picture 2" descr="http://i.co.uk/wp-content/uploads/2013/02/ReputationQuotien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6279" b="11599"/>
          <a:stretch>
            <a:fillRect/>
          </a:stretch>
        </p:blipFill>
        <p:spPr bwMode="auto">
          <a:xfrm>
            <a:off x="1824038" y="1643050"/>
            <a:ext cx="6870700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72706" name="Picture 2" descr="http://online.wsj.com/media/info-corprep0701-6rep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3" y="2000240"/>
            <a:ext cx="6797517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www.management.com.ua/tend/tend01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838657"/>
            <a:ext cx="7103102" cy="4447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www.communicationcontrolling.de/fileadmin/communicationcontrolling/bilder-meldungen/Charts_Schwaiger_3_01.jpg"/>
          <p:cNvPicPr>
            <a:picLocks noChangeAspect="1" noChangeArrowheads="1"/>
          </p:cNvPicPr>
          <p:nvPr/>
        </p:nvPicPr>
        <p:blipFill>
          <a:blip r:embed="rId2" cstate="print"/>
          <a:srcRect b="10761"/>
          <a:stretch>
            <a:fillRect/>
          </a:stretch>
        </p:blipFill>
        <p:spPr bwMode="auto">
          <a:xfrm>
            <a:off x="1436314" y="1071546"/>
            <a:ext cx="7707686" cy="485778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Model 2: The SPIRIT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Stakeholder Performance Indicator Relationship Improvement Tool (SPIRIT) </a:t>
            </a:r>
          </a:p>
          <a:p>
            <a:pPr marL="0" indent="0">
              <a:buNone/>
            </a:pPr>
            <a:r>
              <a:rPr lang="en-US" dirty="0" smtClean="0"/>
              <a:t>was designed with two goals: 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to provide management an evaluation of stakeholder relationship quality and 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to identify the motivational dimensions of both stakeholder perceptions and behaviors (MacMillan et al., 2004).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Model 2: The SPIRIT Model</a:t>
            </a:r>
            <a:endParaRPr lang="en-US" dirty="0"/>
          </a:p>
        </p:txBody>
      </p:sp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5" y="1285860"/>
            <a:ext cx="7326823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9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2907</Template>
  <TotalTime>335</TotalTime>
  <Words>210</Words>
  <Application>Microsoft Office PowerPoint</Application>
  <PresentationFormat>On-screen Show (4:3)</PresentationFormat>
  <Paragraphs>24</Paragraphs>
  <Slides>18</Slides>
  <Notes>3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Custom Design</vt:lpstr>
      <vt:lpstr>2907</vt:lpstr>
      <vt:lpstr>Chap 7. Stakeholder Scorecard:  Evaluating Influence of Stakeholder</vt:lpstr>
      <vt:lpstr>Stakeholder Scorecard </vt:lpstr>
      <vt:lpstr>Model 1: Reputation Quotient (Fombrun, 2004)</vt:lpstr>
      <vt:lpstr>Model 1: Reputation Quotient (Fombrun, 2004)</vt:lpstr>
      <vt:lpstr>Slide 5</vt:lpstr>
      <vt:lpstr>Slide 6</vt:lpstr>
      <vt:lpstr>Slide 7</vt:lpstr>
      <vt:lpstr>Model 2: The SPIRIT Model</vt:lpstr>
      <vt:lpstr>Model 2: The SPIRIT Model</vt:lpstr>
      <vt:lpstr>Model 3: Brand-Trust Scale (BTS) Delgado-Ballester and Munuera-Aleman (2003)</vt:lpstr>
      <vt:lpstr>Slide 11</vt:lpstr>
      <vt:lpstr>Model 4: Edelman Trust Barometer</vt:lpstr>
      <vt:lpstr>Slide 13</vt:lpstr>
      <vt:lpstr>Slide 14</vt:lpstr>
      <vt:lpstr>Model 5: Multi-dimensional relationship scale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 7. Stakeholder Scorecard:  Evaluating Influence of Stakeholder</dc:title>
  <dc:creator>YEFFRY </dc:creator>
  <cp:lastModifiedBy>YEFFRY </cp:lastModifiedBy>
  <cp:revision>5</cp:revision>
  <dcterms:created xsi:type="dcterms:W3CDTF">2015-06-19T15:57:45Z</dcterms:created>
  <dcterms:modified xsi:type="dcterms:W3CDTF">2016-05-25T02:05:06Z</dcterms:modified>
</cp:coreProperties>
</file>