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1" r:id="rId4"/>
    <p:sldId id="319" r:id="rId5"/>
    <p:sldId id="293" r:id="rId6"/>
    <p:sldId id="323" r:id="rId7"/>
    <p:sldId id="324" r:id="rId8"/>
    <p:sldId id="294" r:id="rId9"/>
    <p:sldId id="320" r:id="rId10"/>
    <p:sldId id="321" r:id="rId11"/>
    <p:sldId id="327" r:id="rId12"/>
    <p:sldId id="325" r:id="rId13"/>
    <p:sldId id="322" r:id="rId14"/>
    <p:sldId id="326" r:id="rId15"/>
    <p:sldId id="328" r:id="rId16"/>
    <p:sldId id="27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4" autoAdjust="0"/>
    <p:restoredTop sz="94660" autoAdjust="0"/>
  </p:normalViewPr>
  <p:slideViewPr>
    <p:cSldViewPr>
      <p:cViewPr varScale="1">
        <p:scale>
          <a:sx n="71" d="100"/>
          <a:sy n="71" d="100"/>
        </p:scale>
        <p:origin x="1076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Image" r:id="rId3" imgW="6565079" imgH="4761905" progId="">
                  <p:embed/>
                </p:oleObj>
              </mc:Choice>
              <mc:Fallback>
                <p:oleObj name="Image" r:id="rId3" imgW="6565079" imgH="4761905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114550" y="0"/>
                        <a:ext cx="702945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C3325BE-2931-410A-BEFB-2FBE395811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57200" y="45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CF228-69AF-4D9D-B783-A418112AD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4B42-AD9F-47A3-AC23-605760109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87E5A678-D408-43EC-8199-1949B9136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AB940-4A26-4ED6-9971-42A538D5E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88612-3312-4F40-9B6E-0EC2FDCA78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CCD30-424E-48B6-8178-37C21A6DC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345A7-E459-4BB7-8AF2-D64223551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4AFDD-5E19-40A2-88C7-518E29CFA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34D1-C009-40A3-9ECF-DFBD9F551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32E9C-7983-4C28-BCDA-6FC852265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9DB59-0B97-47CD-8F09-A9B74D8C9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EC78CD37-00E1-45EA-A987-ADA9362728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00400"/>
            <a:ext cx="6477000" cy="381000"/>
          </a:xfrm>
        </p:spPr>
        <p:txBody>
          <a:bodyPr/>
          <a:lstStyle/>
          <a:p>
            <a:r>
              <a:rPr lang="en-US" dirty="0"/>
              <a:t>STRUKTUR DATA</a:t>
            </a: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2" y="58992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617220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IMPLEMENTASI STACK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r>
              <a:rPr lang="en-US" sz="4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 (</a:t>
            </a:r>
            <a:r>
              <a:rPr lang="en-US" sz="40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lanjutan</a:t>
            </a:r>
            <a:r>
              <a:rPr lang="en-US" sz="4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3200" dirty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/>
              <a:t>Tim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145360"/>
              </p:ext>
            </p:extLst>
          </p:nvPr>
        </p:nvGraphicFramePr>
        <p:xfrm>
          <a:off x="838200" y="1066800"/>
          <a:ext cx="67056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(+(-(/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ABC*D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(+(-(/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ABC*DE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(+(-(/^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ABC*DE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(+(-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ABC*DEF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^/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(+(-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ABC*DEF^/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(+(-*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ABC*DEF^/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(+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ABC*DEF^/G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*-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(+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ABC*DEF^/G*-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(+*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ABC*DEF^/G*-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ABC*DEF^/G*-H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*+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54864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Jadi</a:t>
            </a:r>
            <a:r>
              <a:rPr lang="en-US" sz="2800" dirty="0"/>
              <a:t>  </a:t>
            </a:r>
            <a:r>
              <a:rPr lang="en-US" sz="2800" b="1" dirty="0"/>
              <a:t>P :</a:t>
            </a:r>
            <a:r>
              <a:rPr lang="en-US" sz="2800" b="1" dirty="0">
                <a:solidFill>
                  <a:srgbClr val="FF0000"/>
                </a:solidFill>
              </a:rPr>
              <a:t> ABC*DEF^/G*-H*+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/>
              <a:t>Cara Manual Infix      Postfix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2029202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>
                <a:latin typeface="+mn-lt"/>
              </a:rPr>
              <a:t>Contoh</a:t>
            </a:r>
            <a:r>
              <a:rPr lang="en-US" sz="2800" b="1" dirty="0">
                <a:latin typeface="+mn-lt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sz="2800" b="1" dirty="0">
                <a:latin typeface="+mn-lt"/>
              </a:rPr>
              <a:t>Q = A + B – C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181600" y="304800"/>
            <a:ext cx="5334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" y="393420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>
                <a:latin typeface="+mn-lt"/>
              </a:rPr>
              <a:t>b. Q = A + (B – C) / 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7620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n-lt"/>
              </a:rPr>
              <a:t>Menggunakan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tanda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 “[ ]” </a:t>
            </a:r>
            <a:r>
              <a:rPr lang="en-US" sz="2400" b="1" dirty="0" err="1">
                <a:latin typeface="+mn-lt"/>
              </a:rPr>
              <a:t>dengan</a:t>
            </a:r>
            <a:r>
              <a:rPr lang="en-US" sz="2400" b="1" dirty="0">
                <a:latin typeface="+mn-lt"/>
              </a:rPr>
              <a:t> format </a:t>
            </a:r>
            <a:r>
              <a:rPr lang="en-US" sz="2400" dirty="0">
                <a:solidFill>
                  <a:srgbClr val="008080"/>
                </a:solidFill>
                <a:latin typeface="+mn-lt"/>
              </a:rPr>
              <a:t>: </a:t>
            </a:r>
          </a:p>
          <a:p>
            <a:r>
              <a:rPr lang="en-US" sz="2400" b="1" dirty="0">
                <a:latin typeface="+mn-lt"/>
              </a:rPr>
              <a:t>[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>
                <a:solidFill>
                  <a:srgbClr val="7030A0"/>
                </a:solidFill>
                <a:latin typeface="+mn-lt"/>
              </a:rPr>
              <a:t>operand2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b="1" dirty="0">
                <a:latin typeface="+mn-lt"/>
              </a:rPr>
              <a:t>operator]</a:t>
            </a:r>
            <a:r>
              <a:rPr lang="en-US" sz="2400" dirty="0">
                <a:solidFill>
                  <a:srgbClr val="008080"/>
                </a:solidFill>
                <a:latin typeface="+mn-lt"/>
              </a:rPr>
              <a:t>, </a:t>
            </a:r>
            <a:r>
              <a:rPr lang="en-US" sz="2400" b="1" dirty="0" err="1">
                <a:latin typeface="+mn-lt"/>
              </a:rPr>
              <a:t>dgn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memperhatikan</a:t>
            </a:r>
            <a:r>
              <a:rPr lang="en-US" sz="2400" dirty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+mn-lt"/>
              </a:rPr>
              <a:t>tingkatan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 operator</a:t>
            </a: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4452" y="287758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>
                <a:latin typeface="+mn-lt"/>
              </a:rPr>
              <a:t>= [AB+] – C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3464" y="3320034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>
                <a:latin typeface="+mn-lt"/>
              </a:rPr>
              <a:t>P =</a:t>
            </a:r>
            <a:r>
              <a:rPr lang="en-US" sz="2800" dirty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AB+C-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2496" y="4353580"/>
            <a:ext cx="408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b="1" dirty="0">
                <a:latin typeface="+mn-lt"/>
              </a:rPr>
              <a:t>= A + [BC-] / 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72496" y="4810780"/>
            <a:ext cx="3704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b="1" dirty="0">
                <a:latin typeface="+mn-lt"/>
              </a:rPr>
              <a:t>= A + [BC-D/]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3968" y="52679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>
                <a:latin typeface="+mn-lt"/>
              </a:rPr>
              <a:t>P =</a:t>
            </a:r>
            <a:r>
              <a:rPr lang="en-US" sz="2800" dirty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ABC-D/+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/>
              <a:t>Tim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7"/>
            <a:ext cx="8229600" cy="563563"/>
          </a:xfrm>
        </p:spPr>
        <p:txBody>
          <a:bodyPr/>
          <a:lstStyle/>
          <a:p>
            <a:pPr lvl="0"/>
            <a:r>
              <a:rPr lang="en-US" sz="4000" dirty="0" err="1"/>
              <a:t>Latihan</a:t>
            </a:r>
            <a:r>
              <a:rPr lang="en-US" sz="4000" dirty="0"/>
              <a:t> Infix      Postfix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814052" y="1587912"/>
            <a:ext cx="2362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160020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76800" y="1295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n-lt"/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52" y="1056382"/>
            <a:ext cx="42819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200" b="1" dirty="0">
                <a:latin typeface="+mn-lt"/>
              </a:rPr>
              <a:t>E = A + BD – F</a:t>
            </a:r>
          </a:p>
          <a:p>
            <a:pPr marL="514350" indent="-514350"/>
            <a:r>
              <a:rPr lang="en-US" sz="3200" b="1" dirty="0">
                <a:latin typeface="+mn-lt"/>
              </a:rPr>
              <a:t>               G</a:t>
            </a:r>
            <a:r>
              <a:rPr lang="en-US" sz="3200" b="1" baseline="30000" dirty="0">
                <a:latin typeface="+mn-lt"/>
              </a:rPr>
              <a:t>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1504" y="2199382"/>
            <a:ext cx="5058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>
                <a:latin typeface="+mn-lt"/>
              </a:rPr>
              <a:t>b. E = </a:t>
            </a:r>
            <a:r>
              <a:rPr lang="en-US" sz="3200" b="1" u="sng" dirty="0">
                <a:latin typeface="+mn-lt"/>
              </a:rPr>
              <a:t>A + BD</a:t>
            </a:r>
            <a:r>
              <a:rPr lang="en-US" sz="3200" b="1" u="sng" baseline="30000" dirty="0">
                <a:latin typeface="+mn-lt"/>
              </a:rPr>
              <a:t>H</a:t>
            </a:r>
            <a:r>
              <a:rPr lang="en-US" sz="3200" b="1" u="sng" dirty="0">
                <a:latin typeface="+mn-lt"/>
              </a:rPr>
              <a:t> – F</a:t>
            </a:r>
          </a:p>
          <a:p>
            <a:pPr marL="514350" indent="-514350"/>
            <a:r>
              <a:rPr lang="en-US" sz="3200" b="1" dirty="0">
                <a:latin typeface="+mn-lt"/>
              </a:rPr>
              <a:t>               G - K</a:t>
            </a:r>
            <a:endParaRPr lang="en-US" sz="3200" b="1" baseline="30000" dirty="0">
              <a:latin typeface="+mn-lt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495800" y="304800"/>
            <a:ext cx="5334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8600" y="3352800"/>
            <a:ext cx="8001000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+mn-lt"/>
              </a:rPr>
              <a:t>Lakukan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dengan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menggunakan</a:t>
            </a:r>
            <a:r>
              <a:rPr lang="en-US" sz="2800" dirty="0"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Algoritma</a:t>
            </a:r>
            <a:r>
              <a:rPr lang="en-US" sz="2800" dirty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dan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cara</a:t>
            </a:r>
            <a:r>
              <a:rPr lang="en-US" sz="2800" dirty="0">
                <a:latin typeface="+mn-lt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Manual</a:t>
            </a:r>
          </a:p>
          <a:p>
            <a:pPr marL="514350" indent="-514350"/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/>
              <a:t>Tim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9" grpId="0"/>
      <p:bldP spid="21" grpId="0" animBg="1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563563"/>
          </a:xfrm>
        </p:spPr>
        <p:txBody>
          <a:bodyPr/>
          <a:lstStyle/>
          <a:p>
            <a:pPr lvl="0"/>
            <a:r>
              <a:rPr lang="en-US" sz="3200" dirty="0" err="1"/>
              <a:t>Menghitung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Notasi</a:t>
            </a:r>
            <a:r>
              <a:rPr lang="en-US" sz="3200" dirty="0"/>
              <a:t> Postfix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457200" lvl="0" indent="-457200">
              <a:spcBef>
                <a:spcPts val="0"/>
              </a:spcBef>
              <a:buAutoNum type="alphaLcPeriod"/>
            </a:pPr>
            <a:r>
              <a:rPr lang="en-US" sz="2200" dirty="0" err="1">
                <a:solidFill>
                  <a:srgbClr val="FF0000"/>
                </a:solidFill>
              </a:rPr>
              <a:t>Tambahkan</a:t>
            </a:r>
            <a:r>
              <a:rPr lang="en-US" sz="2200" dirty="0"/>
              <a:t> </a:t>
            </a:r>
            <a:r>
              <a:rPr lang="en-US" sz="2200" dirty="0" err="1">
                <a:solidFill>
                  <a:schemeClr val="tx1"/>
                </a:solidFill>
              </a:rPr>
              <a:t>tanda</a:t>
            </a:r>
            <a:r>
              <a:rPr lang="en-US" sz="2200" dirty="0"/>
              <a:t> “</a:t>
            </a:r>
            <a:r>
              <a:rPr lang="en-US" sz="2200" dirty="0">
                <a:solidFill>
                  <a:srgbClr val="FF0000"/>
                </a:solidFill>
              </a:rPr>
              <a:t>)</a:t>
            </a:r>
            <a:r>
              <a:rPr lang="en-US" sz="2200" dirty="0"/>
              <a:t>” </a:t>
            </a:r>
            <a:r>
              <a:rPr lang="en-US" sz="2200" dirty="0" err="1">
                <a:solidFill>
                  <a:schemeClr val="tx1"/>
                </a:solidFill>
              </a:rPr>
              <a:t>pada</a:t>
            </a:r>
            <a:r>
              <a:rPr lang="en-US" sz="2200" dirty="0">
                <a:solidFill>
                  <a:schemeClr val="tx1"/>
                </a:solidFill>
              </a:rPr>
              <a:t> sentinel </a:t>
            </a:r>
            <a:r>
              <a:rPr lang="en-US" sz="2200" dirty="0" err="1">
                <a:solidFill>
                  <a:schemeClr val="tx1"/>
                </a:solidFill>
              </a:rPr>
              <a:t>di</a:t>
            </a:r>
            <a:r>
              <a:rPr lang="en-US" sz="2200" dirty="0">
                <a:solidFill>
                  <a:schemeClr val="tx1"/>
                </a:solidFill>
              </a:rPr>
              <a:t> P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dirty="0" err="1">
                <a:solidFill>
                  <a:schemeClr val="tx1"/>
                </a:solidFill>
              </a:rPr>
              <a:t>Pindai</a:t>
            </a:r>
            <a:r>
              <a:rPr lang="en-US" sz="2200" dirty="0">
                <a:solidFill>
                  <a:schemeClr val="tx1"/>
                </a:solidFill>
              </a:rPr>
              <a:t> P </a:t>
            </a:r>
            <a:r>
              <a:rPr lang="en-US" sz="2200" dirty="0" err="1">
                <a:solidFill>
                  <a:schemeClr val="tx1"/>
                </a:solidFill>
              </a:rPr>
              <a:t>dari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kiri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ke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kanan</a:t>
            </a:r>
            <a:r>
              <a:rPr lang="en-US" sz="2200" dirty="0"/>
              <a:t>, </a:t>
            </a:r>
            <a:r>
              <a:rPr lang="en-US" sz="2200" dirty="0" err="1">
                <a:solidFill>
                  <a:schemeClr val="tx1"/>
                </a:solidFill>
              </a:rPr>
              <a:t>ulangi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langkah</a:t>
            </a:r>
            <a:r>
              <a:rPr lang="en-US" sz="2200" dirty="0">
                <a:solidFill>
                  <a:schemeClr val="tx1"/>
                </a:solidFill>
              </a:rPr>
              <a:t> c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d </a:t>
            </a:r>
            <a:r>
              <a:rPr lang="en-US" sz="2200" dirty="0" err="1">
                <a:solidFill>
                  <a:schemeClr val="tx1"/>
                </a:solidFill>
              </a:rPr>
              <a:t>untuk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setiap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elemen</a:t>
            </a:r>
            <a:r>
              <a:rPr lang="en-US" sz="2200" dirty="0">
                <a:solidFill>
                  <a:schemeClr val="tx1"/>
                </a:solidFill>
              </a:rPr>
              <a:t> P </a:t>
            </a:r>
            <a:r>
              <a:rPr lang="en-US" sz="2200" dirty="0" err="1">
                <a:solidFill>
                  <a:schemeClr val="tx1"/>
                </a:solidFill>
              </a:rPr>
              <a:t>sampai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ditemukan</a:t>
            </a:r>
            <a:r>
              <a:rPr lang="en-US" sz="2200" dirty="0">
                <a:solidFill>
                  <a:schemeClr val="tx1"/>
                </a:solidFill>
              </a:rPr>
              <a:t> sentinel.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dirty="0" err="1">
                <a:solidFill>
                  <a:schemeClr val="tx1"/>
                </a:solidFill>
              </a:rPr>
              <a:t>Jika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dipindai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adalah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operand</a:t>
            </a:r>
            <a:r>
              <a:rPr lang="en-US" sz="2200" dirty="0"/>
              <a:t>, </a:t>
            </a:r>
            <a:r>
              <a:rPr lang="en-US" sz="2200" dirty="0" err="1">
                <a:solidFill>
                  <a:schemeClr val="tx1"/>
                </a:solidFill>
              </a:rPr>
              <a:t>maka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push</a:t>
            </a:r>
            <a:r>
              <a:rPr lang="en-US" sz="2200" dirty="0"/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stack.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dirty="0" err="1">
                <a:solidFill>
                  <a:schemeClr val="tx1"/>
                </a:solidFill>
              </a:rPr>
              <a:t>Jika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dipindai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adalah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operator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dirty="0" err="1">
                <a:solidFill>
                  <a:schemeClr val="tx1"/>
                </a:solidFill>
              </a:rPr>
              <a:t>sebut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opr1</a:t>
            </a:r>
            <a:r>
              <a:rPr lang="en-US" sz="2200" dirty="0"/>
              <a:t>), </a:t>
            </a:r>
            <a:r>
              <a:rPr lang="en-US" sz="2200" dirty="0" err="1">
                <a:solidFill>
                  <a:schemeClr val="tx1"/>
                </a:solidFill>
              </a:rPr>
              <a:t>maka</a:t>
            </a:r>
            <a:r>
              <a:rPr lang="en-US" sz="2200" dirty="0"/>
              <a:t> 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>
                <a:solidFill>
                  <a:srgbClr val="FF0000"/>
                </a:solidFill>
              </a:rPr>
              <a:t>Pop</a:t>
            </a:r>
            <a:r>
              <a:rPr lang="en-US" sz="2200" dirty="0"/>
              <a:t> </a:t>
            </a:r>
            <a:r>
              <a:rPr lang="en-US" sz="2200" dirty="0" err="1">
                <a:solidFill>
                  <a:schemeClr val="tx1"/>
                </a:solidFill>
              </a:rPr>
              <a:t>dari</a:t>
            </a:r>
            <a:r>
              <a:rPr lang="en-US" sz="2200" dirty="0">
                <a:solidFill>
                  <a:schemeClr val="tx1"/>
                </a:solidFill>
              </a:rPr>
              <a:t> stack, </a:t>
            </a:r>
            <a:r>
              <a:rPr lang="en-US" sz="2200" dirty="0" err="1">
                <a:solidFill>
                  <a:schemeClr val="tx1"/>
                </a:solidFill>
              </a:rPr>
              <a:t>simpan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dalam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Var1</a:t>
            </a:r>
            <a:r>
              <a:rPr lang="en-US" sz="2200" dirty="0"/>
              <a:t>.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>
                <a:solidFill>
                  <a:srgbClr val="FF0000"/>
                </a:solidFill>
              </a:rPr>
              <a:t>Pop</a:t>
            </a:r>
            <a:r>
              <a:rPr lang="en-US" sz="2200" dirty="0"/>
              <a:t> </a:t>
            </a:r>
            <a:r>
              <a:rPr lang="en-US" sz="2200" dirty="0" err="1">
                <a:solidFill>
                  <a:schemeClr val="tx1"/>
                </a:solidFill>
              </a:rPr>
              <a:t>lagi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dari</a:t>
            </a:r>
            <a:r>
              <a:rPr lang="en-US" sz="2200" dirty="0">
                <a:solidFill>
                  <a:schemeClr val="tx1"/>
                </a:solidFill>
              </a:rPr>
              <a:t> stack, </a:t>
            </a:r>
            <a:r>
              <a:rPr lang="en-US" sz="2200" dirty="0" err="1">
                <a:solidFill>
                  <a:schemeClr val="tx1"/>
                </a:solidFill>
              </a:rPr>
              <a:t>simpan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dalam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Var2</a:t>
            </a:r>
            <a:r>
              <a:rPr lang="en-US" sz="2200" dirty="0"/>
              <a:t>.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err="1">
                <a:solidFill>
                  <a:schemeClr val="tx1"/>
                </a:solidFill>
              </a:rPr>
              <a:t>Hitung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dengan</a:t>
            </a:r>
            <a:r>
              <a:rPr lang="en-US" sz="2200" dirty="0">
                <a:solidFill>
                  <a:schemeClr val="tx1"/>
                </a:solidFill>
              </a:rPr>
              <a:t> format </a:t>
            </a:r>
            <a:r>
              <a:rPr lang="en-US" sz="2200" dirty="0">
                <a:solidFill>
                  <a:srgbClr val="FF0000"/>
                </a:solidFill>
              </a:rPr>
              <a:t>var2 opr1 var1</a:t>
            </a:r>
            <a:r>
              <a:rPr lang="en-US" sz="2200" dirty="0"/>
              <a:t>, </a:t>
            </a:r>
            <a:r>
              <a:rPr lang="en-US" sz="2200" dirty="0" err="1">
                <a:solidFill>
                  <a:schemeClr val="tx1"/>
                </a:solidFill>
              </a:rPr>
              <a:t>simpan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hasilnya</a:t>
            </a:r>
            <a:r>
              <a:rPr lang="en-US" sz="2200" dirty="0">
                <a:solidFill>
                  <a:schemeClr val="tx1"/>
                </a:solidFill>
              </a:rPr>
              <a:t> di </a:t>
            </a:r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/>
              <a:t> </a:t>
            </a:r>
            <a:r>
              <a:rPr lang="en-US" sz="2200" dirty="0" err="1">
                <a:solidFill>
                  <a:srgbClr val="FF0000"/>
                </a:solidFill>
              </a:rPr>
              <a:t>Hitung</a:t>
            </a:r>
            <a:r>
              <a:rPr lang="en-US" sz="2200" dirty="0"/>
              <a:t>. 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>
                <a:solidFill>
                  <a:srgbClr val="FF0000"/>
                </a:solidFill>
              </a:rPr>
              <a:t>Push</a:t>
            </a:r>
            <a:r>
              <a:rPr lang="en-US" sz="2200" dirty="0"/>
              <a:t> </a:t>
            </a:r>
            <a:r>
              <a:rPr lang="en-US" sz="2200" dirty="0" err="1">
                <a:solidFill>
                  <a:schemeClr val="tx1"/>
                </a:solidFill>
              </a:rPr>
              <a:t>isi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Hitung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dalam</a:t>
            </a:r>
            <a:r>
              <a:rPr lang="en-US" sz="2200" dirty="0">
                <a:solidFill>
                  <a:schemeClr val="tx1"/>
                </a:solidFill>
              </a:rPr>
              <a:t> stack</a:t>
            </a:r>
            <a:r>
              <a:rPr lang="en-US" sz="2200" dirty="0"/>
              <a:t>.</a:t>
            </a:r>
          </a:p>
          <a:p>
            <a:pPr marL="280988" indent="-280988">
              <a:spcBef>
                <a:spcPts val="0"/>
              </a:spcBef>
              <a:buNone/>
            </a:pPr>
            <a:r>
              <a:rPr lang="en-US" sz="2200" dirty="0"/>
              <a:t>e. </a:t>
            </a:r>
            <a:r>
              <a:rPr lang="en-US" sz="2200" dirty="0" err="1">
                <a:solidFill>
                  <a:schemeClr val="tx1"/>
                </a:solidFill>
              </a:rPr>
              <a:t>Jika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dipindai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tanda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/>
              <a:t>“</a:t>
            </a:r>
            <a:r>
              <a:rPr lang="en-US" sz="2200" dirty="0">
                <a:solidFill>
                  <a:srgbClr val="FF0000"/>
                </a:solidFill>
              </a:rPr>
              <a:t>)</a:t>
            </a:r>
            <a:r>
              <a:rPr lang="en-US" sz="2200" dirty="0"/>
              <a:t>”, </a:t>
            </a:r>
            <a:r>
              <a:rPr lang="en-US" sz="2200" dirty="0" err="1">
                <a:solidFill>
                  <a:schemeClr val="tx1"/>
                </a:solidFill>
              </a:rPr>
              <a:t>maka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Pop</a:t>
            </a:r>
            <a:r>
              <a:rPr lang="en-US" sz="2200" dirty="0"/>
              <a:t> </a:t>
            </a:r>
            <a:r>
              <a:rPr lang="en-US" sz="2200" dirty="0" err="1">
                <a:solidFill>
                  <a:schemeClr val="tx1"/>
                </a:solidFill>
              </a:rPr>
              <a:t>isi</a:t>
            </a:r>
            <a:r>
              <a:rPr lang="en-US" sz="2200" dirty="0">
                <a:solidFill>
                  <a:schemeClr val="tx1"/>
                </a:solidFill>
              </a:rPr>
              <a:t> stack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simpan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Value</a:t>
            </a:r>
            <a:r>
              <a:rPr lang="en-US" sz="2200" dirty="0"/>
              <a:t>.</a:t>
            </a:r>
          </a:p>
          <a:p>
            <a:pPr>
              <a:spcBef>
                <a:spcPts val="0"/>
              </a:spcBef>
              <a:buNone/>
            </a:pPr>
            <a:endParaRPr lang="en-US" sz="22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/>
              <a:t>Tim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52472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P :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P :  2,6,3,-,1,/,+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252263"/>
              </p:ext>
            </p:extLst>
          </p:nvPr>
        </p:nvGraphicFramePr>
        <p:xfrm>
          <a:off x="228600" y="1524000"/>
          <a:ext cx="86868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Simbol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/>
              <a:t>Tim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81000" y="1844039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1.    2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214883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2.    6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245363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3.    3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275843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4.    -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" y="3700433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5.    1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" y="403472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6.    /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1000" y="494912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7.    +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588073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8.    ) 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86000" y="1844039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000" b="1" dirty="0">
                <a:latin typeface="+mn-lt"/>
              </a:rPr>
              <a:t> 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0" y="2159225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2,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6</a:t>
            </a:r>
            <a:r>
              <a:rPr lang="en-US" sz="2000" b="1" dirty="0">
                <a:latin typeface="+mn-lt"/>
              </a:rPr>
              <a:t> 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0" y="2453639"/>
            <a:ext cx="1143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2,6,</a:t>
            </a:r>
            <a:r>
              <a:rPr lang="en-US" sz="2000" b="1" dirty="0">
                <a:solidFill>
                  <a:srgbClr val="FF0000"/>
                </a:solidFill>
              </a:rPr>
              <a:t>3 </a:t>
            </a:r>
            <a:r>
              <a:rPr lang="en-US" sz="2000" b="1" dirty="0"/>
              <a:t>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000" y="2754077"/>
            <a:ext cx="541019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Var1=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dirty="0"/>
              <a:t>,Var2=</a:t>
            </a: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b="1" dirty="0"/>
              <a:t>,Hitung= Var2 Opr1 Var1</a:t>
            </a:r>
          </a:p>
          <a:p>
            <a:r>
              <a:rPr lang="en-US" b="1" dirty="0"/>
              <a:t>                                      =   </a:t>
            </a:r>
            <a:r>
              <a:rPr lang="en-US" b="1" dirty="0">
                <a:solidFill>
                  <a:srgbClr val="FF0000"/>
                </a:solidFill>
              </a:rPr>
              <a:t>6      -       3</a:t>
            </a:r>
          </a:p>
          <a:p>
            <a:r>
              <a:rPr lang="en-US" b="1" dirty="0"/>
              <a:t>                                      =   </a:t>
            </a:r>
            <a:r>
              <a:rPr lang="en-US" b="1" dirty="0">
                <a:solidFill>
                  <a:srgbClr val="FF0000"/>
                </a:solidFill>
              </a:rPr>
              <a:t>3 </a:t>
            </a:r>
            <a:r>
              <a:rPr lang="en-US" b="1" dirty="0"/>
              <a:t>   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86000" y="2754077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2,</a:t>
            </a:r>
            <a:r>
              <a:rPr lang="en-US" sz="2000" b="1" dirty="0">
                <a:solidFill>
                  <a:srgbClr val="FF0000"/>
                </a:solidFill>
              </a:rPr>
              <a:t>3</a:t>
            </a:r>
            <a:r>
              <a:rPr lang="en-US" sz="2000" b="1" dirty="0"/>
              <a:t> 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86000" y="3700433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2,3,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b="1" dirty="0">
                <a:latin typeface="+mn-lt"/>
              </a:rPr>
              <a:t> 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0" y="4049477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2,</a:t>
            </a:r>
            <a:r>
              <a:rPr lang="en-US" sz="2000" b="1" dirty="0">
                <a:solidFill>
                  <a:srgbClr val="FF0000"/>
                </a:solidFill>
              </a:rPr>
              <a:t>3</a:t>
            </a:r>
            <a:r>
              <a:rPr lang="en-US" sz="2000" b="1" dirty="0"/>
              <a:t> 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86000" y="4963877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n-lt"/>
              </a:rPr>
              <a:t>5</a:t>
            </a:r>
            <a:r>
              <a:rPr lang="en-US" sz="2000" b="1" dirty="0">
                <a:latin typeface="+mn-lt"/>
              </a:rPr>
              <a:t>  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90600" y="752472"/>
            <a:ext cx="25146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+mn-lt"/>
              </a:rPr>
              <a:t>ABC-D/+  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038600" y="752472"/>
            <a:ext cx="44958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tx1"/>
                </a:solidFill>
                <a:latin typeface="+mn-lt"/>
              </a:rPr>
              <a:t>Mis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. A=2,B=6,C=3,D=1  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795584" y="105710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,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) </a:t>
            </a:r>
            <a:r>
              <a:rPr lang="en-US" sz="2000" b="1" dirty="0">
                <a:solidFill>
                  <a:srgbClr val="008080"/>
                </a:solidFill>
                <a:latin typeface="+mn-lt"/>
              </a:rPr>
              <a:t> 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429000" y="4028776"/>
            <a:ext cx="541019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Var1=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/>
              <a:t>,Var2=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dirty="0"/>
              <a:t>,Hitung= Var2 Opr1 Var1</a:t>
            </a:r>
          </a:p>
          <a:p>
            <a:r>
              <a:rPr lang="en-US" b="1" dirty="0"/>
              <a:t>                                      =   </a:t>
            </a:r>
            <a:r>
              <a:rPr lang="en-US" b="1" dirty="0">
                <a:solidFill>
                  <a:srgbClr val="FF0000"/>
                </a:solidFill>
              </a:rPr>
              <a:t>3      /       1</a:t>
            </a:r>
          </a:p>
          <a:p>
            <a:r>
              <a:rPr lang="en-US" b="1" dirty="0"/>
              <a:t>                                      =  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dirty="0"/>
              <a:t>     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29000" y="4960384"/>
            <a:ext cx="541019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Var1=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dirty="0"/>
              <a:t>,Var2=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/>
              <a:t>,Hitung= Var2 Opr1 Var1</a:t>
            </a:r>
          </a:p>
          <a:p>
            <a:r>
              <a:rPr lang="en-US" b="1" dirty="0"/>
              <a:t>                                      =   </a:t>
            </a:r>
            <a:r>
              <a:rPr lang="en-US" b="1" dirty="0">
                <a:solidFill>
                  <a:srgbClr val="FF0000"/>
                </a:solidFill>
              </a:rPr>
              <a:t>2      +       3</a:t>
            </a:r>
          </a:p>
          <a:p>
            <a:r>
              <a:rPr lang="en-US" b="1" dirty="0"/>
              <a:t>                                      =   </a:t>
            </a:r>
            <a:r>
              <a:rPr lang="en-US" b="1" dirty="0">
                <a:solidFill>
                  <a:srgbClr val="FF0000"/>
                </a:solidFill>
              </a:rPr>
              <a:t>5 </a:t>
            </a:r>
            <a:r>
              <a:rPr lang="en-US" b="1" dirty="0"/>
              <a:t>    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8600" y="1086143"/>
            <a:ext cx="44958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+mn-lt"/>
              </a:rPr>
              <a:t>Value =</a:t>
            </a:r>
            <a:r>
              <a:rPr lang="en-US" sz="2000" b="1" dirty="0">
                <a:solidFill>
                  <a:srgbClr val="009999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5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228600" y="2193955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33520" y="2496295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48268" y="2807591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45808" y="3722851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28600" y="4981399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" y="5925295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0728" y="4081747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4" grpId="0"/>
      <p:bldP spid="15" grpId="0"/>
      <p:bldP spid="17" grpId="0"/>
      <p:bldP spid="18" grpId="0"/>
      <p:bldP spid="19" grpId="0"/>
      <p:bldP spid="20" grpId="0"/>
      <p:bldP spid="25" grpId="0"/>
      <p:bldP spid="26" grpId="0"/>
      <p:bldP spid="28" grpId="0"/>
      <p:bldP spid="30" grpId="0"/>
      <p:bldP spid="31" grpId="0"/>
      <p:bldP spid="32" grpId="0"/>
      <p:bldP spid="34" grpId="0"/>
      <p:bldP spid="36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/>
              <a:t>Cara Manual </a:t>
            </a:r>
            <a:r>
              <a:rPr lang="en-US" sz="3600" dirty="0" err="1"/>
              <a:t>Menghitung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334002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>
                <a:latin typeface="+mn-lt"/>
              </a:rPr>
              <a:t>Contoh</a:t>
            </a:r>
            <a:r>
              <a:rPr lang="en-US" sz="2800" b="1" dirty="0">
                <a:latin typeface="+mn-lt"/>
              </a:rPr>
              <a:t>:</a:t>
            </a:r>
          </a:p>
          <a:p>
            <a:pPr marL="914400"/>
            <a:r>
              <a:rPr lang="en-US" sz="2800" b="1" dirty="0">
                <a:latin typeface="+mn-lt"/>
              </a:rPr>
              <a:t>P : 2,6,3,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800" b="1" dirty="0">
                <a:latin typeface="+mn-lt"/>
              </a:rPr>
              <a:t>,1,/,+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7620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n-lt"/>
              </a:rPr>
              <a:t>Menggunakan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tanda</a:t>
            </a:r>
            <a:r>
              <a:rPr lang="en-US" sz="2400" dirty="0">
                <a:latin typeface="+mn-lt"/>
              </a:rPr>
              <a:t> “</a:t>
            </a:r>
            <a:r>
              <a:rPr lang="en-US" sz="2400" b="1" dirty="0">
                <a:latin typeface="+mn-lt"/>
              </a:rPr>
              <a:t>[ ]</a:t>
            </a:r>
            <a:r>
              <a:rPr lang="en-US" sz="2400" dirty="0">
                <a:latin typeface="+mn-lt"/>
              </a:rPr>
              <a:t>” </a:t>
            </a:r>
            <a:r>
              <a:rPr lang="en-US" sz="2400" dirty="0" err="1">
                <a:latin typeface="+mn-lt"/>
              </a:rPr>
              <a:t>dgn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cara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cari</a:t>
            </a:r>
            <a:r>
              <a:rPr lang="en-US" sz="2400" dirty="0">
                <a:latin typeface="+mn-lt"/>
              </a:rPr>
              <a:t> operator </a:t>
            </a:r>
            <a:r>
              <a:rPr lang="en-US" sz="2400" dirty="0" err="1">
                <a:latin typeface="+mn-lt"/>
              </a:rPr>
              <a:t>pertama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dari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kiri</a:t>
            </a:r>
            <a:r>
              <a:rPr lang="en-US" sz="2400" dirty="0">
                <a:latin typeface="+mn-lt"/>
              </a:rPr>
              <a:t>, </a:t>
            </a:r>
            <a:r>
              <a:rPr lang="en-US" sz="2400" dirty="0" err="1">
                <a:latin typeface="+mn-lt"/>
              </a:rPr>
              <a:t>lalu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hitung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dengan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dua</a:t>
            </a:r>
            <a:r>
              <a:rPr lang="en-US" sz="2400" dirty="0">
                <a:latin typeface="+mn-lt"/>
              </a:rPr>
              <a:t> operand </a:t>
            </a:r>
            <a:r>
              <a:rPr lang="en-US" sz="2400" dirty="0" err="1">
                <a:latin typeface="+mn-lt"/>
              </a:rPr>
              <a:t>di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sebelah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kirinya</a:t>
            </a:r>
            <a:r>
              <a:rPr lang="en-US" sz="2400" dirty="0">
                <a:latin typeface="+mn-lt"/>
              </a:rPr>
              <a:t>, </a:t>
            </a:r>
            <a:r>
              <a:rPr lang="en-US" sz="2400" dirty="0" err="1">
                <a:latin typeface="+mn-lt"/>
              </a:rPr>
              <a:t>dengan</a:t>
            </a:r>
            <a:r>
              <a:rPr lang="en-US" sz="2400" dirty="0">
                <a:latin typeface="+mn-lt"/>
              </a:rPr>
              <a:t> format : </a:t>
            </a:r>
          </a:p>
          <a:p>
            <a:r>
              <a:rPr lang="en-US" sz="2400" b="1" dirty="0">
                <a:latin typeface="+mn-lt"/>
              </a:rPr>
              <a:t>[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>
                <a:latin typeface="+mn-lt"/>
              </a:rPr>
              <a:t>operator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 operand2</a:t>
            </a:r>
            <a:r>
              <a:rPr lang="en-US" sz="2400" b="1" dirty="0">
                <a:latin typeface="+mn-lt"/>
              </a:rPr>
              <a:t>]</a:t>
            </a: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38748" y="3210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: 2,[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6-3</a:t>
            </a:r>
            <a:r>
              <a:rPr lang="en-US" sz="2800" b="1" dirty="0">
                <a:latin typeface="+mn-lt"/>
              </a:rPr>
              <a:t>],1,/,+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38748" y="3667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>
                <a:latin typeface="+mn-lt"/>
              </a:rPr>
              <a:t>: 2,3,1,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800" b="1" dirty="0">
                <a:latin typeface="+mn-lt"/>
              </a:rPr>
              <a:t>,+</a:t>
            </a:r>
            <a:endParaRPr lang="en-US" sz="2800" b="1" baseline="30000" dirty="0"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/>
              <a:t>Tim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38748" y="41249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>
                <a:latin typeface="+mn-lt"/>
              </a:rPr>
              <a:t>: 2,[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3/1</a:t>
            </a:r>
            <a:r>
              <a:rPr lang="en-US" sz="2800" b="1" dirty="0">
                <a:latin typeface="+mn-lt"/>
              </a:rPr>
              <a:t>],+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8748" y="45821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>
                <a:latin typeface="+mn-lt"/>
              </a:rPr>
              <a:t>: 2,3,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baseline="3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41208" y="50393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>
                <a:latin typeface="+mn-lt"/>
              </a:rPr>
              <a:t>: [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2+3</a:t>
            </a:r>
            <a:r>
              <a:rPr lang="en-US" sz="2800" b="1" dirty="0">
                <a:latin typeface="+mn-lt"/>
              </a:rPr>
              <a:t>]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38748" y="5496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>
                <a:latin typeface="+mn-lt"/>
              </a:rPr>
              <a:t>: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5</a:t>
            </a:r>
            <a:endParaRPr lang="en-US" sz="2800" b="1" baseline="30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600" b="0" dirty="0">
                <a:latin typeface="Arial" charset="0"/>
              </a:rPr>
              <a:t>Click to edit company slogan .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124200" y="32766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Verdana" pitchFamily="34" charset="0"/>
              </a:rPr>
              <a:t>STRUKTUR DATA (STACK)</a:t>
            </a: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Kasih</a:t>
            </a:r>
            <a:r>
              <a:rPr lang="en-US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2" y="152400"/>
            <a:ext cx="2057400" cy="205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153400" cy="990600"/>
          </a:xfrm>
        </p:spPr>
        <p:txBody>
          <a:bodyPr/>
          <a:lstStyle/>
          <a:p>
            <a:r>
              <a:rPr lang="en-US" sz="40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Numerik</a:t>
            </a:r>
            <a:r>
              <a:rPr lang="en-US" sz="4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id-ID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1"/>
            <a:ext cx="2286000" cy="609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Infix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/>
              <a:t>Tim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0" y="1278192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52400" y="19050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2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Prefix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52400" y="28194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3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Postfix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286000" y="2209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286000" y="3124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895600" y="1113504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diantara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</a:rPr>
              <a:t>dua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895600" y="2027904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600" kern="0" dirty="0">
                <a:latin typeface="+mn-lt"/>
              </a:rPr>
              <a:t>o</a:t>
            </a:r>
            <a:r>
              <a:rPr kumimoji="0" lang="en-US" sz="26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sebelum</a:t>
            </a:r>
            <a:r>
              <a:rPr kumimoji="0" lang="en-US" sz="2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6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</a:rPr>
              <a:t>kedua</a:t>
            </a:r>
            <a:r>
              <a:rPr kumimoji="0" lang="en-US" sz="2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895600" y="2942304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setelah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</a:rPr>
              <a:t>kedua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 animBg="1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Polish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200" b="0" dirty="0" err="1">
                <a:solidFill>
                  <a:schemeClr val="tx1"/>
                </a:solidFill>
                <a:cs typeface="Tahoma" pitchFamily="34" charset="0"/>
              </a:rPr>
              <a:t>Disebut</a:t>
            </a:r>
            <a:r>
              <a:rPr lang="en-US" sz="3200" b="0" dirty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cs typeface="Tahoma" pitchFamily="34" charset="0"/>
              </a:rPr>
              <a:t>juga</a:t>
            </a:r>
            <a:r>
              <a:rPr lang="en-US" sz="3200" b="0" dirty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200" dirty="0">
                <a:solidFill>
                  <a:srgbClr val="FF0000"/>
                </a:solidFill>
                <a:cs typeface="Tahoma" pitchFamily="34" charset="0"/>
              </a:rPr>
              <a:t> Prefix </a:t>
            </a:r>
            <a:r>
              <a:rPr lang="en-US" sz="3200" b="0" dirty="0">
                <a:solidFill>
                  <a:schemeClr val="tx1"/>
                </a:solidFill>
                <a:cs typeface="Tahoma" pitchFamily="34" charset="0"/>
              </a:rPr>
              <a:t>(Jan </a:t>
            </a:r>
            <a:r>
              <a:rPr lang="en-US" sz="3200" b="0" dirty="0" err="1">
                <a:solidFill>
                  <a:schemeClr val="tx1"/>
                </a:solidFill>
                <a:cs typeface="Tahoma" pitchFamily="34" charset="0"/>
              </a:rPr>
              <a:t>Lukasiewicz</a:t>
            </a:r>
            <a:r>
              <a:rPr lang="en-US" sz="3200" b="0" dirty="0">
                <a:solidFill>
                  <a:schemeClr val="tx1"/>
                </a:solidFill>
                <a:cs typeface="Tahoma" pitchFamily="34" charset="0"/>
              </a:rPr>
              <a:t>)</a:t>
            </a:r>
          </a:p>
          <a:p>
            <a:pPr marL="515938" lvl="0" indent="-515938"/>
            <a:r>
              <a:rPr lang="en-US" sz="3600" b="0" dirty="0" err="1">
                <a:solidFill>
                  <a:schemeClr val="tx1"/>
                </a:solidFill>
                <a:cs typeface="Tahoma" pitchFamily="34" charset="0"/>
              </a:rPr>
              <a:t>Contoh</a:t>
            </a:r>
            <a:r>
              <a:rPr lang="en-US" sz="3600" b="0" dirty="0">
                <a:solidFill>
                  <a:schemeClr val="tx1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>
                <a:cs typeface="Tahoma" pitchFamily="34" charset="0"/>
              </a:rPr>
              <a:t>				</a:t>
            </a:r>
            <a:r>
              <a:rPr lang="en-US" sz="3200" u="sng" dirty="0">
                <a:solidFill>
                  <a:srgbClr val="FF0000"/>
                </a:solidFill>
                <a:cs typeface="Tahoma" pitchFamily="34" charset="0"/>
              </a:rPr>
              <a:t>Prefix</a:t>
            </a:r>
          </a:p>
          <a:p>
            <a:pPr marL="515938" indent="0">
              <a:buNone/>
            </a:pPr>
            <a:r>
              <a:rPr lang="en-US" sz="3200" dirty="0">
                <a:solidFill>
                  <a:schemeClr val="tx1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dirty="0">
                <a:solidFill>
                  <a:schemeClr val="tx1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dirty="0">
                <a:solidFill>
                  <a:schemeClr val="tx1"/>
                </a:solidFill>
                <a:cs typeface="Tahoma" pitchFamily="34" charset="0"/>
              </a:rPr>
              <a:t>(A+B)*(C-D)		</a:t>
            </a:r>
          </a:p>
          <a:p>
            <a:pPr marL="515938" indent="0">
              <a:buNone/>
            </a:pPr>
            <a:endParaRPr lang="en-US" b="0" dirty="0">
              <a:cs typeface="Tahoma" pitchFamily="34" charset="0"/>
            </a:endParaRPr>
          </a:p>
          <a:p>
            <a:endParaRPr lang="en-US" b="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/>
              <a:t>Tim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97305" y="3313057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n-lt"/>
              </a:rPr>
              <a:t>+AB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97305" y="3903238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n-lt"/>
              </a:rPr>
              <a:t>-+ABC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97305" y="4502761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n-lt"/>
              </a:rPr>
              <a:t>*+AB-CD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 (Suffix)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400" b="0" dirty="0" err="1">
                <a:solidFill>
                  <a:schemeClr val="tx1"/>
                </a:solidFill>
                <a:cs typeface="Tahoma" pitchFamily="34" charset="0"/>
              </a:rPr>
              <a:t>Disebut</a:t>
            </a:r>
            <a:r>
              <a:rPr lang="en-US" sz="3400" b="0" dirty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400" b="0" dirty="0" err="1">
                <a:solidFill>
                  <a:schemeClr val="tx1"/>
                </a:solidFill>
                <a:cs typeface="Tahoma" pitchFamily="34" charset="0"/>
              </a:rPr>
              <a:t>juga</a:t>
            </a:r>
            <a:r>
              <a:rPr lang="en-US" sz="3400" b="0" dirty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400" dirty="0">
                <a:solidFill>
                  <a:srgbClr val="FF0000"/>
                </a:solidFill>
                <a:cs typeface="Tahoma" pitchFamily="34" charset="0"/>
              </a:rPr>
              <a:t> Polish </a:t>
            </a:r>
            <a:r>
              <a:rPr lang="en-US" sz="3400" dirty="0" err="1">
                <a:solidFill>
                  <a:srgbClr val="FF0000"/>
                </a:solidFill>
                <a:cs typeface="Tahoma" pitchFamily="34" charset="0"/>
              </a:rPr>
              <a:t>Terbalik</a:t>
            </a:r>
            <a:r>
              <a:rPr lang="en-US" sz="3400" b="0" dirty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en-US" sz="3400" b="0" dirty="0">
                <a:solidFill>
                  <a:schemeClr val="tx1"/>
                </a:solidFill>
                <a:cs typeface="Tahoma" pitchFamily="34" charset="0"/>
              </a:rPr>
              <a:t>(Reverse Polish Notation/RPN)</a:t>
            </a:r>
          </a:p>
          <a:p>
            <a:pPr marL="515938" lvl="0" indent="-515938"/>
            <a:r>
              <a:rPr lang="en-US" sz="3200" b="0" dirty="0" err="1">
                <a:solidFill>
                  <a:schemeClr val="tx1"/>
                </a:solidFill>
                <a:cs typeface="Tahoma" pitchFamily="34" charset="0"/>
              </a:rPr>
              <a:t>Contoh</a:t>
            </a:r>
            <a:r>
              <a:rPr lang="en-US" sz="3200" b="0" dirty="0">
                <a:solidFill>
                  <a:schemeClr val="tx1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>
                <a:cs typeface="Tahoma" pitchFamily="34" charset="0"/>
              </a:rPr>
              <a:t>				</a:t>
            </a:r>
            <a:r>
              <a:rPr lang="en-US" sz="3200" u="sng" dirty="0">
                <a:solidFill>
                  <a:srgbClr val="FF0000"/>
                </a:solidFill>
                <a:cs typeface="Tahoma" pitchFamily="34" charset="0"/>
              </a:rPr>
              <a:t>Postfix</a:t>
            </a:r>
          </a:p>
          <a:p>
            <a:pPr marL="515938" indent="0">
              <a:buNone/>
            </a:pPr>
            <a:r>
              <a:rPr lang="en-US" sz="3200" dirty="0">
                <a:solidFill>
                  <a:schemeClr val="tx1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dirty="0">
                <a:solidFill>
                  <a:schemeClr val="tx1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dirty="0">
                <a:solidFill>
                  <a:schemeClr val="tx1"/>
                </a:solidFill>
                <a:cs typeface="Tahoma" pitchFamily="34" charset="0"/>
              </a:rPr>
              <a:t>(A+B)*(C-D)</a:t>
            </a:r>
            <a:r>
              <a:rPr lang="en-US" sz="3200" dirty="0">
                <a:solidFill>
                  <a:srgbClr val="008080"/>
                </a:solidFill>
                <a:cs typeface="Tahoma" pitchFamily="34" charset="0"/>
              </a:rPr>
              <a:t>		</a:t>
            </a:r>
          </a:p>
          <a:p>
            <a:pPr marL="515938" indent="0">
              <a:buNone/>
            </a:pPr>
            <a:endParaRPr lang="en-US" b="0" dirty="0">
              <a:cs typeface="Tahoma" pitchFamily="34" charset="0"/>
            </a:endParaRPr>
          </a:p>
          <a:p>
            <a:endParaRPr lang="en-US" b="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/>
              <a:t>Tim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3790952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n-lt"/>
              </a:rPr>
              <a:t>AB+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5400" y="4349177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n-lt"/>
              </a:rPr>
              <a:t>AB+C-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5400" y="4958777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n-lt"/>
              </a:rPr>
              <a:t>AB+CD-*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543800" cy="762000"/>
          </a:xfrm>
        </p:spPr>
        <p:txBody>
          <a:bodyPr/>
          <a:lstStyle/>
          <a:p>
            <a:r>
              <a:rPr lang="en-US" sz="4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Infix </a:t>
            </a:r>
            <a:r>
              <a:rPr lang="en-US" sz="40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Menjadi</a:t>
            </a:r>
            <a:r>
              <a:rPr lang="en-US" sz="4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0" dirty="0" err="1">
                <a:solidFill>
                  <a:schemeClr val="tx1"/>
                </a:solidFill>
              </a:rPr>
              <a:t>Dimisalkan</a:t>
            </a:r>
            <a:r>
              <a:rPr lang="en-US" sz="2400" b="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Q</a:t>
            </a:r>
            <a:r>
              <a:rPr lang="en-US" sz="2400" b="0" dirty="0"/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adalah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ekspresi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matematika</a:t>
            </a:r>
            <a:r>
              <a:rPr lang="en-US" sz="2400" b="0" dirty="0">
                <a:solidFill>
                  <a:schemeClr val="tx1"/>
                </a:solidFill>
              </a:rPr>
              <a:t> yang </a:t>
            </a:r>
            <a:r>
              <a:rPr lang="en-US" sz="2400" b="0" dirty="0" err="1">
                <a:solidFill>
                  <a:schemeClr val="tx1"/>
                </a:solidFill>
              </a:rPr>
              <a:t>ditulis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dalam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notasi</a:t>
            </a:r>
            <a:r>
              <a:rPr lang="en-US" sz="2400" dirty="0">
                <a:solidFill>
                  <a:srgbClr val="FF0000"/>
                </a:solidFill>
              </a:rPr>
              <a:t> infix </a:t>
            </a:r>
            <a:r>
              <a:rPr lang="en-US" sz="2400" b="0" dirty="0" err="1">
                <a:solidFill>
                  <a:schemeClr val="tx1"/>
                </a:solidFill>
              </a:rPr>
              <a:t>dan</a:t>
            </a:r>
            <a:r>
              <a:rPr lang="en-US" sz="2400" b="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b="0" dirty="0"/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adalah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penampung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ekspresi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matematika</a:t>
            </a:r>
            <a:r>
              <a:rPr lang="en-US" sz="2400" b="0" dirty="0"/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dalam</a:t>
            </a:r>
            <a:r>
              <a:rPr lang="en-US" sz="2400" b="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notasi</a:t>
            </a:r>
            <a:r>
              <a:rPr lang="en-US" sz="2400" dirty="0">
                <a:solidFill>
                  <a:srgbClr val="FF0000"/>
                </a:solidFill>
              </a:rPr>
              <a:t> postfix</a:t>
            </a:r>
            <a:r>
              <a:rPr lang="en-US" sz="2400" b="0" dirty="0"/>
              <a:t>, </a:t>
            </a:r>
            <a:r>
              <a:rPr lang="en-US" sz="2400" b="0" dirty="0" err="1">
                <a:solidFill>
                  <a:schemeClr val="tx1"/>
                </a:solidFill>
              </a:rPr>
              <a:t>maka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algoritmanya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adalah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/>
              <a:t>: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dirty="0">
                <a:solidFill>
                  <a:schemeClr val="tx1"/>
                </a:solidFill>
              </a:rPr>
              <a:t>Push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tanda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/>
              <a:t>“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b="0" dirty="0"/>
              <a:t>“ </a:t>
            </a:r>
            <a:r>
              <a:rPr lang="en-US" sz="2400" b="0" dirty="0" err="1">
                <a:solidFill>
                  <a:schemeClr val="tx1"/>
                </a:solidFill>
              </a:rPr>
              <a:t>ke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dalam</a:t>
            </a:r>
            <a:r>
              <a:rPr lang="en-US" sz="2400" b="0" dirty="0">
                <a:solidFill>
                  <a:schemeClr val="tx1"/>
                </a:solidFill>
              </a:rPr>
              <a:t> stack </a:t>
            </a:r>
            <a:r>
              <a:rPr lang="en-US" sz="2400" b="0" dirty="0" err="1">
                <a:solidFill>
                  <a:schemeClr val="tx1"/>
                </a:solidFill>
              </a:rPr>
              <a:t>dan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tambahkan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tanda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/>
              <a:t>“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b="0" dirty="0"/>
              <a:t>” </a:t>
            </a:r>
            <a:r>
              <a:rPr lang="en-US" sz="2400" b="0" dirty="0">
                <a:solidFill>
                  <a:schemeClr val="tx1"/>
                </a:solidFill>
              </a:rPr>
              <a:t>di </a:t>
            </a:r>
            <a:r>
              <a:rPr lang="en-US" sz="2400" dirty="0">
                <a:solidFill>
                  <a:schemeClr val="tx1"/>
                </a:solidFill>
              </a:rPr>
              <a:t>sentinel di Q</a:t>
            </a:r>
            <a:r>
              <a:rPr lang="en-US" sz="2400" b="0" dirty="0">
                <a:solidFill>
                  <a:schemeClr val="tx1"/>
                </a:solidFill>
              </a:rPr>
              <a:t>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>
                <a:solidFill>
                  <a:schemeClr val="tx1"/>
                </a:solidFill>
              </a:rPr>
              <a:t>Pindai</a:t>
            </a:r>
            <a:r>
              <a:rPr lang="en-US" sz="2400" b="0" dirty="0">
                <a:solidFill>
                  <a:schemeClr val="tx1"/>
                </a:solidFill>
              </a:rPr>
              <a:t> Q </a:t>
            </a:r>
            <a:r>
              <a:rPr lang="en-US" sz="2400" b="0" dirty="0" err="1">
                <a:solidFill>
                  <a:schemeClr val="tx1"/>
                </a:solidFill>
              </a:rPr>
              <a:t>dari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kanan</a:t>
            </a:r>
            <a:r>
              <a:rPr lang="en-US" sz="2400" b="0" dirty="0">
                <a:solidFill>
                  <a:schemeClr val="tx1"/>
                </a:solidFill>
              </a:rPr>
              <a:t>, </a:t>
            </a:r>
            <a:r>
              <a:rPr lang="en-US" sz="2400" b="0" dirty="0" err="1">
                <a:solidFill>
                  <a:schemeClr val="tx1"/>
                </a:solidFill>
              </a:rPr>
              <a:t>kemudian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ulangi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langkah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b="0" dirty="0">
                <a:solidFill>
                  <a:schemeClr val="tx1"/>
                </a:solidFill>
              </a:rPr>
              <a:t> s/d </a:t>
            </a:r>
            <a:r>
              <a:rPr lang="en-US" sz="2400" dirty="0">
                <a:solidFill>
                  <a:schemeClr val="tx1"/>
                </a:solidFill>
              </a:rPr>
              <a:t>f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untuk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setiap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elemen</a:t>
            </a:r>
            <a:r>
              <a:rPr lang="en-US" sz="2400" b="0" dirty="0">
                <a:solidFill>
                  <a:schemeClr val="tx1"/>
                </a:solidFill>
              </a:rPr>
              <a:t> Q </a:t>
            </a:r>
            <a:r>
              <a:rPr lang="en-US" sz="2400" b="0" dirty="0" err="1">
                <a:solidFill>
                  <a:schemeClr val="tx1"/>
                </a:solidFill>
              </a:rPr>
              <a:t>sampai</a:t>
            </a:r>
            <a:r>
              <a:rPr lang="en-US" sz="2400" b="0" dirty="0">
                <a:solidFill>
                  <a:schemeClr val="tx1"/>
                </a:solidFill>
              </a:rPr>
              <a:t> stack </a:t>
            </a:r>
            <a:r>
              <a:rPr lang="en-US" sz="2400" b="0" dirty="0" err="1">
                <a:solidFill>
                  <a:schemeClr val="tx1"/>
                </a:solidFill>
              </a:rPr>
              <a:t>kosong</a:t>
            </a:r>
            <a:r>
              <a:rPr lang="en-US" sz="2400" b="0" dirty="0">
                <a:solidFill>
                  <a:schemeClr val="tx1"/>
                </a:solidFill>
              </a:rPr>
              <a:t>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>
                <a:solidFill>
                  <a:schemeClr val="tx1"/>
                </a:solidFill>
              </a:rPr>
              <a:t>Jika</a:t>
            </a:r>
            <a:r>
              <a:rPr lang="en-US" sz="2400" b="0" dirty="0">
                <a:solidFill>
                  <a:schemeClr val="tx1"/>
                </a:solidFill>
              </a:rPr>
              <a:t> yang </a:t>
            </a:r>
            <a:r>
              <a:rPr lang="en-US" sz="2400" b="0" dirty="0" err="1">
                <a:solidFill>
                  <a:schemeClr val="tx1"/>
                </a:solidFill>
              </a:rPr>
              <a:t>dipindai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adalah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operand</a:t>
            </a:r>
            <a:r>
              <a:rPr lang="en-US" sz="2400" b="0" dirty="0"/>
              <a:t>, </a:t>
            </a:r>
            <a:r>
              <a:rPr lang="en-US" sz="2400" b="0" dirty="0" err="1">
                <a:solidFill>
                  <a:schemeClr val="tx1"/>
                </a:solidFill>
              </a:rPr>
              <a:t>maka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tambahkan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P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>
                <a:solidFill>
                  <a:schemeClr val="tx1"/>
                </a:solidFill>
              </a:rPr>
              <a:t>Jika</a:t>
            </a:r>
            <a:r>
              <a:rPr lang="en-US" sz="2400" b="0" dirty="0">
                <a:solidFill>
                  <a:schemeClr val="tx1"/>
                </a:solidFill>
              </a:rPr>
              <a:t> yang </a:t>
            </a:r>
            <a:r>
              <a:rPr lang="en-US" sz="2400" b="0" dirty="0" err="1">
                <a:solidFill>
                  <a:schemeClr val="tx1"/>
                </a:solidFill>
              </a:rPr>
              <a:t>dipindai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adalah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/>
              <a:t>“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b="0" dirty="0"/>
              <a:t>“ </a:t>
            </a:r>
            <a:r>
              <a:rPr lang="en-US" sz="2400" b="0" dirty="0" err="1">
                <a:solidFill>
                  <a:schemeClr val="tx1"/>
                </a:solidFill>
              </a:rPr>
              <a:t>maka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push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stack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>
                <a:solidFill>
                  <a:schemeClr val="tx1"/>
                </a:solidFill>
              </a:rPr>
              <a:t>Jika</a:t>
            </a:r>
            <a:r>
              <a:rPr lang="en-US" sz="2400" b="0" dirty="0">
                <a:solidFill>
                  <a:schemeClr val="tx1"/>
                </a:solidFill>
              </a:rPr>
              <a:t> yang </a:t>
            </a:r>
            <a:r>
              <a:rPr lang="en-US" sz="2400" b="0" dirty="0" err="1">
                <a:solidFill>
                  <a:schemeClr val="tx1"/>
                </a:solidFill>
              </a:rPr>
              <a:t>dipindai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adalah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/>
              <a:t>“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b="0" dirty="0"/>
              <a:t>” </a:t>
            </a:r>
            <a:r>
              <a:rPr lang="en-US" sz="2400" b="0" dirty="0" err="1">
                <a:solidFill>
                  <a:schemeClr val="tx1"/>
                </a:solidFill>
              </a:rPr>
              <a:t>maka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pop </a:t>
            </a:r>
            <a:r>
              <a:rPr lang="en-US" sz="2400" dirty="0" err="1">
                <a:solidFill>
                  <a:schemeClr val="tx1"/>
                </a:solidFill>
              </a:rPr>
              <a:t>isi</a:t>
            </a:r>
            <a:r>
              <a:rPr lang="en-US" sz="2400" dirty="0">
                <a:solidFill>
                  <a:schemeClr val="tx1"/>
                </a:solidFill>
              </a:rPr>
              <a:t> stack </a:t>
            </a:r>
            <a:r>
              <a:rPr lang="en-US" sz="2400" dirty="0" err="1">
                <a:solidFill>
                  <a:schemeClr val="tx1"/>
                </a:solidFill>
              </a:rPr>
              <a:t>sampai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ditemukan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tanda</a:t>
            </a:r>
            <a:r>
              <a:rPr lang="en-US" sz="2400" dirty="0">
                <a:solidFill>
                  <a:schemeClr val="tx1"/>
                </a:solidFill>
              </a:rPr>
              <a:t> “(“</a:t>
            </a:r>
            <a:r>
              <a:rPr lang="en-US" sz="2400" b="0" dirty="0">
                <a:solidFill>
                  <a:schemeClr val="tx1"/>
                </a:solidFill>
              </a:rPr>
              <a:t>, </a:t>
            </a:r>
            <a:r>
              <a:rPr lang="en-US" sz="2400" b="0" dirty="0" err="1">
                <a:solidFill>
                  <a:schemeClr val="tx1"/>
                </a:solidFill>
              </a:rPr>
              <a:t>kemudian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tambahkan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P </a:t>
            </a:r>
            <a:r>
              <a:rPr lang="en-US" sz="2400" b="0" dirty="0" err="1">
                <a:solidFill>
                  <a:schemeClr val="tx1"/>
                </a:solidFill>
              </a:rPr>
              <a:t>sedangkan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tanda</a:t>
            </a:r>
            <a:r>
              <a:rPr lang="en-US" sz="2400" b="0" dirty="0">
                <a:solidFill>
                  <a:schemeClr val="tx1"/>
                </a:solidFill>
              </a:rPr>
              <a:t> “(“ </a:t>
            </a:r>
            <a:r>
              <a:rPr lang="en-US" sz="2400" b="0" dirty="0" err="1">
                <a:solidFill>
                  <a:schemeClr val="tx1"/>
                </a:solidFill>
              </a:rPr>
              <a:t>tidak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disertakan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ke</a:t>
            </a:r>
            <a:r>
              <a:rPr lang="en-US" sz="2400" b="0" dirty="0">
                <a:solidFill>
                  <a:schemeClr val="tx1"/>
                </a:solidFill>
              </a:rPr>
              <a:t> P.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>
                <a:solidFill>
                  <a:schemeClr val="tx1"/>
                </a:solidFill>
              </a:rPr>
              <a:t>Jika</a:t>
            </a:r>
            <a:r>
              <a:rPr lang="en-US" sz="2400" b="0" dirty="0">
                <a:solidFill>
                  <a:schemeClr val="tx1"/>
                </a:solidFill>
              </a:rPr>
              <a:t> yang </a:t>
            </a:r>
            <a:r>
              <a:rPr lang="en-US" sz="2400" b="0" dirty="0" err="1">
                <a:solidFill>
                  <a:schemeClr val="tx1"/>
                </a:solidFill>
              </a:rPr>
              <a:t>dipindai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adalah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operator</a:t>
            </a:r>
            <a:r>
              <a:rPr lang="en-US" sz="2400" b="0" dirty="0">
                <a:solidFill>
                  <a:schemeClr val="tx1"/>
                </a:solidFill>
              </a:rPr>
              <a:t>, </a:t>
            </a:r>
            <a:r>
              <a:rPr lang="en-US" sz="2400" b="0" dirty="0" err="1">
                <a:solidFill>
                  <a:schemeClr val="tx1"/>
                </a:solidFill>
              </a:rPr>
              <a:t>maka</a:t>
            </a:r>
            <a:r>
              <a:rPr lang="en-US" sz="2400" b="0" dirty="0">
                <a:solidFill>
                  <a:schemeClr val="tx1"/>
                </a:solidFill>
              </a:rPr>
              <a:t> :</a:t>
            </a:r>
          </a:p>
          <a:p>
            <a:pPr marL="914400" lvl="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0" dirty="0" err="1">
                <a:solidFill>
                  <a:schemeClr val="tx1"/>
                </a:solidFill>
              </a:rPr>
              <a:t>Selama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elemen</a:t>
            </a:r>
            <a:r>
              <a:rPr lang="en-US" sz="2400" dirty="0">
                <a:solidFill>
                  <a:schemeClr val="tx1"/>
                </a:solidFill>
              </a:rPr>
              <a:t> paling </a:t>
            </a:r>
            <a:r>
              <a:rPr lang="en-US" sz="2400" dirty="0" err="1">
                <a:solidFill>
                  <a:schemeClr val="tx1"/>
                </a:solidFill>
              </a:rPr>
              <a:t>atas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stack </a:t>
            </a:r>
            <a:r>
              <a:rPr lang="en-US" sz="2400" b="0" dirty="0" err="1">
                <a:solidFill>
                  <a:schemeClr val="tx1"/>
                </a:solidFill>
              </a:rPr>
              <a:t>adalah</a:t>
            </a:r>
            <a:r>
              <a:rPr lang="en-US" sz="2400" b="0" dirty="0">
                <a:solidFill>
                  <a:schemeClr val="tx1"/>
                </a:solidFill>
              </a:rPr>
              <a:t> operator yang </a:t>
            </a:r>
            <a:r>
              <a:rPr lang="en-US" sz="2400" b="0" dirty="0" err="1">
                <a:solidFill>
                  <a:schemeClr val="tx1"/>
                </a:solidFill>
              </a:rPr>
              <a:t>mempunyai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tingkatan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lebih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tinggi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dari</a:t>
            </a:r>
            <a:r>
              <a:rPr lang="en-US" sz="2400" b="0" dirty="0">
                <a:solidFill>
                  <a:schemeClr val="tx1"/>
                </a:solidFill>
              </a:rPr>
              <a:t> operator yang </a:t>
            </a:r>
            <a:r>
              <a:rPr lang="en-US" sz="2400" b="0" dirty="0" err="1">
                <a:solidFill>
                  <a:schemeClr val="tx1"/>
                </a:solidFill>
              </a:rPr>
              <a:t>dipindai</a:t>
            </a:r>
            <a:r>
              <a:rPr lang="en-US" sz="2400" b="0" dirty="0">
                <a:solidFill>
                  <a:schemeClr val="tx1"/>
                </a:solidFill>
              </a:rPr>
              <a:t>, </a:t>
            </a:r>
            <a:r>
              <a:rPr lang="en-US" sz="2400" b="0" dirty="0" err="1">
                <a:solidFill>
                  <a:schemeClr val="tx1"/>
                </a:solidFill>
              </a:rPr>
              <a:t>maka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pop operator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tambahkan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P</a:t>
            </a:r>
            <a:r>
              <a:rPr lang="en-US" sz="2400" b="0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Push</a:t>
            </a:r>
            <a:r>
              <a:rPr lang="en-US" sz="2400" b="0" dirty="0">
                <a:solidFill>
                  <a:schemeClr val="tx1"/>
                </a:solidFill>
              </a:rPr>
              <a:t> operator </a:t>
            </a:r>
            <a:r>
              <a:rPr lang="en-US" sz="2400" b="0" dirty="0" err="1">
                <a:solidFill>
                  <a:schemeClr val="tx1"/>
                </a:solidFill>
              </a:rPr>
              <a:t>tersebut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ke</a:t>
            </a:r>
            <a:r>
              <a:rPr lang="en-US" sz="2400" b="0" dirty="0">
                <a:solidFill>
                  <a:schemeClr val="tx1"/>
                </a:solidFill>
              </a:rPr>
              <a:t> stack.</a:t>
            </a:r>
          </a:p>
          <a:p>
            <a:pPr lvl="0">
              <a:spcBef>
                <a:spcPts val="0"/>
              </a:spcBef>
            </a:pPr>
            <a:endParaRPr lang="en-US" sz="2400" b="0" dirty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0" dirty="0"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2400" b="0" dirty="0">
              <a:cs typeface="Courier New" pitchFamily="49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/>
              <a:t>Tim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E = A + B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Q :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P 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056599"/>
              </p:ext>
            </p:extLst>
          </p:nvPr>
        </p:nvGraphicFramePr>
        <p:xfrm>
          <a:off x="685800" y="2819400"/>
          <a:ext cx="7086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A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1600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B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08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</a:rPr>
              <a:t>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32766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800" b="1" dirty="0">
                <a:latin typeface="+mn-lt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3810001"/>
            <a:ext cx="1981200" cy="533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1.   A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42672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2.   +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8200" y="47244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3.   B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51816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4.   )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24200" y="38100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(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4200" y="42672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(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242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(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0200" y="38100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</a:rPr>
              <a:t>A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52800" y="42672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</a:rPr>
              <a:t>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52800" y="47244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0200" y="42672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A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102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A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10200" y="51816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A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150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800" b="1" dirty="0">
                <a:latin typeface="+mn-lt"/>
              </a:rPr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51816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B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19800" y="51816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</a:rPr>
              <a:t>+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19200" y="2101644"/>
            <a:ext cx="12954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</a:rPr>
              <a:t>AB+</a:t>
            </a:r>
            <a:r>
              <a:rPr lang="en-US" sz="2800" dirty="0">
                <a:latin typeface="+mn-lt"/>
              </a:rPr>
              <a:t> </a:t>
            </a:r>
          </a:p>
        </p:txBody>
      </p:sp>
      <p:pic>
        <p:nvPicPr>
          <p:cNvPr id="31" name="Picture 3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/>
              <a:t>Tim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7725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E = A + (B – C) / D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Q 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P :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723259"/>
              </p:ext>
            </p:extLst>
          </p:nvPr>
        </p:nvGraphicFramePr>
        <p:xfrm>
          <a:off x="685800" y="2104104"/>
          <a:ext cx="7086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67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/>
              <a:t>Tim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143000" y="122938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A + (B – C) / D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4768" y="121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n-lt"/>
              </a:rPr>
              <a:t>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2899962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1.    A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32047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2.    +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35095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3.    (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8200" y="382911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4.    B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1800" y="2514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n-lt"/>
              </a:rPr>
              <a:t>(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8200" y="4119162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5.    -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8200" y="445345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6.    C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" y="47287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7.    )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" y="50335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8.    /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8200" y="535311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9.    D 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8200" y="56431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10.  )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62600" y="289996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n-lt"/>
              </a:rPr>
              <a:t>A 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71800" y="289996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( 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71800" y="3215148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(</a:t>
            </a:r>
            <a:r>
              <a:rPr lang="en-US" sz="2000" b="1" dirty="0">
                <a:solidFill>
                  <a:srgbClr val="FF0000"/>
                </a:solidFill>
              </a:rPr>
              <a:t>+</a:t>
            </a:r>
            <a:r>
              <a:rPr lang="en-US" sz="2000" b="1" dirty="0"/>
              <a:t> 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62600" y="320476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A 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71800" y="3509562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(+</a:t>
            </a:r>
            <a:r>
              <a:rPr lang="en-US" sz="2000" b="1" dirty="0">
                <a:solidFill>
                  <a:srgbClr val="FF0000"/>
                </a:solidFill>
              </a:rPr>
              <a:t>( </a:t>
            </a:r>
            <a:r>
              <a:rPr lang="en-US" sz="2000" b="1" dirty="0"/>
              <a:t> 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62600" y="35052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A 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62600" y="3824748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A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000" b="1" dirty="0">
                <a:latin typeface="+mn-lt"/>
              </a:rPr>
              <a:t> 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71800" y="3810000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(+(  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71800" y="4119162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(+(</a:t>
            </a:r>
            <a:r>
              <a:rPr lang="en-US" sz="2000" b="1" dirty="0">
                <a:solidFill>
                  <a:srgbClr val="FF0000"/>
                </a:solidFill>
              </a:rPr>
              <a:t>-</a:t>
            </a:r>
            <a:r>
              <a:rPr lang="en-US" sz="2000" b="1" dirty="0"/>
              <a:t>  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62600" y="414429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AB 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971800" y="443871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(+(-  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62600" y="444909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AB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2000" b="1" dirty="0">
                <a:latin typeface="+mn-lt"/>
              </a:rPr>
              <a:t>  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71800" y="474351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(+ 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62600" y="4739148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ABC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000" b="1" dirty="0">
                <a:latin typeface="+mn-lt"/>
              </a:rPr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71800" y="5033562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(+</a:t>
            </a:r>
            <a:r>
              <a:rPr lang="en-US" sz="2000" b="1" dirty="0">
                <a:solidFill>
                  <a:srgbClr val="FF0000"/>
                </a:solidFill>
              </a:rPr>
              <a:t>/ </a:t>
            </a:r>
            <a:r>
              <a:rPr lang="en-US" sz="2000" b="1" dirty="0"/>
              <a:t> 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562600" y="5043948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ABC- 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562600" y="5348748"/>
            <a:ext cx="13716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ABC-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2000" b="1" dirty="0">
                <a:latin typeface="+mn-lt"/>
              </a:rPr>
              <a:t>  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71800" y="5338362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(+/  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562600" y="5653548"/>
            <a:ext cx="1524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ABC-D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/+</a:t>
            </a:r>
            <a:r>
              <a:rPr lang="en-US" sz="2000" b="1" dirty="0">
                <a:latin typeface="+mn-lt"/>
              </a:rPr>
              <a:t>  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128712" y="1597969"/>
            <a:ext cx="2514600" cy="675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n-lt"/>
              </a:rPr>
              <a:t>ABC-D/+   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685800" y="2912250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5800" y="32769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5800" y="3566966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85800" y="3874226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5800" y="41913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5800" y="449365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800" y="48009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88260" y="51057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0548" y="5395766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85800" y="570547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0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r>
              <a:rPr lang="en-US" sz="4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A + ( B * C  - ( D / E ^ F ) * G ) * H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Q : A + ( B * C  - ( D / E ^ F ) * G ) * H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 lvl="0">
              <a:spcBef>
                <a:spcPts val="0"/>
              </a:spcBef>
              <a:buNone/>
            </a:pPr>
            <a:r>
              <a:rPr lang="en-US" sz="32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 Q </a:t>
            </a:r>
            <a:r>
              <a:rPr lang="en-US" sz="3200" b="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ada</a:t>
            </a:r>
            <a:r>
              <a:rPr lang="en-US" sz="3200" b="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 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simbol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elemen</a:t>
            </a:r>
            <a:endParaRPr lang="en-US" sz="3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000" b="0" dirty="0">
                <a:solidFill>
                  <a:schemeClr val="tx1"/>
                </a:solidFill>
                <a:cs typeface="Tahoma" pitchFamily="34" charset="0"/>
              </a:rPr>
              <a:t>Q :</a:t>
            </a:r>
            <a:endParaRPr lang="en-US" sz="3200" b="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/>
              <a:t>Tim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549744"/>
              </p:ext>
            </p:extLst>
          </p:nvPr>
        </p:nvGraphicFramePr>
        <p:xfrm>
          <a:off x="1066800" y="3276600"/>
          <a:ext cx="7728155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4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48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48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12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6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345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870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820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295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870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820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(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(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^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itchFamily="34" charset="0"/>
                        </a:rPr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77200" y="139898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+mn-lt"/>
              </a:rPr>
              <a:t>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r>
              <a:rPr lang="en-US" sz="4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 (</a:t>
            </a:r>
            <a:r>
              <a:rPr lang="en-US" sz="40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lanjutan</a:t>
            </a:r>
            <a:r>
              <a:rPr lang="en-US" sz="4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3200" dirty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/>
              <a:t>Tim </a:t>
            </a: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296078"/>
              </p:ext>
            </p:extLst>
          </p:nvPr>
        </p:nvGraphicFramePr>
        <p:xfrm>
          <a:off x="685800" y="1066800"/>
          <a:ext cx="6705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(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(+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(+(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(+(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(+(*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AB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(+(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ABC*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(+(-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ABC*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(+(-(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ABC*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(+(-(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ABC*D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bstrak Black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Abstrak Black</Template>
  <TotalTime>1305</TotalTime>
  <Words>1046</Words>
  <Application>Microsoft Office PowerPoint</Application>
  <PresentationFormat>On-screen Show (4:3)</PresentationFormat>
  <Paragraphs>357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Arial Narrow</vt:lpstr>
      <vt:lpstr>Courier New</vt:lpstr>
      <vt:lpstr>Tahoma</vt:lpstr>
      <vt:lpstr>Times New Roman</vt:lpstr>
      <vt:lpstr>Verdana</vt:lpstr>
      <vt:lpstr>Wingdings</vt:lpstr>
      <vt:lpstr>Abstrak Black</vt:lpstr>
      <vt:lpstr>Image</vt:lpstr>
      <vt:lpstr>PowerPoint Presentation</vt:lpstr>
      <vt:lpstr>Notasi Numerik </vt:lpstr>
      <vt:lpstr>Polish Notation</vt:lpstr>
      <vt:lpstr>Notasi Postfix (Suffix)</vt:lpstr>
      <vt:lpstr>Infix Menjadi Postfix</vt:lpstr>
      <vt:lpstr>Contoh 1</vt:lpstr>
      <vt:lpstr>Contoh 2</vt:lpstr>
      <vt:lpstr>Contoh 3</vt:lpstr>
      <vt:lpstr>Contoh 3 (lanjutan)</vt:lpstr>
      <vt:lpstr>Contoh 3 (lanjutan)</vt:lpstr>
      <vt:lpstr>Cara Manual Infix      Postfix</vt:lpstr>
      <vt:lpstr>Latihan Infix      Postfix</vt:lpstr>
      <vt:lpstr>Menghitung Pada Notasi Postfix  </vt:lpstr>
      <vt:lpstr>Contoh </vt:lpstr>
      <vt:lpstr>Cara Manual Menghitung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</dc:title>
  <dc:creator>DosenIF-1</dc:creator>
  <cp:lastModifiedBy>Andri Heryandi</cp:lastModifiedBy>
  <cp:revision>200</cp:revision>
  <dcterms:created xsi:type="dcterms:W3CDTF">2012-05-03T03:45:54Z</dcterms:created>
  <dcterms:modified xsi:type="dcterms:W3CDTF">2016-05-30T01:34:58Z</dcterms:modified>
</cp:coreProperties>
</file>