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91" r:id="rId5"/>
    <p:sldId id="292" r:id="rId6"/>
    <p:sldId id="293" r:id="rId7"/>
    <p:sldId id="294" r:id="rId8"/>
    <p:sldId id="295" r:id="rId9"/>
    <p:sldId id="314" r:id="rId10"/>
    <p:sldId id="297" r:id="rId11"/>
    <p:sldId id="298" r:id="rId12"/>
    <p:sldId id="299" r:id="rId13"/>
    <p:sldId id="300" r:id="rId14"/>
    <p:sldId id="307" r:id="rId15"/>
    <p:sldId id="304" r:id="rId16"/>
    <p:sldId id="305" r:id="rId17"/>
    <p:sldId id="306" r:id="rId18"/>
    <p:sldId id="302" r:id="rId19"/>
    <p:sldId id="308" r:id="rId20"/>
    <p:sldId id="312" r:id="rId21"/>
    <p:sldId id="315" r:id="rId22"/>
    <p:sldId id="316" r:id="rId23"/>
    <p:sldId id="310" r:id="rId24"/>
    <p:sldId id="311" r:id="rId25"/>
    <p:sldId id="309" r:id="rId26"/>
    <p:sldId id="277" r:id="rId27"/>
  </p:sldIdLst>
  <p:sldSz cx="9144000" cy="6858000" type="screen4x3"/>
  <p:notesSz cx="6858000" cy="9144000"/>
  <p:defaultTextStyle>
    <a:defPPr>
      <a:defRPr lang="en-US"/>
    </a:defPPr>
    <a:lvl1pPr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9933FF"/>
    <a:srgbClr val="E909C9"/>
    <a:srgbClr val="1B9AD9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536" autoAdjust="0"/>
    <p:restoredTop sz="94660" autoAdjust="0"/>
  </p:normalViewPr>
  <p:slideViewPr>
    <p:cSldViewPr>
      <p:cViewPr varScale="1">
        <p:scale>
          <a:sx n="71" d="100"/>
          <a:sy n="71" d="100"/>
        </p:scale>
        <p:origin x="920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 bwMode="gray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white">
          <a:xfrm>
            <a:off x="3048000" y="457200"/>
            <a:ext cx="5867400" cy="1752600"/>
          </a:xfrm>
        </p:spPr>
        <p:txBody>
          <a:bodyPr/>
          <a:lstStyle>
            <a:lvl1pPr>
              <a:defRPr sz="4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white">
          <a:xfrm>
            <a:off x="990600" y="4953000"/>
            <a:ext cx="7315200" cy="3810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1800"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auto">
          <a:xfrm>
            <a:off x="4178300" y="5957888"/>
            <a:ext cx="13081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800" b="1">
                <a:solidFill>
                  <a:schemeClr val="tx2"/>
                </a:solidFill>
                <a:latin typeface="Verdana" pitchFamily="34" charset="0"/>
              </a:rPr>
              <a:t>LOGO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98AA65-ABB0-4D6D-89FA-38DF6F59E1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2400"/>
            <a:ext cx="2057400" cy="6172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6019800" cy="6172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521E6E-F456-4642-9E85-AC6F76BB9F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63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076325"/>
            <a:ext cx="8229600" cy="5248275"/>
          </a:xfrm>
        </p:spPr>
        <p:txBody>
          <a:bodyPr/>
          <a:lstStyle/>
          <a:p>
            <a:r>
              <a:rPr lang="en-US"/>
              <a:t>Click icon to add table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0080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67400" y="6443663"/>
            <a:ext cx="2895600" cy="29051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0" y="6446838"/>
            <a:ext cx="2133600" cy="258762"/>
          </a:xfrm>
        </p:spPr>
        <p:txBody>
          <a:bodyPr/>
          <a:lstStyle>
            <a:lvl1pPr>
              <a:defRPr/>
            </a:lvl1pPr>
          </a:lstStyle>
          <a:p>
            <a:fld id="{6E291647-3AA8-4FEB-B916-3315AA1DB0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D0866C-2963-4FF9-A573-B210EAC166B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854199-2E72-4E3A-9524-3AFF08B48B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76325"/>
            <a:ext cx="40386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76325"/>
            <a:ext cx="40386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05406A-BEFD-47DA-B8C1-06D69154C8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90AFF5-7856-4E06-B61D-31187EF4605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7FCB2B-CA6D-46EE-BB7A-D85E5F3596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D87006-E7C4-4E2D-BFD6-AA42A47091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7B7B39-5C05-4BC1-B9DC-1F68093F3B7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F673B4-0A8C-4440-95C8-8878C8309A7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42" name="Object 18"/>
          <p:cNvGraphicFramePr>
            <a:graphicFrameLocks noChangeAspect="1"/>
          </p:cNvGraphicFramePr>
          <p:nvPr/>
        </p:nvGraphicFramePr>
        <p:xfrm>
          <a:off x="0" y="-26988"/>
          <a:ext cx="9144000" cy="935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4" name="Image" r:id="rId15" imgW="6450794" imgH="952045" progId="">
                  <p:embed/>
                </p:oleObj>
              </mc:Choice>
              <mc:Fallback>
                <p:oleObj name="Image" r:id="rId15" imgW="6450794" imgH="952045" progId="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-26988"/>
                        <a:ext cx="9144000" cy="935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1B9AD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1D528D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C0C0C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76325"/>
            <a:ext cx="8229600" cy="524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 b="1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867400" y="6443663"/>
            <a:ext cx="28956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1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429000" y="6446838"/>
            <a:ext cx="2133600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1">
                <a:solidFill>
                  <a:schemeClr val="tx2"/>
                </a:solidFill>
                <a:latin typeface="+mn-lt"/>
              </a:defRPr>
            </a:lvl1pPr>
          </a:lstStyle>
          <a:p>
            <a:fld id="{8837B74C-B29D-4F0C-8DCD-BF64092FA47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457200" y="152400"/>
            <a:ext cx="8229600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/>
  <p:txStyles>
    <p:titleStyle>
      <a:lvl1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 bwMode="black">
          <a:xfrm>
            <a:off x="0" y="457200"/>
            <a:ext cx="9144000" cy="685800"/>
          </a:xfrm>
        </p:spPr>
        <p:txBody>
          <a:bodyPr/>
          <a:lstStyle/>
          <a:p>
            <a:pPr algn="ctr"/>
            <a:r>
              <a:rPr lang="en-US" sz="3200" dirty="0" err="1">
                <a:solidFill>
                  <a:srgbClr val="0070C0"/>
                </a:solidFill>
              </a:rPr>
              <a:t>Struktur</a:t>
            </a:r>
            <a:r>
              <a:rPr lang="en-US" sz="3200" dirty="0">
                <a:solidFill>
                  <a:srgbClr val="0070C0"/>
                </a:solidFill>
              </a:rPr>
              <a:t> Data</a:t>
            </a:r>
            <a:r>
              <a:rPr lang="en-US" dirty="0">
                <a:solidFill>
                  <a:srgbClr val="0070C0"/>
                </a:solidFill>
              </a:rPr>
              <a:t> </a:t>
            </a:r>
            <a:endParaRPr lang="en-US" sz="66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 bwMode="black">
          <a:xfrm>
            <a:off x="990600" y="4191000"/>
            <a:ext cx="7315200" cy="381000"/>
          </a:xfrm>
        </p:spPr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Program </a:t>
            </a:r>
            <a:r>
              <a:rPr lang="en-US" dirty="0" err="1">
                <a:solidFill>
                  <a:schemeClr val="tx2"/>
                </a:solidFill>
              </a:rPr>
              <a:t>Studi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Teknik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Informatika</a:t>
            </a:r>
            <a:endParaRPr lang="en-US" dirty="0">
              <a:solidFill>
                <a:schemeClr val="tx2"/>
              </a:solidFill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3800" y="4724400"/>
            <a:ext cx="1981200" cy="19812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WordArt 5"/>
          <p:cNvSpPr>
            <a:spLocks noChangeArrowheads="1" noChangeShapeType="1" noTextEdit="1"/>
          </p:cNvSpPr>
          <p:nvPr/>
        </p:nvSpPr>
        <p:spPr bwMode="gray">
          <a:xfrm>
            <a:off x="1066800" y="1295400"/>
            <a:ext cx="6858000" cy="9144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sz="3600" b="1" kern="10" dirty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/>
                <a:cs typeface="Arial"/>
              </a:rPr>
              <a:t>Queue (</a:t>
            </a:r>
            <a:r>
              <a:rPr lang="en-US" sz="3600" b="1" kern="10" dirty="0" err="1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/>
                <a:cs typeface="Arial"/>
              </a:rPr>
              <a:t>Antrian</a:t>
            </a:r>
            <a:r>
              <a:rPr lang="en-US" sz="3600" b="1" kern="10" dirty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/>
                <a:cs typeface="Arial"/>
              </a:rPr>
              <a:t>)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4000" b="1" dirty="0" err="1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Operasi</a:t>
            </a:r>
            <a:r>
              <a:rPr lang="en-US" sz="4000" b="1" dirty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4000" b="1" dirty="0" err="1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Kosong</a:t>
            </a:r>
            <a:endParaRPr lang="en-US" sz="4000" b="1" dirty="0">
              <a:ln>
                <a:prstDash val="solid"/>
              </a:ln>
              <a:solidFill>
                <a:schemeClr val="tx2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248275"/>
          </a:xfrm>
        </p:spPr>
        <p:txBody>
          <a:bodyPr>
            <a:normAutofit/>
          </a:bodyPr>
          <a:lstStyle/>
          <a:p>
            <a:pPr marL="280988" indent="-280988"/>
            <a:r>
              <a:rPr lang="en-US" sz="2200" b="1" dirty="0" err="1">
                <a:solidFill>
                  <a:schemeClr val="tx2"/>
                </a:solidFill>
              </a:rPr>
              <a:t>Operasi</a:t>
            </a:r>
            <a:r>
              <a:rPr lang="en-US" sz="2200" b="1" dirty="0">
                <a:solidFill>
                  <a:schemeClr val="tx2"/>
                </a:solidFill>
              </a:rPr>
              <a:t> </a:t>
            </a:r>
            <a:r>
              <a:rPr lang="en-US" sz="2200" b="1" dirty="0" err="1">
                <a:solidFill>
                  <a:schemeClr val="tx2"/>
                </a:solidFill>
              </a:rPr>
              <a:t>kosong</a:t>
            </a:r>
            <a:r>
              <a:rPr lang="en-US" sz="2200" b="1" dirty="0">
                <a:solidFill>
                  <a:schemeClr val="tx2"/>
                </a:solidFill>
              </a:rPr>
              <a:t> </a:t>
            </a:r>
            <a:r>
              <a:rPr lang="en-US" sz="2200" b="1" dirty="0" err="1">
                <a:solidFill>
                  <a:schemeClr val="tx2"/>
                </a:solidFill>
              </a:rPr>
              <a:t>digunakan</a:t>
            </a:r>
            <a:r>
              <a:rPr lang="en-US" sz="2200" b="1" dirty="0">
                <a:solidFill>
                  <a:schemeClr val="tx2"/>
                </a:solidFill>
              </a:rPr>
              <a:t> </a:t>
            </a:r>
            <a:r>
              <a:rPr lang="en-US" sz="2200" b="1" dirty="0" err="1">
                <a:solidFill>
                  <a:schemeClr val="tx2"/>
                </a:solidFill>
              </a:rPr>
              <a:t>untuk</a:t>
            </a:r>
            <a:r>
              <a:rPr lang="en-US" sz="2200" b="1" dirty="0">
                <a:solidFill>
                  <a:schemeClr val="tx2"/>
                </a:solidFill>
              </a:rPr>
              <a:t> </a:t>
            </a:r>
            <a:r>
              <a:rPr lang="en-US" sz="2200" b="1" dirty="0" err="1">
                <a:solidFill>
                  <a:schemeClr val="tx2"/>
                </a:solidFill>
              </a:rPr>
              <a:t>memeriksa</a:t>
            </a:r>
            <a:r>
              <a:rPr lang="en-US" sz="2200" b="1" dirty="0">
                <a:solidFill>
                  <a:schemeClr val="tx2"/>
                </a:solidFill>
              </a:rPr>
              <a:t> </a:t>
            </a:r>
            <a:r>
              <a:rPr lang="en-US" sz="2200" b="1" dirty="0" err="1">
                <a:solidFill>
                  <a:schemeClr val="tx2"/>
                </a:solidFill>
              </a:rPr>
              <a:t>apakah</a:t>
            </a:r>
            <a:r>
              <a:rPr lang="en-US" sz="2200" b="1" dirty="0">
                <a:solidFill>
                  <a:schemeClr val="tx2"/>
                </a:solidFill>
              </a:rPr>
              <a:t> </a:t>
            </a:r>
            <a:r>
              <a:rPr lang="en-US" sz="2200" b="1" dirty="0" err="1">
                <a:solidFill>
                  <a:srgbClr val="FF0000"/>
                </a:solidFill>
              </a:rPr>
              <a:t>keadaan</a:t>
            </a:r>
            <a:r>
              <a:rPr lang="en-US" sz="2200" b="1" dirty="0">
                <a:solidFill>
                  <a:srgbClr val="FF0000"/>
                </a:solidFill>
              </a:rPr>
              <a:t> Queue </a:t>
            </a:r>
            <a:r>
              <a:rPr lang="en-US" sz="2200" b="1" dirty="0" err="1">
                <a:solidFill>
                  <a:srgbClr val="FF0000"/>
                </a:solidFill>
              </a:rPr>
              <a:t>kosong</a:t>
            </a:r>
            <a:r>
              <a:rPr lang="en-US" sz="2200" b="1" dirty="0">
                <a:solidFill>
                  <a:srgbClr val="FF0000"/>
                </a:solidFill>
              </a:rPr>
              <a:t> </a:t>
            </a:r>
            <a:r>
              <a:rPr lang="en-US" sz="2200" b="1" dirty="0" err="1">
                <a:solidFill>
                  <a:srgbClr val="FF0000"/>
                </a:solidFill>
              </a:rPr>
              <a:t>atau</a:t>
            </a:r>
            <a:r>
              <a:rPr lang="en-US" sz="2200" b="1" dirty="0">
                <a:solidFill>
                  <a:srgbClr val="FF0000"/>
                </a:solidFill>
              </a:rPr>
              <a:t> </a:t>
            </a:r>
            <a:r>
              <a:rPr lang="en-US" sz="2200" b="1" dirty="0" err="1">
                <a:solidFill>
                  <a:srgbClr val="FF0000"/>
                </a:solidFill>
              </a:rPr>
              <a:t>tidak</a:t>
            </a:r>
            <a:r>
              <a:rPr lang="en-US" sz="2200" b="1" dirty="0">
                <a:solidFill>
                  <a:srgbClr val="FF0000"/>
                </a:solidFill>
              </a:rPr>
              <a:t> </a:t>
            </a:r>
            <a:r>
              <a:rPr lang="en-US" sz="2200" b="1" dirty="0" err="1">
                <a:solidFill>
                  <a:srgbClr val="FF0000"/>
                </a:solidFill>
              </a:rPr>
              <a:t>kosong</a:t>
            </a:r>
            <a:r>
              <a:rPr lang="en-US" sz="2200" b="1" dirty="0">
                <a:solidFill>
                  <a:srgbClr val="FF0000"/>
                </a:solidFill>
              </a:rPr>
              <a:t>.</a:t>
            </a:r>
          </a:p>
          <a:p>
            <a:pPr marL="280988" indent="-280988"/>
            <a:r>
              <a:rPr lang="en-US" sz="2200" b="1" dirty="0" err="1">
                <a:solidFill>
                  <a:schemeClr val="tx2"/>
                </a:solidFill>
              </a:rPr>
              <a:t>Operasi</a:t>
            </a:r>
            <a:r>
              <a:rPr lang="en-US" sz="2200" b="1" dirty="0">
                <a:solidFill>
                  <a:schemeClr val="tx2"/>
                </a:solidFill>
              </a:rPr>
              <a:t> </a:t>
            </a:r>
            <a:r>
              <a:rPr lang="en-US" sz="2200" b="1" dirty="0" err="1">
                <a:solidFill>
                  <a:schemeClr val="tx2"/>
                </a:solidFill>
              </a:rPr>
              <a:t>kosong</a:t>
            </a:r>
            <a:r>
              <a:rPr lang="en-US" sz="2200" b="1" dirty="0">
                <a:solidFill>
                  <a:schemeClr val="tx2"/>
                </a:solidFill>
              </a:rPr>
              <a:t> </a:t>
            </a:r>
            <a:r>
              <a:rPr lang="en-US" sz="2200" b="1" dirty="0" err="1">
                <a:solidFill>
                  <a:schemeClr val="tx2"/>
                </a:solidFill>
              </a:rPr>
              <a:t>didapat</a:t>
            </a:r>
            <a:r>
              <a:rPr lang="en-US" sz="2200" b="1" dirty="0">
                <a:solidFill>
                  <a:schemeClr val="tx2"/>
                </a:solidFill>
              </a:rPr>
              <a:t> </a:t>
            </a:r>
            <a:r>
              <a:rPr lang="en-US" sz="2200" b="1" dirty="0" err="1">
                <a:solidFill>
                  <a:schemeClr val="tx2"/>
                </a:solidFill>
              </a:rPr>
              <a:t>dengan</a:t>
            </a:r>
            <a:r>
              <a:rPr lang="en-US" sz="2200" b="1" dirty="0">
                <a:solidFill>
                  <a:schemeClr val="tx2"/>
                </a:solidFill>
              </a:rPr>
              <a:t> </a:t>
            </a:r>
            <a:r>
              <a:rPr lang="en-US" sz="2200" b="1" dirty="0" err="1">
                <a:solidFill>
                  <a:schemeClr val="tx2"/>
                </a:solidFill>
              </a:rPr>
              <a:t>memeriksa</a:t>
            </a:r>
            <a:r>
              <a:rPr lang="en-US" sz="2200" b="1" dirty="0">
                <a:solidFill>
                  <a:schemeClr val="tx2"/>
                </a:solidFill>
              </a:rPr>
              <a:t> </a:t>
            </a:r>
            <a:r>
              <a:rPr lang="en-US" sz="2200" b="1" dirty="0" err="1">
                <a:solidFill>
                  <a:schemeClr val="tx2"/>
                </a:solidFill>
              </a:rPr>
              <a:t>harga</a:t>
            </a:r>
            <a:r>
              <a:rPr lang="en-US" sz="2200" b="1" dirty="0">
                <a:solidFill>
                  <a:schemeClr val="tx2"/>
                </a:solidFill>
              </a:rPr>
              <a:t> Rear </a:t>
            </a:r>
            <a:r>
              <a:rPr lang="en-US" sz="2200" b="1" dirty="0" err="1">
                <a:solidFill>
                  <a:schemeClr val="tx2"/>
                </a:solidFill>
              </a:rPr>
              <a:t>dari</a:t>
            </a:r>
            <a:r>
              <a:rPr lang="en-US" sz="2200" b="1" dirty="0">
                <a:solidFill>
                  <a:schemeClr val="tx2"/>
                </a:solidFill>
              </a:rPr>
              <a:t> Queue. </a:t>
            </a:r>
            <a:r>
              <a:rPr lang="en-US" sz="2200" b="1" dirty="0" err="1">
                <a:solidFill>
                  <a:schemeClr val="tx2"/>
                </a:solidFill>
              </a:rPr>
              <a:t>Jika</a:t>
            </a:r>
            <a:r>
              <a:rPr lang="en-US" sz="2200" b="1" dirty="0">
                <a:solidFill>
                  <a:schemeClr val="tx2"/>
                </a:solidFill>
              </a:rPr>
              <a:t> Rear </a:t>
            </a:r>
            <a:r>
              <a:rPr lang="en-US" sz="2200" b="1" dirty="0" err="1">
                <a:solidFill>
                  <a:schemeClr val="tx2"/>
                </a:solidFill>
              </a:rPr>
              <a:t>bernilai</a:t>
            </a:r>
            <a:r>
              <a:rPr lang="en-US" sz="2200" b="1" dirty="0">
                <a:solidFill>
                  <a:schemeClr val="tx2"/>
                </a:solidFill>
              </a:rPr>
              <a:t> 0 (</a:t>
            </a:r>
            <a:r>
              <a:rPr lang="en-US" sz="2200" b="1" dirty="0" err="1">
                <a:solidFill>
                  <a:schemeClr val="tx2"/>
                </a:solidFill>
              </a:rPr>
              <a:t>nol</a:t>
            </a:r>
            <a:r>
              <a:rPr lang="en-US" sz="2200" b="1" dirty="0">
                <a:solidFill>
                  <a:schemeClr val="tx2"/>
                </a:solidFill>
              </a:rPr>
              <a:t>), </a:t>
            </a:r>
            <a:r>
              <a:rPr lang="en-US" sz="2200" b="1" dirty="0" err="1">
                <a:solidFill>
                  <a:schemeClr val="tx2"/>
                </a:solidFill>
              </a:rPr>
              <a:t>maka</a:t>
            </a:r>
            <a:r>
              <a:rPr lang="en-US" sz="2200" b="1" dirty="0">
                <a:solidFill>
                  <a:schemeClr val="tx2"/>
                </a:solidFill>
              </a:rPr>
              <a:t> queue </a:t>
            </a:r>
            <a:r>
              <a:rPr lang="en-US" sz="2200" b="1" dirty="0" err="1">
                <a:solidFill>
                  <a:schemeClr val="tx2"/>
                </a:solidFill>
              </a:rPr>
              <a:t>kosong</a:t>
            </a:r>
            <a:r>
              <a:rPr lang="en-US" sz="2200" b="1" dirty="0">
                <a:solidFill>
                  <a:schemeClr val="tx2"/>
                </a:solidFill>
              </a:rPr>
              <a:t>. </a:t>
            </a:r>
          </a:p>
          <a:p>
            <a:pPr marL="280988" indent="-280988"/>
            <a:endParaRPr lang="en-US" sz="22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2200" b="1" u="sng" dirty="0" err="1">
                <a:solidFill>
                  <a:srgbClr val="FF0000"/>
                </a:solidFill>
              </a:rPr>
              <a:t>Catatan</a:t>
            </a:r>
            <a:r>
              <a:rPr lang="en-US" sz="2200" b="1" u="sng" dirty="0">
                <a:solidFill>
                  <a:srgbClr val="FF0000"/>
                </a:solidFill>
              </a:rPr>
              <a:t>:</a:t>
            </a:r>
          </a:p>
          <a:p>
            <a:pPr marL="280988" indent="-280988">
              <a:buFont typeface="Wingdings" pitchFamily="2" charset="2"/>
              <a:buChar char="Ø"/>
            </a:pPr>
            <a:r>
              <a:rPr lang="en-US" sz="2200" b="1" dirty="0" err="1">
                <a:solidFill>
                  <a:schemeClr val="tx2"/>
                </a:solidFill>
              </a:rPr>
              <a:t>Pada</a:t>
            </a:r>
            <a:r>
              <a:rPr lang="en-US" sz="2200" b="1" dirty="0">
                <a:solidFill>
                  <a:schemeClr val="tx2"/>
                </a:solidFill>
              </a:rPr>
              <a:t> Queue yang </a:t>
            </a:r>
            <a:r>
              <a:rPr lang="en-US" sz="2200" b="1" dirty="0" err="1">
                <a:solidFill>
                  <a:schemeClr val="tx2"/>
                </a:solidFill>
              </a:rPr>
              <a:t>menggunakan</a:t>
            </a:r>
            <a:r>
              <a:rPr lang="en-US" sz="2200" b="1" dirty="0">
                <a:solidFill>
                  <a:schemeClr val="tx2"/>
                </a:solidFill>
              </a:rPr>
              <a:t> </a:t>
            </a:r>
            <a:r>
              <a:rPr lang="en-US" sz="2200" b="1" dirty="0">
                <a:solidFill>
                  <a:srgbClr val="FF0000"/>
                </a:solidFill>
              </a:rPr>
              <a:t>Array </a:t>
            </a:r>
            <a:r>
              <a:rPr lang="en-US" sz="2200" b="1" dirty="0" err="1">
                <a:solidFill>
                  <a:srgbClr val="FF0000"/>
                </a:solidFill>
              </a:rPr>
              <a:t>Statis</a:t>
            </a:r>
            <a:r>
              <a:rPr lang="en-US" sz="2200" b="1" dirty="0">
                <a:solidFill>
                  <a:srgbClr val="002060"/>
                </a:solidFill>
              </a:rPr>
              <a:t>, </a:t>
            </a:r>
            <a:r>
              <a:rPr lang="en-US" sz="2200" b="1" dirty="0" err="1">
                <a:solidFill>
                  <a:schemeClr val="tx2"/>
                </a:solidFill>
              </a:rPr>
              <a:t>operasi</a:t>
            </a:r>
            <a:r>
              <a:rPr lang="en-US" sz="2200" b="1" dirty="0">
                <a:solidFill>
                  <a:schemeClr val="tx2"/>
                </a:solidFill>
              </a:rPr>
              <a:t> </a:t>
            </a:r>
            <a:r>
              <a:rPr lang="en-US" sz="2200" b="1" dirty="0" err="1">
                <a:solidFill>
                  <a:schemeClr val="tx2"/>
                </a:solidFill>
              </a:rPr>
              <a:t>kosong</a:t>
            </a:r>
            <a:r>
              <a:rPr lang="en-US" sz="2200" b="1" dirty="0">
                <a:solidFill>
                  <a:schemeClr val="tx2"/>
                </a:solidFill>
              </a:rPr>
              <a:t> </a:t>
            </a:r>
            <a:r>
              <a:rPr lang="en-US" sz="2200" b="1" dirty="0" err="1">
                <a:solidFill>
                  <a:schemeClr val="tx2"/>
                </a:solidFill>
              </a:rPr>
              <a:t>digunakan</a:t>
            </a:r>
            <a:r>
              <a:rPr lang="en-US" sz="2200" b="1" dirty="0">
                <a:solidFill>
                  <a:schemeClr val="tx2"/>
                </a:solidFill>
              </a:rPr>
              <a:t> </a:t>
            </a:r>
            <a:r>
              <a:rPr lang="en-US" sz="2200" b="1" dirty="0" err="1">
                <a:solidFill>
                  <a:schemeClr val="tx2"/>
                </a:solidFill>
              </a:rPr>
              <a:t>saat</a:t>
            </a:r>
            <a:r>
              <a:rPr lang="en-US" sz="2200" b="1" dirty="0">
                <a:solidFill>
                  <a:schemeClr val="tx2"/>
                </a:solidFill>
              </a:rPr>
              <a:t> </a:t>
            </a:r>
            <a:r>
              <a:rPr lang="en-US" sz="2200" b="1" dirty="0" err="1">
                <a:solidFill>
                  <a:srgbClr val="C00000"/>
                </a:solidFill>
              </a:rPr>
              <a:t>Enqueue</a:t>
            </a:r>
            <a:r>
              <a:rPr lang="en-US" sz="2200" b="1" dirty="0">
                <a:solidFill>
                  <a:schemeClr val="tx2"/>
                </a:solidFill>
              </a:rPr>
              <a:t> </a:t>
            </a:r>
            <a:r>
              <a:rPr lang="en-US" sz="2200" b="1" dirty="0" err="1">
                <a:solidFill>
                  <a:schemeClr val="tx2"/>
                </a:solidFill>
              </a:rPr>
              <a:t>dan</a:t>
            </a:r>
            <a:r>
              <a:rPr lang="en-US" sz="2200" b="1" dirty="0">
                <a:solidFill>
                  <a:schemeClr val="tx2"/>
                </a:solidFill>
              </a:rPr>
              <a:t> </a:t>
            </a:r>
            <a:r>
              <a:rPr lang="en-US" sz="2200" b="1" dirty="0" err="1">
                <a:solidFill>
                  <a:srgbClr val="C00000"/>
                </a:solidFill>
              </a:rPr>
              <a:t>Dequeue</a:t>
            </a:r>
            <a:r>
              <a:rPr lang="en-US" sz="2200" b="1" dirty="0">
                <a:solidFill>
                  <a:schemeClr val="tx2"/>
                </a:solidFill>
              </a:rPr>
              <a:t>.</a:t>
            </a:r>
          </a:p>
          <a:p>
            <a:pPr marL="280988" indent="-280988">
              <a:buFont typeface="Wingdings" pitchFamily="2" charset="2"/>
              <a:buChar char="Ø"/>
            </a:pPr>
            <a:r>
              <a:rPr lang="en-US" sz="2200" b="1" dirty="0" err="1">
                <a:solidFill>
                  <a:schemeClr val="tx2"/>
                </a:solidFill>
              </a:rPr>
              <a:t>Tapi</a:t>
            </a:r>
            <a:r>
              <a:rPr lang="en-US" sz="2200" b="1" dirty="0">
                <a:solidFill>
                  <a:schemeClr val="tx2"/>
                </a:solidFill>
              </a:rPr>
              <a:t> </a:t>
            </a:r>
            <a:r>
              <a:rPr lang="en-US" sz="2200" b="1" dirty="0" err="1">
                <a:solidFill>
                  <a:schemeClr val="tx2"/>
                </a:solidFill>
              </a:rPr>
              <a:t>pada</a:t>
            </a:r>
            <a:r>
              <a:rPr lang="en-US" sz="2200" b="1" dirty="0">
                <a:solidFill>
                  <a:schemeClr val="tx2"/>
                </a:solidFill>
              </a:rPr>
              <a:t> Queue yang </a:t>
            </a:r>
            <a:r>
              <a:rPr lang="en-US" sz="2200" b="1" dirty="0" err="1">
                <a:solidFill>
                  <a:schemeClr val="tx2"/>
                </a:solidFill>
              </a:rPr>
              <a:t>menggunakan</a:t>
            </a:r>
            <a:r>
              <a:rPr lang="en-US" sz="2200" b="1" dirty="0">
                <a:solidFill>
                  <a:schemeClr val="tx2"/>
                </a:solidFill>
              </a:rPr>
              <a:t> </a:t>
            </a:r>
            <a:r>
              <a:rPr lang="en-US" sz="2200" b="1" dirty="0">
                <a:solidFill>
                  <a:srgbClr val="FF0000"/>
                </a:solidFill>
              </a:rPr>
              <a:t>Linked List</a:t>
            </a:r>
            <a:r>
              <a:rPr lang="en-US" sz="2200" b="1" dirty="0">
                <a:solidFill>
                  <a:srgbClr val="002060"/>
                </a:solidFill>
              </a:rPr>
              <a:t>, </a:t>
            </a:r>
            <a:r>
              <a:rPr lang="en-US" sz="2200" b="1" dirty="0" err="1">
                <a:solidFill>
                  <a:schemeClr val="tx2"/>
                </a:solidFill>
              </a:rPr>
              <a:t>operasi</a:t>
            </a:r>
            <a:r>
              <a:rPr lang="en-US" sz="2200" b="1" dirty="0">
                <a:solidFill>
                  <a:schemeClr val="tx2"/>
                </a:solidFill>
              </a:rPr>
              <a:t> </a:t>
            </a:r>
            <a:r>
              <a:rPr lang="en-US" sz="2200" b="1" dirty="0" err="1">
                <a:solidFill>
                  <a:schemeClr val="tx2"/>
                </a:solidFill>
              </a:rPr>
              <a:t>kosong</a:t>
            </a:r>
            <a:r>
              <a:rPr lang="en-US" sz="2200" b="1" dirty="0">
                <a:solidFill>
                  <a:schemeClr val="tx2"/>
                </a:solidFill>
              </a:rPr>
              <a:t> </a:t>
            </a:r>
            <a:r>
              <a:rPr lang="en-US" sz="2200" b="1" dirty="0" err="1">
                <a:solidFill>
                  <a:schemeClr val="tx2"/>
                </a:solidFill>
              </a:rPr>
              <a:t>digunakan</a:t>
            </a:r>
            <a:r>
              <a:rPr lang="en-US" sz="2200" b="1" dirty="0">
                <a:solidFill>
                  <a:schemeClr val="tx2"/>
                </a:solidFill>
              </a:rPr>
              <a:t> </a:t>
            </a:r>
            <a:r>
              <a:rPr lang="en-US" sz="2200" b="1" dirty="0" err="1">
                <a:solidFill>
                  <a:schemeClr val="tx2"/>
                </a:solidFill>
              </a:rPr>
              <a:t>saat</a:t>
            </a:r>
            <a:r>
              <a:rPr lang="en-US" sz="2200" b="1" dirty="0">
                <a:solidFill>
                  <a:schemeClr val="tx2"/>
                </a:solidFill>
              </a:rPr>
              <a:t> </a:t>
            </a:r>
            <a:r>
              <a:rPr lang="en-US" sz="2200" b="1" dirty="0" err="1">
                <a:solidFill>
                  <a:srgbClr val="C00000"/>
                </a:solidFill>
              </a:rPr>
              <a:t>Enqueue</a:t>
            </a:r>
            <a:r>
              <a:rPr lang="en-US" sz="2200" b="1" dirty="0">
                <a:solidFill>
                  <a:schemeClr val="tx2"/>
                </a:solidFill>
              </a:rPr>
              <a:t>.</a:t>
            </a:r>
          </a:p>
          <a:p>
            <a:pPr marL="0" indent="0">
              <a:buNone/>
            </a:pPr>
            <a:endParaRPr lang="en-US" sz="2200" b="1" dirty="0">
              <a:solidFill>
                <a:srgbClr val="002060"/>
              </a:solidFill>
            </a:endParaRPr>
          </a:p>
          <a:p>
            <a:pPr>
              <a:buNone/>
            </a:pPr>
            <a:endParaRPr lang="en-US" sz="2200" b="1" dirty="0">
              <a:solidFill>
                <a:srgbClr val="002060"/>
              </a:solidFill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4000" b="1" dirty="0" err="1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Operasi</a:t>
            </a:r>
            <a:r>
              <a:rPr lang="en-US" sz="4000" b="1" dirty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4000" b="1" dirty="0" err="1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Penuh</a:t>
            </a:r>
            <a:endParaRPr lang="en-US" sz="4000" b="1" dirty="0">
              <a:ln>
                <a:prstDash val="solid"/>
              </a:ln>
              <a:solidFill>
                <a:schemeClr val="tx2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6325"/>
            <a:ext cx="8229600" cy="5248275"/>
          </a:xfrm>
        </p:spPr>
        <p:txBody>
          <a:bodyPr>
            <a:normAutofit/>
          </a:bodyPr>
          <a:lstStyle/>
          <a:p>
            <a:pPr marL="280988" indent="-280988" algn="just"/>
            <a:r>
              <a:rPr lang="en-US" sz="2400" b="1" dirty="0" err="1">
                <a:solidFill>
                  <a:schemeClr val="tx2"/>
                </a:solidFill>
              </a:rPr>
              <a:t>Fungsi</a:t>
            </a:r>
            <a:r>
              <a:rPr lang="en-US" sz="2400" b="1" dirty="0">
                <a:solidFill>
                  <a:schemeClr val="tx2"/>
                </a:solidFill>
              </a:rPr>
              <a:t> </a:t>
            </a:r>
            <a:r>
              <a:rPr lang="en-US" sz="2400" b="1" dirty="0" err="1">
                <a:solidFill>
                  <a:schemeClr val="tx2"/>
                </a:solidFill>
              </a:rPr>
              <a:t>penuh</a:t>
            </a:r>
            <a:r>
              <a:rPr lang="en-US" sz="2400" b="1" dirty="0">
                <a:solidFill>
                  <a:schemeClr val="tx2"/>
                </a:solidFill>
              </a:rPr>
              <a:t> </a:t>
            </a:r>
            <a:r>
              <a:rPr lang="en-US" sz="2400" b="1" dirty="0" err="1">
                <a:solidFill>
                  <a:schemeClr val="tx2"/>
                </a:solidFill>
              </a:rPr>
              <a:t>berguna</a:t>
            </a:r>
            <a:r>
              <a:rPr lang="en-US" sz="2400" b="1" dirty="0">
                <a:solidFill>
                  <a:schemeClr val="tx2"/>
                </a:solidFill>
              </a:rPr>
              <a:t> </a:t>
            </a:r>
            <a:r>
              <a:rPr lang="en-US" sz="2400" b="1" dirty="0" err="1">
                <a:solidFill>
                  <a:schemeClr val="tx2"/>
                </a:solidFill>
              </a:rPr>
              <a:t>untuk</a:t>
            </a:r>
            <a:r>
              <a:rPr lang="en-US" sz="2400" b="1" dirty="0">
                <a:solidFill>
                  <a:schemeClr val="tx2"/>
                </a:solidFill>
              </a:rPr>
              <a:t> </a:t>
            </a:r>
            <a:r>
              <a:rPr lang="en-US" sz="2400" b="1" dirty="0" err="1">
                <a:solidFill>
                  <a:schemeClr val="tx2"/>
                </a:solidFill>
              </a:rPr>
              <a:t>memeriksa</a:t>
            </a:r>
            <a:r>
              <a:rPr lang="en-US" sz="2400" b="1" dirty="0">
                <a:solidFill>
                  <a:schemeClr val="tx2"/>
                </a:solidFill>
              </a:rPr>
              <a:t> </a:t>
            </a:r>
            <a:r>
              <a:rPr lang="en-US" sz="2400" b="1" dirty="0" err="1">
                <a:solidFill>
                  <a:schemeClr val="tx2"/>
                </a:solidFill>
              </a:rPr>
              <a:t>apakah</a:t>
            </a:r>
            <a:r>
              <a:rPr lang="en-US" sz="2400" b="1" dirty="0">
                <a:solidFill>
                  <a:schemeClr val="tx2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keadaan</a:t>
            </a:r>
            <a:r>
              <a:rPr lang="en-US" sz="2400" b="1" dirty="0">
                <a:solidFill>
                  <a:srgbClr val="FF0000"/>
                </a:solidFill>
              </a:rPr>
              <a:t> queue </a:t>
            </a:r>
            <a:r>
              <a:rPr lang="en-US" sz="2400" b="1" dirty="0" err="1">
                <a:solidFill>
                  <a:srgbClr val="FF0000"/>
                </a:solidFill>
              </a:rPr>
              <a:t>telah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penuh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atau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belum</a:t>
            </a:r>
            <a:r>
              <a:rPr lang="en-US" sz="2400" b="1" dirty="0">
                <a:solidFill>
                  <a:srgbClr val="002060"/>
                </a:solidFill>
              </a:rPr>
              <a:t>. </a:t>
            </a:r>
          </a:p>
          <a:p>
            <a:pPr marL="280988" indent="-280988" algn="just"/>
            <a:r>
              <a:rPr lang="en-US" sz="2400" b="1" dirty="0" err="1">
                <a:solidFill>
                  <a:schemeClr val="tx2"/>
                </a:solidFill>
              </a:rPr>
              <a:t>Jika</a:t>
            </a:r>
            <a:r>
              <a:rPr lang="en-US" sz="2400" b="1" dirty="0">
                <a:solidFill>
                  <a:schemeClr val="tx2"/>
                </a:solidFill>
              </a:rPr>
              <a:t> </a:t>
            </a:r>
            <a:r>
              <a:rPr lang="en-US" sz="2400" b="1" dirty="0" err="1">
                <a:solidFill>
                  <a:schemeClr val="tx2"/>
                </a:solidFill>
              </a:rPr>
              <a:t>penunjuk</a:t>
            </a:r>
            <a:r>
              <a:rPr lang="en-US" sz="2400" b="1" dirty="0">
                <a:solidFill>
                  <a:schemeClr val="tx2"/>
                </a:solidFill>
              </a:rPr>
              <a:t> Rear </a:t>
            </a:r>
            <a:r>
              <a:rPr lang="en-US" sz="2400" b="1" dirty="0" err="1">
                <a:solidFill>
                  <a:srgbClr val="C00000"/>
                </a:solidFill>
              </a:rPr>
              <a:t>sama</a:t>
            </a:r>
            <a:r>
              <a:rPr lang="en-US" sz="2400" b="1" dirty="0">
                <a:solidFill>
                  <a:srgbClr val="C00000"/>
                </a:solidFill>
              </a:rPr>
              <a:t> </a:t>
            </a:r>
            <a:r>
              <a:rPr lang="en-US" sz="2400" b="1" dirty="0" err="1">
                <a:solidFill>
                  <a:srgbClr val="C00000"/>
                </a:solidFill>
              </a:rPr>
              <a:t>dengan</a:t>
            </a:r>
            <a:r>
              <a:rPr lang="en-US" sz="2400" b="1" dirty="0">
                <a:solidFill>
                  <a:srgbClr val="C00000"/>
                </a:solidFill>
              </a:rPr>
              <a:t> </a:t>
            </a:r>
            <a:r>
              <a:rPr lang="en-US" sz="2400" b="1" dirty="0" err="1">
                <a:solidFill>
                  <a:srgbClr val="C00000"/>
                </a:solidFill>
              </a:rPr>
              <a:t>nilai</a:t>
            </a:r>
            <a:r>
              <a:rPr lang="en-US" sz="2400" b="1" dirty="0">
                <a:solidFill>
                  <a:srgbClr val="C00000"/>
                </a:solidFill>
              </a:rPr>
              <a:t> </a:t>
            </a:r>
            <a:r>
              <a:rPr lang="en-US" sz="2400" b="1" dirty="0" err="1">
                <a:solidFill>
                  <a:srgbClr val="C00000"/>
                </a:solidFill>
              </a:rPr>
              <a:t>MaxQueue</a:t>
            </a:r>
            <a:r>
              <a:rPr lang="en-US" sz="2400" b="1" dirty="0">
                <a:solidFill>
                  <a:srgbClr val="002060"/>
                </a:solidFill>
              </a:rPr>
              <a:t>, </a:t>
            </a:r>
            <a:r>
              <a:rPr lang="en-US" sz="2400" b="1" dirty="0" err="1">
                <a:solidFill>
                  <a:schemeClr val="tx2"/>
                </a:solidFill>
              </a:rPr>
              <a:t>maka</a:t>
            </a:r>
            <a:r>
              <a:rPr lang="en-US" sz="2400" b="1" dirty="0">
                <a:solidFill>
                  <a:schemeClr val="tx2"/>
                </a:solidFill>
              </a:rPr>
              <a:t> Queue </a:t>
            </a:r>
            <a:r>
              <a:rPr lang="en-US" sz="2400" b="1" dirty="0" err="1">
                <a:solidFill>
                  <a:schemeClr val="tx2"/>
                </a:solidFill>
              </a:rPr>
              <a:t>telah</a:t>
            </a:r>
            <a:r>
              <a:rPr lang="en-US" sz="2400" b="1" dirty="0">
                <a:solidFill>
                  <a:schemeClr val="tx2"/>
                </a:solidFill>
              </a:rPr>
              <a:t> </a:t>
            </a:r>
            <a:r>
              <a:rPr lang="en-US" sz="2400" b="1" dirty="0" err="1">
                <a:solidFill>
                  <a:schemeClr val="tx2"/>
                </a:solidFill>
              </a:rPr>
              <a:t>penuh</a:t>
            </a:r>
            <a:r>
              <a:rPr lang="en-US" sz="2400" b="1" dirty="0">
                <a:solidFill>
                  <a:srgbClr val="002060"/>
                </a:solidFill>
              </a:rPr>
              <a:t>.</a:t>
            </a:r>
          </a:p>
          <a:p>
            <a:pPr marL="0" indent="0" algn="just">
              <a:buNone/>
            </a:pPr>
            <a:endParaRPr lang="en-US" sz="2400" b="1" dirty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r>
              <a:rPr lang="en-US" sz="2400" b="1" u="sng" dirty="0" err="1">
                <a:solidFill>
                  <a:srgbClr val="FF0000"/>
                </a:solidFill>
              </a:rPr>
              <a:t>Catatan</a:t>
            </a:r>
            <a:r>
              <a:rPr lang="en-US" sz="2400" b="1" u="sng" dirty="0">
                <a:solidFill>
                  <a:srgbClr val="FF0000"/>
                </a:solidFill>
              </a:rPr>
              <a:t>:</a:t>
            </a:r>
          </a:p>
          <a:p>
            <a:pPr marL="0" indent="0" algn="just">
              <a:buNone/>
            </a:pPr>
            <a:r>
              <a:rPr lang="en-US" sz="2400" b="1" dirty="0" err="1">
                <a:solidFill>
                  <a:schemeClr val="tx2"/>
                </a:solidFill>
              </a:rPr>
              <a:t>Fungsi</a:t>
            </a:r>
            <a:r>
              <a:rPr lang="en-US" sz="2400" b="1" dirty="0">
                <a:solidFill>
                  <a:schemeClr val="tx2"/>
                </a:solidFill>
              </a:rPr>
              <a:t> </a:t>
            </a:r>
            <a:r>
              <a:rPr lang="en-US" sz="2400" b="1" dirty="0" err="1">
                <a:solidFill>
                  <a:schemeClr val="tx2"/>
                </a:solidFill>
              </a:rPr>
              <a:t>penuh</a:t>
            </a:r>
            <a:r>
              <a:rPr lang="en-US" sz="2400" b="1" dirty="0">
                <a:solidFill>
                  <a:schemeClr val="tx2"/>
                </a:solidFill>
              </a:rPr>
              <a:t> </a:t>
            </a:r>
            <a:r>
              <a:rPr lang="en-US" sz="2400" b="1" dirty="0" err="1">
                <a:solidFill>
                  <a:schemeClr val="tx2"/>
                </a:solidFill>
              </a:rPr>
              <a:t>hanya</a:t>
            </a:r>
            <a:r>
              <a:rPr lang="en-US" sz="2400" b="1" dirty="0">
                <a:solidFill>
                  <a:schemeClr val="tx2"/>
                </a:solidFill>
              </a:rPr>
              <a:t> </a:t>
            </a:r>
            <a:r>
              <a:rPr lang="en-US" sz="2400" b="1" dirty="0" err="1">
                <a:solidFill>
                  <a:schemeClr val="tx2"/>
                </a:solidFill>
              </a:rPr>
              <a:t>ada</a:t>
            </a:r>
            <a:r>
              <a:rPr lang="en-US" sz="2400" b="1" dirty="0">
                <a:solidFill>
                  <a:schemeClr val="tx2"/>
                </a:solidFill>
              </a:rPr>
              <a:t> </a:t>
            </a:r>
            <a:r>
              <a:rPr lang="en-US" sz="2400" b="1" dirty="0" err="1">
                <a:solidFill>
                  <a:schemeClr val="tx2"/>
                </a:solidFill>
              </a:rPr>
              <a:t>pada</a:t>
            </a:r>
            <a:r>
              <a:rPr lang="en-US" sz="2400" b="1" dirty="0">
                <a:solidFill>
                  <a:schemeClr val="tx2"/>
                </a:solidFill>
              </a:rPr>
              <a:t> queue </a:t>
            </a:r>
            <a:r>
              <a:rPr lang="en-US" sz="2400" b="1" dirty="0" err="1">
                <a:solidFill>
                  <a:schemeClr val="tx2"/>
                </a:solidFill>
              </a:rPr>
              <a:t>yg</a:t>
            </a:r>
            <a:r>
              <a:rPr lang="en-US" sz="2400" b="1" dirty="0">
                <a:solidFill>
                  <a:schemeClr val="tx2"/>
                </a:solidFill>
              </a:rPr>
              <a:t> </a:t>
            </a:r>
            <a:r>
              <a:rPr lang="en-US" sz="2400" b="1" dirty="0" err="1">
                <a:solidFill>
                  <a:schemeClr val="tx2"/>
                </a:solidFill>
              </a:rPr>
              <a:t>direpresentasikan</a:t>
            </a:r>
            <a:r>
              <a:rPr lang="en-US" sz="2400" b="1" dirty="0">
                <a:solidFill>
                  <a:schemeClr val="tx2"/>
                </a:solidFill>
              </a:rPr>
              <a:t> </a:t>
            </a:r>
            <a:r>
              <a:rPr lang="en-US" sz="2400" b="1" dirty="0" err="1">
                <a:solidFill>
                  <a:schemeClr val="tx2"/>
                </a:solidFill>
              </a:rPr>
              <a:t>menggunakan</a:t>
            </a:r>
            <a:r>
              <a:rPr lang="en-US" sz="2400" b="1" dirty="0">
                <a:solidFill>
                  <a:schemeClr val="tx2"/>
                </a:solidFill>
              </a:rPr>
              <a:t> </a:t>
            </a:r>
            <a:r>
              <a:rPr lang="en-US" sz="2400" b="1" dirty="0">
                <a:solidFill>
                  <a:srgbClr val="FF0000"/>
                </a:solidFill>
              </a:rPr>
              <a:t>array </a:t>
            </a:r>
            <a:r>
              <a:rPr lang="en-US" sz="2400" b="1" dirty="0" err="1">
                <a:solidFill>
                  <a:srgbClr val="FF0000"/>
                </a:solidFill>
              </a:rPr>
              <a:t>statis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dan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dilakukan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pada</a:t>
            </a:r>
            <a:r>
              <a:rPr lang="en-US" sz="2400" b="1" dirty="0">
                <a:solidFill>
                  <a:srgbClr val="FF0000"/>
                </a:solidFill>
              </a:rPr>
              <a:t> proses </a:t>
            </a:r>
            <a:r>
              <a:rPr lang="en-US" sz="2400" b="1" dirty="0" err="1">
                <a:solidFill>
                  <a:srgbClr val="FF0000"/>
                </a:solidFill>
              </a:rPr>
              <a:t>Enqueue</a:t>
            </a:r>
            <a:endParaRPr lang="en-US" sz="2400" b="1" dirty="0">
              <a:solidFill>
                <a:srgbClr val="FF0000"/>
              </a:solidFill>
            </a:endParaRPr>
          </a:p>
          <a:p>
            <a:pPr>
              <a:buNone/>
            </a:pPr>
            <a:endParaRPr lang="en-US" sz="2400" b="1" dirty="0">
              <a:solidFill>
                <a:srgbClr val="002060"/>
              </a:solidFill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4000" b="1" dirty="0" err="1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Operasi</a:t>
            </a:r>
            <a:r>
              <a:rPr lang="en-US" sz="4000" b="1" dirty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4000" b="1" dirty="0" err="1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Satu</a:t>
            </a:r>
            <a:r>
              <a:rPr lang="en-US" sz="4000" b="1" dirty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4000" b="1" dirty="0" err="1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Simpul</a:t>
            </a:r>
            <a:endParaRPr lang="en-US" sz="4000" b="1" dirty="0">
              <a:ln>
                <a:prstDash val="solid"/>
              </a:ln>
              <a:solidFill>
                <a:schemeClr val="tx2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248275"/>
          </a:xfrm>
        </p:spPr>
        <p:txBody>
          <a:bodyPr>
            <a:normAutofit/>
          </a:bodyPr>
          <a:lstStyle/>
          <a:p>
            <a:pPr marL="339725" indent="-339725" algn="just"/>
            <a:r>
              <a:rPr lang="en-US" sz="2200" b="1" dirty="0" err="1">
                <a:solidFill>
                  <a:schemeClr val="tx2"/>
                </a:solidFill>
              </a:rPr>
              <a:t>Fungsi</a:t>
            </a:r>
            <a:r>
              <a:rPr lang="en-US" sz="2200" b="1" dirty="0">
                <a:solidFill>
                  <a:schemeClr val="tx2"/>
                </a:solidFill>
              </a:rPr>
              <a:t> </a:t>
            </a:r>
            <a:r>
              <a:rPr lang="en-US" sz="2200" b="1" dirty="0" err="1">
                <a:solidFill>
                  <a:schemeClr val="tx2"/>
                </a:solidFill>
              </a:rPr>
              <a:t>Satu</a:t>
            </a:r>
            <a:r>
              <a:rPr lang="en-US" sz="2200" b="1" dirty="0">
                <a:solidFill>
                  <a:schemeClr val="tx2"/>
                </a:solidFill>
              </a:rPr>
              <a:t> </a:t>
            </a:r>
            <a:r>
              <a:rPr lang="en-US" sz="2200" b="1" dirty="0" err="1">
                <a:solidFill>
                  <a:schemeClr val="tx2"/>
                </a:solidFill>
              </a:rPr>
              <a:t>Simpul</a:t>
            </a:r>
            <a:r>
              <a:rPr lang="en-US" sz="2200" b="1" dirty="0">
                <a:solidFill>
                  <a:schemeClr val="tx2"/>
                </a:solidFill>
              </a:rPr>
              <a:t> </a:t>
            </a:r>
            <a:r>
              <a:rPr lang="en-US" sz="2200" b="1" dirty="0" err="1">
                <a:solidFill>
                  <a:schemeClr val="tx2"/>
                </a:solidFill>
              </a:rPr>
              <a:t>berguna</a:t>
            </a:r>
            <a:r>
              <a:rPr lang="en-US" sz="2200" b="1" dirty="0">
                <a:solidFill>
                  <a:schemeClr val="tx2"/>
                </a:solidFill>
              </a:rPr>
              <a:t> </a:t>
            </a:r>
            <a:r>
              <a:rPr lang="en-US" sz="2200" b="1" dirty="0" err="1">
                <a:solidFill>
                  <a:schemeClr val="tx2"/>
                </a:solidFill>
              </a:rPr>
              <a:t>untuk</a:t>
            </a:r>
            <a:r>
              <a:rPr lang="en-US" sz="2200" b="1" dirty="0">
                <a:solidFill>
                  <a:schemeClr val="tx2"/>
                </a:solidFill>
              </a:rPr>
              <a:t> </a:t>
            </a:r>
            <a:r>
              <a:rPr lang="en-US" sz="2200" b="1" dirty="0" err="1">
                <a:solidFill>
                  <a:schemeClr val="tx2"/>
                </a:solidFill>
              </a:rPr>
              <a:t>memeriksa</a:t>
            </a:r>
            <a:r>
              <a:rPr lang="en-US" sz="2200" b="1" dirty="0">
                <a:solidFill>
                  <a:schemeClr val="tx2"/>
                </a:solidFill>
              </a:rPr>
              <a:t> </a:t>
            </a:r>
            <a:r>
              <a:rPr lang="en-US" sz="2200" b="1" dirty="0" err="1">
                <a:solidFill>
                  <a:schemeClr val="tx2"/>
                </a:solidFill>
              </a:rPr>
              <a:t>apakah</a:t>
            </a:r>
            <a:r>
              <a:rPr lang="en-US" sz="2200" b="1" dirty="0">
                <a:solidFill>
                  <a:srgbClr val="002060"/>
                </a:solidFill>
              </a:rPr>
              <a:t> </a:t>
            </a:r>
            <a:r>
              <a:rPr lang="en-US" sz="2200" b="1" dirty="0" err="1">
                <a:solidFill>
                  <a:srgbClr val="FF0000"/>
                </a:solidFill>
              </a:rPr>
              <a:t>keadaan</a:t>
            </a:r>
            <a:r>
              <a:rPr lang="en-US" sz="2200" b="1" dirty="0">
                <a:solidFill>
                  <a:srgbClr val="FF0000"/>
                </a:solidFill>
              </a:rPr>
              <a:t> Queue </a:t>
            </a:r>
            <a:r>
              <a:rPr lang="en-US" sz="2200" b="1" dirty="0" err="1">
                <a:solidFill>
                  <a:srgbClr val="FF0000"/>
                </a:solidFill>
              </a:rPr>
              <a:t>memiliki</a:t>
            </a:r>
            <a:r>
              <a:rPr lang="en-US" sz="2200" b="1" dirty="0">
                <a:solidFill>
                  <a:srgbClr val="FF0000"/>
                </a:solidFill>
              </a:rPr>
              <a:t> </a:t>
            </a:r>
            <a:r>
              <a:rPr lang="en-US" sz="2200" b="1" dirty="0" err="1">
                <a:solidFill>
                  <a:srgbClr val="FF0000"/>
                </a:solidFill>
              </a:rPr>
              <a:t>satu</a:t>
            </a:r>
            <a:r>
              <a:rPr lang="en-US" sz="2200" b="1" dirty="0">
                <a:solidFill>
                  <a:srgbClr val="FF0000"/>
                </a:solidFill>
              </a:rPr>
              <a:t> </a:t>
            </a:r>
            <a:r>
              <a:rPr lang="en-US" sz="2200" b="1" dirty="0" err="1">
                <a:solidFill>
                  <a:srgbClr val="FF0000"/>
                </a:solidFill>
              </a:rPr>
              <a:t>simpul</a:t>
            </a:r>
            <a:r>
              <a:rPr lang="en-US" sz="2200" b="1" dirty="0">
                <a:solidFill>
                  <a:srgbClr val="FF0000"/>
                </a:solidFill>
              </a:rPr>
              <a:t> (data) </a:t>
            </a:r>
            <a:r>
              <a:rPr lang="en-US" sz="2200" b="1" dirty="0" err="1">
                <a:solidFill>
                  <a:srgbClr val="FF0000"/>
                </a:solidFill>
              </a:rPr>
              <a:t>atau</a:t>
            </a:r>
            <a:r>
              <a:rPr lang="en-US" sz="2200" b="1" dirty="0">
                <a:solidFill>
                  <a:srgbClr val="FF0000"/>
                </a:solidFill>
              </a:rPr>
              <a:t> </a:t>
            </a:r>
            <a:r>
              <a:rPr lang="en-US" sz="2200" b="1" dirty="0" err="1">
                <a:solidFill>
                  <a:srgbClr val="FF0000"/>
                </a:solidFill>
              </a:rPr>
              <a:t>lebih</a:t>
            </a:r>
            <a:r>
              <a:rPr lang="en-US" sz="2200" b="1" dirty="0">
                <a:solidFill>
                  <a:srgbClr val="FF0000"/>
                </a:solidFill>
              </a:rPr>
              <a:t> </a:t>
            </a:r>
            <a:r>
              <a:rPr lang="en-US" sz="2200" b="1" dirty="0" err="1">
                <a:solidFill>
                  <a:srgbClr val="FF0000"/>
                </a:solidFill>
              </a:rPr>
              <a:t>dari</a:t>
            </a:r>
            <a:r>
              <a:rPr lang="en-US" sz="2200" b="1" dirty="0">
                <a:solidFill>
                  <a:srgbClr val="FF0000"/>
                </a:solidFill>
              </a:rPr>
              <a:t> </a:t>
            </a:r>
            <a:r>
              <a:rPr lang="en-US" sz="2200" b="1" dirty="0" err="1">
                <a:solidFill>
                  <a:srgbClr val="FF0000"/>
                </a:solidFill>
              </a:rPr>
              <a:t>satu</a:t>
            </a:r>
            <a:r>
              <a:rPr lang="en-US" sz="2200" b="1" dirty="0">
                <a:solidFill>
                  <a:srgbClr val="FF0000"/>
                </a:solidFill>
              </a:rPr>
              <a:t> </a:t>
            </a:r>
            <a:r>
              <a:rPr lang="en-US" sz="2200" b="1" dirty="0" err="1">
                <a:solidFill>
                  <a:srgbClr val="FF0000"/>
                </a:solidFill>
              </a:rPr>
              <a:t>simpul</a:t>
            </a:r>
            <a:r>
              <a:rPr lang="en-US" sz="2200" b="1" dirty="0">
                <a:solidFill>
                  <a:srgbClr val="002060"/>
                </a:solidFill>
              </a:rPr>
              <a:t>. </a:t>
            </a:r>
          </a:p>
          <a:p>
            <a:pPr marL="339725" indent="-339725" algn="just"/>
            <a:r>
              <a:rPr lang="en-US" sz="2200" b="1" dirty="0" err="1">
                <a:solidFill>
                  <a:schemeClr val="tx2"/>
                </a:solidFill>
              </a:rPr>
              <a:t>Jika</a:t>
            </a:r>
            <a:r>
              <a:rPr lang="en-US" sz="2200" b="1" dirty="0">
                <a:solidFill>
                  <a:schemeClr val="tx2"/>
                </a:solidFill>
              </a:rPr>
              <a:t> </a:t>
            </a:r>
            <a:r>
              <a:rPr lang="en-US" sz="2200" b="1" dirty="0" err="1">
                <a:solidFill>
                  <a:schemeClr val="tx2"/>
                </a:solidFill>
              </a:rPr>
              <a:t>penunjuk</a:t>
            </a:r>
            <a:r>
              <a:rPr lang="en-US" sz="2200" b="1" dirty="0">
                <a:solidFill>
                  <a:schemeClr val="tx2"/>
                </a:solidFill>
              </a:rPr>
              <a:t> </a:t>
            </a:r>
            <a:r>
              <a:rPr lang="en-US" sz="2200" b="1" dirty="0">
                <a:solidFill>
                  <a:srgbClr val="C00000"/>
                </a:solidFill>
              </a:rPr>
              <a:t>Rear </a:t>
            </a:r>
            <a:r>
              <a:rPr lang="en-US" sz="2200" b="1" dirty="0" err="1">
                <a:solidFill>
                  <a:srgbClr val="C00000"/>
                </a:solidFill>
              </a:rPr>
              <a:t>sama</a:t>
            </a:r>
            <a:r>
              <a:rPr lang="en-US" sz="2200" b="1" dirty="0">
                <a:solidFill>
                  <a:srgbClr val="C00000"/>
                </a:solidFill>
              </a:rPr>
              <a:t> </a:t>
            </a:r>
            <a:r>
              <a:rPr lang="en-US" sz="2200" b="1" dirty="0" err="1">
                <a:solidFill>
                  <a:srgbClr val="C00000"/>
                </a:solidFill>
              </a:rPr>
              <a:t>dengan</a:t>
            </a:r>
            <a:r>
              <a:rPr lang="en-US" sz="2200" b="1" dirty="0">
                <a:solidFill>
                  <a:srgbClr val="C00000"/>
                </a:solidFill>
              </a:rPr>
              <a:t> </a:t>
            </a:r>
            <a:r>
              <a:rPr lang="en-US" sz="2200" b="1" dirty="0" err="1">
                <a:solidFill>
                  <a:srgbClr val="C00000"/>
                </a:solidFill>
              </a:rPr>
              <a:t>penunjuk</a:t>
            </a:r>
            <a:r>
              <a:rPr lang="en-US" sz="2200" b="1" dirty="0">
                <a:solidFill>
                  <a:srgbClr val="C00000"/>
                </a:solidFill>
              </a:rPr>
              <a:t> Front</a:t>
            </a:r>
            <a:r>
              <a:rPr lang="en-US" sz="2200" b="1" dirty="0">
                <a:solidFill>
                  <a:schemeClr val="tx2"/>
                </a:solidFill>
              </a:rPr>
              <a:t>, </a:t>
            </a:r>
            <a:r>
              <a:rPr lang="en-US" sz="2200" b="1" dirty="0" err="1">
                <a:solidFill>
                  <a:schemeClr val="tx2"/>
                </a:solidFill>
              </a:rPr>
              <a:t>maka</a:t>
            </a:r>
            <a:r>
              <a:rPr lang="en-US" sz="2200" b="1" dirty="0">
                <a:solidFill>
                  <a:schemeClr val="tx2"/>
                </a:solidFill>
              </a:rPr>
              <a:t> Queue </a:t>
            </a:r>
            <a:r>
              <a:rPr lang="en-US" sz="2200" b="1" dirty="0" err="1">
                <a:solidFill>
                  <a:schemeClr val="tx2"/>
                </a:solidFill>
              </a:rPr>
              <a:t>memiliki</a:t>
            </a:r>
            <a:r>
              <a:rPr lang="en-US" sz="2200" b="1" dirty="0">
                <a:solidFill>
                  <a:schemeClr val="tx2"/>
                </a:solidFill>
              </a:rPr>
              <a:t> </a:t>
            </a:r>
            <a:r>
              <a:rPr lang="en-US" sz="2200" b="1" dirty="0" err="1">
                <a:solidFill>
                  <a:schemeClr val="tx2"/>
                </a:solidFill>
              </a:rPr>
              <a:t>satu</a:t>
            </a:r>
            <a:r>
              <a:rPr lang="en-US" sz="2200" b="1" dirty="0">
                <a:solidFill>
                  <a:schemeClr val="tx2"/>
                </a:solidFill>
              </a:rPr>
              <a:t> </a:t>
            </a:r>
            <a:r>
              <a:rPr lang="en-US" sz="2200" b="1" dirty="0" err="1">
                <a:solidFill>
                  <a:schemeClr val="tx2"/>
                </a:solidFill>
              </a:rPr>
              <a:t>simpul</a:t>
            </a:r>
            <a:r>
              <a:rPr lang="en-US" sz="2200" b="1" dirty="0">
                <a:solidFill>
                  <a:schemeClr val="tx2"/>
                </a:solidFill>
              </a:rPr>
              <a:t>(data).</a:t>
            </a:r>
          </a:p>
          <a:p>
            <a:pPr marL="0" indent="0" algn="just">
              <a:buNone/>
            </a:pPr>
            <a:endParaRPr lang="en-US" sz="2200" b="1" dirty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r>
              <a:rPr lang="en-US" sz="2200" b="1" u="sng" dirty="0" err="1">
                <a:solidFill>
                  <a:srgbClr val="FF0000"/>
                </a:solidFill>
              </a:rPr>
              <a:t>Catatan</a:t>
            </a:r>
            <a:r>
              <a:rPr lang="en-US" sz="2200" b="1" u="sng" dirty="0">
                <a:solidFill>
                  <a:srgbClr val="FF0000"/>
                </a:solidFill>
              </a:rPr>
              <a:t>:</a:t>
            </a:r>
          </a:p>
          <a:p>
            <a:pPr marL="0" indent="0" algn="just">
              <a:buNone/>
            </a:pPr>
            <a:r>
              <a:rPr lang="en-US" sz="2200" b="1" dirty="0" err="1">
                <a:solidFill>
                  <a:schemeClr val="tx2"/>
                </a:solidFill>
              </a:rPr>
              <a:t>Fungsi</a:t>
            </a:r>
            <a:r>
              <a:rPr lang="en-US" sz="2200" b="1" dirty="0">
                <a:solidFill>
                  <a:schemeClr val="tx2"/>
                </a:solidFill>
              </a:rPr>
              <a:t> </a:t>
            </a:r>
            <a:r>
              <a:rPr lang="en-US" sz="2200" b="1" dirty="0" err="1">
                <a:solidFill>
                  <a:schemeClr val="tx2"/>
                </a:solidFill>
              </a:rPr>
              <a:t>Satu</a:t>
            </a:r>
            <a:r>
              <a:rPr lang="en-US" sz="2200" b="1" dirty="0">
                <a:solidFill>
                  <a:schemeClr val="tx2"/>
                </a:solidFill>
              </a:rPr>
              <a:t> </a:t>
            </a:r>
            <a:r>
              <a:rPr lang="en-US" sz="2200" b="1" dirty="0" err="1">
                <a:solidFill>
                  <a:schemeClr val="tx2"/>
                </a:solidFill>
              </a:rPr>
              <a:t>Simpul</a:t>
            </a:r>
            <a:r>
              <a:rPr lang="en-US" sz="2200" b="1" dirty="0">
                <a:solidFill>
                  <a:schemeClr val="tx2"/>
                </a:solidFill>
              </a:rPr>
              <a:t> </a:t>
            </a:r>
            <a:r>
              <a:rPr lang="en-US" sz="2200" b="1" dirty="0" err="1">
                <a:solidFill>
                  <a:schemeClr val="tx2"/>
                </a:solidFill>
              </a:rPr>
              <a:t>hanya</a:t>
            </a:r>
            <a:r>
              <a:rPr lang="en-US" sz="2200" b="1" dirty="0">
                <a:solidFill>
                  <a:schemeClr val="tx2"/>
                </a:solidFill>
              </a:rPr>
              <a:t> </a:t>
            </a:r>
            <a:r>
              <a:rPr lang="en-US" sz="2200" b="1" dirty="0" err="1">
                <a:solidFill>
                  <a:schemeClr val="tx2"/>
                </a:solidFill>
              </a:rPr>
              <a:t>ada</a:t>
            </a:r>
            <a:r>
              <a:rPr lang="en-US" sz="2200" b="1" dirty="0">
                <a:solidFill>
                  <a:schemeClr val="tx2"/>
                </a:solidFill>
              </a:rPr>
              <a:t> </a:t>
            </a:r>
            <a:r>
              <a:rPr lang="en-US" sz="2200" b="1" dirty="0" err="1">
                <a:solidFill>
                  <a:schemeClr val="tx2"/>
                </a:solidFill>
              </a:rPr>
              <a:t>pada</a:t>
            </a:r>
            <a:r>
              <a:rPr lang="en-US" sz="2200" b="1" dirty="0">
                <a:solidFill>
                  <a:schemeClr val="tx2"/>
                </a:solidFill>
              </a:rPr>
              <a:t> Queue </a:t>
            </a:r>
            <a:r>
              <a:rPr lang="en-US" sz="2200" b="1" dirty="0" err="1">
                <a:solidFill>
                  <a:schemeClr val="tx2"/>
                </a:solidFill>
              </a:rPr>
              <a:t>yg</a:t>
            </a:r>
            <a:r>
              <a:rPr lang="en-US" sz="2200" b="1" dirty="0">
                <a:solidFill>
                  <a:schemeClr val="tx2"/>
                </a:solidFill>
              </a:rPr>
              <a:t> </a:t>
            </a:r>
            <a:r>
              <a:rPr lang="en-US" sz="2200" b="1" dirty="0" err="1">
                <a:solidFill>
                  <a:schemeClr val="tx2"/>
                </a:solidFill>
              </a:rPr>
              <a:t>direpresentasikan</a:t>
            </a:r>
            <a:r>
              <a:rPr lang="en-US" sz="2200" b="1" dirty="0">
                <a:solidFill>
                  <a:schemeClr val="tx2"/>
                </a:solidFill>
              </a:rPr>
              <a:t> </a:t>
            </a:r>
            <a:r>
              <a:rPr lang="en-US" sz="2200" b="1" dirty="0" err="1">
                <a:solidFill>
                  <a:schemeClr val="tx2"/>
                </a:solidFill>
              </a:rPr>
              <a:t>menggunakan</a:t>
            </a:r>
            <a:r>
              <a:rPr lang="en-US" sz="2200" b="1" dirty="0">
                <a:solidFill>
                  <a:schemeClr val="tx2"/>
                </a:solidFill>
              </a:rPr>
              <a:t> </a:t>
            </a:r>
            <a:r>
              <a:rPr lang="en-US" sz="2200" b="1" dirty="0">
                <a:solidFill>
                  <a:srgbClr val="FF0000"/>
                </a:solidFill>
              </a:rPr>
              <a:t>Linked List </a:t>
            </a:r>
            <a:r>
              <a:rPr lang="en-US" sz="2200" b="1" dirty="0" err="1">
                <a:solidFill>
                  <a:srgbClr val="FF0000"/>
                </a:solidFill>
              </a:rPr>
              <a:t>dan</a:t>
            </a:r>
            <a:r>
              <a:rPr lang="en-US" sz="2200" b="1" dirty="0">
                <a:solidFill>
                  <a:srgbClr val="FF0000"/>
                </a:solidFill>
              </a:rPr>
              <a:t> </a:t>
            </a:r>
            <a:r>
              <a:rPr lang="en-US" sz="2200" b="1" dirty="0" err="1">
                <a:solidFill>
                  <a:srgbClr val="FF0000"/>
                </a:solidFill>
              </a:rPr>
              <a:t>dilakukan</a:t>
            </a:r>
            <a:r>
              <a:rPr lang="en-US" sz="2200" b="1" dirty="0">
                <a:solidFill>
                  <a:srgbClr val="FF0000"/>
                </a:solidFill>
              </a:rPr>
              <a:t> </a:t>
            </a:r>
            <a:r>
              <a:rPr lang="en-US" sz="2200" b="1" dirty="0" err="1">
                <a:solidFill>
                  <a:srgbClr val="FF0000"/>
                </a:solidFill>
              </a:rPr>
              <a:t>pada</a:t>
            </a:r>
            <a:r>
              <a:rPr lang="en-US" sz="2200" b="1" dirty="0">
                <a:solidFill>
                  <a:srgbClr val="FF0000"/>
                </a:solidFill>
              </a:rPr>
              <a:t> proses </a:t>
            </a:r>
            <a:r>
              <a:rPr lang="en-US" sz="2200" b="1" dirty="0" err="1">
                <a:solidFill>
                  <a:srgbClr val="FF0000"/>
                </a:solidFill>
              </a:rPr>
              <a:t>Dequeue</a:t>
            </a:r>
            <a:r>
              <a:rPr lang="en-US" sz="2200" b="1" dirty="0">
                <a:solidFill>
                  <a:srgbClr val="FF0000"/>
                </a:solidFill>
              </a:rPr>
              <a:t>.</a:t>
            </a:r>
          </a:p>
          <a:p>
            <a:pPr>
              <a:buNone/>
            </a:pPr>
            <a:endParaRPr lang="en-US" sz="2200" b="1" dirty="0">
              <a:solidFill>
                <a:srgbClr val="002060"/>
              </a:solidFill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4000" b="1" dirty="0" err="1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Enqueue</a:t>
            </a:r>
            <a:r>
              <a:rPr lang="en-US" sz="4000" b="1" dirty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(Array </a:t>
            </a:r>
            <a:r>
              <a:rPr lang="en-US" sz="4000" b="1" dirty="0" err="1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Statis</a:t>
            </a:r>
            <a:r>
              <a:rPr lang="en-US" sz="4000" b="1" dirty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90600"/>
            <a:ext cx="8153400" cy="4876800"/>
          </a:xfrm>
        </p:spPr>
        <p:txBody>
          <a:bodyPr>
            <a:noAutofit/>
          </a:bodyPr>
          <a:lstStyle/>
          <a:p>
            <a:pPr marL="0" lvl="2" indent="0" algn="just">
              <a:buNone/>
            </a:pPr>
            <a:r>
              <a:rPr lang="en-US" sz="2200" b="1" dirty="0" err="1">
                <a:solidFill>
                  <a:schemeClr val="tx2"/>
                </a:solidFill>
                <a:latin typeface="+mn-lt"/>
              </a:rPr>
              <a:t>Enqueue</a:t>
            </a:r>
            <a:r>
              <a:rPr lang="en-US" sz="2200" b="1" dirty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>
                <a:solidFill>
                  <a:schemeClr val="tx2"/>
                </a:solidFill>
                <a:latin typeface="+mn-lt"/>
              </a:rPr>
              <a:t>dilakukan</a:t>
            </a:r>
            <a:r>
              <a:rPr lang="en-US" sz="2200" b="1" dirty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>
                <a:solidFill>
                  <a:schemeClr val="tx2"/>
                </a:solidFill>
                <a:latin typeface="+mn-lt"/>
              </a:rPr>
              <a:t>dengan</a:t>
            </a:r>
            <a:r>
              <a:rPr lang="en-US" sz="2200" b="1" dirty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>
                <a:solidFill>
                  <a:schemeClr val="tx2"/>
                </a:solidFill>
                <a:latin typeface="+mn-lt"/>
              </a:rPr>
              <a:t>cara</a:t>
            </a:r>
            <a:r>
              <a:rPr lang="en-US" sz="2200" b="1" dirty="0">
                <a:latin typeface="+mn-lt"/>
              </a:rPr>
              <a:t>:</a:t>
            </a:r>
          </a:p>
          <a:p>
            <a:pPr marL="517525" lvl="2" indent="-517525"/>
            <a:r>
              <a:rPr lang="en-US" sz="2200" b="1" dirty="0" err="1">
                <a:solidFill>
                  <a:srgbClr val="FF0000"/>
                </a:solidFill>
                <a:latin typeface="+mn-lt"/>
              </a:rPr>
              <a:t>Periksa</a:t>
            </a:r>
            <a:r>
              <a:rPr lang="en-US" sz="2200" b="1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200" b="1" dirty="0" err="1">
                <a:solidFill>
                  <a:srgbClr val="FF0000"/>
                </a:solidFill>
                <a:latin typeface="+mn-lt"/>
              </a:rPr>
              <a:t>keadaan</a:t>
            </a:r>
            <a:r>
              <a:rPr lang="en-US" sz="2200" b="1" dirty="0">
                <a:solidFill>
                  <a:srgbClr val="FF0000"/>
                </a:solidFill>
                <a:latin typeface="+mn-lt"/>
              </a:rPr>
              <a:t> Queue</a:t>
            </a:r>
            <a:r>
              <a:rPr lang="en-US" sz="2200" b="1" dirty="0">
                <a:latin typeface="+mn-lt"/>
              </a:rPr>
              <a:t>. </a:t>
            </a:r>
            <a:r>
              <a:rPr lang="en-US" sz="2200" b="1" dirty="0" err="1">
                <a:solidFill>
                  <a:schemeClr val="tx2"/>
                </a:solidFill>
                <a:latin typeface="+mn-lt"/>
              </a:rPr>
              <a:t>Jika</a:t>
            </a:r>
            <a:r>
              <a:rPr lang="en-US" sz="2200" b="1" dirty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>
                <a:solidFill>
                  <a:schemeClr val="tx2"/>
                </a:solidFill>
                <a:latin typeface="+mn-lt"/>
              </a:rPr>
              <a:t>kondisi</a:t>
            </a:r>
            <a:r>
              <a:rPr lang="en-US" sz="2200" b="1" dirty="0">
                <a:solidFill>
                  <a:schemeClr val="tx2"/>
                </a:solidFill>
                <a:latin typeface="+mn-lt"/>
              </a:rPr>
              <a:t> queue </a:t>
            </a:r>
            <a:r>
              <a:rPr lang="en-US" sz="2200" b="1" dirty="0" err="1">
                <a:solidFill>
                  <a:srgbClr val="FF0000"/>
                </a:solidFill>
                <a:latin typeface="+mn-lt"/>
              </a:rPr>
              <a:t>tidak</a:t>
            </a:r>
            <a:r>
              <a:rPr lang="en-US" sz="2200" b="1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200" b="1" dirty="0" err="1">
                <a:solidFill>
                  <a:srgbClr val="FF0000"/>
                </a:solidFill>
                <a:latin typeface="+mn-lt"/>
              </a:rPr>
              <a:t>penuh</a:t>
            </a:r>
            <a:r>
              <a:rPr lang="en-US" sz="2200" b="1" dirty="0">
                <a:latin typeface="+mn-lt"/>
              </a:rPr>
              <a:t>, </a:t>
            </a:r>
            <a:r>
              <a:rPr lang="en-US" sz="2200" b="1" dirty="0" err="1">
                <a:solidFill>
                  <a:schemeClr val="tx2"/>
                </a:solidFill>
                <a:latin typeface="+mn-lt"/>
              </a:rPr>
              <a:t>maka</a:t>
            </a:r>
            <a:r>
              <a:rPr lang="en-US" sz="2200" b="1" dirty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>
                <a:solidFill>
                  <a:schemeClr val="tx2"/>
                </a:solidFill>
                <a:latin typeface="+mn-lt"/>
              </a:rPr>
              <a:t>periksa</a:t>
            </a:r>
            <a:r>
              <a:rPr lang="en-US" sz="2200" b="1" dirty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>
                <a:solidFill>
                  <a:schemeClr val="tx2"/>
                </a:solidFill>
                <a:latin typeface="+mn-lt"/>
              </a:rPr>
              <a:t>lagi</a:t>
            </a:r>
            <a:r>
              <a:rPr lang="en-US" sz="2200" b="1" dirty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>
                <a:solidFill>
                  <a:schemeClr val="tx2"/>
                </a:solidFill>
                <a:latin typeface="+mn-lt"/>
              </a:rPr>
              <a:t>keadaan</a:t>
            </a:r>
            <a:r>
              <a:rPr lang="en-US" sz="2200" b="1" dirty="0">
                <a:solidFill>
                  <a:schemeClr val="tx2"/>
                </a:solidFill>
                <a:latin typeface="+mn-lt"/>
              </a:rPr>
              <a:t> Queue</a:t>
            </a:r>
            <a:r>
              <a:rPr lang="en-US" sz="2200" b="1" dirty="0">
                <a:latin typeface="+mn-lt"/>
              </a:rPr>
              <a:t> </a:t>
            </a:r>
            <a:r>
              <a:rPr lang="en-US" sz="2200" b="1" dirty="0" err="1">
                <a:solidFill>
                  <a:srgbClr val="000000"/>
                </a:solidFill>
                <a:latin typeface="+mn-lt"/>
              </a:rPr>
              <a:t>apakah</a:t>
            </a:r>
            <a:r>
              <a:rPr lang="en-US" sz="2200" b="1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2200" b="1" dirty="0" err="1">
                <a:solidFill>
                  <a:srgbClr val="000000"/>
                </a:solidFill>
                <a:latin typeface="+mn-lt"/>
              </a:rPr>
              <a:t>kosong</a:t>
            </a:r>
            <a:r>
              <a:rPr lang="en-US" sz="2200" b="1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2200" b="1" dirty="0" err="1">
                <a:solidFill>
                  <a:srgbClr val="000000"/>
                </a:solidFill>
                <a:latin typeface="+mn-lt"/>
              </a:rPr>
              <a:t>atau</a:t>
            </a:r>
            <a:r>
              <a:rPr lang="en-US" sz="2200" b="1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2200" b="1" dirty="0" err="1">
                <a:solidFill>
                  <a:srgbClr val="000000"/>
                </a:solidFill>
                <a:latin typeface="+mn-lt"/>
              </a:rPr>
              <a:t>tidak</a:t>
            </a:r>
            <a:r>
              <a:rPr lang="en-US" sz="2200" b="1" dirty="0">
                <a:solidFill>
                  <a:srgbClr val="000000"/>
                </a:solidFill>
                <a:latin typeface="+mn-lt"/>
              </a:rPr>
              <a:t>.</a:t>
            </a:r>
          </a:p>
          <a:p>
            <a:pPr marL="517525" lvl="2" indent="-517525" algn="just"/>
            <a:r>
              <a:rPr lang="en-US" sz="2200" b="1" dirty="0" err="1">
                <a:solidFill>
                  <a:schemeClr val="tx2"/>
                </a:solidFill>
                <a:latin typeface="+mn-lt"/>
              </a:rPr>
              <a:t>Jika</a:t>
            </a:r>
            <a:r>
              <a:rPr lang="en-US" sz="2200" b="1" dirty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>
                <a:solidFill>
                  <a:schemeClr val="tx2"/>
                </a:solidFill>
                <a:latin typeface="+mn-lt"/>
              </a:rPr>
              <a:t>keadaan</a:t>
            </a:r>
            <a:r>
              <a:rPr lang="en-US" sz="2200" b="1" dirty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>
                <a:solidFill>
                  <a:srgbClr val="FF0000"/>
                </a:solidFill>
                <a:latin typeface="+mn-lt"/>
              </a:rPr>
              <a:t>kosong</a:t>
            </a:r>
            <a:r>
              <a:rPr lang="en-US" sz="2200" b="1" dirty="0">
                <a:latin typeface="+mn-lt"/>
              </a:rPr>
              <a:t>, </a:t>
            </a:r>
            <a:r>
              <a:rPr lang="en-US" sz="2200" b="1" dirty="0" err="1">
                <a:solidFill>
                  <a:schemeClr val="tx2"/>
                </a:solidFill>
                <a:latin typeface="+mn-lt"/>
              </a:rPr>
              <a:t>maka</a:t>
            </a:r>
            <a:r>
              <a:rPr lang="en-US" sz="2200" b="1" dirty="0">
                <a:latin typeface="+mn-lt"/>
              </a:rPr>
              <a:t> </a:t>
            </a:r>
            <a:r>
              <a:rPr lang="en-US" sz="2200" b="1" dirty="0" err="1">
                <a:solidFill>
                  <a:srgbClr val="FF0000"/>
                </a:solidFill>
                <a:latin typeface="+mn-lt"/>
              </a:rPr>
              <a:t>harga</a:t>
            </a:r>
            <a:r>
              <a:rPr lang="en-US" sz="2200" b="1" dirty="0">
                <a:solidFill>
                  <a:srgbClr val="FF0000"/>
                </a:solidFill>
                <a:latin typeface="+mn-lt"/>
              </a:rPr>
              <a:t> Front </a:t>
            </a:r>
            <a:r>
              <a:rPr lang="en-US" sz="2200" b="1" dirty="0" err="1">
                <a:solidFill>
                  <a:schemeClr val="tx2"/>
                </a:solidFill>
                <a:latin typeface="+mn-lt"/>
              </a:rPr>
              <a:t>dan</a:t>
            </a:r>
            <a:r>
              <a:rPr lang="en-US" sz="2200" b="1" dirty="0">
                <a:latin typeface="+mn-lt"/>
              </a:rPr>
              <a:t> </a:t>
            </a:r>
            <a:r>
              <a:rPr lang="en-US" sz="2200" b="1" dirty="0">
                <a:solidFill>
                  <a:srgbClr val="FF0000"/>
                </a:solidFill>
                <a:latin typeface="+mn-lt"/>
              </a:rPr>
              <a:t>Rear</a:t>
            </a:r>
            <a:r>
              <a:rPr lang="en-US" sz="2200" b="1" dirty="0">
                <a:latin typeface="+mn-lt"/>
              </a:rPr>
              <a:t> </a:t>
            </a:r>
            <a:r>
              <a:rPr lang="en-US" sz="2200" b="1" dirty="0" err="1">
                <a:solidFill>
                  <a:srgbClr val="FF0000"/>
                </a:solidFill>
                <a:latin typeface="+mn-lt"/>
              </a:rPr>
              <a:t>bernilai</a:t>
            </a:r>
            <a:r>
              <a:rPr lang="en-US" sz="2200" b="1" dirty="0">
                <a:solidFill>
                  <a:srgbClr val="FF0000"/>
                </a:solidFill>
                <a:latin typeface="+mn-lt"/>
              </a:rPr>
              <a:t> 1.</a:t>
            </a:r>
            <a:r>
              <a:rPr lang="en-US" sz="2200" b="1" dirty="0">
                <a:latin typeface="+mn-lt"/>
              </a:rPr>
              <a:t> </a:t>
            </a:r>
            <a:r>
              <a:rPr lang="en-US" sz="2200" b="1" dirty="0" err="1">
                <a:solidFill>
                  <a:schemeClr val="tx2"/>
                </a:solidFill>
                <a:latin typeface="+mn-lt"/>
              </a:rPr>
              <a:t>Jika</a:t>
            </a:r>
            <a:r>
              <a:rPr lang="en-US" sz="2200" b="1" dirty="0">
                <a:latin typeface="+mn-lt"/>
              </a:rPr>
              <a:t> </a:t>
            </a:r>
            <a:r>
              <a:rPr lang="en-US" sz="2200" b="1" dirty="0" err="1">
                <a:solidFill>
                  <a:srgbClr val="FF0000"/>
                </a:solidFill>
                <a:latin typeface="+mn-lt"/>
              </a:rPr>
              <a:t>tidak</a:t>
            </a:r>
            <a:r>
              <a:rPr lang="en-US" sz="2200" b="1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200" b="1" dirty="0" err="1">
                <a:solidFill>
                  <a:srgbClr val="FF0000"/>
                </a:solidFill>
                <a:latin typeface="+mn-lt"/>
              </a:rPr>
              <a:t>kosong</a:t>
            </a:r>
            <a:r>
              <a:rPr lang="en-US" sz="2200" b="1" dirty="0">
                <a:latin typeface="+mn-lt"/>
              </a:rPr>
              <a:t>, </a:t>
            </a:r>
            <a:r>
              <a:rPr lang="en-US" sz="2200" b="1" dirty="0" err="1">
                <a:solidFill>
                  <a:schemeClr val="tx2"/>
                </a:solidFill>
                <a:latin typeface="+mn-lt"/>
              </a:rPr>
              <a:t>maka</a:t>
            </a:r>
            <a:r>
              <a:rPr lang="en-US" sz="2200" b="1" dirty="0">
                <a:latin typeface="+mn-lt"/>
              </a:rPr>
              <a:t> </a:t>
            </a:r>
            <a:r>
              <a:rPr lang="en-US" sz="2200" b="1" dirty="0" err="1">
                <a:solidFill>
                  <a:srgbClr val="FF0000"/>
                </a:solidFill>
                <a:latin typeface="+mn-lt"/>
              </a:rPr>
              <a:t>harga</a:t>
            </a:r>
            <a:r>
              <a:rPr lang="en-US" sz="2200" b="1" dirty="0">
                <a:solidFill>
                  <a:srgbClr val="FF0000"/>
                </a:solidFill>
                <a:latin typeface="+mn-lt"/>
              </a:rPr>
              <a:t> Rear </a:t>
            </a:r>
            <a:r>
              <a:rPr lang="en-US" sz="2200" b="1" dirty="0" err="1">
                <a:solidFill>
                  <a:srgbClr val="FF0000"/>
                </a:solidFill>
                <a:latin typeface="+mn-lt"/>
              </a:rPr>
              <a:t>bertambah</a:t>
            </a:r>
            <a:r>
              <a:rPr lang="en-US" sz="2200" b="1" dirty="0">
                <a:solidFill>
                  <a:srgbClr val="FF0000"/>
                </a:solidFill>
                <a:latin typeface="+mn-lt"/>
              </a:rPr>
              <a:t> 1</a:t>
            </a:r>
            <a:r>
              <a:rPr lang="en-US" sz="2200" b="1" dirty="0">
                <a:latin typeface="+mn-lt"/>
              </a:rPr>
              <a:t>.</a:t>
            </a:r>
          </a:p>
          <a:p>
            <a:pPr marL="517525" lvl="2" indent="-517525"/>
            <a:r>
              <a:rPr lang="en-US" sz="2200" b="1" dirty="0" err="1">
                <a:solidFill>
                  <a:schemeClr val="tx2"/>
                </a:solidFill>
                <a:latin typeface="+mn-lt"/>
              </a:rPr>
              <a:t>Kemudian</a:t>
            </a:r>
            <a:r>
              <a:rPr lang="en-US" sz="2200" b="1" dirty="0">
                <a:solidFill>
                  <a:schemeClr val="tx2"/>
                </a:solidFill>
                <a:latin typeface="+mn-lt"/>
              </a:rPr>
              <a:t> data yang </a:t>
            </a:r>
            <a:r>
              <a:rPr lang="en-US" sz="2200" b="1" dirty="0" err="1">
                <a:solidFill>
                  <a:schemeClr val="tx2"/>
                </a:solidFill>
                <a:latin typeface="+mn-lt"/>
              </a:rPr>
              <a:t>baru</a:t>
            </a:r>
            <a:r>
              <a:rPr lang="en-US" sz="2200" b="1" dirty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>
                <a:solidFill>
                  <a:schemeClr val="tx2"/>
                </a:solidFill>
                <a:latin typeface="+mn-lt"/>
              </a:rPr>
              <a:t>dimasukkan</a:t>
            </a:r>
            <a:r>
              <a:rPr lang="en-US" sz="2200" b="1" dirty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>
                <a:solidFill>
                  <a:schemeClr val="tx2"/>
                </a:solidFill>
                <a:latin typeface="+mn-lt"/>
              </a:rPr>
              <a:t>ke</a:t>
            </a:r>
            <a:r>
              <a:rPr lang="en-US" sz="2200" b="1" dirty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>
                <a:solidFill>
                  <a:schemeClr val="tx2"/>
                </a:solidFill>
                <a:latin typeface="+mn-lt"/>
              </a:rPr>
              <a:t>dalam</a:t>
            </a:r>
            <a:r>
              <a:rPr lang="en-US" sz="2200" b="1" dirty="0">
                <a:solidFill>
                  <a:schemeClr val="tx2"/>
                </a:solidFill>
                <a:latin typeface="+mn-lt"/>
              </a:rPr>
              <a:t> Queue </a:t>
            </a:r>
            <a:r>
              <a:rPr lang="en-US" sz="2200" b="1" dirty="0" err="1">
                <a:solidFill>
                  <a:schemeClr val="tx2"/>
                </a:solidFill>
                <a:latin typeface="+mn-lt"/>
              </a:rPr>
              <a:t>pada</a:t>
            </a:r>
            <a:r>
              <a:rPr lang="en-US" sz="2200" b="1" dirty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>
                <a:solidFill>
                  <a:schemeClr val="tx2"/>
                </a:solidFill>
                <a:latin typeface="+mn-lt"/>
              </a:rPr>
              <a:t>posisi</a:t>
            </a:r>
            <a:r>
              <a:rPr lang="en-US" sz="2200" b="1" dirty="0">
                <a:solidFill>
                  <a:schemeClr val="tx2"/>
                </a:solidFill>
                <a:latin typeface="+mn-lt"/>
              </a:rPr>
              <a:t> Rear.</a:t>
            </a:r>
          </a:p>
          <a:p>
            <a:pPr marL="517525" lvl="2" indent="-517525">
              <a:buNone/>
            </a:pPr>
            <a:endParaRPr lang="en-US" sz="2200" b="1" dirty="0">
              <a:latin typeface="+mn-lt"/>
            </a:endParaRPr>
          </a:p>
          <a:p>
            <a:pPr marL="517525" lvl="2" indent="-517525">
              <a:buNone/>
            </a:pPr>
            <a:r>
              <a:rPr lang="en-US" sz="2200" b="1" u="sng" dirty="0" err="1">
                <a:solidFill>
                  <a:srgbClr val="FF0000"/>
                </a:solidFill>
                <a:latin typeface="+mn-lt"/>
              </a:rPr>
              <a:t>Catatan</a:t>
            </a:r>
            <a:r>
              <a:rPr lang="en-US" sz="2200" b="1" u="sng" dirty="0">
                <a:solidFill>
                  <a:srgbClr val="FF0000"/>
                </a:solidFill>
                <a:latin typeface="+mn-lt"/>
              </a:rPr>
              <a:t>:</a:t>
            </a:r>
          </a:p>
          <a:p>
            <a:pPr marL="0" lvl="2" indent="0">
              <a:buNone/>
            </a:pPr>
            <a:r>
              <a:rPr lang="en-US" sz="2200" b="1" dirty="0" err="1">
                <a:solidFill>
                  <a:schemeClr val="tx2"/>
                </a:solidFill>
                <a:latin typeface="+mn-lt"/>
              </a:rPr>
              <a:t>Pada</a:t>
            </a:r>
            <a:r>
              <a:rPr lang="en-US" sz="2200" b="1" dirty="0">
                <a:solidFill>
                  <a:schemeClr val="tx2"/>
                </a:solidFill>
                <a:latin typeface="+mn-lt"/>
              </a:rPr>
              <a:t> Linked List </a:t>
            </a:r>
            <a:r>
              <a:rPr lang="en-US" sz="2200" b="1" dirty="0" err="1">
                <a:solidFill>
                  <a:schemeClr val="tx2"/>
                </a:solidFill>
                <a:latin typeface="+mn-lt"/>
              </a:rPr>
              <a:t>proses</a:t>
            </a:r>
            <a:r>
              <a:rPr lang="en-US" sz="2200" b="1" dirty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>
                <a:solidFill>
                  <a:schemeClr val="tx2"/>
                </a:solidFill>
                <a:latin typeface="+mn-lt"/>
              </a:rPr>
              <a:t>Enqueue</a:t>
            </a:r>
            <a:r>
              <a:rPr lang="en-US" sz="2200" b="1" dirty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>
                <a:solidFill>
                  <a:schemeClr val="tx2"/>
                </a:solidFill>
                <a:latin typeface="+mn-lt"/>
              </a:rPr>
              <a:t>sama</a:t>
            </a:r>
            <a:r>
              <a:rPr lang="en-US" sz="2200" b="1" dirty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>
                <a:solidFill>
                  <a:schemeClr val="tx2"/>
                </a:solidFill>
                <a:latin typeface="+mn-lt"/>
              </a:rPr>
              <a:t>dengan</a:t>
            </a:r>
            <a:r>
              <a:rPr lang="en-US" sz="2200" b="1" dirty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>
                <a:solidFill>
                  <a:schemeClr val="tx2"/>
                </a:solidFill>
                <a:latin typeface="+mn-lt"/>
              </a:rPr>
              <a:t>proses</a:t>
            </a:r>
            <a:r>
              <a:rPr lang="en-US" sz="2200" b="1" dirty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>
                <a:solidFill>
                  <a:srgbClr val="FF0000"/>
                </a:solidFill>
                <a:latin typeface="+mn-lt"/>
              </a:rPr>
              <a:t>penyisipan</a:t>
            </a:r>
            <a:r>
              <a:rPr lang="en-US" sz="2200" b="1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200" b="1" dirty="0" err="1">
                <a:solidFill>
                  <a:srgbClr val="FF0000"/>
                </a:solidFill>
                <a:latin typeface="+mn-lt"/>
              </a:rPr>
              <a:t>di</a:t>
            </a:r>
            <a:r>
              <a:rPr lang="en-US" sz="2200" b="1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200" b="1" dirty="0" err="1">
                <a:solidFill>
                  <a:srgbClr val="FF0000"/>
                </a:solidFill>
                <a:latin typeface="+mn-lt"/>
              </a:rPr>
              <a:t>akhir</a:t>
            </a:r>
            <a:r>
              <a:rPr lang="en-US" sz="2200" b="1" dirty="0">
                <a:solidFill>
                  <a:srgbClr val="FF0000"/>
                </a:solidFill>
                <a:latin typeface="+mn-lt"/>
              </a:rPr>
              <a:t>/</a:t>
            </a:r>
            <a:r>
              <a:rPr lang="en-US" sz="2200" b="1" dirty="0" err="1">
                <a:solidFill>
                  <a:srgbClr val="FF0000"/>
                </a:solidFill>
                <a:latin typeface="+mn-lt"/>
              </a:rPr>
              <a:t>di</a:t>
            </a:r>
            <a:r>
              <a:rPr lang="en-US" sz="2200" b="1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200" b="1" dirty="0" err="1">
                <a:solidFill>
                  <a:srgbClr val="FF0000"/>
                </a:solidFill>
                <a:latin typeface="+mn-lt"/>
              </a:rPr>
              <a:t>belakang</a:t>
            </a:r>
            <a:r>
              <a:rPr lang="en-US" sz="2200" b="1" dirty="0">
                <a:latin typeface="+mn-lt"/>
              </a:rPr>
              <a:t>.</a:t>
            </a:r>
          </a:p>
          <a:p>
            <a:pPr marL="517525" lvl="2" indent="-517525">
              <a:buNone/>
            </a:pPr>
            <a:endParaRPr lang="en-US" sz="2200" b="1" dirty="0">
              <a:latin typeface="+mn-lt"/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381000" y="4338935"/>
            <a:ext cx="5416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 err="1">
                <a:solidFill>
                  <a:schemeClr val="tx2"/>
                </a:solidFill>
                <a:latin typeface="+mn-lt"/>
              </a:rPr>
              <a:t>Enqueue</a:t>
            </a:r>
            <a:r>
              <a:rPr lang="en-US" sz="2400" b="1" dirty="0">
                <a:solidFill>
                  <a:schemeClr val="tx2"/>
                </a:solidFill>
                <a:latin typeface="+mn-lt"/>
              </a:rPr>
              <a:t>(Front,Rear,Queue,8)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80999" y="3429000"/>
            <a:ext cx="54163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 err="1">
                <a:solidFill>
                  <a:schemeClr val="tx2"/>
                </a:solidFill>
                <a:latin typeface="+mn-lt"/>
              </a:rPr>
              <a:t>Enqueue</a:t>
            </a:r>
            <a:r>
              <a:rPr lang="en-US" sz="2400" b="1" dirty="0">
                <a:solidFill>
                  <a:schemeClr val="tx2"/>
                </a:solidFill>
                <a:latin typeface="+mn-lt"/>
              </a:rPr>
              <a:t>(Front,Rear,Queue,3)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87145" y="3881735"/>
            <a:ext cx="541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 err="1">
                <a:solidFill>
                  <a:schemeClr val="tx2"/>
                </a:solidFill>
                <a:latin typeface="+mn-lt"/>
              </a:rPr>
              <a:t>Enqueue</a:t>
            </a:r>
            <a:r>
              <a:rPr lang="en-US" sz="2400" b="1" dirty="0">
                <a:solidFill>
                  <a:schemeClr val="tx2"/>
                </a:solidFill>
                <a:latin typeface="+mn-lt"/>
              </a:rPr>
              <a:t>(Front,Rear,Queue,5)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81000" y="4746247"/>
            <a:ext cx="5416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 err="1">
                <a:solidFill>
                  <a:schemeClr val="tx2"/>
                </a:solidFill>
                <a:latin typeface="+mn-lt"/>
              </a:rPr>
              <a:t>Enqueue</a:t>
            </a:r>
            <a:r>
              <a:rPr lang="en-US" sz="2400" b="1" dirty="0">
                <a:solidFill>
                  <a:schemeClr val="tx2"/>
                </a:solidFill>
                <a:latin typeface="+mn-lt"/>
              </a:rPr>
              <a:t>(Front,Rear,Queue,7)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5846507" y="5181600"/>
            <a:ext cx="29926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>
                <a:solidFill>
                  <a:srgbClr val="FF0000"/>
                </a:solidFill>
                <a:latin typeface="+mn-lt"/>
              </a:rPr>
              <a:t>“Queue </a:t>
            </a:r>
            <a:r>
              <a:rPr lang="en-US" sz="2400" b="1" dirty="0" err="1">
                <a:solidFill>
                  <a:srgbClr val="FF0000"/>
                </a:solidFill>
                <a:latin typeface="+mn-lt"/>
              </a:rPr>
              <a:t>Penuh</a:t>
            </a:r>
            <a:r>
              <a:rPr lang="en-US" sz="2400" b="1" dirty="0">
                <a:solidFill>
                  <a:srgbClr val="FF0000"/>
                </a:solidFill>
                <a:latin typeface="+mn-lt"/>
              </a:rPr>
              <a:t>”</a:t>
            </a:r>
          </a:p>
        </p:txBody>
      </p:sp>
      <p:grpSp>
        <p:nvGrpSpPr>
          <p:cNvPr id="3" name="Group 89"/>
          <p:cNvGrpSpPr/>
          <p:nvPr/>
        </p:nvGrpSpPr>
        <p:grpSpPr>
          <a:xfrm>
            <a:off x="1600200" y="1066800"/>
            <a:ext cx="4114800" cy="1223665"/>
            <a:chOff x="-228600" y="2057400"/>
            <a:chExt cx="4114800" cy="1223665"/>
          </a:xfrm>
        </p:grpSpPr>
        <p:sp>
          <p:nvSpPr>
            <p:cNvPr id="50" name="Rectangle 49"/>
            <p:cNvSpPr/>
            <p:nvPr/>
          </p:nvSpPr>
          <p:spPr>
            <a:xfrm>
              <a:off x="1219200" y="2057400"/>
              <a:ext cx="2667000" cy="7620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1">
                <a:solidFill>
                  <a:schemeClr val="tx2"/>
                </a:solidFill>
              </a:endParaRPr>
            </a:p>
          </p:txBody>
        </p:sp>
        <p:cxnSp>
          <p:nvCxnSpPr>
            <p:cNvPr id="54" name="Straight Connector 53"/>
            <p:cNvCxnSpPr/>
            <p:nvPr/>
          </p:nvCxnSpPr>
          <p:spPr>
            <a:xfrm rot="5400000">
              <a:off x="1524794" y="2438400"/>
              <a:ext cx="7620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5400000">
              <a:off x="2209006" y="2437606"/>
              <a:ext cx="7620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5400000">
              <a:off x="2896394" y="2437606"/>
              <a:ext cx="7620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TextBox 63"/>
            <p:cNvSpPr txBox="1"/>
            <p:nvPr/>
          </p:nvSpPr>
          <p:spPr>
            <a:xfrm>
              <a:off x="-228600" y="2209800"/>
              <a:ext cx="1447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chemeClr val="tx2"/>
                  </a:solidFill>
                  <a:latin typeface="+mn-lt"/>
                </a:rPr>
                <a:t>Queue</a:t>
              </a: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1371600" y="28194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chemeClr val="tx2"/>
                  </a:solidFill>
                  <a:latin typeface="+mn-lt"/>
                </a:rPr>
                <a:t>1</a:t>
              </a: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2057400" y="28194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chemeClr val="tx2"/>
                  </a:solidFill>
                  <a:latin typeface="+mn-lt"/>
                </a:rPr>
                <a:t>2</a:t>
              </a: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2743200" y="28194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chemeClr val="tx2"/>
                  </a:solidFill>
                  <a:latin typeface="+mn-lt"/>
                </a:rPr>
                <a:t>3</a:t>
              </a: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3429000" y="28194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chemeClr val="tx2"/>
                  </a:solidFill>
                  <a:latin typeface="+mn-lt"/>
                </a:rPr>
                <a:t>4</a:t>
              </a: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609600" y="28194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chemeClr val="tx2"/>
                  </a:solidFill>
                  <a:latin typeface="+mn-lt"/>
                </a:rPr>
                <a:t>0</a:t>
              </a:r>
            </a:p>
          </p:txBody>
        </p:sp>
      </p:grpSp>
      <p:sp>
        <p:nvSpPr>
          <p:cNvPr id="72" name="TextBox 71"/>
          <p:cNvSpPr txBox="1"/>
          <p:nvPr/>
        </p:nvSpPr>
        <p:spPr>
          <a:xfrm>
            <a:off x="1828800" y="2667000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tx2"/>
                </a:solidFill>
                <a:latin typeface="+mn-lt"/>
              </a:rPr>
              <a:t>front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2819400" y="2667000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tx2"/>
                </a:solidFill>
                <a:latin typeface="+mn-lt"/>
              </a:rPr>
              <a:t>rear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3200400" y="12192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  <a:latin typeface="+mn-lt"/>
              </a:rPr>
              <a:t>3</a:t>
            </a:r>
          </a:p>
        </p:txBody>
      </p:sp>
      <p:cxnSp>
        <p:nvCxnSpPr>
          <p:cNvPr id="77" name="Straight Arrow Connector 76"/>
          <p:cNvCxnSpPr>
            <a:stCxn id="72" idx="0"/>
          </p:cNvCxnSpPr>
          <p:nvPr/>
        </p:nvCxnSpPr>
        <p:spPr>
          <a:xfrm rot="5400000" flipH="1" flipV="1">
            <a:off x="2271415" y="2309515"/>
            <a:ext cx="448270" cy="266700"/>
          </a:xfrm>
          <a:prstGeom prst="straightConnector1">
            <a:avLst/>
          </a:prstGeom>
          <a:ln w="28575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>
            <a:stCxn id="73" idx="0"/>
          </p:cNvCxnSpPr>
          <p:nvPr/>
        </p:nvCxnSpPr>
        <p:spPr>
          <a:xfrm flipH="1" flipV="1">
            <a:off x="2819400" y="2209800"/>
            <a:ext cx="533400" cy="457200"/>
          </a:xfrm>
          <a:prstGeom prst="straightConnector1">
            <a:avLst/>
          </a:prstGeom>
          <a:ln w="28575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/>
          <p:nvPr/>
        </p:nvCxnSpPr>
        <p:spPr>
          <a:xfrm flipV="1">
            <a:off x="2590800" y="2290465"/>
            <a:ext cx="609600" cy="520005"/>
          </a:xfrm>
          <a:prstGeom prst="straightConnector1">
            <a:avLst/>
          </a:prstGeom>
          <a:ln w="28575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3886200" y="12192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  <a:latin typeface="+mn-lt"/>
              </a:rPr>
              <a:t>5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4572000" y="12192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C000"/>
                </a:solidFill>
                <a:latin typeface="+mn-lt"/>
              </a:rPr>
              <a:t>8</a:t>
            </a:r>
          </a:p>
        </p:txBody>
      </p:sp>
      <p:cxnSp>
        <p:nvCxnSpPr>
          <p:cNvPr id="94" name="Straight Arrow Connector 93"/>
          <p:cNvCxnSpPr/>
          <p:nvPr/>
        </p:nvCxnSpPr>
        <p:spPr>
          <a:xfrm rot="5400000" flipH="1" flipV="1">
            <a:off x="3390900" y="2324100"/>
            <a:ext cx="533400" cy="457200"/>
          </a:xfrm>
          <a:prstGeom prst="straightConnector1">
            <a:avLst/>
          </a:prstGeom>
          <a:ln w="28575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/>
          <p:nvPr/>
        </p:nvCxnSpPr>
        <p:spPr>
          <a:xfrm flipV="1">
            <a:off x="3429000" y="2209800"/>
            <a:ext cx="1219200" cy="609600"/>
          </a:xfrm>
          <a:prstGeom prst="straightConnector1">
            <a:avLst/>
          </a:prstGeom>
          <a:ln w="28575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/>
          <p:nvPr/>
        </p:nvCxnSpPr>
        <p:spPr>
          <a:xfrm flipV="1">
            <a:off x="3505200" y="2209800"/>
            <a:ext cx="1828800" cy="609600"/>
          </a:xfrm>
          <a:prstGeom prst="straightConnector1">
            <a:avLst/>
          </a:prstGeom>
          <a:ln w="28575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TextBox 106"/>
          <p:cNvSpPr txBox="1"/>
          <p:nvPr/>
        </p:nvSpPr>
        <p:spPr>
          <a:xfrm>
            <a:off x="5257800" y="12192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7030A0"/>
                </a:solidFill>
                <a:latin typeface="+mn-lt"/>
              </a:rPr>
              <a:t>7</a:t>
            </a:r>
          </a:p>
        </p:txBody>
      </p:sp>
      <p:sp>
        <p:nvSpPr>
          <p:cNvPr id="108" name="TextBox 107"/>
          <p:cNvSpPr txBox="1"/>
          <p:nvPr/>
        </p:nvSpPr>
        <p:spPr>
          <a:xfrm>
            <a:off x="381000" y="5177135"/>
            <a:ext cx="5416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 err="1">
                <a:solidFill>
                  <a:schemeClr val="tx2"/>
                </a:solidFill>
                <a:latin typeface="+mn-lt"/>
              </a:rPr>
              <a:t>Enqueue</a:t>
            </a:r>
            <a:r>
              <a:rPr lang="en-US" sz="2400" b="1" dirty="0">
                <a:solidFill>
                  <a:schemeClr val="tx2"/>
                </a:solidFill>
                <a:latin typeface="+mn-lt"/>
              </a:rPr>
              <a:t>(Front,Rear,Queue,2)</a:t>
            </a:r>
          </a:p>
        </p:txBody>
      </p:sp>
      <p:cxnSp>
        <p:nvCxnSpPr>
          <p:cNvPr id="109" name="Straight Arrow Connector 108"/>
          <p:cNvCxnSpPr/>
          <p:nvPr/>
        </p:nvCxnSpPr>
        <p:spPr>
          <a:xfrm rot="16200000" flipV="1">
            <a:off x="3107389" y="2497786"/>
            <a:ext cx="605126" cy="38101"/>
          </a:xfrm>
          <a:prstGeom prst="straightConnector1">
            <a:avLst/>
          </a:prstGeom>
          <a:ln w="28575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itle 1"/>
          <p:cNvSpPr>
            <a:spLocks noGrp="1"/>
          </p:cNvSpPr>
          <p:nvPr>
            <p:ph type="title"/>
          </p:nvPr>
        </p:nvSpPr>
        <p:spPr>
          <a:xfrm>
            <a:off x="8382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400" b="1" dirty="0" err="1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Illustrasi</a:t>
            </a:r>
            <a:r>
              <a:rPr lang="en-US" sz="3400" b="1" dirty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3400" b="1" dirty="0" err="1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Enqueue</a:t>
            </a:r>
            <a:r>
              <a:rPr lang="en-US" sz="3400" b="1" dirty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(Array </a:t>
            </a:r>
            <a:r>
              <a:rPr lang="en-US" sz="3400" b="1" dirty="0" err="1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Statis</a:t>
            </a:r>
            <a:r>
              <a:rPr lang="en-US" sz="3400" b="1" dirty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)</a:t>
            </a:r>
          </a:p>
        </p:txBody>
      </p:sp>
      <p:pic>
        <p:nvPicPr>
          <p:cNvPr id="48" name="Picture 47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4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4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0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1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6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2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3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8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9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4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5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6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0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1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6" dur="80"/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7" dur="80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8" dur="80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3" dur="80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4" dur="80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5" dur="80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/>
      <p:bldP spid="27" grpId="0"/>
      <p:bldP spid="58" grpId="0"/>
      <p:bldP spid="72" grpId="0"/>
      <p:bldP spid="73" grpId="0"/>
      <p:bldP spid="74" grpId="0"/>
      <p:bldP spid="91" grpId="0"/>
      <p:bldP spid="92" grpId="0"/>
      <p:bldP spid="107" grpId="0"/>
      <p:bldP spid="10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-76200" y="1447800"/>
            <a:ext cx="487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800" b="1" dirty="0">
                <a:solidFill>
                  <a:srgbClr val="00B0F0"/>
                </a:solidFill>
              </a:rPr>
              <a:t> </a:t>
            </a:r>
            <a:r>
              <a:rPr lang="en-US" sz="2800" b="1" dirty="0" err="1">
                <a:solidFill>
                  <a:schemeClr val="tx2"/>
                </a:solidFill>
              </a:rPr>
              <a:t>Enqueue</a:t>
            </a:r>
            <a:r>
              <a:rPr lang="en-US" sz="2800" b="1" dirty="0">
                <a:solidFill>
                  <a:schemeClr val="tx2"/>
                </a:solidFill>
              </a:rPr>
              <a:t>(Front,Rear,8)</a:t>
            </a:r>
          </a:p>
        </p:txBody>
      </p:sp>
      <p:grpSp>
        <p:nvGrpSpPr>
          <p:cNvPr id="3" name="Group 40"/>
          <p:cNvGrpSpPr/>
          <p:nvPr/>
        </p:nvGrpSpPr>
        <p:grpSpPr>
          <a:xfrm>
            <a:off x="3079750" y="3276598"/>
            <a:ext cx="1568450" cy="685802"/>
            <a:chOff x="-44122" y="2462473"/>
            <a:chExt cx="1219200" cy="534195"/>
          </a:xfrm>
        </p:grpSpPr>
        <p:sp>
          <p:nvSpPr>
            <p:cNvPr id="43" name="Rectangle 42"/>
            <p:cNvSpPr/>
            <p:nvPr/>
          </p:nvSpPr>
          <p:spPr>
            <a:xfrm>
              <a:off x="-44122" y="2462473"/>
              <a:ext cx="1219200" cy="533400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cxnSp>
          <p:nvCxnSpPr>
            <p:cNvPr id="44" name="Straight Connector 43"/>
            <p:cNvCxnSpPr/>
            <p:nvPr/>
          </p:nvCxnSpPr>
          <p:spPr>
            <a:xfrm rot="5400000">
              <a:off x="527378" y="2729174"/>
              <a:ext cx="533400" cy="1588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grpSp>
        <p:nvGrpSpPr>
          <p:cNvPr id="4" name="Group 7"/>
          <p:cNvGrpSpPr/>
          <p:nvPr/>
        </p:nvGrpSpPr>
        <p:grpSpPr>
          <a:xfrm>
            <a:off x="1066800" y="3352798"/>
            <a:ext cx="2000250" cy="523220"/>
            <a:chOff x="-1236785" y="1752600"/>
            <a:chExt cx="1846385" cy="523220"/>
          </a:xfrm>
        </p:grpSpPr>
        <p:sp>
          <p:nvSpPr>
            <p:cNvPr id="50" name="TextBox 49"/>
            <p:cNvSpPr txBox="1"/>
            <p:nvPr/>
          </p:nvSpPr>
          <p:spPr>
            <a:xfrm>
              <a:off x="-1236785" y="1752600"/>
              <a:ext cx="10668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err="1">
                  <a:solidFill>
                    <a:schemeClr val="tx2"/>
                  </a:solidFill>
                </a:rPr>
                <a:t>baru</a:t>
              </a:r>
              <a:endParaRPr lang="en-US" sz="2800" b="1" dirty="0">
                <a:solidFill>
                  <a:schemeClr val="tx2"/>
                </a:solidFill>
              </a:endParaRPr>
            </a:p>
          </p:txBody>
        </p:sp>
        <p:cxnSp>
          <p:nvCxnSpPr>
            <p:cNvPr id="52" name="Straight Arrow Connector 51"/>
            <p:cNvCxnSpPr/>
            <p:nvPr/>
          </p:nvCxnSpPr>
          <p:spPr>
            <a:xfrm>
              <a:off x="-152400" y="2057400"/>
              <a:ext cx="762000" cy="1588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4" name="TextBox 53"/>
          <p:cNvSpPr txBox="1"/>
          <p:nvPr/>
        </p:nvSpPr>
        <p:spPr>
          <a:xfrm>
            <a:off x="3384550" y="3352798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tx2"/>
                </a:solidFill>
              </a:rPr>
              <a:t>8</a:t>
            </a:r>
          </a:p>
        </p:txBody>
      </p:sp>
      <p:cxnSp>
        <p:nvCxnSpPr>
          <p:cNvPr id="60" name="Straight Connector 59"/>
          <p:cNvCxnSpPr/>
          <p:nvPr/>
        </p:nvCxnSpPr>
        <p:spPr>
          <a:xfrm rot="5400000">
            <a:off x="4049230" y="3373918"/>
            <a:ext cx="684781" cy="490141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1600200" y="2411239"/>
            <a:ext cx="1155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Front</a:t>
            </a:r>
          </a:p>
        </p:txBody>
      </p:sp>
      <p:cxnSp>
        <p:nvCxnSpPr>
          <p:cNvPr id="63" name="Shape 62"/>
          <p:cNvCxnSpPr/>
          <p:nvPr/>
        </p:nvCxnSpPr>
        <p:spPr>
          <a:xfrm>
            <a:off x="2711450" y="2716039"/>
            <a:ext cx="949325" cy="545811"/>
          </a:xfrm>
          <a:prstGeom prst="bentConnector2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5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400" b="1" dirty="0" err="1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Illustrasi</a:t>
            </a:r>
            <a:r>
              <a:rPr lang="en-US" sz="3400" b="1" dirty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3400" b="1" dirty="0" err="1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Enqueue</a:t>
            </a:r>
            <a:r>
              <a:rPr lang="en-US" sz="3400" b="1" dirty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(Linked List)</a:t>
            </a:r>
          </a:p>
        </p:txBody>
      </p:sp>
      <p:cxnSp>
        <p:nvCxnSpPr>
          <p:cNvPr id="38" name="Shape 37"/>
          <p:cNvCxnSpPr/>
          <p:nvPr/>
        </p:nvCxnSpPr>
        <p:spPr>
          <a:xfrm rot="10800000" flipV="1">
            <a:off x="4023360" y="2734107"/>
            <a:ext cx="454025" cy="545812"/>
          </a:xfrm>
          <a:prstGeom prst="bentConnector2">
            <a:avLst/>
          </a:prstGeom>
          <a:ln w="28575">
            <a:solidFill>
              <a:srgbClr val="9933FF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4404360" y="2406179"/>
            <a:ext cx="1155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1" dirty="0">
                <a:solidFill>
                  <a:srgbClr val="7030A0"/>
                </a:solidFill>
              </a:rPr>
              <a:t>Rear</a:t>
            </a:r>
          </a:p>
        </p:txBody>
      </p:sp>
      <p:pic>
        <p:nvPicPr>
          <p:cNvPr id="18" name="Picture 17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9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54" grpId="0"/>
      <p:bldP spid="61" grpId="0"/>
      <p:bldP spid="35" grpId="0"/>
      <p:bldP spid="3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TextBox 63"/>
          <p:cNvSpPr txBox="1"/>
          <p:nvPr/>
        </p:nvSpPr>
        <p:spPr>
          <a:xfrm>
            <a:off x="152400" y="1371600"/>
            <a:ext cx="480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Font typeface="Wingdings" pitchFamily="2" charset="2"/>
              <a:buChar char="v"/>
            </a:pPr>
            <a:r>
              <a:rPr lang="en-US" sz="2800" b="1" dirty="0">
                <a:solidFill>
                  <a:srgbClr val="C00000"/>
                </a:solidFill>
              </a:rPr>
              <a:t> </a:t>
            </a:r>
            <a:r>
              <a:rPr lang="en-US" sz="2800" b="1" dirty="0" err="1">
                <a:solidFill>
                  <a:srgbClr val="C00000"/>
                </a:solidFill>
              </a:rPr>
              <a:t>Enqueue</a:t>
            </a:r>
            <a:r>
              <a:rPr lang="en-US" sz="2800" b="1" dirty="0">
                <a:solidFill>
                  <a:srgbClr val="C00000"/>
                </a:solidFill>
              </a:rPr>
              <a:t>(Front,Rear,3)</a:t>
            </a:r>
          </a:p>
        </p:txBody>
      </p:sp>
      <p:grpSp>
        <p:nvGrpSpPr>
          <p:cNvPr id="4" name="Group 64"/>
          <p:cNvGrpSpPr/>
          <p:nvPr/>
        </p:nvGrpSpPr>
        <p:grpSpPr>
          <a:xfrm>
            <a:off x="4527550" y="3962400"/>
            <a:ext cx="1568450" cy="685802"/>
            <a:chOff x="-44122" y="2462473"/>
            <a:chExt cx="1219200" cy="534195"/>
          </a:xfrm>
        </p:grpSpPr>
        <p:sp>
          <p:nvSpPr>
            <p:cNvPr id="66" name="Rectangle 65"/>
            <p:cNvSpPr/>
            <p:nvPr/>
          </p:nvSpPr>
          <p:spPr>
            <a:xfrm>
              <a:off x="-44122" y="2462473"/>
              <a:ext cx="1219200" cy="533400"/>
            </a:xfrm>
            <a:prstGeom prst="rect">
              <a:avLst/>
            </a:prstGeom>
            <a:ln>
              <a:solidFill>
                <a:srgbClr val="C0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7" name="Straight Connector 66"/>
            <p:cNvCxnSpPr/>
            <p:nvPr/>
          </p:nvCxnSpPr>
          <p:spPr>
            <a:xfrm rot="5400000">
              <a:off x="527378" y="2729174"/>
              <a:ext cx="533400" cy="1588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5" name="Group 7"/>
          <p:cNvGrpSpPr/>
          <p:nvPr/>
        </p:nvGrpSpPr>
        <p:grpSpPr>
          <a:xfrm>
            <a:off x="2609850" y="3962400"/>
            <a:ext cx="1905000" cy="523220"/>
            <a:chOff x="-1148862" y="1752600"/>
            <a:chExt cx="1758462" cy="523220"/>
          </a:xfrm>
        </p:grpSpPr>
        <p:sp>
          <p:nvSpPr>
            <p:cNvPr id="69" name="TextBox 68"/>
            <p:cNvSpPr txBox="1"/>
            <p:nvPr/>
          </p:nvSpPr>
          <p:spPr>
            <a:xfrm>
              <a:off x="-1148862" y="1752600"/>
              <a:ext cx="10668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err="1">
                  <a:solidFill>
                    <a:srgbClr val="C00000"/>
                  </a:solidFill>
                </a:rPr>
                <a:t>baru</a:t>
              </a:r>
              <a:endParaRPr lang="en-US" sz="2800" b="1" dirty="0">
                <a:solidFill>
                  <a:srgbClr val="C00000"/>
                </a:solidFill>
              </a:endParaRPr>
            </a:p>
          </p:txBody>
        </p:sp>
        <p:cxnSp>
          <p:nvCxnSpPr>
            <p:cNvPr id="70" name="Straight Arrow Connector 69"/>
            <p:cNvCxnSpPr/>
            <p:nvPr/>
          </p:nvCxnSpPr>
          <p:spPr>
            <a:xfrm>
              <a:off x="-152400" y="2057400"/>
              <a:ext cx="762000" cy="1588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71" name="TextBox 70"/>
          <p:cNvSpPr txBox="1"/>
          <p:nvPr/>
        </p:nvSpPr>
        <p:spPr>
          <a:xfrm>
            <a:off x="4676711" y="4053346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</a:rPr>
              <a:t>3</a:t>
            </a:r>
          </a:p>
        </p:txBody>
      </p:sp>
      <p:grpSp>
        <p:nvGrpSpPr>
          <p:cNvPr id="6" name="Group 71"/>
          <p:cNvGrpSpPr/>
          <p:nvPr/>
        </p:nvGrpSpPr>
        <p:grpSpPr>
          <a:xfrm>
            <a:off x="2667000" y="3047998"/>
            <a:ext cx="1568450" cy="685802"/>
            <a:chOff x="-44122" y="2462473"/>
            <a:chExt cx="1219200" cy="534195"/>
          </a:xfrm>
        </p:grpSpPr>
        <p:sp>
          <p:nvSpPr>
            <p:cNvPr id="73" name="Rectangle 72"/>
            <p:cNvSpPr/>
            <p:nvPr/>
          </p:nvSpPr>
          <p:spPr>
            <a:xfrm>
              <a:off x="-44122" y="2462473"/>
              <a:ext cx="1219200" cy="5334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4" name="Straight Connector 73"/>
            <p:cNvCxnSpPr/>
            <p:nvPr/>
          </p:nvCxnSpPr>
          <p:spPr>
            <a:xfrm rot="5400000">
              <a:off x="527378" y="2729174"/>
              <a:ext cx="533400" cy="1588"/>
            </a:xfrm>
            <a:prstGeom prst="lin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sp>
        <p:nvSpPr>
          <p:cNvPr id="75" name="TextBox 74"/>
          <p:cNvSpPr txBox="1"/>
          <p:nvPr/>
        </p:nvSpPr>
        <p:spPr>
          <a:xfrm>
            <a:off x="2819400" y="3121740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8</a:t>
            </a:r>
          </a:p>
        </p:txBody>
      </p:sp>
      <p:cxnSp>
        <p:nvCxnSpPr>
          <p:cNvPr id="76" name="Straight Connector 75"/>
          <p:cNvCxnSpPr/>
          <p:nvPr/>
        </p:nvCxnSpPr>
        <p:spPr>
          <a:xfrm rot="5400000">
            <a:off x="3650242" y="3131591"/>
            <a:ext cx="684781" cy="490141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77" name="TextBox 76"/>
          <p:cNvSpPr txBox="1"/>
          <p:nvPr/>
        </p:nvSpPr>
        <p:spPr>
          <a:xfrm>
            <a:off x="1282700" y="2182639"/>
            <a:ext cx="1155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dirty="0"/>
              <a:t>Front</a:t>
            </a:r>
          </a:p>
        </p:txBody>
      </p:sp>
      <p:cxnSp>
        <p:nvCxnSpPr>
          <p:cNvPr id="78" name="Shape 77"/>
          <p:cNvCxnSpPr/>
          <p:nvPr/>
        </p:nvCxnSpPr>
        <p:spPr>
          <a:xfrm>
            <a:off x="2222500" y="2487439"/>
            <a:ext cx="949325" cy="545811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0" name="Shape 79"/>
          <p:cNvCxnSpPr/>
          <p:nvPr/>
        </p:nvCxnSpPr>
        <p:spPr>
          <a:xfrm rot="10800000" flipV="1">
            <a:off x="3429000" y="2485104"/>
            <a:ext cx="454025" cy="545812"/>
          </a:xfrm>
          <a:prstGeom prst="bentConnector2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5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400" b="1" dirty="0" err="1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Illustrasi</a:t>
            </a:r>
            <a:r>
              <a:rPr lang="en-US" sz="3400" b="1" dirty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3400" b="1" dirty="0" err="1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Enqueue</a:t>
            </a:r>
            <a:r>
              <a:rPr lang="en-US" sz="3400" b="1" dirty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(Linked List)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3810000" y="2195052"/>
            <a:ext cx="1155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dirty="0"/>
              <a:t>Rear</a:t>
            </a:r>
          </a:p>
        </p:txBody>
      </p:sp>
      <p:cxnSp>
        <p:nvCxnSpPr>
          <p:cNvPr id="47" name="Straight Connector 46"/>
          <p:cNvCxnSpPr/>
          <p:nvPr/>
        </p:nvCxnSpPr>
        <p:spPr>
          <a:xfrm rot="5400000">
            <a:off x="5508539" y="4059720"/>
            <a:ext cx="684781" cy="490141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48" name="Shape 47"/>
          <p:cNvCxnSpPr/>
          <p:nvPr/>
        </p:nvCxnSpPr>
        <p:spPr>
          <a:xfrm>
            <a:off x="3927475" y="3416589"/>
            <a:ext cx="949325" cy="545811"/>
          </a:xfrm>
          <a:prstGeom prst="bentConnector2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Shape 57"/>
          <p:cNvCxnSpPr/>
          <p:nvPr/>
        </p:nvCxnSpPr>
        <p:spPr bwMode="auto">
          <a:xfrm>
            <a:off x="4876800" y="2456662"/>
            <a:ext cx="346075" cy="1505738"/>
          </a:xfrm>
          <a:prstGeom prst="bentConnector2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pic>
        <p:nvPicPr>
          <p:cNvPr id="25" name="Picture 24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6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</a:p>
        </p:txBody>
      </p:sp>
      <p:sp>
        <p:nvSpPr>
          <p:cNvPr id="2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9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/>
      <p:bldP spid="71" grpId="0"/>
      <p:bldP spid="75" grpId="0"/>
      <p:bldP spid="77" grpId="0"/>
      <p:bldP spid="45" grpId="0"/>
      <p:bldP spid="4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TextBox 63"/>
          <p:cNvSpPr txBox="1"/>
          <p:nvPr/>
        </p:nvSpPr>
        <p:spPr>
          <a:xfrm>
            <a:off x="152400" y="1371600"/>
            <a:ext cx="480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Font typeface="Wingdings" pitchFamily="2" charset="2"/>
              <a:buChar char="v"/>
            </a:pPr>
            <a:r>
              <a:rPr lang="en-US" sz="2800" b="1" dirty="0">
                <a:solidFill>
                  <a:srgbClr val="9933FF"/>
                </a:solidFill>
              </a:rPr>
              <a:t> </a:t>
            </a:r>
            <a:r>
              <a:rPr lang="en-US" sz="2800" b="1" dirty="0" err="1">
                <a:solidFill>
                  <a:srgbClr val="9933FF"/>
                </a:solidFill>
              </a:rPr>
              <a:t>Enqueue</a:t>
            </a:r>
            <a:r>
              <a:rPr lang="en-US" sz="2800" b="1" dirty="0">
                <a:solidFill>
                  <a:srgbClr val="9933FF"/>
                </a:solidFill>
              </a:rPr>
              <a:t>(Front,Rear,5)</a:t>
            </a:r>
          </a:p>
        </p:txBody>
      </p:sp>
      <p:grpSp>
        <p:nvGrpSpPr>
          <p:cNvPr id="2" name="Group 64"/>
          <p:cNvGrpSpPr/>
          <p:nvPr/>
        </p:nvGrpSpPr>
        <p:grpSpPr>
          <a:xfrm>
            <a:off x="5819505" y="4021392"/>
            <a:ext cx="1568450" cy="685802"/>
            <a:chOff x="-44122" y="2462473"/>
            <a:chExt cx="1219200" cy="534195"/>
          </a:xfrm>
        </p:grpSpPr>
        <p:sp>
          <p:nvSpPr>
            <p:cNvPr id="66" name="Rectangle 65"/>
            <p:cNvSpPr/>
            <p:nvPr/>
          </p:nvSpPr>
          <p:spPr>
            <a:xfrm>
              <a:off x="-44122" y="2462473"/>
              <a:ext cx="1219200" cy="533400"/>
            </a:xfrm>
            <a:prstGeom prst="rect">
              <a:avLst/>
            </a:prstGeom>
            <a:ln>
              <a:solidFill>
                <a:srgbClr val="9933FF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7" name="Straight Connector 66"/>
            <p:cNvCxnSpPr/>
            <p:nvPr/>
          </p:nvCxnSpPr>
          <p:spPr>
            <a:xfrm rot="5400000">
              <a:off x="527378" y="2729174"/>
              <a:ext cx="533400" cy="1588"/>
            </a:xfrm>
            <a:prstGeom prst="line">
              <a:avLst/>
            </a:prstGeom>
            <a:ln w="28575">
              <a:solidFill>
                <a:srgbClr val="9933FF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3" name="Group 7"/>
          <p:cNvGrpSpPr/>
          <p:nvPr/>
        </p:nvGrpSpPr>
        <p:grpSpPr>
          <a:xfrm>
            <a:off x="3901805" y="4021392"/>
            <a:ext cx="1905000" cy="523220"/>
            <a:chOff x="-1148862" y="1752600"/>
            <a:chExt cx="1758462" cy="523220"/>
          </a:xfrm>
        </p:grpSpPr>
        <p:sp>
          <p:nvSpPr>
            <p:cNvPr id="69" name="TextBox 68"/>
            <p:cNvSpPr txBox="1"/>
            <p:nvPr/>
          </p:nvSpPr>
          <p:spPr>
            <a:xfrm>
              <a:off x="-1148862" y="1752600"/>
              <a:ext cx="10668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err="1">
                  <a:solidFill>
                    <a:srgbClr val="9933FF"/>
                  </a:solidFill>
                </a:rPr>
                <a:t>baru</a:t>
              </a:r>
              <a:endParaRPr lang="en-US" sz="2800" b="1" dirty="0">
                <a:solidFill>
                  <a:srgbClr val="9933FF"/>
                </a:solidFill>
              </a:endParaRPr>
            </a:p>
          </p:txBody>
        </p:sp>
        <p:cxnSp>
          <p:nvCxnSpPr>
            <p:cNvPr id="70" name="Straight Arrow Connector 69"/>
            <p:cNvCxnSpPr/>
            <p:nvPr/>
          </p:nvCxnSpPr>
          <p:spPr>
            <a:xfrm>
              <a:off x="-152400" y="2057400"/>
              <a:ext cx="762000" cy="1588"/>
            </a:xfrm>
            <a:prstGeom prst="straightConnector1">
              <a:avLst/>
            </a:prstGeom>
            <a:ln w="28575">
              <a:solidFill>
                <a:srgbClr val="9933FF"/>
              </a:solidFill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71" name="TextBox 70"/>
          <p:cNvSpPr txBox="1"/>
          <p:nvPr/>
        </p:nvSpPr>
        <p:spPr>
          <a:xfrm>
            <a:off x="5968666" y="4112338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9933FF"/>
                </a:solidFill>
              </a:rPr>
              <a:t>5</a:t>
            </a:r>
          </a:p>
        </p:txBody>
      </p:sp>
      <p:grpSp>
        <p:nvGrpSpPr>
          <p:cNvPr id="4" name="Group 71"/>
          <p:cNvGrpSpPr/>
          <p:nvPr/>
        </p:nvGrpSpPr>
        <p:grpSpPr>
          <a:xfrm>
            <a:off x="1816100" y="3047998"/>
            <a:ext cx="1568450" cy="685802"/>
            <a:chOff x="-44122" y="2462473"/>
            <a:chExt cx="1219200" cy="534195"/>
          </a:xfrm>
        </p:grpSpPr>
        <p:sp>
          <p:nvSpPr>
            <p:cNvPr id="73" name="Rectangle 72"/>
            <p:cNvSpPr/>
            <p:nvPr/>
          </p:nvSpPr>
          <p:spPr>
            <a:xfrm>
              <a:off x="-44122" y="2462473"/>
              <a:ext cx="1219200" cy="5334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4" name="Straight Connector 73"/>
            <p:cNvCxnSpPr/>
            <p:nvPr/>
          </p:nvCxnSpPr>
          <p:spPr>
            <a:xfrm rot="5400000">
              <a:off x="527378" y="2729174"/>
              <a:ext cx="533400" cy="1588"/>
            </a:xfrm>
            <a:prstGeom prst="lin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sp>
        <p:nvSpPr>
          <p:cNvPr id="75" name="TextBox 74"/>
          <p:cNvSpPr txBox="1"/>
          <p:nvPr/>
        </p:nvSpPr>
        <p:spPr>
          <a:xfrm>
            <a:off x="1968500" y="3121740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8</a:t>
            </a:r>
          </a:p>
        </p:txBody>
      </p:sp>
      <p:cxnSp>
        <p:nvCxnSpPr>
          <p:cNvPr id="76" name="Straight Connector 75"/>
          <p:cNvCxnSpPr/>
          <p:nvPr/>
        </p:nvCxnSpPr>
        <p:spPr>
          <a:xfrm rot="5400000">
            <a:off x="6803939" y="4118712"/>
            <a:ext cx="684781" cy="490141"/>
          </a:xfrm>
          <a:prstGeom prst="line">
            <a:avLst/>
          </a:prstGeom>
          <a:ln>
            <a:solidFill>
              <a:srgbClr val="9933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77" name="TextBox 76"/>
          <p:cNvSpPr txBox="1"/>
          <p:nvPr/>
        </p:nvSpPr>
        <p:spPr>
          <a:xfrm>
            <a:off x="457200" y="2182639"/>
            <a:ext cx="1155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dirty="0"/>
              <a:t>Front</a:t>
            </a:r>
          </a:p>
        </p:txBody>
      </p:sp>
      <p:cxnSp>
        <p:nvCxnSpPr>
          <p:cNvPr id="78" name="Shape 77"/>
          <p:cNvCxnSpPr/>
          <p:nvPr/>
        </p:nvCxnSpPr>
        <p:spPr>
          <a:xfrm>
            <a:off x="1371600" y="2487439"/>
            <a:ext cx="949325" cy="545811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0" name="Shape 79"/>
          <p:cNvCxnSpPr/>
          <p:nvPr/>
        </p:nvCxnSpPr>
        <p:spPr>
          <a:xfrm rot="10800000" flipV="1">
            <a:off x="4927600" y="2485104"/>
            <a:ext cx="454025" cy="545812"/>
          </a:xfrm>
          <a:prstGeom prst="bentConnector2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5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400" b="1" dirty="0" err="1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Illustrasi</a:t>
            </a:r>
            <a:r>
              <a:rPr lang="en-US" sz="3400" b="1" dirty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3400" b="1" dirty="0" err="1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Enqueue</a:t>
            </a:r>
            <a:r>
              <a:rPr lang="en-US" sz="3400" b="1" dirty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(Linked List)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5397500" y="2195052"/>
            <a:ext cx="1155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dirty="0"/>
              <a:t>Rear</a:t>
            </a:r>
          </a:p>
        </p:txBody>
      </p:sp>
      <p:cxnSp>
        <p:nvCxnSpPr>
          <p:cNvPr id="58" name="Shape 57"/>
          <p:cNvCxnSpPr/>
          <p:nvPr/>
        </p:nvCxnSpPr>
        <p:spPr bwMode="auto">
          <a:xfrm>
            <a:off x="6283325" y="2514600"/>
            <a:ext cx="346075" cy="1505738"/>
          </a:xfrm>
          <a:prstGeom prst="bentConnector2">
            <a:avLst/>
          </a:prstGeom>
          <a:solidFill>
            <a:schemeClr val="accent1"/>
          </a:solidFill>
          <a:ln w="28575" cap="flat" cmpd="sng" algn="ctr">
            <a:solidFill>
              <a:srgbClr val="9933FF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25" name="Group 64"/>
          <p:cNvGrpSpPr/>
          <p:nvPr/>
        </p:nvGrpSpPr>
        <p:grpSpPr>
          <a:xfrm>
            <a:off x="4054205" y="3048000"/>
            <a:ext cx="1568450" cy="685802"/>
            <a:chOff x="-44122" y="2462473"/>
            <a:chExt cx="1219200" cy="534195"/>
          </a:xfrm>
        </p:grpSpPr>
        <p:sp>
          <p:nvSpPr>
            <p:cNvPr id="26" name="Rectangle 25"/>
            <p:cNvSpPr/>
            <p:nvPr/>
          </p:nvSpPr>
          <p:spPr>
            <a:xfrm>
              <a:off x="-44122" y="2462473"/>
              <a:ext cx="1219200" cy="533400"/>
            </a:xfrm>
            <a:prstGeom prst="rect">
              <a:avLst/>
            </a:prstGeom>
            <a:ln>
              <a:solidFill>
                <a:srgbClr val="C0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7" name="Straight Connector 26"/>
            <p:cNvCxnSpPr/>
            <p:nvPr/>
          </p:nvCxnSpPr>
          <p:spPr>
            <a:xfrm rot="5400000">
              <a:off x="527378" y="2729174"/>
              <a:ext cx="533400" cy="1588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28" name="TextBox 27"/>
          <p:cNvSpPr txBox="1"/>
          <p:nvPr/>
        </p:nvSpPr>
        <p:spPr>
          <a:xfrm>
            <a:off x="4203366" y="3138946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</a:rPr>
              <a:t>3</a:t>
            </a:r>
          </a:p>
        </p:txBody>
      </p:sp>
      <p:cxnSp>
        <p:nvCxnSpPr>
          <p:cNvPr id="47" name="Straight Connector 46"/>
          <p:cNvCxnSpPr/>
          <p:nvPr/>
        </p:nvCxnSpPr>
        <p:spPr>
          <a:xfrm rot="5400000">
            <a:off x="5038639" y="3142860"/>
            <a:ext cx="684781" cy="490141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33" name="Straight Arrow Connector 32"/>
          <p:cNvCxnSpPr/>
          <p:nvPr/>
        </p:nvCxnSpPr>
        <p:spPr bwMode="auto">
          <a:xfrm>
            <a:off x="3138536" y="3397044"/>
            <a:ext cx="9144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8" name="Shape 47"/>
          <p:cNvCxnSpPr/>
          <p:nvPr/>
        </p:nvCxnSpPr>
        <p:spPr>
          <a:xfrm>
            <a:off x="5373324" y="3419049"/>
            <a:ext cx="949325" cy="545811"/>
          </a:xfrm>
          <a:prstGeom prst="bentConnector2">
            <a:avLst/>
          </a:prstGeom>
          <a:ln w="28575">
            <a:solidFill>
              <a:srgbClr val="9933FF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0" name="Picture 29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1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</a:p>
        </p:txBody>
      </p:sp>
      <p:sp>
        <p:nvSpPr>
          <p:cNvPr id="3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8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/>
      <p:bldP spid="71" grpId="0"/>
      <p:bldP spid="75" grpId="0"/>
      <p:bldP spid="77" grpId="0"/>
      <p:bldP spid="45" grpId="0"/>
      <p:bldP spid="46" grpId="0"/>
      <p:bldP spid="2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4000" b="1" dirty="0" err="1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Dequeue</a:t>
            </a:r>
            <a:r>
              <a:rPr lang="en-US" sz="4000" b="1" dirty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(Array </a:t>
            </a:r>
            <a:r>
              <a:rPr lang="en-US" sz="4000" b="1" dirty="0" err="1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Statis</a:t>
            </a:r>
            <a:r>
              <a:rPr lang="en-US" sz="4000" b="1" dirty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48275"/>
          </a:xfrm>
        </p:spPr>
        <p:txBody>
          <a:bodyPr>
            <a:normAutofit fontScale="92500" lnSpcReduction="10000"/>
          </a:bodyPr>
          <a:lstStyle/>
          <a:p>
            <a:pPr marL="0" lvl="2" indent="0" algn="just">
              <a:buNone/>
            </a:pPr>
            <a:r>
              <a:rPr lang="en-US" sz="2200" b="1" dirty="0">
                <a:solidFill>
                  <a:schemeClr val="tx2"/>
                </a:solidFill>
                <a:latin typeface="+mn-lt"/>
              </a:rPr>
              <a:t>Proses </a:t>
            </a:r>
            <a:r>
              <a:rPr lang="en-US" sz="2200" b="1" dirty="0" err="1">
                <a:solidFill>
                  <a:schemeClr val="tx2"/>
                </a:solidFill>
                <a:latin typeface="+mn-lt"/>
              </a:rPr>
              <a:t>dequeue</a:t>
            </a:r>
            <a:r>
              <a:rPr lang="en-US" sz="2200" b="1" dirty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>
                <a:solidFill>
                  <a:schemeClr val="tx2"/>
                </a:solidFill>
                <a:latin typeface="+mn-lt"/>
              </a:rPr>
              <a:t>bisa</a:t>
            </a:r>
            <a:r>
              <a:rPr lang="en-US" sz="2200" b="1" dirty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>
                <a:solidFill>
                  <a:schemeClr val="tx2"/>
                </a:solidFill>
                <a:latin typeface="+mn-lt"/>
              </a:rPr>
              <a:t>dilakukan</a:t>
            </a:r>
            <a:r>
              <a:rPr lang="en-US" sz="2200" b="1" dirty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>
                <a:solidFill>
                  <a:schemeClr val="tx2"/>
                </a:solidFill>
                <a:latin typeface="+mn-lt"/>
              </a:rPr>
              <a:t>jika</a:t>
            </a:r>
            <a:r>
              <a:rPr lang="en-US" sz="2200" b="1" dirty="0">
                <a:solidFill>
                  <a:schemeClr val="tx2"/>
                </a:solidFill>
                <a:latin typeface="+mn-lt"/>
              </a:rPr>
              <a:t> queue </a:t>
            </a:r>
            <a:r>
              <a:rPr lang="en-US" sz="2200" b="1" dirty="0" err="1">
                <a:solidFill>
                  <a:schemeClr val="tx2"/>
                </a:solidFill>
                <a:latin typeface="+mn-lt"/>
              </a:rPr>
              <a:t>dalam</a:t>
            </a:r>
            <a:r>
              <a:rPr lang="en-US" sz="2200" b="1" dirty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>
                <a:solidFill>
                  <a:schemeClr val="tx2"/>
                </a:solidFill>
                <a:latin typeface="+mn-lt"/>
              </a:rPr>
              <a:t>keadaan</a:t>
            </a:r>
            <a:r>
              <a:rPr lang="en-US" sz="2200" b="1" dirty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>
                <a:solidFill>
                  <a:schemeClr val="tx2"/>
                </a:solidFill>
                <a:latin typeface="+mn-lt"/>
              </a:rPr>
              <a:t>tidak</a:t>
            </a:r>
            <a:r>
              <a:rPr lang="en-US" sz="2200" b="1" dirty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>
                <a:solidFill>
                  <a:schemeClr val="tx2"/>
                </a:solidFill>
                <a:latin typeface="+mn-lt"/>
              </a:rPr>
              <a:t>kosong</a:t>
            </a:r>
            <a:r>
              <a:rPr lang="en-US" sz="2200" b="1" dirty="0">
                <a:solidFill>
                  <a:schemeClr val="tx2"/>
                </a:solidFill>
                <a:latin typeface="+mn-lt"/>
              </a:rPr>
              <a:t>, </a:t>
            </a:r>
            <a:r>
              <a:rPr lang="en-US" sz="2200" b="1" dirty="0" err="1">
                <a:solidFill>
                  <a:schemeClr val="tx2"/>
                </a:solidFill>
                <a:latin typeface="+mn-lt"/>
              </a:rPr>
              <a:t>dengan</a:t>
            </a:r>
            <a:r>
              <a:rPr lang="en-US" sz="2200" b="1" dirty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>
                <a:solidFill>
                  <a:schemeClr val="tx2"/>
                </a:solidFill>
                <a:latin typeface="+mn-lt"/>
              </a:rPr>
              <a:t>cara</a:t>
            </a:r>
            <a:r>
              <a:rPr lang="en-US" sz="2200" b="1" dirty="0">
                <a:solidFill>
                  <a:schemeClr val="tx2"/>
                </a:solidFill>
                <a:latin typeface="+mn-lt"/>
              </a:rPr>
              <a:t>: </a:t>
            </a:r>
            <a:endParaRPr lang="en-US" sz="2200" b="1" dirty="0">
              <a:solidFill>
                <a:srgbClr val="002060"/>
              </a:solidFill>
              <a:latin typeface="+mn-lt"/>
            </a:endParaRPr>
          </a:p>
          <a:p>
            <a:pPr marL="280988" lvl="2" indent="-280988" algn="just">
              <a:buFont typeface="Wingdings" pitchFamily="2" charset="2"/>
              <a:buChar char="v"/>
            </a:pPr>
            <a:r>
              <a:rPr lang="en-US" sz="2200" b="1" dirty="0" err="1">
                <a:solidFill>
                  <a:schemeClr val="tx2"/>
                </a:solidFill>
                <a:latin typeface="+mn-lt"/>
              </a:rPr>
              <a:t>Periksa</a:t>
            </a:r>
            <a:r>
              <a:rPr lang="en-US" sz="2200" b="1" dirty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>
                <a:solidFill>
                  <a:schemeClr val="tx2"/>
                </a:solidFill>
                <a:latin typeface="+mn-lt"/>
              </a:rPr>
              <a:t>apakah</a:t>
            </a:r>
            <a:r>
              <a:rPr lang="en-US" sz="2200" b="1" dirty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>
                <a:solidFill>
                  <a:schemeClr val="tx2"/>
                </a:solidFill>
                <a:latin typeface="+mn-lt"/>
              </a:rPr>
              <a:t>elemen</a:t>
            </a:r>
            <a:r>
              <a:rPr lang="en-US" sz="2200" b="1" dirty="0">
                <a:solidFill>
                  <a:schemeClr val="tx2"/>
                </a:solidFill>
                <a:latin typeface="+mn-lt"/>
              </a:rPr>
              <a:t>/data di queue </a:t>
            </a:r>
            <a:r>
              <a:rPr lang="en-US" sz="2200" b="1" dirty="0" err="1">
                <a:solidFill>
                  <a:schemeClr val="tx2"/>
                </a:solidFill>
                <a:latin typeface="+mn-lt"/>
              </a:rPr>
              <a:t>hanya</a:t>
            </a:r>
            <a:r>
              <a:rPr lang="en-US" sz="2200" b="1" dirty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>
                <a:solidFill>
                  <a:schemeClr val="tx2"/>
                </a:solidFill>
                <a:latin typeface="+mn-lt"/>
              </a:rPr>
              <a:t>ada</a:t>
            </a:r>
            <a:r>
              <a:rPr lang="en-US" sz="2200" b="1" dirty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>
                <a:solidFill>
                  <a:schemeClr val="tx2"/>
                </a:solidFill>
                <a:latin typeface="+mn-lt"/>
              </a:rPr>
              <a:t>satu</a:t>
            </a:r>
            <a:r>
              <a:rPr lang="en-US" sz="2200" b="1" dirty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>
                <a:solidFill>
                  <a:schemeClr val="tx2"/>
                </a:solidFill>
                <a:latin typeface="+mn-lt"/>
              </a:rPr>
              <a:t>atau</a:t>
            </a:r>
            <a:r>
              <a:rPr lang="en-US" sz="2200" b="1" dirty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>
                <a:solidFill>
                  <a:schemeClr val="tx2"/>
                </a:solidFill>
                <a:latin typeface="+mn-lt"/>
              </a:rPr>
              <a:t>lebih</a:t>
            </a:r>
            <a:r>
              <a:rPr lang="en-US" sz="2200" b="1" dirty="0">
                <a:solidFill>
                  <a:schemeClr val="tx2"/>
                </a:solidFill>
                <a:latin typeface="+mn-lt"/>
              </a:rPr>
              <a:t>, </a:t>
            </a:r>
            <a:r>
              <a:rPr lang="en-US" sz="2200" b="1" dirty="0" err="1">
                <a:solidFill>
                  <a:schemeClr val="tx2"/>
                </a:solidFill>
                <a:latin typeface="+mn-lt"/>
              </a:rPr>
              <a:t>jika</a:t>
            </a:r>
            <a:r>
              <a:rPr lang="en-US" sz="2200" b="1" dirty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>
                <a:solidFill>
                  <a:schemeClr val="tx2"/>
                </a:solidFill>
                <a:latin typeface="+mn-lt"/>
              </a:rPr>
              <a:t>satu</a:t>
            </a:r>
            <a:r>
              <a:rPr lang="en-US" sz="2200" b="1" dirty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>
                <a:solidFill>
                  <a:schemeClr val="tx2"/>
                </a:solidFill>
                <a:latin typeface="+mn-lt"/>
              </a:rPr>
              <a:t>elemen</a:t>
            </a:r>
            <a:r>
              <a:rPr lang="en-US" sz="2200" b="1" dirty="0">
                <a:solidFill>
                  <a:schemeClr val="tx2"/>
                </a:solidFill>
                <a:latin typeface="+mn-lt"/>
              </a:rPr>
              <a:t>/data </a:t>
            </a:r>
            <a:r>
              <a:rPr lang="en-US" sz="2200" b="1" dirty="0" err="1">
                <a:solidFill>
                  <a:schemeClr val="tx2"/>
                </a:solidFill>
                <a:latin typeface="+mn-lt"/>
              </a:rPr>
              <a:t>maka</a:t>
            </a:r>
            <a:r>
              <a:rPr lang="en-US" sz="2200" b="1" dirty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>
                <a:solidFill>
                  <a:schemeClr val="tx2"/>
                </a:solidFill>
                <a:latin typeface="+mn-lt"/>
              </a:rPr>
              <a:t>keluarkan</a:t>
            </a:r>
            <a:r>
              <a:rPr lang="en-US" sz="2200" b="1" dirty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>
                <a:solidFill>
                  <a:schemeClr val="tx2"/>
                </a:solidFill>
                <a:latin typeface="+mn-lt"/>
              </a:rPr>
              <a:t>elemen</a:t>
            </a:r>
            <a:r>
              <a:rPr lang="en-US" sz="2200" b="1" dirty="0">
                <a:solidFill>
                  <a:schemeClr val="tx2"/>
                </a:solidFill>
                <a:latin typeface="+mn-lt"/>
              </a:rPr>
              <a:t>/data </a:t>
            </a:r>
            <a:r>
              <a:rPr lang="en-US" sz="2200" b="1" dirty="0" err="1">
                <a:solidFill>
                  <a:schemeClr val="tx2"/>
                </a:solidFill>
                <a:latin typeface="+mn-lt"/>
              </a:rPr>
              <a:t>pertama</a:t>
            </a:r>
            <a:r>
              <a:rPr lang="en-US" sz="2200" b="1" dirty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>
                <a:solidFill>
                  <a:schemeClr val="tx2"/>
                </a:solidFill>
                <a:latin typeface="+mn-lt"/>
              </a:rPr>
              <a:t>dari</a:t>
            </a:r>
            <a:r>
              <a:rPr lang="en-US" sz="2200" b="1" dirty="0">
                <a:solidFill>
                  <a:schemeClr val="tx2"/>
                </a:solidFill>
                <a:latin typeface="+mn-lt"/>
              </a:rPr>
              <a:t> Queue, </a:t>
            </a:r>
            <a:r>
              <a:rPr lang="en-US" sz="2200" b="1" dirty="0" err="1">
                <a:solidFill>
                  <a:schemeClr val="tx2"/>
                </a:solidFill>
                <a:latin typeface="+mn-lt"/>
              </a:rPr>
              <a:t>lalu</a:t>
            </a:r>
            <a:r>
              <a:rPr lang="en-US" sz="2200" b="1" dirty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>
                <a:solidFill>
                  <a:schemeClr val="tx2"/>
                </a:solidFill>
                <a:latin typeface="+mn-lt"/>
              </a:rPr>
              <a:t>harga</a:t>
            </a:r>
            <a:r>
              <a:rPr lang="en-US" sz="2200" b="1" dirty="0">
                <a:solidFill>
                  <a:schemeClr val="tx2"/>
                </a:solidFill>
                <a:latin typeface="+mn-lt"/>
              </a:rPr>
              <a:t> front </a:t>
            </a:r>
            <a:r>
              <a:rPr lang="en-US" sz="2200" b="1" dirty="0" err="1">
                <a:solidFill>
                  <a:schemeClr val="tx2"/>
                </a:solidFill>
                <a:latin typeface="+mn-lt"/>
              </a:rPr>
              <a:t>dan</a:t>
            </a:r>
            <a:r>
              <a:rPr lang="en-US" sz="2200" b="1" dirty="0">
                <a:solidFill>
                  <a:schemeClr val="tx2"/>
                </a:solidFill>
                <a:latin typeface="+mn-lt"/>
              </a:rPr>
              <a:t> rear </a:t>
            </a:r>
            <a:r>
              <a:rPr lang="en-US" sz="2200" b="1" dirty="0" err="1">
                <a:solidFill>
                  <a:schemeClr val="tx2"/>
                </a:solidFill>
                <a:latin typeface="+mn-lt"/>
              </a:rPr>
              <a:t>menjadi</a:t>
            </a:r>
            <a:r>
              <a:rPr lang="en-US" sz="2200" b="1" dirty="0">
                <a:solidFill>
                  <a:schemeClr val="tx2"/>
                </a:solidFill>
                <a:latin typeface="+mn-lt"/>
              </a:rPr>
              <a:t> 0 (</a:t>
            </a:r>
            <a:r>
              <a:rPr lang="en-US" sz="2200" b="1" dirty="0" err="1">
                <a:solidFill>
                  <a:schemeClr val="tx2"/>
                </a:solidFill>
                <a:latin typeface="+mn-lt"/>
              </a:rPr>
              <a:t>nol</a:t>
            </a:r>
            <a:r>
              <a:rPr lang="en-US" sz="2200" b="1" dirty="0">
                <a:solidFill>
                  <a:schemeClr val="tx2"/>
                </a:solidFill>
                <a:latin typeface="+mn-lt"/>
              </a:rPr>
              <a:t>).</a:t>
            </a:r>
          </a:p>
          <a:p>
            <a:pPr marL="280988" lvl="2" indent="-280988" algn="just">
              <a:buFont typeface="Wingdings" pitchFamily="2" charset="2"/>
              <a:buChar char="v"/>
            </a:pPr>
            <a:r>
              <a:rPr lang="en-US" sz="2200" b="1" dirty="0" err="1">
                <a:solidFill>
                  <a:schemeClr val="tx2"/>
                </a:solidFill>
                <a:latin typeface="+mn-lt"/>
              </a:rPr>
              <a:t>Jika</a:t>
            </a:r>
            <a:r>
              <a:rPr lang="en-US" sz="2200" b="1" dirty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>
                <a:solidFill>
                  <a:schemeClr val="tx2"/>
                </a:solidFill>
                <a:latin typeface="+mn-lt"/>
              </a:rPr>
              <a:t>lebih</a:t>
            </a:r>
            <a:r>
              <a:rPr lang="en-US" sz="2200" b="1" dirty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>
                <a:solidFill>
                  <a:schemeClr val="tx2"/>
                </a:solidFill>
                <a:latin typeface="+mn-lt"/>
              </a:rPr>
              <a:t>dari</a:t>
            </a:r>
            <a:r>
              <a:rPr lang="en-US" sz="2200" b="1" dirty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>
                <a:solidFill>
                  <a:schemeClr val="tx2"/>
                </a:solidFill>
                <a:latin typeface="+mn-lt"/>
              </a:rPr>
              <a:t>satu</a:t>
            </a:r>
            <a:r>
              <a:rPr lang="en-US" sz="2200" b="1" dirty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>
                <a:solidFill>
                  <a:schemeClr val="tx2"/>
                </a:solidFill>
                <a:latin typeface="+mn-lt"/>
              </a:rPr>
              <a:t>setelah</a:t>
            </a:r>
            <a:r>
              <a:rPr lang="en-US" sz="2200" b="1" dirty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>
                <a:solidFill>
                  <a:schemeClr val="tx2"/>
                </a:solidFill>
                <a:latin typeface="+mn-lt"/>
              </a:rPr>
              <a:t>mengeluarkan</a:t>
            </a:r>
            <a:r>
              <a:rPr lang="en-US" sz="2200" b="1" dirty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>
                <a:solidFill>
                  <a:schemeClr val="tx2"/>
                </a:solidFill>
                <a:latin typeface="+mn-lt"/>
              </a:rPr>
              <a:t>elemen</a:t>
            </a:r>
            <a:r>
              <a:rPr lang="en-US" sz="2200" b="1" dirty="0">
                <a:solidFill>
                  <a:schemeClr val="tx2"/>
                </a:solidFill>
                <a:latin typeface="+mn-lt"/>
              </a:rPr>
              <a:t>/data </a:t>
            </a:r>
            <a:r>
              <a:rPr lang="en-US" sz="2200" b="1" dirty="0" err="1">
                <a:solidFill>
                  <a:schemeClr val="tx2"/>
                </a:solidFill>
                <a:latin typeface="+mn-lt"/>
              </a:rPr>
              <a:t>dari</a:t>
            </a:r>
            <a:r>
              <a:rPr lang="en-US" sz="2200" b="1" dirty="0">
                <a:solidFill>
                  <a:schemeClr val="tx2"/>
                </a:solidFill>
                <a:latin typeface="+mn-lt"/>
              </a:rPr>
              <a:t> queue </a:t>
            </a:r>
            <a:r>
              <a:rPr lang="en-US" sz="2200" b="1" dirty="0" err="1">
                <a:solidFill>
                  <a:schemeClr val="tx2"/>
                </a:solidFill>
                <a:latin typeface="+mn-lt"/>
              </a:rPr>
              <a:t>maka</a:t>
            </a:r>
            <a:r>
              <a:rPr lang="en-US" sz="2200" b="1" dirty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>
                <a:solidFill>
                  <a:schemeClr val="tx2"/>
                </a:solidFill>
                <a:latin typeface="+mn-lt"/>
              </a:rPr>
              <a:t>lakukan</a:t>
            </a:r>
            <a:r>
              <a:rPr lang="en-US" sz="2200" b="1" dirty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u="sng" dirty="0">
                <a:solidFill>
                  <a:srgbClr val="FF0000"/>
                </a:solidFill>
                <a:latin typeface="+mn-lt"/>
              </a:rPr>
              <a:t>proses </a:t>
            </a:r>
            <a:r>
              <a:rPr lang="en-US" sz="2200" b="1" u="sng" dirty="0" err="1">
                <a:solidFill>
                  <a:srgbClr val="FF0000"/>
                </a:solidFill>
                <a:latin typeface="+mn-lt"/>
              </a:rPr>
              <a:t>pergeseran</a:t>
            </a:r>
            <a:r>
              <a:rPr lang="en-US" sz="2200" b="1" dirty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2200" b="1" dirty="0">
                <a:solidFill>
                  <a:schemeClr val="tx2"/>
                </a:solidFill>
                <a:latin typeface="+mn-lt"/>
              </a:rPr>
              <a:t>data </a:t>
            </a:r>
            <a:r>
              <a:rPr lang="en-US" sz="2200" b="1" dirty="0" err="1">
                <a:solidFill>
                  <a:schemeClr val="tx2"/>
                </a:solidFill>
                <a:latin typeface="+mn-lt"/>
              </a:rPr>
              <a:t>dimana</a:t>
            </a:r>
            <a:r>
              <a:rPr lang="en-US" sz="2200" b="1" dirty="0">
                <a:solidFill>
                  <a:schemeClr val="tx2"/>
                </a:solidFill>
                <a:latin typeface="+mn-lt"/>
              </a:rPr>
              <a:t> data di </a:t>
            </a:r>
            <a:r>
              <a:rPr lang="en-US" sz="2200" b="1" dirty="0" err="1">
                <a:solidFill>
                  <a:schemeClr val="tx2"/>
                </a:solidFill>
                <a:latin typeface="+mn-lt"/>
              </a:rPr>
              <a:t>posisi</a:t>
            </a:r>
            <a:r>
              <a:rPr lang="en-US" sz="2200" b="1" dirty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>
                <a:solidFill>
                  <a:schemeClr val="tx2"/>
                </a:solidFill>
                <a:latin typeface="+mn-lt"/>
              </a:rPr>
              <a:t>kedua</a:t>
            </a:r>
            <a:r>
              <a:rPr lang="en-US" sz="2200" b="1" dirty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>
                <a:solidFill>
                  <a:schemeClr val="tx2"/>
                </a:solidFill>
                <a:latin typeface="+mn-lt"/>
              </a:rPr>
              <a:t>akan</a:t>
            </a:r>
            <a:r>
              <a:rPr lang="en-US" sz="2200" b="1" dirty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>
                <a:solidFill>
                  <a:schemeClr val="tx2"/>
                </a:solidFill>
                <a:latin typeface="+mn-lt"/>
              </a:rPr>
              <a:t>menempati</a:t>
            </a:r>
            <a:r>
              <a:rPr lang="en-US" sz="2200" b="1" dirty="0">
                <a:solidFill>
                  <a:schemeClr val="tx2"/>
                </a:solidFill>
                <a:latin typeface="+mn-lt"/>
              </a:rPr>
              <a:t> Queue </a:t>
            </a:r>
            <a:r>
              <a:rPr lang="en-US" sz="2200" b="1" dirty="0" err="1">
                <a:solidFill>
                  <a:schemeClr val="tx2"/>
                </a:solidFill>
                <a:latin typeface="+mn-lt"/>
              </a:rPr>
              <a:t>pada</a:t>
            </a:r>
            <a:r>
              <a:rPr lang="en-US" sz="2200" b="1" dirty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>
                <a:solidFill>
                  <a:schemeClr val="tx2"/>
                </a:solidFill>
                <a:latin typeface="+mn-lt"/>
              </a:rPr>
              <a:t>posisi</a:t>
            </a:r>
            <a:r>
              <a:rPr lang="en-US" sz="2200" b="1" dirty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>
                <a:solidFill>
                  <a:schemeClr val="tx2"/>
                </a:solidFill>
                <a:latin typeface="+mn-lt"/>
              </a:rPr>
              <a:t>pertama</a:t>
            </a:r>
            <a:r>
              <a:rPr lang="en-US" sz="2200" b="1" dirty="0">
                <a:solidFill>
                  <a:schemeClr val="tx2"/>
                </a:solidFill>
                <a:latin typeface="+mn-lt"/>
              </a:rPr>
              <a:t>, data di </a:t>
            </a:r>
            <a:r>
              <a:rPr lang="en-US" sz="2200" b="1" dirty="0" err="1">
                <a:solidFill>
                  <a:schemeClr val="tx2"/>
                </a:solidFill>
                <a:latin typeface="+mn-lt"/>
              </a:rPr>
              <a:t>posisi</a:t>
            </a:r>
            <a:r>
              <a:rPr lang="en-US" sz="2200" b="1" dirty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>
                <a:solidFill>
                  <a:schemeClr val="tx2"/>
                </a:solidFill>
                <a:latin typeface="+mn-lt"/>
              </a:rPr>
              <a:t>ketiga</a:t>
            </a:r>
            <a:r>
              <a:rPr lang="en-US" sz="2200" b="1" dirty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>
                <a:solidFill>
                  <a:schemeClr val="tx2"/>
                </a:solidFill>
                <a:latin typeface="+mn-lt"/>
              </a:rPr>
              <a:t>akan</a:t>
            </a:r>
            <a:r>
              <a:rPr lang="en-US" sz="2200" b="1" dirty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>
                <a:solidFill>
                  <a:schemeClr val="tx2"/>
                </a:solidFill>
                <a:latin typeface="+mn-lt"/>
              </a:rPr>
              <a:t>menempati</a:t>
            </a:r>
            <a:r>
              <a:rPr lang="en-US" sz="2200" b="1" dirty="0">
                <a:solidFill>
                  <a:schemeClr val="tx2"/>
                </a:solidFill>
                <a:latin typeface="+mn-lt"/>
              </a:rPr>
              <a:t> Queue </a:t>
            </a:r>
            <a:r>
              <a:rPr lang="en-US" sz="2200" b="1" dirty="0" err="1">
                <a:solidFill>
                  <a:schemeClr val="tx2"/>
                </a:solidFill>
                <a:latin typeface="+mn-lt"/>
              </a:rPr>
              <a:t>pada</a:t>
            </a:r>
            <a:r>
              <a:rPr lang="en-US" sz="2200" b="1" dirty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>
                <a:solidFill>
                  <a:schemeClr val="tx2"/>
                </a:solidFill>
                <a:latin typeface="+mn-lt"/>
              </a:rPr>
              <a:t>posisi</a:t>
            </a:r>
            <a:r>
              <a:rPr lang="en-US" sz="2200" b="1" dirty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>
                <a:solidFill>
                  <a:schemeClr val="tx2"/>
                </a:solidFill>
                <a:latin typeface="+mn-lt"/>
              </a:rPr>
              <a:t>kedua</a:t>
            </a:r>
            <a:r>
              <a:rPr lang="en-US" sz="2200" b="1" dirty="0">
                <a:solidFill>
                  <a:schemeClr val="tx2"/>
                </a:solidFill>
                <a:latin typeface="+mn-lt"/>
              </a:rPr>
              <a:t>, </a:t>
            </a:r>
            <a:r>
              <a:rPr lang="en-US" sz="2200" b="1" dirty="0" err="1">
                <a:solidFill>
                  <a:schemeClr val="tx2"/>
                </a:solidFill>
                <a:latin typeface="+mn-lt"/>
              </a:rPr>
              <a:t>dan</a:t>
            </a:r>
            <a:r>
              <a:rPr lang="en-US" sz="2200" b="1" dirty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>
                <a:solidFill>
                  <a:schemeClr val="tx2"/>
                </a:solidFill>
                <a:latin typeface="+mn-lt"/>
              </a:rPr>
              <a:t>seterusnya</a:t>
            </a:r>
            <a:r>
              <a:rPr lang="en-US" sz="2200" b="1" dirty="0">
                <a:solidFill>
                  <a:schemeClr val="tx2"/>
                </a:solidFill>
                <a:latin typeface="+mn-lt"/>
              </a:rPr>
              <a:t>, </a:t>
            </a:r>
            <a:r>
              <a:rPr lang="en-US" sz="2200" b="1" dirty="0" err="1">
                <a:solidFill>
                  <a:schemeClr val="tx2"/>
                </a:solidFill>
                <a:latin typeface="+mn-lt"/>
              </a:rPr>
              <a:t>kemudian</a:t>
            </a:r>
            <a:r>
              <a:rPr lang="en-US" sz="2200" b="1" dirty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2200" b="1" dirty="0" err="1">
                <a:solidFill>
                  <a:srgbClr val="FF0000"/>
                </a:solidFill>
                <a:latin typeface="+mn-lt"/>
              </a:rPr>
              <a:t>posisi</a:t>
            </a:r>
            <a:r>
              <a:rPr lang="en-US" sz="2200" b="1" dirty="0">
                <a:solidFill>
                  <a:srgbClr val="FF0000"/>
                </a:solidFill>
                <a:latin typeface="+mn-lt"/>
              </a:rPr>
              <a:t> Rear </a:t>
            </a:r>
            <a:r>
              <a:rPr lang="en-US" sz="2200" b="1" dirty="0" err="1">
                <a:solidFill>
                  <a:srgbClr val="FF0000"/>
                </a:solidFill>
                <a:latin typeface="+mn-lt"/>
              </a:rPr>
              <a:t>akan</a:t>
            </a:r>
            <a:r>
              <a:rPr lang="en-US" sz="2200" b="1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200" b="1" dirty="0" err="1">
                <a:solidFill>
                  <a:srgbClr val="FF0000"/>
                </a:solidFill>
                <a:latin typeface="+mn-lt"/>
              </a:rPr>
              <a:t>berkurang</a:t>
            </a:r>
            <a:r>
              <a:rPr lang="en-US" sz="2200" b="1" dirty="0">
                <a:solidFill>
                  <a:srgbClr val="FF0000"/>
                </a:solidFill>
                <a:latin typeface="+mn-lt"/>
              </a:rPr>
              <a:t> 1.</a:t>
            </a:r>
          </a:p>
          <a:p>
            <a:pPr marL="0" lvl="2" indent="0" algn="just">
              <a:buNone/>
            </a:pPr>
            <a:endParaRPr lang="en-US" sz="2200" b="1" dirty="0">
              <a:solidFill>
                <a:srgbClr val="FF0000"/>
              </a:solidFill>
              <a:latin typeface="+mn-lt"/>
            </a:endParaRPr>
          </a:p>
          <a:p>
            <a:pPr marL="0" lvl="2" indent="0" algn="just">
              <a:buNone/>
            </a:pPr>
            <a:r>
              <a:rPr lang="en-US" sz="2200" b="1" u="sng" dirty="0" err="1">
                <a:solidFill>
                  <a:srgbClr val="FF0000"/>
                </a:solidFill>
                <a:latin typeface="+mn-lt"/>
              </a:rPr>
              <a:t>Catatan</a:t>
            </a:r>
            <a:r>
              <a:rPr lang="en-US" sz="2200" b="1" u="sng" dirty="0">
                <a:solidFill>
                  <a:srgbClr val="FF0000"/>
                </a:solidFill>
                <a:latin typeface="+mn-lt"/>
              </a:rPr>
              <a:t> :</a:t>
            </a:r>
          </a:p>
          <a:p>
            <a:pPr marL="0" lvl="2" indent="0" algn="just">
              <a:buNone/>
            </a:pPr>
            <a:r>
              <a:rPr lang="en-US" sz="2200" b="1" dirty="0" err="1">
                <a:solidFill>
                  <a:schemeClr val="tx2"/>
                </a:solidFill>
                <a:latin typeface="+mn-lt"/>
              </a:rPr>
              <a:t>Pada</a:t>
            </a:r>
            <a:r>
              <a:rPr lang="en-US" sz="2200" b="1" dirty="0">
                <a:solidFill>
                  <a:schemeClr val="tx2"/>
                </a:solidFill>
                <a:latin typeface="+mn-lt"/>
              </a:rPr>
              <a:t> Linked List </a:t>
            </a:r>
            <a:r>
              <a:rPr lang="en-US" sz="2200" b="1" dirty="0" err="1">
                <a:solidFill>
                  <a:schemeClr val="tx2"/>
                </a:solidFill>
                <a:latin typeface="+mn-lt"/>
              </a:rPr>
              <a:t>proses</a:t>
            </a:r>
            <a:r>
              <a:rPr lang="en-US" sz="2200" b="1" dirty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>
                <a:solidFill>
                  <a:schemeClr val="tx2"/>
                </a:solidFill>
                <a:latin typeface="+mn-lt"/>
              </a:rPr>
              <a:t>dequeue</a:t>
            </a:r>
            <a:r>
              <a:rPr lang="en-US" sz="2200" b="1" dirty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>
                <a:solidFill>
                  <a:schemeClr val="tx2"/>
                </a:solidFill>
                <a:latin typeface="+mn-lt"/>
              </a:rPr>
              <a:t>sama</a:t>
            </a:r>
            <a:r>
              <a:rPr lang="en-US" sz="2200" b="1" dirty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>
                <a:solidFill>
                  <a:schemeClr val="tx2"/>
                </a:solidFill>
                <a:latin typeface="+mn-lt"/>
              </a:rPr>
              <a:t>dengan</a:t>
            </a:r>
            <a:r>
              <a:rPr lang="en-US" sz="2200" b="1" dirty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>
                <a:solidFill>
                  <a:schemeClr val="tx2"/>
                </a:solidFill>
                <a:latin typeface="+mn-lt"/>
              </a:rPr>
              <a:t>proses</a:t>
            </a:r>
            <a:r>
              <a:rPr lang="en-US" sz="2200" b="1" dirty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>
                <a:solidFill>
                  <a:srgbClr val="FF0000"/>
                </a:solidFill>
                <a:latin typeface="+mn-lt"/>
              </a:rPr>
              <a:t>penghapusan</a:t>
            </a:r>
            <a:r>
              <a:rPr lang="en-US" sz="2200" b="1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200" b="1" dirty="0" err="1">
                <a:solidFill>
                  <a:srgbClr val="FF0000"/>
                </a:solidFill>
                <a:latin typeface="+mn-lt"/>
              </a:rPr>
              <a:t>di</a:t>
            </a:r>
            <a:r>
              <a:rPr lang="en-US" sz="2200" b="1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200" b="1" dirty="0" err="1">
                <a:solidFill>
                  <a:srgbClr val="FF0000"/>
                </a:solidFill>
                <a:latin typeface="+mn-lt"/>
              </a:rPr>
              <a:t>awal</a:t>
            </a:r>
            <a:r>
              <a:rPr lang="en-US" sz="2200" b="1" dirty="0">
                <a:solidFill>
                  <a:srgbClr val="FF0000"/>
                </a:solidFill>
                <a:latin typeface="+mn-lt"/>
              </a:rPr>
              <a:t>/</a:t>
            </a:r>
            <a:r>
              <a:rPr lang="en-US" sz="2200" b="1" dirty="0" err="1">
                <a:solidFill>
                  <a:srgbClr val="FF0000"/>
                </a:solidFill>
                <a:latin typeface="+mn-lt"/>
              </a:rPr>
              <a:t>di</a:t>
            </a:r>
            <a:r>
              <a:rPr lang="en-US" sz="2200" b="1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200" b="1" dirty="0" err="1">
                <a:solidFill>
                  <a:srgbClr val="FF0000"/>
                </a:solidFill>
                <a:latin typeface="+mn-lt"/>
              </a:rPr>
              <a:t>depan</a:t>
            </a:r>
            <a:endParaRPr lang="en-US" sz="2200" b="1" dirty="0">
              <a:solidFill>
                <a:srgbClr val="FF0000"/>
              </a:solidFill>
              <a:latin typeface="+mn-lt"/>
            </a:endParaRPr>
          </a:p>
          <a:p>
            <a:pPr marL="0" indent="0" algn="just">
              <a:buNone/>
            </a:pPr>
            <a:endParaRPr lang="en-US" sz="2200" b="1" dirty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9"/>
          <p:cNvGrpSpPr/>
          <p:nvPr/>
        </p:nvGrpSpPr>
        <p:grpSpPr>
          <a:xfrm>
            <a:off x="1676400" y="1066800"/>
            <a:ext cx="4038600" cy="1223665"/>
            <a:chOff x="-152400" y="2057400"/>
            <a:chExt cx="4038600" cy="1223665"/>
          </a:xfrm>
        </p:grpSpPr>
        <p:sp>
          <p:nvSpPr>
            <p:cNvPr id="50" name="Rectangle 49"/>
            <p:cNvSpPr/>
            <p:nvPr/>
          </p:nvSpPr>
          <p:spPr>
            <a:xfrm>
              <a:off x="1219200" y="2057400"/>
              <a:ext cx="2667000" cy="7620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1">
                <a:solidFill>
                  <a:schemeClr val="tx2"/>
                </a:solidFill>
              </a:endParaRPr>
            </a:p>
          </p:txBody>
        </p:sp>
        <p:cxnSp>
          <p:nvCxnSpPr>
            <p:cNvPr id="54" name="Straight Connector 53"/>
            <p:cNvCxnSpPr/>
            <p:nvPr/>
          </p:nvCxnSpPr>
          <p:spPr>
            <a:xfrm rot="5400000">
              <a:off x="1524794" y="2438400"/>
              <a:ext cx="7620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5400000">
              <a:off x="2209006" y="2437606"/>
              <a:ext cx="7620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5400000">
              <a:off x="2896394" y="2437606"/>
              <a:ext cx="7620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TextBox 63"/>
            <p:cNvSpPr txBox="1"/>
            <p:nvPr/>
          </p:nvSpPr>
          <p:spPr>
            <a:xfrm>
              <a:off x="-152400" y="2209800"/>
              <a:ext cx="1371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chemeClr val="tx2"/>
                  </a:solidFill>
                  <a:latin typeface="+mn-lt"/>
                </a:rPr>
                <a:t>Queue</a:t>
              </a: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1371600" y="28194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chemeClr val="tx2"/>
                  </a:solidFill>
                  <a:latin typeface="+mn-lt"/>
                </a:rPr>
                <a:t>1</a:t>
              </a: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2057400" y="28194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chemeClr val="tx2"/>
                  </a:solidFill>
                  <a:latin typeface="+mn-lt"/>
                </a:rPr>
                <a:t>2</a:t>
              </a: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2743200" y="28194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chemeClr val="tx2"/>
                  </a:solidFill>
                  <a:latin typeface="+mn-lt"/>
                </a:rPr>
                <a:t>3</a:t>
              </a: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3429000" y="28194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chemeClr val="tx2"/>
                  </a:solidFill>
                  <a:latin typeface="+mn-lt"/>
                </a:rPr>
                <a:t>4</a:t>
              </a: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609600" y="28194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chemeClr val="tx2"/>
                  </a:solidFill>
                  <a:latin typeface="+mn-lt"/>
                </a:rPr>
                <a:t>0</a:t>
              </a:r>
            </a:p>
          </p:txBody>
        </p:sp>
      </p:grpSp>
      <p:sp>
        <p:nvSpPr>
          <p:cNvPr id="72" name="TextBox 71"/>
          <p:cNvSpPr txBox="1"/>
          <p:nvPr/>
        </p:nvSpPr>
        <p:spPr>
          <a:xfrm>
            <a:off x="1828800" y="2667000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tx2"/>
                </a:solidFill>
                <a:latin typeface="+mn-lt"/>
              </a:rPr>
              <a:t>front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2819400" y="2667000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tx2"/>
                </a:solidFill>
                <a:latin typeface="+mn-lt"/>
              </a:rPr>
              <a:t>rear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3200400" y="12192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  <a:latin typeface="+mn-lt"/>
              </a:rPr>
              <a:t>3</a:t>
            </a:r>
          </a:p>
        </p:txBody>
      </p:sp>
      <p:cxnSp>
        <p:nvCxnSpPr>
          <p:cNvPr id="77" name="Straight Arrow Connector 76"/>
          <p:cNvCxnSpPr>
            <a:stCxn id="72" idx="0"/>
          </p:cNvCxnSpPr>
          <p:nvPr/>
        </p:nvCxnSpPr>
        <p:spPr>
          <a:xfrm rot="5400000" flipH="1" flipV="1">
            <a:off x="2271415" y="2309515"/>
            <a:ext cx="448270" cy="266700"/>
          </a:xfrm>
          <a:prstGeom prst="straightConnector1">
            <a:avLst/>
          </a:prstGeom>
          <a:ln w="28575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/>
          <p:nvPr/>
        </p:nvCxnSpPr>
        <p:spPr>
          <a:xfrm rot="16200000" flipV="1">
            <a:off x="2781300" y="2247900"/>
            <a:ext cx="533400" cy="457200"/>
          </a:xfrm>
          <a:prstGeom prst="straightConnector1">
            <a:avLst/>
          </a:prstGeom>
          <a:ln w="28575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/>
          <p:nvPr/>
        </p:nvCxnSpPr>
        <p:spPr>
          <a:xfrm flipV="1">
            <a:off x="2590800" y="2290465"/>
            <a:ext cx="609600" cy="520005"/>
          </a:xfrm>
          <a:prstGeom prst="straightConnector1">
            <a:avLst/>
          </a:prstGeom>
          <a:ln w="28575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3886200" y="12192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  <a:latin typeface="+mn-lt"/>
              </a:rPr>
              <a:t>5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4572000" y="12192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7030A0"/>
                </a:solidFill>
                <a:latin typeface="+mn-lt"/>
              </a:rPr>
              <a:t>8</a:t>
            </a:r>
          </a:p>
        </p:txBody>
      </p:sp>
      <p:cxnSp>
        <p:nvCxnSpPr>
          <p:cNvPr id="94" name="Straight Arrow Connector 93"/>
          <p:cNvCxnSpPr/>
          <p:nvPr/>
        </p:nvCxnSpPr>
        <p:spPr>
          <a:xfrm rot="5400000" flipH="1" flipV="1">
            <a:off x="3390900" y="2324100"/>
            <a:ext cx="533400" cy="457200"/>
          </a:xfrm>
          <a:prstGeom prst="straightConnector1">
            <a:avLst/>
          </a:prstGeom>
          <a:ln w="28575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/>
          <p:nvPr/>
        </p:nvCxnSpPr>
        <p:spPr>
          <a:xfrm flipV="1">
            <a:off x="3429000" y="2209800"/>
            <a:ext cx="1219200" cy="609600"/>
          </a:xfrm>
          <a:prstGeom prst="straightConnector1">
            <a:avLst/>
          </a:prstGeom>
          <a:ln w="28575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/>
          <p:nvPr/>
        </p:nvCxnSpPr>
        <p:spPr>
          <a:xfrm flipV="1">
            <a:off x="3505200" y="2209800"/>
            <a:ext cx="1828800" cy="609600"/>
          </a:xfrm>
          <a:prstGeom prst="straightConnector1">
            <a:avLst/>
          </a:prstGeom>
          <a:ln w="28575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TextBox 106"/>
          <p:cNvSpPr txBox="1"/>
          <p:nvPr/>
        </p:nvSpPr>
        <p:spPr>
          <a:xfrm>
            <a:off x="5257800" y="12192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C000"/>
                </a:solidFill>
                <a:latin typeface="+mn-lt"/>
              </a:rPr>
              <a:t>7</a:t>
            </a:r>
          </a:p>
        </p:txBody>
      </p:sp>
      <p:cxnSp>
        <p:nvCxnSpPr>
          <p:cNvPr id="109" name="Straight Arrow Connector 108"/>
          <p:cNvCxnSpPr/>
          <p:nvPr/>
        </p:nvCxnSpPr>
        <p:spPr>
          <a:xfrm rot="16200000" flipV="1">
            <a:off x="3107389" y="2497786"/>
            <a:ext cx="605126" cy="38101"/>
          </a:xfrm>
          <a:prstGeom prst="straightConnector1">
            <a:avLst/>
          </a:prstGeom>
          <a:ln w="28575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itle 1"/>
          <p:cNvSpPr>
            <a:spLocks noGrp="1"/>
          </p:cNvSpPr>
          <p:nvPr>
            <p:ph type="title"/>
          </p:nvPr>
        </p:nvSpPr>
        <p:spPr>
          <a:xfrm>
            <a:off x="8382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400" b="1" dirty="0" err="1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Illustrasi</a:t>
            </a:r>
            <a:r>
              <a:rPr lang="en-US" sz="3400" b="1" dirty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3400" b="1" dirty="0" err="1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Dequeue</a:t>
            </a:r>
            <a:r>
              <a:rPr lang="en-US" sz="3400" b="1" dirty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(Array </a:t>
            </a:r>
            <a:r>
              <a:rPr lang="en-US" sz="3400" b="1" dirty="0" err="1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Statis</a:t>
            </a:r>
            <a:r>
              <a:rPr lang="en-US" sz="3400" b="1" dirty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)</a:t>
            </a:r>
          </a:p>
        </p:txBody>
      </p:sp>
      <p:pic>
        <p:nvPicPr>
          <p:cNvPr id="48" name="Picture 47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4" name="TextBox 33"/>
          <p:cNvSpPr txBox="1"/>
          <p:nvPr/>
        </p:nvSpPr>
        <p:spPr>
          <a:xfrm>
            <a:off x="381000" y="3424536"/>
            <a:ext cx="510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 err="1">
                <a:solidFill>
                  <a:schemeClr val="tx2"/>
                </a:solidFill>
              </a:rPr>
              <a:t>Dequeue</a:t>
            </a:r>
            <a:r>
              <a:rPr lang="en-US" sz="2400" b="1" dirty="0">
                <a:solidFill>
                  <a:schemeClr val="tx2"/>
                </a:solidFill>
              </a:rPr>
              <a:t>(</a:t>
            </a:r>
            <a:r>
              <a:rPr lang="en-US" sz="2400" b="1" dirty="0" err="1">
                <a:solidFill>
                  <a:schemeClr val="tx2"/>
                </a:solidFill>
              </a:rPr>
              <a:t>Front,Rear,Queue,Item</a:t>
            </a:r>
            <a:r>
              <a:rPr lang="en-US" sz="2400" b="1" dirty="0">
                <a:solidFill>
                  <a:schemeClr val="tx2"/>
                </a:solidFill>
              </a:rPr>
              <a:t>)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5410200" y="4953000"/>
            <a:ext cx="304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>
                <a:solidFill>
                  <a:srgbClr val="FF0000"/>
                </a:solidFill>
              </a:rPr>
              <a:t>“Queue </a:t>
            </a:r>
            <a:r>
              <a:rPr lang="en-US" sz="2400" b="1" dirty="0" err="1">
                <a:solidFill>
                  <a:srgbClr val="FF0000"/>
                </a:solidFill>
              </a:rPr>
              <a:t>Kosong</a:t>
            </a:r>
            <a:r>
              <a:rPr lang="en-US" sz="2400" b="1" dirty="0">
                <a:solidFill>
                  <a:srgbClr val="FF0000"/>
                </a:solidFill>
              </a:rPr>
              <a:t>”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381000" y="3815715"/>
            <a:ext cx="510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 err="1">
                <a:solidFill>
                  <a:schemeClr val="tx2"/>
                </a:solidFill>
              </a:rPr>
              <a:t>Dequeue</a:t>
            </a:r>
            <a:r>
              <a:rPr lang="en-US" sz="2400" b="1" dirty="0">
                <a:solidFill>
                  <a:schemeClr val="tx2"/>
                </a:solidFill>
              </a:rPr>
              <a:t>(</a:t>
            </a:r>
            <a:r>
              <a:rPr lang="en-US" sz="2400" b="1" dirty="0" err="1">
                <a:solidFill>
                  <a:schemeClr val="tx2"/>
                </a:solidFill>
              </a:rPr>
              <a:t>Front,Rear,Queue,Item</a:t>
            </a:r>
            <a:r>
              <a:rPr lang="en-US" sz="2400" b="1" dirty="0">
                <a:solidFill>
                  <a:schemeClr val="tx2"/>
                </a:solidFill>
              </a:rPr>
              <a:t>)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381000" y="4186535"/>
            <a:ext cx="510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 err="1">
                <a:solidFill>
                  <a:schemeClr val="tx2"/>
                </a:solidFill>
              </a:rPr>
              <a:t>Dequeue</a:t>
            </a:r>
            <a:r>
              <a:rPr lang="en-US" sz="2400" b="1" dirty="0">
                <a:solidFill>
                  <a:schemeClr val="tx2"/>
                </a:solidFill>
              </a:rPr>
              <a:t>(</a:t>
            </a:r>
            <a:r>
              <a:rPr lang="en-US" sz="2400" b="1" dirty="0" err="1">
                <a:solidFill>
                  <a:schemeClr val="tx2"/>
                </a:solidFill>
              </a:rPr>
              <a:t>Front,Rear,Queue,Item</a:t>
            </a:r>
            <a:r>
              <a:rPr lang="en-US" sz="2400" b="1" dirty="0">
                <a:solidFill>
                  <a:schemeClr val="tx2"/>
                </a:solidFill>
              </a:rPr>
              <a:t>)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381000" y="4577715"/>
            <a:ext cx="510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 err="1">
                <a:solidFill>
                  <a:schemeClr val="tx2"/>
                </a:solidFill>
              </a:rPr>
              <a:t>Dequeue</a:t>
            </a:r>
            <a:r>
              <a:rPr lang="en-US" sz="2400" b="1" dirty="0">
                <a:solidFill>
                  <a:schemeClr val="tx2"/>
                </a:solidFill>
              </a:rPr>
              <a:t>(</a:t>
            </a:r>
            <a:r>
              <a:rPr lang="en-US" sz="2400" b="1" dirty="0" err="1">
                <a:solidFill>
                  <a:schemeClr val="tx2"/>
                </a:solidFill>
              </a:rPr>
              <a:t>Front,Rear,Queue,Item</a:t>
            </a:r>
            <a:r>
              <a:rPr lang="en-US" sz="2400" b="1" dirty="0">
                <a:solidFill>
                  <a:schemeClr val="tx2"/>
                </a:solidFill>
              </a:rPr>
              <a:t>)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381000" y="4958715"/>
            <a:ext cx="510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 err="1">
                <a:solidFill>
                  <a:schemeClr val="tx2"/>
                </a:solidFill>
              </a:rPr>
              <a:t>Dequeue</a:t>
            </a:r>
            <a:r>
              <a:rPr lang="en-US" sz="2400" b="1" dirty="0">
                <a:solidFill>
                  <a:schemeClr val="tx2"/>
                </a:solidFill>
              </a:rPr>
              <a:t>(</a:t>
            </a:r>
            <a:r>
              <a:rPr lang="en-US" sz="2400" b="1" dirty="0" err="1">
                <a:solidFill>
                  <a:schemeClr val="tx2"/>
                </a:solidFill>
              </a:rPr>
              <a:t>Front,Rear,Queue,Item</a:t>
            </a:r>
            <a:r>
              <a:rPr lang="en-US" sz="2400" b="1" dirty="0">
                <a:solidFill>
                  <a:schemeClr val="tx2"/>
                </a:solidFill>
              </a:rPr>
              <a:t>)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858000" y="1524000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tx2"/>
                </a:solidFill>
              </a:rPr>
              <a:t>Item</a:t>
            </a:r>
          </a:p>
        </p:txBody>
      </p:sp>
      <p:sp>
        <p:nvSpPr>
          <p:cNvPr id="45" name="Rectangle 44"/>
          <p:cNvSpPr/>
          <p:nvPr/>
        </p:nvSpPr>
        <p:spPr bwMode="auto">
          <a:xfrm>
            <a:off x="7010400" y="1143000"/>
            <a:ext cx="1143000" cy="457200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7391400" y="11430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  <a:latin typeface="+mn-lt"/>
              </a:rPr>
              <a:t>3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3200400" y="12192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  <a:latin typeface="+mn-lt"/>
              </a:rPr>
              <a:t>5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3886200" y="12192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7030A0"/>
                </a:solidFill>
                <a:latin typeface="+mn-lt"/>
              </a:rPr>
              <a:t>8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7391400" y="11430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  <a:latin typeface="+mn-lt"/>
              </a:rPr>
              <a:t>5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3200400" y="12192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7030A0"/>
                </a:solidFill>
                <a:latin typeface="+mn-lt"/>
              </a:rPr>
              <a:t>8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3886200" y="12192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C000"/>
                </a:solidFill>
                <a:latin typeface="+mn-lt"/>
              </a:rPr>
              <a:t>7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7391400" y="11430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7030A0"/>
                </a:solidFill>
                <a:latin typeface="+mn-lt"/>
              </a:rPr>
              <a:t>8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4572000" y="12192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C000"/>
                </a:solidFill>
                <a:latin typeface="+mn-lt"/>
              </a:rPr>
              <a:t>7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3200400" y="12192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C000"/>
                </a:solidFill>
                <a:latin typeface="+mn-lt"/>
              </a:rPr>
              <a:t>7</a:t>
            </a:r>
          </a:p>
        </p:txBody>
      </p:sp>
      <p:sp>
        <p:nvSpPr>
          <p:cNvPr id="65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</a:p>
        </p:txBody>
      </p:sp>
      <p:sp>
        <p:nvSpPr>
          <p:cNvPr id="6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7391400" y="11430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C000"/>
                </a:solidFill>
                <a:latin typeface="+mn-lt"/>
              </a:rPr>
              <a:t>7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5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5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5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6" dur="80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7" dur="80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8" dur="80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2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3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4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5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9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5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0" dur="80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1" dur="80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2" dur="80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6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6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7" dur="80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8" dur="80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9" dur="80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4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5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6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/>
      <p:bldP spid="73" grpId="0"/>
      <p:bldP spid="74" grpId="0"/>
      <p:bldP spid="74" grpId="1"/>
      <p:bldP spid="91" grpId="0"/>
      <p:bldP spid="91" grpId="1"/>
      <p:bldP spid="92" grpId="0"/>
      <p:bldP spid="92" grpId="1"/>
      <p:bldP spid="107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5" grpId="0" animBg="1"/>
      <p:bldP spid="46" grpId="0"/>
      <p:bldP spid="46" grpId="1"/>
      <p:bldP spid="49" grpId="0"/>
      <p:bldP spid="49" grpId="1"/>
      <p:bldP spid="51" grpId="0"/>
      <p:bldP spid="51" grpId="1"/>
      <p:bldP spid="53" grpId="0"/>
      <p:bldP spid="53" grpId="1"/>
      <p:bldP spid="55" grpId="0"/>
      <p:bldP spid="55" grpId="1"/>
      <p:bldP spid="56" grpId="0"/>
      <p:bldP spid="57" grpId="0"/>
      <p:bldP spid="57" grpId="1"/>
      <p:bldP spid="59" grpId="0"/>
      <p:bldP spid="62" grpId="0"/>
      <p:bldP spid="5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3657600" y="228600"/>
            <a:ext cx="50292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4000" b="1" dirty="0" err="1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Definisi</a:t>
            </a:r>
            <a:r>
              <a:rPr lang="en-US" sz="4000" b="1" dirty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Queue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9125" y="1392238"/>
            <a:ext cx="7824788" cy="4852987"/>
          </a:xfrm>
        </p:spPr>
        <p:txBody>
          <a:bodyPr/>
          <a:lstStyle/>
          <a:p>
            <a:pPr marL="0" indent="0">
              <a:buNone/>
            </a:pPr>
            <a:r>
              <a:rPr lang="en-US" sz="2600" b="1" dirty="0">
                <a:solidFill>
                  <a:srgbClr val="C00000"/>
                </a:solidFill>
              </a:rPr>
              <a:t>Queue (</a:t>
            </a:r>
            <a:r>
              <a:rPr lang="en-US" sz="2600" b="1" dirty="0" err="1">
                <a:solidFill>
                  <a:srgbClr val="C00000"/>
                </a:solidFill>
              </a:rPr>
              <a:t>antrian</a:t>
            </a:r>
            <a:r>
              <a:rPr lang="en-US" sz="2600" b="1" dirty="0">
                <a:solidFill>
                  <a:srgbClr val="C00000"/>
                </a:solidFill>
              </a:rPr>
              <a:t>) </a:t>
            </a:r>
            <a:r>
              <a:rPr lang="en-US" sz="2600" dirty="0" err="1">
                <a:solidFill>
                  <a:schemeClr val="tx2"/>
                </a:solidFill>
              </a:rPr>
              <a:t>adalah</a:t>
            </a:r>
            <a:r>
              <a:rPr lang="en-US" sz="2600" dirty="0">
                <a:solidFill>
                  <a:schemeClr val="tx2"/>
                </a:solidFill>
              </a:rPr>
              <a:t> </a:t>
            </a:r>
            <a:r>
              <a:rPr lang="en-US" sz="2600" dirty="0" err="1">
                <a:solidFill>
                  <a:schemeClr val="tx2"/>
                </a:solidFill>
              </a:rPr>
              <a:t>barisan</a:t>
            </a:r>
            <a:r>
              <a:rPr lang="en-US" sz="2600" dirty="0">
                <a:solidFill>
                  <a:schemeClr val="tx2"/>
                </a:solidFill>
              </a:rPr>
              <a:t> </a:t>
            </a:r>
            <a:r>
              <a:rPr lang="en-US" sz="2600" dirty="0" err="1">
                <a:solidFill>
                  <a:schemeClr val="tx2"/>
                </a:solidFill>
              </a:rPr>
              <a:t>elemen</a:t>
            </a:r>
            <a:r>
              <a:rPr lang="en-US" sz="2600" dirty="0">
                <a:solidFill>
                  <a:schemeClr val="tx2"/>
                </a:solidFill>
              </a:rPr>
              <a:t>/data </a:t>
            </a:r>
            <a:r>
              <a:rPr lang="en-US" sz="2600" dirty="0" err="1">
                <a:solidFill>
                  <a:schemeClr val="tx2"/>
                </a:solidFill>
              </a:rPr>
              <a:t>dimana</a:t>
            </a:r>
            <a:r>
              <a:rPr lang="en-US" sz="2600" dirty="0">
                <a:solidFill>
                  <a:schemeClr val="tx2"/>
                </a:solidFill>
              </a:rPr>
              <a:t> proses </a:t>
            </a:r>
            <a:r>
              <a:rPr lang="en-US" sz="2600" b="1" dirty="0" err="1">
                <a:solidFill>
                  <a:schemeClr val="tx2"/>
                </a:solidFill>
              </a:rPr>
              <a:t>memasukkan</a:t>
            </a:r>
            <a:r>
              <a:rPr lang="en-US" sz="2600" b="1" dirty="0">
                <a:solidFill>
                  <a:schemeClr val="tx2"/>
                </a:solidFill>
              </a:rPr>
              <a:t>/</a:t>
            </a:r>
            <a:r>
              <a:rPr lang="en-US" sz="2600" b="1" dirty="0" err="1">
                <a:solidFill>
                  <a:schemeClr val="tx2"/>
                </a:solidFill>
              </a:rPr>
              <a:t>menambah</a:t>
            </a:r>
            <a:r>
              <a:rPr lang="en-US" sz="2600" b="1" dirty="0">
                <a:solidFill>
                  <a:schemeClr val="tx2"/>
                </a:solidFill>
              </a:rPr>
              <a:t> </a:t>
            </a:r>
            <a:r>
              <a:rPr lang="en-US" sz="2600" dirty="0" err="1">
                <a:solidFill>
                  <a:schemeClr val="tx2"/>
                </a:solidFill>
              </a:rPr>
              <a:t>elemen</a:t>
            </a:r>
            <a:r>
              <a:rPr lang="en-US" sz="2600" dirty="0">
                <a:solidFill>
                  <a:schemeClr val="tx2"/>
                </a:solidFill>
              </a:rPr>
              <a:t>/data </a:t>
            </a:r>
            <a:r>
              <a:rPr lang="en-US" sz="2600" dirty="0" err="1">
                <a:solidFill>
                  <a:schemeClr val="tx2"/>
                </a:solidFill>
              </a:rPr>
              <a:t>dilakukan</a:t>
            </a:r>
            <a:r>
              <a:rPr lang="en-US" sz="2600" dirty="0">
                <a:solidFill>
                  <a:schemeClr val="tx2"/>
                </a:solidFill>
              </a:rPr>
              <a:t> </a:t>
            </a:r>
            <a:r>
              <a:rPr lang="en-US" sz="2600" dirty="0" err="1">
                <a:solidFill>
                  <a:schemeClr val="tx2"/>
                </a:solidFill>
              </a:rPr>
              <a:t>pada</a:t>
            </a:r>
            <a:r>
              <a:rPr lang="en-US" sz="2600" dirty="0">
                <a:solidFill>
                  <a:schemeClr val="tx2"/>
                </a:solidFill>
              </a:rPr>
              <a:t> </a:t>
            </a:r>
            <a:r>
              <a:rPr lang="en-US" sz="2600" dirty="0" err="1">
                <a:solidFill>
                  <a:schemeClr val="tx2"/>
                </a:solidFill>
              </a:rPr>
              <a:t>posisi</a:t>
            </a:r>
            <a:r>
              <a:rPr lang="en-US" sz="2600" dirty="0">
                <a:solidFill>
                  <a:schemeClr val="tx2"/>
                </a:solidFill>
              </a:rPr>
              <a:t> </a:t>
            </a:r>
            <a:r>
              <a:rPr lang="en-US" sz="2600" b="1" dirty="0" err="1">
                <a:solidFill>
                  <a:srgbClr val="C00000"/>
                </a:solidFill>
              </a:rPr>
              <a:t>belakang</a:t>
            </a:r>
            <a:r>
              <a:rPr lang="en-US" sz="2600" dirty="0"/>
              <a:t> </a:t>
            </a:r>
            <a:r>
              <a:rPr lang="en-US" sz="2600" dirty="0">
                <a:solidFill>
                  <a:schemeClr val="tx2"/>
                </a:solidFill>
              </a:rPr>
              <a:t>(rear) </a:t>
            </a:r>
            <a:r>
              <a:rPr lang="en-US" sz="2600" dirty="0" err="1">
                <a:solidFill>
                  <a:schemeClr val="tx2"/>
                </a:solidFill>
              </a:rPr>
              <a:t>dan</a:t>
            </a:r>
            <a:r>
              <a:rPr lang="en-US" sz="2600" dirty="0">
                <a:solidFill>
                  <a:schemeClr val="tx2"/>
                </a:solidFill>
              </a:rPr>
              <a:t> proses </a:t>
            </a:r>
            <a:r>
              <a:rPr lang="en-US" sz="2600" b="1" dirty="0" err="1">
                <a:solidFill>
                  <a:schemeClr val="tx2"/>
                </a:solidFill>
              </a:rPr>
              <a:t>mengeluarkan</a:t>
            </a:r>
            <a:r>
              <a:rPr lang="en-US" sz="2600" b="1" dirty="0">
                <a:solidFill>
                  <a:schemeClr val="tx2"/>
                </a:solidFill>
              </a:rPr>
              <a:t>/</a:t>
            </a:r>
            <a:r>
              <a:rPr lang="en-US" sz="2600" b="1" dirty="0" err="1">
                <a:solidFill>
                  <a:schemeClr val="tx2"/>
                </a:solidFill>
              </a:rPr>
              <a:t>mengambil</a:t>
            </a:r>
            <a:r>
              <a:rPr lang="en-US" sz="2600" dirty="0">
                <a:solidFill>
                  <a:schemeClr val="tx2"/>
                </a:solidFill>
              </a:rPr>
              <a:t> </a:t>
            </a:r>
            <a:r>
              <a:rPr lang="en-US" sz="2600" dirty="0" err="1">
                <a:solidFill>
                  <a:schemeClr val="tx2"/>
                </a:solidFill>
              </a:rPr>
              <a:t>elemen</a:t>
            </a:r>
            <a:r>
              <a:rPr lang="en-US" sz="2600" dirty="0">
                <a:solidFill>
                  <a:schemeClr val="tx2"/>
                </a:solidFill>
              </a:rPr>
              <a:t>/data </a:t>
            </a:r>
            <a:r>
              <a:rPr lang="en-US" sz="2600" dirty="0" err="1">
                <a:solidFill>
                  <a:schemeClr val="tx2"/>
                </a:solidFill>
              </a:rPr>
              <a:t>dilakukan</a:t>
            </a:r>
            <a:r>
              <a:rPr lang="en-US" sz="2600" dirty="0">
                <a:solidFill>
                  <a:schemeClr val="tx2"/>
                </a:solidFill>
              </a:rPr>
              <a:t> </a:t>
            </a:r>
            <a:r>
              <a:rPr lang="en-US" sz="2600" dirty="0" err="1">
                <a:solidFill>
                  <a:schemeClr val="tx2"/>
                </a:solidFill>
              </a:rPr>
              <a:t>pada</a:t>
            </a:r>
            <a:r>
              <a:rPr lang="en-US" sz="2600" dirty="0">
                <a:solidFill>
                  <a:schemeClr val="tx2"/>
                </a:solidFill>
              </a:rPr>
              <a:t> </a:t>
            </a:r>
            <a:r>
              <a:rPr lang="en-US" sz="2600" dirty="0" err="1">
                <a:solidFill>
                  <a:schemeClr val="tx2"/>
                </a:solidFill>
              </a:rPr>
              <a:t>elemen</a:t>
            </a:r>
            <a:r>
              <a:rPr lang="en-US" sz="2600" dirty="0">
                <a:solidFill>
                  <a:schemeClr val="tx2"/>
                </a:solidFill>
              </a:rPr>
              <a:t>/data di </a:t>
            </a:r>
            <a:r>
              <a:rPr lang="en-US" sz="2600" dirty="0" err="1">
                <a:solidFill>
                  <a:schemeClr val="tx2"/>
                </a:solidFill>
              </a:rPr>
              <a:t>posisi</a:t>
            </a:r>
            <a:r>
              <a:rPr lang="en-US" sz="2600" dirty="0">
                <a:solidFill>
                  <a:schemeClr val="tx2"/>
                </a:solidFill>
              </a:rPr>
              <a:t> </a:t>
            </a:r>
            <a:r>
              <a:rPr lang="en-US" sz="2600" b="1" dirty="0" err="1">
                <a:solidFill>
                  <a:srgbClr val="C00000"/>
                </a:solidFill>
              </a:rPr>
              <a:t>depan</a:t>
            </a:r>
            <a:r>
              <a:rPr lang="en-US" sz="2600" dirty="0"/>
              <a:t> </a:t>
            </a:r>
            <a:r>
              <a:rPr lang="en-US" sz="2600" dirty="0">
                <a:solidFill>
                  <a:schemeClr val="tx2"/>
                </a:solidFill>
              </a:rPr>
              <a:t>(front) </a:t>
            </a:r>
            <a:r>
              <a:rPr lang="en-US" sz="2600" dirty="0">
                <a:solidFill>
                  <a:schemeClr val="tx2"/>
                </a:solidFill>
                <a:sym typeface="Wingdings" pitchFamily="2" charset="2"/>
              </a:rPr>
              <a:t></a:t>
            </a:r>
            <a:r>
              <a:rPr lang="en-US" sz="2600" b="1" dirty="0">
                <a:solidFill>
                  <a:srgbClr val="C00000"/>
                </a:solidFill>
              </a:rPr>
              <a:t>FIFO</a:t>
            </a:r>
          </a:p>
          <a:p>
            <a:pPr lvl="1">
              <a:lnSpc>
                <a:spcPct val="80000"/>
              </a:lnSpc>
            </a:pPr>
            <a:endParaRPr lang="en-US" sz="2600" dirty="0"/>
          </a:p>
        </p:txBody>
      </p:sp>
      <p:pic>
        <p:nvPicPr>
          <p:cNvPr id="6" name="Picture 5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1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2" grpId="0"/>
      <p:bldP spid="7168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TextBox 63"/>
          <p:cNvSpPr txBox="1"/>
          <p:nvPr/>
        </p:nvSpPr>
        <p:spPr>
          <a:xfrm>
            <a:off x="152400" y="1219200"/>
            <a:ext cx="510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Font typeface="Wingdings" pitchFamily="2" charset="2"/>
              <a:buChar char="v"/>
            </a:pPr>
            <a:r>
              <a:rPr lang="en-US" sz="2800" b="1" dirty="0">
                <a:solidFill>
                  <a:srgbClr val="0070C0"/>
                </a:solidFill>
              </a:rPr>
              <a:t> </a:t>
            </a:r>
            <a:r>
              <a:rPr lang="en-US" sz="2800" b="1" dirty="0" err="1">
                <a:solidFill>
                  <a:schemeClr val="tx2"/>
                </a:solidFill>
              </a:rPr>
              <a:t>Dequeue</a:t>
            </a:r>
            <a:r>
              <a:rPr lang="en-US" sz="2800" b="1" dirty="0">
                <a:solidFill>
                  <a:schemeClr val="tx2"/>
                </a:solidFill>
              </a:rPr>
              <a:t>(</a:t>
            </a:r>
            <a:r>
              <a:rPr lang="en-US" sz="2800" b="1" dirty="0" err="1">
                <a:solidFill>
                  <a:schemeClr val="tx2"/>
                </a:solidFill>
              </a:rPr>
              <a:t>Front,Rear,Item</a:t>
            </a:r>
            <a:r>
              <a:rPr lang="en-US" sz="2800" b="1" dirty="0">
                <a:solidFill>
                  <a:srgbClr val="0070C0"/>
                </a:solidFill>
              </a:rPr>
              <a:t>)</a:t>
            </a:r>
          </a:p>
        </p:txBody>
      </p:sp>
      <p:grpSp>
        <p:nvGrpSpPr>
          <p:cNvPr id="2" name="Group 64"/>
          <p:cNvGrpSpPr/>
          <p:nvPr/>
        </p:nvGrpSpPr>
        <p:grpSpPr>
          <a:xfrm>
            <a:off x="6263148" y="3276598"/>
            <a:ext cx="1568450" cy="685802"/>
            <a:chOff x="-44122" y="2462473"/>
            <a:chExt cx="1219200" cy="534195"/>
          </a:xfrm>
        </p:grpSpPr>
        <p:sp>
          <p:nvSpPr>
            <p:cNvPr id="66" name="Rectangle 65"/>
            <p:cNvSpPr/>
            <p:nvPr/>
          </p:nvSpPr>
          <p:spPr>
            <a:xfrm>
              <a:off x="-44122" y="2462473"/>
              <a:ext cx="1219200" cy="533400"/>
            </a:xfrm>
            <a:prstGeom prst="rect">
              <a:avLst/>
            </a:prstGeom>
            <a:ln>
              <a:solidFill>
                <a:srgbClr val="9933FF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7" name="Straight Connector 66"/>
            <p:cNvCxnSpPr/>
            <p:nvPr/>
          </p:nvCxnSpPr>
          <p:spPr>
            <a:xfrm rot="5400000">
              <a:off x="527378" y="2729174"/>
              <a:ext cx="533400" cy="1588"/>
            </a:xfrm>
            <a:prstGeom prst="line">
              <a:avLst/>
            </a:prstGeom>
            <a:ln w="28575">
              <a:solidFill>
                <a:srgbClr val="9933FF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71" name="TextBox 70"/>
          <p:cNvSpPr txBox="1"/>
          <p:nvPr/>
        </p:nvSpPr>
        <p:spPr>
          <a:xfrm>
            <a:off x="6578266" y="3367544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9933FF"/>
                </a:solidFill>
              </a:rPr>
              <a:t>5</a:t>
            </a:r>
          </a:p>
        </p:txBody>
      </p:sp>
      <p:grpSp>
        <p:nvGrpSpPr>
          <p:cNvPr id="4" name="Group 71"/>
          <p:cNvGrpSpPr/>
          <p:nvPr/>
        </p:nvGrpSpPr>
        <p:grpSpPr>
          <a:xfrm>
            <a:off x="1816100" y="3276596"/>
            <a:ext cx="1568450" cy="685802"/>
            <a:chOff x="-44122" y="2462473"/>
            <a:chExt cx="1219200" cy="534195"/>
          </a:xfrm>
        </p:grpSpPr>
        <p:sp>
          <p:nvSpPr>
            <p:cNvPr id="73" name="Rectangle 72"/>
            <p:cNvSpPr/>
            <p:nvPr/>
          </p:nvSpPr>
          <p:spPr>
            <a:xfrm>
              <a:off x="-44122" y="2462473"/>
              <a:ext cx="1219200" cy="5334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4" name="Straight Connector 73"/>
            <p:cNvCxnSpPr/>
            <p:nvPr/>
          </p:nvCxnSpPr>
          <p:spPr>
            <a:xfrm rot="5400000">
              <a:off x="527378" y="2729174"/>
              <a:ext cx="533400" cy="1588"/>
            </a:xfrm>
            <a:prstGeom prst="lin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sp>
        <p:nvSpPr>
          <p:cNvPr id="75" name="TextBox 74"/>
          <p:cNvSpPr txBox="1"/>
          <p:nvPr/>
        </p:nvSpPr>
        <p:spPr>
          <a:xfrm>
            <a:off x="1968500" y="3350338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8</a:t>
            </a:r>
          </a:p>
        </p:txBody>
      </p:sp>
      <p:cxnSp>
        <p:nvCxnSpPr>
          <p:cNvPr id="76" name="Straight Connector 75"/>
          <p:cNvCxnSpPr/>
          <p:nvPr/>
        </p:nvCxnSpPr>
        <p:spPr>
          <a:xfrm rot="5400000">
            <a:off x="7249836" y="3373918"/>
            <a:ext cx="684781" cy="490141"/>
          </a:xfrm>
          <a:prstGeom prst="line">
            <a:avLst/>
          </a:prstGeom>
          <a:ln>
            <a:solidFill>
              <a:srgbClr val="9933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77" name="TextBox 76"/>
          <p:cNvSpPr txBox="1"/>
          <p:nvPr/>
        </p:nvSpPr>
        <p:spPr>
          <a:xfrm>
            <a:off x="3048000" y="2450688"/>
            <a:ext cx="1155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>
                <a:latin typeface="+mn-lt"/>
              </a:rPr>
              <a:t>Front</a:t>
            </a:r>
          </a:p>
        </p:txBody>
      </p:sp>
      <p:sp>
        <p:nvSpPr>
          <p:cNvPr id="45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400" b="1" dirty="0" err="1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Illustrasi</a:t>
            </a:r>
            <a:r>
              <a:rPr lang="en-US" sz="3400" b="1" dirty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3400" b="1" dirty="0" err="1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Dequeue</a:t>
            </a:r>
            <a:r>
              <a:rPr lang="en-US" sz="3400" b="1" dirty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(Linked List)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5397500" y="2423650"/>
            <a:ext cx="1155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>
                <a:latin typeface="+mn-lt"/>
              </a:rPr>
              <a:t>Rear</a:t>
            </a:r>
          </a:p>
        </p:txBody>
      </p:sp>
      <p:cxnSp>
        <p:nvCxnSpPr>
          <p:cNvPr id="58" name="Shape 57"/>
          <p:cNvCxnSpPr/>
          <p:nvPr/>
        </p:nvCxnSpPr>
        <p:spPr bwMode="auto">
          <a:xfrm>
            <a:off x="6283324" y="2743198"/>
            <a:ext cx="764049" cy="533400"/>
          </a:xfrm>
          <a:prstGeom prst="bentConnector2">
            <a:avLst/>
          </a:prstGeom>
          <a:solidFill>
            <a:schemeClr val="accent1"/>
          </a:solidFill>
          <a:ln w="28575" cap="flat" cmpd="sng" algn="ctr">
            <a:solidFill>
              <a:srgbClr val="9933FF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5" name="Group 64"/>
          <p:cNvGrpSpPr/>
          <p:nvPr/>
        </p:nvGrpSpPr>
        <p:grpSpPr>
          <a:xfrm>
            <a:off x="4054205" y="3276598"/>
            <a:ext cx="1568450" cy="685802"/>
            <a:chOff x="-44122" y="2462473"/>
            <a:chExt cx="1219200" cy="534195"/>
          </a:xfrm>
        </p:grpSpPr>
        <p:sp>
          <p:nvSpPr>
            <p:cNvPr id="26" name="Rectangle 25"/>
            <p:cNvSpPr/>
            <p:nvPr/>
          </p:nvSpPr>
          <p:spPr>
            <a:xfrm>
              <a:off x="-44122" y="2462473"/>
              <a:ext cx="1219200" cy="533400"/>
            </a:xfrm>
            <a:prstGeom prst="rect">
              <a:avLst/>
            </a:prstGeom>
            <a:ln>
              <a:solidFill>
                <a:srgbClr val="FFC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7" name="Straight Connector 26"/>
            <p:cNvCxnSpPr/>
            <p:nvPr/>
          </p:nvCxnSpPr>
          <p:spPr>
            <a:xfrm rot="5400000">
              <a:off x="527378" y="2729174"/>
              <a:ext cx="533400" cy="1588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28" name="TextBox 27"/>
          <p:cNvSpPr txBox="1"/>
          <p:nvPr/>
        </p:nvSpPr>
        <p:spPr>
          <a:xfrm>
            <a:off x="4203366" y="3367544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C000"/>
                </a:solidFill>
              </a:rPr>
              <a:t>3</a:t>
            </a:r>
          </a:p>
        </p:txBody>
      </p:sp>
      <p:cxnSp>
        <p:nvCxnSpPr>
          <p:cNvPr id="33" name="Straight Arrow Connector 32"/>
          <p:cNvCxnSpPr/>
          <p:nvPr/>
        </p:nvCxnSpPr>
        <p:spPr bwMode="auto">
          <a:xfrm>
            <a:off x="3138536" y="3625642"/>
            <a:ext cx="9144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pic>
        <p:nvPicPr>
          <p:cNvPr id="30" name="Picture 29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1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</a:p>
        </p:txBody>
      </p:sp>
      <p:sp>
        <p:nvSpPr>
          <p:cNvPr id="3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cxnSp>
        <p:nvCxnSpPr>
          <p:cNvPr id="35" name="Straight Arrow Connector 34"/>
          <p:cNvCxnSpPr/>
          <p:nvPr/>
        </p:nvCxnSpPr>
        <p:spPr bwMode="auto">
          <a:xfrm>
            <a:off x="5363496" y="3625642"/>
            <a:ext cx="9144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9" name="TextBox 38"/>
          <p:cNvSpPr txBox="1"/>
          <p:nvPr/>
        </p:nvSpPr>
        <p:spPr>
          <a:xfrm>
            <a:off x="1066800" y="449580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>
                <a:solidFill>
                  <a:schemeClr val="tx2"/>
                </a:solidFill>
                <a:latin typeface="+mn-lt"/>
              </a:rPr>
              <a:t>Item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762000" y="243840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 err="1">
                <a:solidFill>
                  <a:srgbClr val="FF0000"/>
                </a:solidFill>
                <a:latin typeface="+mn-lt"/>
              </a:rPr>
              <a:t>Phapus</a:t>
            </a:r>
            <a:endParaRPr lang="en-US" sz="2400" b="1" dirty="0">
              <a:solidFill>
                <a:srgbClr val="FF0000"/>
              </a:solidFill>
              <a:latin typeface="+mn-lt"/>
            </a:endParaRPr>
          </a:p>
        </p:txBody>
      </p:sp>
      <p:cxnSp>
        <p:nvCxnSpPr>
          <p:cNvPr id="43" name="Shape 42"/>
          <p:cNvCxnSpPr/>
          <p:nvPr/>
        </p:nvCxnSpPr>
        <p:spPr>
          <a:xfrm rot="10800000" flipV="1">
            <a:off x="2667000" y="2711244"/>
            <a:ext cx="454025" cy="545812"/>
          </a:xfrm>
          <a:prstGeom prst="bentConnector2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2" name="Shape 51"/>
          <p:cNvCxnSpPr>
            <a:stCxn id="42" idx="3"/>
          </p:cNvCxnSpPr>
          <p:nvPr/>
        </p:nvCxnSpPr>
        <p:spPr bwMode="auto">
          <a:xfrm>
            <a:off x="2209800" y="2669233"/>
            <a:ext cx="304800" cy="607367"/>
          </a:xfrm>
          <a:prstGeom prst="bentConnector2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4" name="Straight Arrow Connector 53"/>
          <p:cNvCxnSpPr/>
          <p:nvPr/>
        </p:nvCxnSpPr>
        <p:spPr bwMode="auto">
          <a:xfrm rot="5400000">
            <a:off x="1714503" y="3924301"/>
            <a:ext cx="838198" cy="4572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9" name="Shape 58"/>
          <p:cNvCxnSpPr>
            <a:stCxn id="77" idx="3"/>
          </p:cNvCxnSpPr>
          <p:nvPr/>
        </p:nvCxnSpPr>
        <p:spPr bwMode="auto">
          <a:xfrm>
            <a:off x="4203700" y="2681521"/>
            <a:ext cx="368300" cy="595079"/>
          </a:xfrm>
          <a:prstGeom prst="bentConnector2">
            <a:avLst/>
          </a:prstGeom>
          <a:solidFill>
            <a:schemeClr val="accent1"/>
          </a:solidFill>
          <a:ln w="28575" cap="flat" cmpd="sng" algn="ctr">
            <a:solidFill>
              <a:srgbClr val="FFC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/>
      <p:bldP spid="71" grpId="0"/>
      <p:bldP spid="75" grpId="0"/>
      <p:bldP spid="75" grpId="1"/>
      <p:bldP spid="77" grpId="0"/>
      <p:bldP spid="45" grpId="0"/>
      <p:bldP spid="46" grpId="0"/>
      <p:bldP spid="28" grpId="0"/>
      <p:bldP spid="39" grpId="0"/>
      <p:bldP spid="39" grpId="1"/>
      <p:bldP spid="42" grpId="0"/>
      <p:bldP spid="42" grpId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TextBox 63"/>
          <p:cNvSpPr txBox="1"/>
          <p:nvPr/>
        </p:nvSpPr>
        <p:spPr>
          <a:xfrm>
            <a:off x="152400" y="1219200"/>
            <a:ext cx="510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Font typeface="Wingdings" pitchFamily="2" charset="2"/>
              <a:buChar char="v"/>
            </a:pPr>
            <a:r>
              <a:rPr lang="en-US" sz="2800" b="1" dirty="0">
                <a:solidFill>
                  <a:srgbClr val="FFC000"/>
                </a:solidFill>
              </a:rPr>
              <a:t> </a:t>
            </a:r>
            <a:r>
              <a:rPr lang="en-US" sz="2800" b="1" dirty="0" err="1">
                <a:solidFill>
                  <a:schemeClr val="tx2"/>
                </a:solidFill>
              </a:rPr>
              <a:t>Dequeue</a:t>
            </a:r>
            <a:r>
              <a:rPr lang="en-US" sz="2800" b="1" dirty="0">
                <a:solidFill>
                  <a:schemeClr val="tx2"/>
                </a:solidFill>
              </a:rPr>
              <a:t>(</a:t>
            </a:r>
            <a:r>
              <a:rPr lang="en-US" sz="2800" b="1" dirty="0" err="1">
                <a:solidFill>
                  <a:schemeClr val="tx2"/>
                </a:solidFill>
              </a:rPr>
              <a:t>Front,Rear,Item</a:t>
            </a:r>
            <a:r>
              <a:rPr lang="en-US" sz="2800" b="1" dirty="0">
                <a:solidFill>
                  <a:schemeClr val="tx2"/>
                </a:solidFill>
              </a:rPr>
              <a:t>)</a:t>
            </a:r>
          </a:p>
        </p:txBody>
      </p:sp>
      <p:grpSp>
        <p:nvGrpSpPr>
          <p:cNvPr id="2" name="Group 64"/>
          <p:cNvGrpSpPr/>
          <p:nvPr/>
        </p:nvGrpSpPr>
        <p:grpSpPr>
          <a:xfrm>
            <a:off x="5272548" y="3276598"/>
            <a:ext cx="1568450" cy="685802"/>
            <a:chOff x="-44122" y="2462473"/>
            <a:chExt cx="1219200" cy="534195"/>
          </a:xfrm>
        </p:grpSpPr>
        <p:sp>
          <p:nvSpPr>
            <p:cNvPr id="66" name="Rectangle 65"/>
            <p:cNvSpPr/>
            <p:nvPr/>
          </p:nvSpPr>
          <p:spPr>
            <a:xfrm>
              <a:off x="-44122" y="2462473"/>
              <a:ext cx="1219200" cy="533400"/>
            </a:xfrm>
            <a:prstGeom prst="rect">
              <a:avLst/>
            </a:prstGeom>
            <a:ln>
              <a:solidFill>
                <a:srgbClr val="9933FF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7" name="Straight Connector 66"/>
            <p:cNvCxnSpPr/>
            <p:nvPr/>
          </p:nvCxnSpPr>
          <p:spPr>
            <a:xfrm rot="5400000">
              <a:off x="527378" y="2729174"/>
              <a:ext cx="533400" cy="1588"/>
            </a:xfrm>
            <a:prstGeom prst="line">
              <a:avLst/>
            </a:prstGeom>
            <a:ln w="28575">
              <a:solidFill>
                <a:srgbClr val="9933FF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71" name="TextBox 70"/>
          <p:cNvSpPr txBox="1"/>
          <p:nvPr/>
        </p:nvSpPr>
        <p:spPr>
          <a:xfrm>
            <a:off x="5587666" y="3367544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9933FF"/>
                </a:solidFill>
              </a:rPr>
              <a:t>5</a:t>
            </a:r>
          </a:p>
        </p:txBody>
      </p:sp>
      <p:cxnSp>
        <p:nvCxnSpPr>
          <p:cNvPr id="76" name="Straight Connector 75"/>
          <p:cNvCxnSpPr/>
          <p:nvPr/>
        </p:nvCxnSpPr>
        <p:spPr>
          <a:xfrm rot="5400000">
            <a:off x="6259236" y="3373918"/>
            <a:ext cx="684781" cy="490141"/>
          </a:xfrm>
          <a:prstGeom prst="line">
            <a:avLst/>
          </a:prstGeom>
          <a:ln>
            <a:solidFill>
              <a:srgbClr val="9933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45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400" b="1" dirty="0" err="1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Illustrasi</a:t>
            </a:r>
            <a:r>
              <a:rPr lang="en-US" sz="3400" b="1" dirty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3400" b="1" dirty="0" err="1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Dequeue</a:t>
            </a:r>
            <a:r>
              <a:rPr lang="en-US" sz="3400" b="1" dirty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(Linked List)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4343400" y="2465891"/>
            <a:ext cx="1155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>
                <a:latin typeface="+mn-lt"/>
              </a:rPr>
              <a:t>Front</a:t>
            </a:r>
          </a:p>
        </p:txBody>
      </p:sp>
      <p:cxnSp>
        <p:nvCxnSpPr>
          <p:cNvPr id="58" name="Shape 57"/>
          <p:cNvCxnSpPr>
            <a:stCxn id="46" idx="3"/>
          </p:cNvCxnSpPr>
          <p:nvPr/>
        </p:nvCxnSpPr>
        <p:spPr bwMode="auto">
          <a:xfrm>
            <a:off x="5499100" y="2696724"/>
            <a:ext cx="557673" cy="579874"/>
          </a:xfrm>
          <a:prstGeom prst="bentConnector2">
            <a:avLst/>
          </a:prstGeom>
          <a:solidFill>
            <a:schemeClr val="accent1"/>
          </a:solidFill>
          <a:ln w="28575" cap="flat" cmpd="sng" algn="ctr">
            <a:solidFill>
              <a:srgbClr val="9933FF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4" name="Group 64"/>
          <p:cNvGrpSpPr/>
          <p:nvPr/>
        </p:nvGrpSpPr>
        <p:grpSpPr>
          <a:xfrm>
            <a:off x="3063605" y="3276598"/>
            <a:ext cx="1568450" cy="685802"/>
            <a:chOff x="-44122" y="2462473"/>
            <a:chExt cx="1219200" cy="534195"/>
          </a:xfrm>
        </p:grpSpPr>
        <p:sp>
          <p:nvSpPr>
            <p:cNvPr id="26" name="Rectangle 25"/>
            <p:cNvSpPr/>
            <p:nvPr/>
          </p:nvSpPr>
          <p:spPr>
            <a:xfrm>
              <a:off x="-44122" y="2462473"/>
              <a:ext cx="1219200" cy="533400"/>
            </a:xfrm>
            <a:prstGeom prst="rect">
              <a:avLst/>
            </a:prstGeom>
            <a:ln>
              <a:solidFill>
                <a:srgbClr val="FFC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7" name="Straight Connector 26"/>
            <p:cNvCxnSpPr/>
            <p:nvPr/>
          </p:nvCxnSpPr>
          <p:spPr>
            <a:xfrm rot="5400000">
              <a:off x="527378" y="2729174"/>
              <a:ext cx="533400" cy="1588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28" name="TextBox 27"/>
          <p:cNvSpPr txBox="1"/>
          <p:nvPr/>
        </p:nvSpPr>
        <p:spPr>
          <a:xfrm>
            <a:off x="3212766" y="3367544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C000"/>
                </a:solidFill>
              </a:rPr>
              <a:t>3</a:t>
            </a:r>
          </a:p>
        </p:txBody>
      </p:sp>
      <p:pic>
        <p:nvPicPr>
          <p:cNvPr id="30" name="Picture 29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1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</a:p>
        </p:txBody>
      </p:sp>
      <p:sp>
        <p:nvSpPr>
          <p:cNvPr id="3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cxnSp>
        <p:nvCxnSpPr>
          <p:cNvPr id="35" name="Straight Arrow Connector 34"/>
          <p:cNvCxnSpPr/>
          <p:nvPr/>
        </p:nvCxnSpPr>
        <p:spPr bwMode="auto">
          <a:xfrm>
            <a:off x="4372896" y="3625642"/>
            <a:ext cx="9144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9" name="TextBox 38"/>
          <p:cNvSpPr txBox="1"/>
          <p:nvPr/>
        </p:nvSpPr>
        <p:spPr>
          <a:xfrm>
            <a:off x="2209800" y="449580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>
                <a:solidFill>
                  <a:schemeClr val="tx2"/>
                </a:solidFill>
                <a:latin typeface="+mn-lt"/>
              </a:rPr>
              <a:t>Item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1905000" y="2463431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 err="1">
                <a:solidFill>
                  <a:srgbClr val="FF0000"/>
                </a:solidFill>
                <a:latin typeface="+mn-lt"/>
              </a:rPr>
              <a:t>Phapus</a:t>
            </a:r>
            <a:endParaRPr lang="en-US" sz="2400" b="1" dirty="0">
              <a:solidFill>
                <a:srgbClr val="FF0000"/>
              </a:solidFill>
              <a:latin typeface="+mn-lt"/>
            </a:endParaRPr>
          </a:p>
        </p:txBody>
      </p:sp>
      <p:cxnSp>
        <p:nvCxnSpPr>
          <p:cNvPr id="43" name="Shape 42"/>
          <p:cNvCxnSpPr/>
          <p:nvPr/>
        </p:nvCxnSpPr>
        <p:spPr>
          <a:xfrm rot="10800000" flipV="1">
            <a:off x="3889375" y="2711244"/>
            <a:ext cx="454025" cy="545812"/>
          </a:xfrm>
          <a:prstGeom prst="bentConnector2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 bwMode="auto">
          <a:xfrm rot="5400000">
            <a:off x="2857503" y="3924301"/>
            <a:ext cx="838198" cy="4572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9" name="Shape 58"/>
          <p:cNvCxnSpPr/>
          <p:nvPr/>
        </p:nvCxnSpPr>
        <p:spPr bwMode="auto">
          <a:xfrm>
            <a:off x="3213100" y="2681521"/>
            <a:ext cx="368300" cy="595079"/>
          </a:xfrm>
          <a:prstGeom prst="bentConnector2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4" name="TextBox 33"/>
          <p:cNvSpPr txBox="1"/>
          <p:nvPr/>
        </p:nvSpPr>
        <p:spPr>
          <a:xfrm>
            <a:off x="6616700" y="2467896"/>
            <a:ext cx="1155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>
                <a:latin typeface="+mn-lt"/>
              </a:rPr>
              <a:t>Rear</a:t>
            </a:r>
          </a:p>
        </p:txBody>
      </p:sp>
      <p:cxnSp>
        <p:nvCxnSpPr>
          <p:cNvPr id="36" name="Shape 35"/>
          <p:cNvCxnSpPr/>
          <p:nvPr/>
        </p:nvCxnSpPr>
        <p:spPr>
          <a:xfrm rot="10800000" flipV="1">
            <a:off x="6235700" y="2728452"/>
            <a:ext cx="454025" cy="545812"/>
          </a:xfrm>
          <a:prstGeom prst="bentConnector2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/>
      <p:bldP spid="71" grpId="0"/>
      <p:bldP spid="45" grpId="0"/>
      <p:bldP spid="46" grpId="0"/>
      <p:bldP spid="28" grpId="0"/>
      <p:bldP spid="28" grpId="1"/>
      <p:bldP spid="39" grpId="0"/>
      <p:bldP spid="39" grpId="1"/>
      <p:bldP spid="42" grpId="0"/>
      <p:bldP spid="42" grpId="1"/>
      <p:bldP spid="3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TextBox 63"/>
          <p:cNvSpPr txBox="1"/>
          <p:nvPr/>
        </p:nvSpPr>
        <p:spPr>
          <a:xfrm>
            <a:off x="152400" y="1219200"/>
            <a:ext cx="510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Font typeface="Wingdings" pitchFamily="2" charset="2"/>
              <a:buChar char="v"/>
            </a:pPr>
            <a:r>
              <a:rPr lang="en-US" sz="2800" b="1" dirty="0">
                <a:solidFill>
                  <a:srgbClr val="9933FF"/>
                </a:solidFill>
              </a:rPr>
              <a:t> </a:t>
            </a:r>
            <a:r>
              <a:rPr lang="en-US" sz="2800" b="1" dirty="0" err="1">
                <a:solidFill>
                  <a:srgbClr val="9933FF"/>
                </a:solidFill>
              </a:rPr>
              <a:t>Dequeue</a:t>
            </a:r>
            <a:r>
              <a:rPr lang="en-US" sz="2800" b="1" dirty="0">
                <a:solidFill>
                  <a:srgbClr val="9933FF"/>
                </a:solidFill>
              </a:rPr>
              <a:t>(</a:t>
            </a:r>
            <a:r>
              <a:rPr lang="en-US" sz="2800" b="1" dirty="0" err="1">
                <a:solidFill>
                  <a:srgbClr val="9933FF"/>
                </a:solidFill>
              </a:rPr>
              <a:t>Front,Rear,Item</a:t>
            </a:r>
            <a:r>
              <a:rPr lang="en-US" sz="2800" b="1" dirty="0">
                <a:solidFill>
                  <a:srgbClr val="9933FF"/>
                </a:solidFill>
              </a:rPr>
              <a:t>)</a:t>
            </a:r>
          </a:p>
        </p:txBody>
      </p:sp>
      <p:grpSp>
        <p:nvGrpSpPr>
          <p:cNvPr id="2" name="Group 64"/>
          <p:cNvGrpSpPr/>
          <p:nvPr/>
        </p:nvGrpSpPr>
        <p:grpSpPr>
          <a:xfrm>
            <a:off x="3215148" y="3276598"/>
            <a:ext cx="1568450" cy="685802"/>
            <a:chOff x="-44122" y="2462473"/>
            <a:chExt cx="1219200" cy="534195"/>
          </a:xfrm>
        </p:grpSpPr>
        <p:sp>
          <p:nvSpPr>
            <p:cNvPr id="66" name="Rectangle 65"/>
            <p:cNvSpPr/>
            <p:nvPr/>
          </p:nvSpPr>
          <p:spPr>
            <a:xfrm>
              <a:off x="-44122" y="2462473"/>
              <a:ext cx="1219200" cy="533400"/>
            </a:xfrm>
            <a:prstGeom prst="rect">
              <a:avLst/>
            </a:prstGeom>
            <a:ln>
              <a:solidFill>
                <a:srgbClr val="9933FF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cxnSp>
          <p:nvCxnSpPr>
            <p:cNvPr id="67" name="Straight Connector 66"/>
            <p:cNvCxnSpPr/>
            <p:nvPr/>
          </p:nvCxnSpPr>
          <p:spPr>
            <a:xfrm rot="5400000">
              <a:off x="527378" y="2729174"/>
              <a:ext cx="533400" cy="1588"/>
            </a:xfrm>
            <a:prstGeom prst="line">
              <a:avLst/>
            </a:prstGeom>
            <a:ln w="28575">
              <a:solidFill>
                <a:srgbClr val="9933FF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71" name="TextBox 70"/>
          <p:cNvSpPr txBox="1"/>
          <p:nvPr/>
        </p:nvSpPr>
        <p:spPr>
          <a:xfrm>
            <a:off x="3530266" y="3367544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9933FF"/>
                </a:solidFill>
              </a:rPr>
              <a:t>5</a:t>
            </a:r>
          </a:p>
        </p:txBody>
      </p:sp>
      <p:cxnSp>
        <p:nvCxnSpPr>
          <p:cNvPr id="76" name="Straight Connector 75"/>
          <p:cNvCxnSpPr/>
          <p:nvPr/>
        </p:nvCxnSpPr>
        <p:spPr>
          <a:xfrm rot="5400000">
            <a:off x="4201836" y="3373918"/>
            <a:ext cx="684781" cy="490141"/>
          </a:xfrm>
          <a:prstGeom prst="line">
            <a:avLst/>
          </a:prstGeom>
          <a:ln>
            <a:solidFill>
              <a:srgbClr val="9933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45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400" b="1" dirty="0" err="1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Illustrasi</a:t>
            </a:r>
            <a:r>
              <a:rPr lang="en-US" sz="3400" b="1" dirty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3400" b="1" dirty="0" err="1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Dequeue</a:t>
            </a:r>
            <a:r>
              <a:rPr lang="en-US" sz="3400" b="1" dirty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(Linked List)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2286000" y="2465891"/>
            <a:ext cx="1155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>
                <a:latin typeface="+mn-lt"/>
              </a:rPr>
              <a:t>Front</a:t>
            </a:r>
          </a:p>
        </p:txBody>
      </p:sp>
      <p:cxnSp>
        <p:nvCxnSpPr>
          <p:cNvPr id="58" name="Shape 57"/>
          <p:cNvCxnSpPr/>
          <p:nvPr/>
        </p:nvCxnSpPr>
        <p:spPr bwMode="auto">
          <a:xfrm>
            <a:off x="3235324" y="2743198"/>
            <a:ext cx="764049" cy="533400"/>
          </a:xfrm>
          <a:prstGeom prst="bentConnector2">
            <a:avLst/>
          </a:prstGeom>
          <a:solidFill>
            <a:schemeClr val="accent1"/>
          </a:solidFill>
          <a:ln w="28575" cap="flat" cmpd="sng" algn="ctr">
            <a:solidFill>
              <a:srgbClr val="9933FF"/>
            </a:solidFill>
            <a:prstDash val="solid"/>
            <a:round/>
            <a:headEnd type="none" w="med" len="med"/>
            <a:tailEnd type="arrow"/>
          </a:ln>
          <a:effectLst/>
        </p:spPr>
      </p:cxnSp>
      <p:pic>
        <p:nvPicPr>
          <p:cNvPr id="30" name="Picture 29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1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</a:p>
        </p:txBody>
      </p:sp>
      <p:sp>
        <p:nvSpPr>
          <p:cNvPr id="3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590800" y="449580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>
                <a:solidFill>
                  <a:schemeClr val="tx2"/>
                </a:solidFill>
                <a:latin typeface="+mn-lt"/>
              </a:rPr>
              <a:t>Item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609600" y="335280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 err="1">
                <a:solidFill>
                  <a:srgbClr val="FF0000"/>
                </a:solidFill>
                <a:latin typeface="+mn-lt"/>
              </a:rPr>
              <a:t>Phapus</a:t>
            </a:r>
            <a:endParaRPr lang="en-US" sz="2400" b="1" dirty="0">
              <a:solidFill>
                <a:srgbClr val="FF0000"/>
              </a:solidFill>
              <a:latin typeface="+mn-lt"/>
            </a:endParaRPr>
          </a:p>
        </p:txBody>
      </p:sp>
      <p:cxnSp>
        <p:nvCxnSpPr>
          <p:cNvPr id="54" name="Straight Arrow Connector 53"/>
          <p:cNvCxnSpPr/>
          <p:nvPr/>
        </p:nvCxnSpPr>
        <p:spPr bwMode="auto">
          <a:xfrm rot="5400000">
            <a:off x="3238503" y="3924301"/>
            <a:ext cx="838198" cy="4572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4" name="TextBox 33"/>
          <p:cNvSpPr txBox="1"/>
          <p:nvPr/>
        </p:nvSpPr>
        <p:spPr>
          <a:xfrm>
            <a:off x="4559300" y="2467896"/>
            <a:ext cx="1155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>
                <a:latin typeface="+mn-lt"/>
              </a:rPr>
              <a:t>Rear</a:t>
            </a:r>
          </a:p>
        </p:txBody>
      </p:sp>
      <p:cxnSp>
        <p:nvCxnSpPr>
          <p:cNvPr id="36" name="Shape 35"/>
          <p:cNvCxnSpPr/>
          <p:nvPr/>
        </p:nvCxnSpPr>
        <p:spPr>
          <a:xfrm rot="10800000" flipV="1">
            <a:off x="4178300" y="2728452"/>
            <a:ext cx="454025" cy="545812"/>
          </a:xfrm>
          <a:prstGeom prst="bentConnector2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42" idx="3"/>
          </p:cNvCxnSpPr>
          <p:nvPr/>
        </p:nvCxnSpPr>
        <p:spPr bwMode="auto">
          <a:xfrm flipV="1">
            <a:off x="2057400" y="3581400"/>
            <a:ext cx="1066800" cy="2233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7" name="TextBox 36"/>
          <p:cNvSpPr txBox="1"/>
          <p:nvPr/>
        </p:nvSpPr>
        <p:spPr>
          <a:xfrm>
            <a:off x="5823156" y="2396616"/>
            <a:ext cx="1155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>
                <a:latin typeface="+mn-lt"/>
              </a:rPr>
              <a:t>Front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853056" y="2406444"/>
            <a:ext cx="1155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>
                <a:latin typeface="+mn-lt"/>
              </a:rPr>
              <a:t>Rear</a:t>
            </a:r>
          </a:p>
        </p:txBody>
      </p:sp>
      <p:cxnSp>
        <p:nvCxnSpPr>
          <p:cNvPr id="41" name="Straight Connector 40"/>
          <p:cNvCxnSpPr/>
          <p:nvPr/>
        </p:nvCxnSpPr>
        <p:spPr>
          <a:xfrm rot="5400000">
            <a:off x="6062815" y="3398275"/>
            <a:ext cx="688260" cy="444911"/>
          </a:xfrm>
          <a:prstGeom prst="line">
            <a:avLst/>
          </a:prstGeom>
          <a:ln>
            <a:solidFill>
              <a:srgbClr val="9933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44" name="Rectangle 43"/>
          <p:cNvSpPr/>
          <p:nvPr/>
        </p:nvSpPr>
        <p:spPr bwMode="auto">
          <a:xfrm>
            <a:off x="6172200" y="3276600"/>
            <a:ext cx="457200" cy="685800"/>
          </a:xfrm>
          <a:prstGeom prst="rect">
            <a:avLst/>
          </a:prstGeom>
          <a:noFill/>
          <a:ln w="28575" cap="flat" cmpd="sng" algn="ctr">
            <a:solidFill>
              <a:srgbClr val="9933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48" name="Straight Connector 47"/>
          <p:cNvCxnSpPr/>
          <p:nvPr/>
        </p:nvCxnSpPr>
        <p:spPr>
          <a:xfrm rot="5400000">
            <a:off x="6977214" y="3398275"/>
            <a:ext cx="688260" cy="444911"/>
          </a:xfrm>
          <a:prstGeom prst="line">
            <a:avLst/>
          </a:prstGeom>
          <a:ln>
            <a:solidFill>
              <a:srgbClr val="9933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49" name="Rectangle 48"/>
          <p:cNvSpPr/>
          <p:nvPr/>
        </p:nvSpPr>
        <p:spPr bwMode="auto">
          <a:xfrm>
            <a:off x="7086599" y="3276600"/>
            <a:ext cx="457200" cy="685800"/>
          </a:xfrm>
          <a:prstGeom prst="rect">
            <a:avLst/>
          </a:prstGeom>
          <a:noFill/>
          <a:ln w="28575" cap="flat" cmpd="sng" algn="ctr">
            <a:solidFill>
              <a:srgbClr val="9933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53" name="Straight Arrow Connector 52"/>
          <p:cNvCxnSpPr>
            <a:stCxn id="37" idx="2"/>
            <a:endCxn id="44" idx="0"/>
          </p:cNvCxnSpPr>
          <p:nvPr/>
        </p:nvCxnSpPr>
        <p:spPr bwMode="auto">
          <a:xfrm rot="5400000">
            <a:off x="6191744" y="3067337"/>
            <a:ext cx="418319" cy="20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5" name="Straight Arrow Connector 54"/>
          <p:cNvCxnSpPr/>
          <p:nvPr/>
        </p:nvCxnSpPr>
        <p:spPr bwMode="auto">
          <a:xfrm rot="5400000">
            <a:off x="7105937" y="3057953"/>
            <a:ext cx="418319" cy="20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8" name="TextBox 27"/>
          <p:cNvSpPr txBox="1"/>
          <p:nvPr/>
        </p:nvSpPr>
        <p:spPr>
          <a:xfrm>
            <a:off x="152400" y="5039380"/>
            <a:ext cx="510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Font typeface="Wingdings" pitchFamily="2" charset="2"/>
              <a:buChar char="v"/>
            </a:pPr>
            <a:r>
              <a:rPr lang="en-US" sz="28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accent6">
                    <a:lumMod val="50000"/>
                  </a:schemeClr>
                </a:solidFill>
              </a:rPr>
              <a:t>Dequeue</a:t>
            </a:r>
            <a:r>
              <a:rPr lang="en-US" sz="2800" b="1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n-US" sz="2800" b="1" dirty="0" err="1">
                <a:solidFill>
                  <a:schemeClr val="accent6">
                    <a:lumMod val="50000"/>
                  </a:schemeClr>
                </a:solidFill>
              </a:rPr>
              <a:t>Front,Rear,Item</a:t>
            </a:r>
            <a:r>
              <a:rPr lang="en-US" sz="2800" b="1" dirty="0">
                <a:solidFill>
                  <a:schemeClr val="accent6">
                    <a:lumMod val="50000"/>
                  </a:schemeClr>
                </a:solidFill>
              </a:rPr>
              <a:t>)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3" presetClass="exit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3" presetClass="exit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7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8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9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/>
      <p:bldP spid="71" grpId="0"/>
      <p:bldP spid="71" grpId="1"/>
      <p:bldP spid="45" grpId="0"/>
      <p:bldP spid="46" grpId="0"/>
      <p:bldP spid="46" grpId="1"/>
      <p:bldP spid="46" grpId="2"/>
      <p:bldP spid="39" grpId="0"/>
      <p:bldP spid="39" grpId="1"/>
      <p:bldP spid="42" grpId="0"/>
      <p:bldP spid="42" grpId="1"/>
      <p:bldP spid="34" grpId="0"/>
      <p:bldP spid="34" grpId="1"/>
      <p:bldP spid="34" grpId="2"/>
      <p:bldP spid="37" grpId="0"/>
      <p:bldP spid="40" grpId="0"/>
      <p:bldP spid="44" grpId="0" animBg="1"/>
      <p:bldP spid="49" grpId="0" animBg="1"/>
      <p:bldP spid="2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Enqueue</a:t>
            </a:r>
            <a:r>
              <a:rPr lang="en-US" sz="3600" b="1" dirty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(Queue Circular)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990600"/>
            <a:ext cx="8458200" cy="4876800"/>
          </a:xfrm>
        </p:spPr>
        <p:txBody>
          <a:bodyPr>
            <a:noAutofit/>
          </a:bodyPr>
          <a:lstStyle/>
          <a:p>
            <a:pPr marL="0" lvl="2" indent="0">
              <a:buNone/>
            </a:pPr>
            <a:r>
              <a:rPr lang="en-US" sz="2200" b="1" dirty="0" err="1">
                <a:solidFill>
                  <a:schemeClr val="tx2"/>
                </a:solidFill>
                <a:latin typeface="+mn-lt"/>
              </a:rPr>
              <a:t>Proses</a:t>
            </a:r>
            <a:r>
              <a:rPr lang="en-US" sz="2200" b="1" dirty="0">
                <a:latin typeface="+mn-lt"/>
              </a:rPr>
              <a:t> </a:t>
            </a:r>
            <a:r>
              <a:rPr lang="en-US" sz="2200" b="1" dirty="0" err="1">
                <a:solidFill>
                  <a:srgbClr val="FF0000"/>
                </a:solidFill>
                <a:latin typeface="+mn-lt"/>
              </a:rPr>
              <a:t>Enqueue</a:t>
            </a:r>
            <a:r>
              <a:rPr lang="en-US" sz="2200" b="1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200" b="1" dirty="0" err="1">
                <a:solidFill>
                  <a:srgbClr val="FF0000"/>
                </a:solidFill>
                <a:latin typeface="+mn-lt"/>
              </a:rPr>
              <a:t>pada</a:t>
            </a:r>
            <a:r>
              <a:rPr lang="en-US" sz="2200" b="1" dirty="0">
                <a:solidFill>
                  <a:srgbClr val="FF0000"/>
                </a:solidFill>
                <a:latin typeface="+mn-lt"/>
              </a:rPr>
              <a:t> Queue Circular </a:t>
            </a:r>
            <a:r>
              <a:rPr lang="en-US" sz="2200" b="1" dirty="0">
                <a:solidFill>
                  <a:schemeClr val="tx2"/>
                </a:solidFill>
                <a:latin typeface="+mn-lt"/>
              </a:rPr>
              <a:t>(Array </a:t>
            </a:r>
            <a:r>
              <a:rPr lang="en-US" sz="2200" b="1" dirty="0" err="1">
                <a:solidFill>
                  <a:schemeClr val="tx2"/>
                </a:solidFill>
                <a:latin typeface="+mn-lt"/>
              </a:rPr>
              <a:t>Statis</a:t>
            </a:r>
            <a:r>
              <a:rPr lang="en-US" sz="2200" b="1" dirty="0">
                <a:solidFill>
                  <a:schemeClr val="tx2"/>
                </a:solidFill>
                <a:latin typeface="+mn-lt"/>
              </a:rPr>
              <a:t>), </a:t>
            </a:r>
            <a:r>
              <a:rPr lang="en-US" sz="2200" b="1" dirty="0" err="1">
                <a:solidFill>
                  <a:schemeClr val="tx2"/>
                </a:solidFill>
                <a:latin typeface="+mn-lt"/>
              </a:rPr>
              <a:t>dengan</a:t>
            </a:r>
            <a:r>
              <a:rPr lang="en-US" sz="2200" b="1" dirty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>
                <a:solidFill>
                  <a:schemeClr val="tx2"/>
                </a:solidFill>
                <a:latin typeface="+mn-lt"/>
              </a:rPr>
              <a:t>cara</a:t>
            </a:r>
            <a:r>
              <a:rPr lang="en-US" sz="2200" b="1" dirty="0">
                <a:latin typeface="+mn-lt"/>
              </a:rPr>
              <a:t>:</a:t>
            </a:r>
          </a:p>
          <a:p>
            <a:pPr marL="339725" lvl="2" indent="-339725">
              <a:buFont typeface="Wingdings" pitchFamily="2" charset="2"/>
              <a:buChar char="v"/>
            </a:pPr>
            <a:r>
              <a:rPr lang="en-US" sz="2200" b="1" dirty="0" err="1">
                <a:solidFill>
                  <a:schemeClr val="tx2"/>
                </a:solidFill>
                <a:latin typeface="+mn-lt"/>
              </a:rPr>
              <a:t>Penambahan</a:t>
            </a:r>
            <a:r>
              <a:rPr lang="en-US" sz="2200" b="1" dirty="0">
                <a:solidFill>
                  <a:schemeClr val="tx2"/>
                </a:solidFill>
                <a:latin typeface="+mn-lt"/>
              </a:rPr>
              <a:t> data </a:t>
            </a:r>
            <a:r>
              <a:rPr lang="en-US" sz="2200" b="1" dirty="0" err="1">
                <a:solidFill>
                  <a:schemeClr val="tx2"/>
                </a:solidFill>
                <a:latin typeface="+mn-lt"/>
              </a:rPr>
              <a:t>dilakukan</a:t>
            </a:r>
            <a:r>
              <a:rPr lang="en-US" sz="2200" b="1" dirty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>
                <a:solidFill>
                  <a:schemeClr val="tx2"/>
                </a:solidFill>
                <a:latin typeface="+mn-lt"/>
              </a:rPr>
              <a:t>jika</a:t>
            </a:r>
            <a:r>
              <a:rPr lang="en-US" sz="2200" b="1" dirty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>
                <a:solidFill>
                  <a:schemeClr val="tx2"/>
                </a:solidFill>
                <a:latin typeface="+mn-lt"/>
              </a:rPr>
              <a:t>kondisi</a:t>
            </a:r>
            <a:r>
              <a:rPr lang="en-US" sz="2200" b="1" dirty="0">
                <a:solidFill>
                  <a:schemeClr val="tx2"/>
                </a:solidFill>
                <a:latin typeface="+mn-lt"/>
              </a:rPr>
              <a:t> queue </a:t>
            </a:r>
            <a:r>
              <a:rPr lang="en-US" sz="2200" b="1" dirty="0" err="1">
                <a:solidFill>
                  <a:srgbClr val="FF0000"/>
                </a:solidFill>
                <a:latin typeface="+mn-lt"/>
              </a:rPr>
              <a:t>tidak</a:t>
            </a:r>
            <a:r>
              <a:rPr lang="en-US" sz="2200" b="1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200" b="1" dirty="0" err="1">
                <a:solidFill>
                  <a:srgbClr val="FF0000"/>
                </a:solidFill>
                <a:latin typeface="+mn-lt"/>
              </a:rPr>
              <a:t>penuh</a:t>
            </a:r>
            <a:r>
              <a:rPr lang="en-US" sz="2200" b="1" dirty="0">
                <a:latin typeface="+mn-lt"/>
              </a:rPr>
              <a:t>. </a:t>
            </a:r>
          </a:p>
          <a:p>
            <a:pPr marL="339725" lvl="2" indent="-339725">
              <a:buFont typeface="Wingdings" pitchFamily="2" charset="2"/>
              <a:buChar char="v"/>
            </a:pPr>
            <a:r>
              <a:rPr lang="en-US" sz="2200" b="1" dirty="0" err="1">
                <a:solidFill>
                  <a:schemeClr val="tx2"/>
                </a:solidFill>
                <a:latin typeface="+mn-lt"/>
              </a:rPr>
              <a:t>Jika</a:t>
            </a:r>
            <a:r>
              <a:rPr lang="en-US" sz="2200" b="1" dirty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>
                <a:solidFill>
                  <a:schemeClr val="tx2"/>
                </a:solidFill>
                <a:latin typeface="+mn-lt"/>
              </a:rPr>
              <a:t>keadaan</a:t>
            </a:r>
            <a:r>
              <a:rPr lang="en-US" sz="2200" b="1" dirty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>
                <a:solidFill>
                  <a:srgbClr val="FF0000"/>
                </a:solidFill>
                <a:latin typeface="+mn-lt"/>
              </a:rPr>
              <a:t>kosong</a:t>
            </a:r>
            <a:r>
              <a:rPr lang="en-US" sz="2200" b="1" dirty="0">
                <a:latin typeface="+mn-lt"/>
              </a:rPr>
              <a:t>, </a:t>
            </a:r>
            <a:r>
              <a:rPr lang="en-US" sz="2200" b="1" dirty="0" err="1">
                <a:solidFill>
                  <a:schemeClr val="tx2"/>
                </a:solidFill>
                <a:latin typeface="+mn-lt"/>
              </a:rPr>
              <a:t>maka</a:t>
            </a:r>
            <a:r>
              <a:rPr lang="en-US" sz="2200" b="1" dirty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>
                <a:solidFill>
                  <a:schemeClr val="tx2"/>
                </a:solidFill>
                <a:latin typeface="+mn-lt"/>
              </a:rPr>
              <a:t>posisi</a:t>
            </a:r>
            <a:r>
              <a:rPr lang="en-US" sz="2200" b="1" dirty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>
                <a:solidFill>
                  <a:srgbClr val="FF0000"/>
                </a:solidFill>
                <a:latin typeface="+mn-lt"/>
              </a:rPr>
              <a:t>Front</a:t>
            </a:r>
            <a:r>
              <a:rPr lang="en-US" sz="2200" b="1" dirty="0">
                <a:latin typeface="+mn-lt"/>
              </a:rPr>
              <a:t> </a:t>
            </a:r>
            <a:r>
              <a:rPr lang="en-US" sz="2200" b="1" dirty="0" err="1">
                <a:solidFill>
                  <a:schemeClr val="tx2"/>
                </a:solidFill>
                <a:latin typeface="+mn-lt"/>
              </a:rPr>
              <a:t>dan</a:t>
            </a:r>
            <a:r>
              <a:rPr lang="en-US" sz="2200" b="1" dirty="0">
                <a:latin typeface="+mn-lt"/>
              </a:rPr>
              <a:t> </a:t>
            </a:r>
            <a:r>
              <a:rPr lang="en-US" sz="2200" b="1" dirty="0">
                <a:solidFill>
                  <a:srgbClr val="FF0000"/>
                </a:solidFill>
                <a:latin typeface="+mn-lt"/>
              </a:rPr>
              <a:t>Rear</a:t>
            </a:r>
            <a:r>
              <a:rPr lang="en-US" sz="2200" b="1" dirty="0">
                <a:latin typeface="+mn-lt"/>
              </a:rPr>
              <a:t> </a:t>
            </a:r>
            <a:r>
              <a:rPr lang="en-US" sz="2200" b="1" dirty="0" err="1">
                <a:solidFill>
                  <a:schemeClr val="tx2"/>
                </a:solidFill>
                <a:latin typeface="+mn-lt"/>
              </a:rPr>
              <a:t>bernilai</a:t>
            </a:r>
            <a:r>
              <a:rPr lang="en-US" sz="2200" b="1" dirty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>
                <a:solidFill>
                  <a:srgbClr val="FF0000"/>
                </a:solidFill>
                <a:latin typeface="+mn-lt"/>
              </a:rPr>
              <a:t>1</a:t>
            </a:r>
            <a:r>
              <a:rPr lang="en-US" sz="2200" b="1" dirty="0">
                <a:latin typeface="+mn-lt"/>
              </a:rPr>
              <a:t>. </a:t>
            </a:r>
            <a:r>
              <a:rPr lang="en-US" sz="2200" b="1" dirty="0" err="1">
                <a:solidFill>
                  <a:schemeClr val="tx2"/>
                </a:solidFill>
                <a:latin typeface="+mn-lt"/>
              </a:rPr>
              <a:t>Tetapi</a:t>
            </a:r>
            <a:r>
              <a:rPr lang="en-US" sz="2200" b="1" dirty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>
                <a:solidFill>
                  <a:schemeClr val="tx2"/>
                </a:solidFill>
                <a:latin typeface="+mn-lt"/>
              </a:rPr>
              <a:t>jika</a:t>
            </a:r>
            <a:r>
              <a:rPr lang="en-US" sz="2200" b="1" dirty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>
                <a:solidFill>
                  <a:schemeClr val="tx2"/>
                </a:solidFill>
                <a:latin typeface="+mn-lt"/>
              </a:rPr>
              <a:t>tidak</a:t>
            </a:r>
            <a:r>
              <a:rPr lang="en-US" sz="2200" b="1" dirty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>
                <a:solidFill>
                  <a:schemeClr val="tx2"/>
                </a:solidFill>
                <a:latin typeface="+mn-lt"/>
              </a:rPr>
              <a:t>kosong</a:t>
            </a:r>
            <a:r>
              <a:rPr lang="en-US" sz="2200" b="1" dirty="0">
                <a:solidFill>
                  <a:schemeClr val="tx2"/>
                </a:solidFill>
                <a:latin typeface="+mn-lt"/>
              </a:rPr>
              <a:t>, </a:t>
            </a:r>
            <a:r>
              <a:rPr lang="en-US" sz="2200" b="1" dirty="0" err="1">
                <a:solidFill>
                  <a:schemeClr val="tx2"/>
                </a:solidFill>
                <a:latin typeface="+mn-lt"/>
              </a:rPr>
              <a:t>maka</a:t>
            </a:r>
            <a:r>
              <a:rPr lang="en-US" sz="2200" b="1" dirty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>
                <a:solidFill>
                  <a:schemeClr val="tx2"/>
                </a:solidFill>
                <a:latin typeface="+mn-lt"/>
              </a:rPr>
              <a:t>nilai</a:t>
            </a:r>
            <a:r>
              <a:rPr lang="en-US" sz="2200" b="1" dirty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>
                <a:solidFill>
                  <a:srgbClr val="FF0000"/>
                </a:solidFill>
                <a:latin typeface="+mn-lt"/>
              </a:rPr>
              <a:t>Rear </a:t>
            </a:r>
            <a:r>
              <a:rPr lang="en-US" sz="2200" b="1" dirty="0" err="1">
                <a:solidFill>
                  <a:srgbClr val="FF0000"/>
                </a:solidFill>
                <a:latin typeface="+mn-lt"/>
              </a:rPr>
              <a:t>bertambah</a:t>
            </a:r>
            <a:r>
              <a:rPr lang="en-US" sz="2200" b="1" dirty="0">
                <a:solidFill>
                  <a:srgbClr val="FF0000"/>
                </a:solidFill>
                <a:latin typeface="+mn-lt"/>
              </a:rPr>
              <a:t> 1</a:t>
            </a:r>
            <a:r>
              <a:rPr lang="en-US" sz="2200" b="1" dirty="0">
                <a:latin typeface="+mn-lt"/>
              </a:rPr>
              <a:t>, </a:t>
            </a:r>
            <a:r>
              <a:rPr lang="en-US" sz="2200" b="1" dirty="0" err="1">
                <a:solidFill>
                  <a:schemeClr val="tx2"/>
                </a:solidFill>
                <a:latin typeface="+mn-lt"/>
              </a:rPr>
              <a:t>tapi</a:t>
            </a:r>
            <a:r>
              <a:rPr lang="en-US" sz="2200" b="1" dirty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>
                <a:solidFill>
                  <a:schemeClr val="tx2"/>
                </a:solidFill>
                <a:latin typeface="+mn-lt"/>
              </a:rPr>
              <a:t>jika</a:t>
            </a:r>
            <a:r>
              <a:rPr lang="en-US" sz="2200" b="1" dirty="0">
                <a:solidFill>
                  <a:schemeClr val="tx2"/>
                </a:solidFill>
                <a:latin typeface="+mn-lt"/>
              </a:rPr>
              <a:t> Rear </a:t>
            </a:r>
            <a:r>
              <a:rPr lang="en-US" sz="2200" b="1" dirty="0" err="1">
                <a:solidFill>
                  <a:schemeClr val="tx2"/>
                </a:solidFill>
                <a:latin typeface="+mn-lt"/>
              </a:rPr>
              <a:t>ada</a:t>
            </a:r>
            <a:r>
              <a:rPr lang="en-US" sz="2200" b="1" dirty="0">
                <a:solidFill>
                  <a:schemeClr val="tx2"/>
                </a:solidFill>
                <a:latin typeface="+mn-lt"/>
              </a:rPr>
              <a:t> di </a:t>
            </a:r>
            <a:r>
              <a:rPr lang="en-US" sz="2200" b="1" dirty="0" err="1">
                <a:solidFill>
                  <a:schemeClr val="tx2"/>
                </a:solidFill>
                <a:latin typeface="+mn-lt"/>
              </a:rPr>
              <a:t>posisi</a:t>
            </a:r>
            <a:r>
              <a:rPr lang="en-US" sz="2200" b="1" dirty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>
                <a:solidFill>
                  <a:srgbClr val="FF0000"/>
                </a:solidFill>
                <a:latin typeface="+mn-lt"/>
              </a:rPr>
              <a:t>maksimum</a:t>
            </a:r>
            <a:r>
              <a:rPr lang="en-US" sz="2200" b="1" dirty="0">
                <a:solidFill>
                  <a:srgbClr val="FF0000"/>
                </a:solidFill>
                <a:latin typeface="+mn-lt"/>
              </a:rPr>
              <a:t> queue</a:t>
            </a:r>
            <a:r>
              <a:rPr lang="en-US" sz="2200" b="1" dirty="0">
                <a:latin typeface="+mn-lt"/>
              </a:rPr>
              <a:t>, </a:t>
            </a:r>
            <a:r>
              <a:rPr lang="en-US" sz="2200" b="1" dirty="0" err="1">
                <a:solidFill>
                  <a:schemeClr val="tx2"/>
                </a:solidFill>
                <a:latin typeface="+mn-lt"/>
              </a:rPr>
              <a:t>maka</a:t>
            </a:r>
            <a:r>
              <a:rPr lang="en-US" sz="2200" b="1" dirty="0">
                <a:latin typeface="+mn-lt"/>
              </a:rPr>
              <a:t> </a:t>
            </a:r>
            <a:r>
              <a:rPr lang="en-US" sz="2200" b="1" dirty="0">
                <a:solidFill>
                  <a:srgbClr val="C00000"/>
                </a:solidFill>
                <a:latin typeface="+mn-lt"/>
              </a:rPr>
              <a:t>Rear = 1</a:t>
            </a:r>
          </a:p>
          <a:p>
            <a:pPr marL="339725" lvl="2" indent="-339725">
              <a:buFont typeface="Wingdings" pitchFamily="2" charset="2"/>
              <a:buChar char="v"/>
            </a:pPr>
            <a:r>
              <a:rPr lang="en-US" sz="2200" b="1" dirty="0" err="1">
                <a:solidFill>
                  <a:schemeClr val="tx2"/>
                </a:solidFill>
                <a:latin typeface="+mn-lt"/>
              </a:rPr>
              <a:t>Kemudian</a:t>
            </a:r>
            <a:r>
              <a:rPr lang="en-US" sz="2200" b="1" dirty="0">
                <a:solidFill>
                  <a:schemeClr val="tx2"/>
                </a:solidFill>
                <a:latin typeface="+mn-lt"/>
              </a:rPr>
              <a:t> data </a:t>
            </a:r>
            <a:r>
              <a:rPr lang="en-US" sz="2200" b="1" dirty="0" err="1">
                <a:solidFill>
                  <a:schemeClr val="tx2"/>
                </a:solidFill>
                <a:latin typeface="+mn-lt"/>
              </a:rPr>
              <a:t>baru</a:t>
            </a:r>
            <a:r>
              <a:rPr lang="en-US" sz="2200" b="1" dirty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>
                <a:solidFill>
                  <a:schemeClr val="tx2"/>
                </a:solidFill>
                <a:latin typeface="+mn-lt"/>
              </a:rPr>
              <a:t>disimpan</a:t>
            </a:r>
            <a:r>
              <a:rPr lang="en-US" sz="2200" b="1" dirty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>
                <a:solidFill>
                  <a:schemeClr val="tx2"/>
                </a:solidFill>
                <a:latin typeface="+mn-lt"/>
              </a:rPr>
              <a:t>di</a:t>
            </a:r>
            <a:r>
              <a:rPr lang="en-US" sz="2200" b="1" dirty="0">
                <a:solidFill>
                  <a:schemeClr val="tx2"/>
                </a:solidFill>
                <a:latin typeface="+mn-lt"/>
              </a:rPr>
              <a:t> queue </a:t>
            </a:r>
            <a:r>
              <a:rPr lang="en-US" sz="2200" b="1" dirty="0" err="1">
                <a:solidFill>
                  <a:schemeClr val="tx2"/>
                </a:solidFill>
                <a:latin typeface="+mn-lt"/>
              </a:rPr>
              <a:t>pada</a:t>
            </a:r>
            <a:r>
              <a:rPr lang="en-US" sz="2200" b="1" dirty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>
                <a:solidFill>
                  <a:schemeClr val="tx2"/>
                </a:solidFill>
                <a:latin typeface="+mn-lt"/>
              </a:rPr>
              <a:t>posisi</a:t>
            </a:r>
            <a:r>
              <a:rPr lang="en-US" sz="2200" b="1" dirty="0">
                <a:solidFill>
                  <a:schemeClr val="tx2"/>
                </a:solidFill>
                <a:latin typeface="+mn-lt"/>
              </a:rPr>
              <a:t> Rear.</a:t>
            </a:r>
          </a:p>
          <a:p>
            <a:pPr marL="517525" lvl="2" indent="-517525">
              <a:buNone/>
            </a:pPr>
            <a:endParaRPr lang="en-US" sz="2200" b="1" dirty="0">
              <a:latin typeface="+mn-lt"/>
            </a:endParaRPr>
          </a:p>
          <a:p>
            <a:pPr marL="517525" lvl="2" indent="-517525">
              <a:buNone/>
            </a:pPr>
            <a:endParaRPr lang="en-US" sz="2200" b="1" dirty="0">
              <a:latin typeface="+mn-lt"/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Dequeue</a:t>
            </a:r>
            <a:r>
              <a:rPr lang="en-US" sz="3600" b="1" dirty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(Queue Circular)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076325"/>
            <a:ext cx="8001000" cy="5248275"/>
          </a:xfrm>
        </p:spPr>
        <p:txBody>
          <a:bodyPr>
            <a:normAutofit/>
          </a:bodyPr>
          <a:lstStyle/>
          <a:p>
            <a:pPr marL="0" lvl="2" indent="0" algn="just">
              <a:buNone/>
            </a:pPr>
            <a:r>
              <a:rPr lang="en-US" b="1" dirty="0" err="1">
                <a:solidFill>
                  <a:schemeClr val="tx2"/>
                </a:solidFill>
                <a:latin typeface="+mn-lt"/>
              </a:rPr>
              <a:t>Operasi</a:t>
            </a:r>
            <a:r>
              <a:rPr lang="en-US" b="1" dirty="0">
                <a:latin typeface="+mn-lt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+mn-lt"/>
              </a:rPr>
              <a:t>dequeue</a:t>
            </a:r>
            <a:r>
              <a:rPr lang="en-US" b="1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+mn-lt"/>
              </a:rPr>
              <a:t>pada</a:t>
            </a:r>
            <a:r>
              <a:rPr lang="en-US" b="1" dirty="0">
                <a:solidFill>
                  <a:srgbClr val="FF0000"/>
                </a:solidFill>
                <a:latin typeface="+mn-lt"/>
              </a:rPr>
              <a:t> Queue Circular </a:t>
            </a:r>
            <a:r>
              <a:rPr lang="en-US" b="1" dirty="0">
                <a:solidFill>
                  <a:schemeClr val="tx2"/>
                </a:solidFill>
                <a:latin typeface="+mn-lt"/>
              </a:rPr>
              <a:t>(Array </a:t>
            </a:r>
            <a:r>
              <a:rPr lang="en-US" b="1" dirty="0" err="1">
                <a:solidFill>
                  <a:schemeClr val="tx2"/>
                </a:solidFill>
                <a:latin typeface="+mn-lt"/>
              </a:rPr>
              <a:t>Statis</a:t>
            </a:r>
            <a:r>
              <a:rPr lang="en-US" b="1" dirty="0">
                <a:solidFill>
                  <a:schemeClr val="tx2"/>
                </a:solidFill>
                <a:latin typeface="+mn-lt"/>
              </a:rPr>
              <a:t>), </a:t>
            </a:r>
            <a:r>
              <a:rPr lang="en-US" b="1" dirty="0" err="1">
                <a:solidFill>
                  <a:schemeClr val="tx2"/>
                </a:solidFill>
                <a:latin typeface="+mn-lt"/>
              </a:rPr>
              <a:t>dengan</a:t>
            </a:r>
            <a:r>
              <a:rPr lang="en-US" b="1" dirty="0">
                <a:solidFill>
                  <a:schemeClr val="tx2"/>
                </a:solidFill>
                <a:latin typeface="+mn-lt"/>
              </a:rPr>
              <a:t> </a:t>
            </a:r>
            <a:r>
              <a:rPr lang="en-US" b="1" dirty="0" err="1">
                <a:solidFill>
                  <a:schemeClr val="tx2"/>
                </a:solidFill>
                <a:latin typeface="+mn-lt"/>
              </a:rPr>
              <a:t>cara</a:t>
            </a:r>
            <a:r>
              <a:rPr lang="en-US" b="1" dirty="0">
                <a:solidFill>
                  <a:schemeClr val="tx2"/>
                </a:solidFill>
                <a:latin typeface="+mn-lt"/>
              </a:rPr>
              <a:t> :</a:t>
            </a:r>
          </a:p>
          <a:p>
            <a:pPr marL="339725" lvl="2" indent="-339725" algn="just"/>
            <a:r>
              <a:rPr lang="en-US" b="1" dirty="0">
                <a:latin typeface="+mn-lt"/>
              </a:rPr>
              <a:t>  </a:t>
            </a:r>
            <a:r>
              <a:rPr lang="en-US" b="1" dirty="0" err="1">
                <a:solidFill>
                  <a:schemeClr val="tx2"/>
                </a:solidFill>
                <a:latin typeface="+mn-lt"/>
              </a:rPr>
              <a:t>Periksa</a:t>
            </a:r>
            <a:r>
              <a:rPr lang="en-US" b="1" dirty="0">
                <a:solidFill>
                  <a:schemeClr val="tx2"/>
                </a:solidFill>
                <a:latin typeface="+mn-lt"/>
              </a:rPr>
              <a:t> </a:t>
            </a:r>
            <a:r>
              <a:rPr lang="en-US" b="1" dirty="0" err="1">
                <a:solidFill>
                  <a:schemeClr val="tx2"/>
                </a:solidFill>
                <a:latin typeface="+mn-lt"/>
              </a:rPr>
              <a:t>apakah</a:t>
            </a:r>
            <a:r>
              <a:rPr lang="en-US" b="1" dirty="0">
                <a:solidFill>
                  <a:schemeClr val="tx2"/>
                </a:solidFill>
                <a:latin typeface="+mn-lt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+mn-lt"/>
              </a:rPr>
              <a:t>Queue </a:t>
            </a:r>
            <a:r>
              <a:rPr lang="en-US" b="1" dirty="0" err="1">
                <a:solidFill>
                  <a:srgbClr val="FF0000"/>
                </a:solidFill>
                <a:latin typeface="+mn-lt"/>
              </a:rPr>
              <a:t>kosong</a:t>
            </a:r>
            <a:r>
              <a:rPr lang="en-US" b="1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b="1" dirty="0" err="1">
                <a:solidFill>
                  <a:schemeClr val="tx2"/>
                </a:solidFill>
                <a:latin typeface="+mn-lt"/>
              </a:rPr>
              <a:t>atau</a:t>
            </a:r>
            <a:r>
              <a:rPr lang="en-US" b="1" dirty="0">
                <a:solidFill>
                  <a:schemeClr val="tx2"/>
                </a:solidFill>
                <a:latin typeface="+mn-lt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+mn-lt"/>
              </a:rPr>
              <a:t>tidak</a:t>
            </a:r>
            <a:endParaRPr lang="en-US" b="1" dirty="0">
              <a:solidFill>
                <a:srgbClr val="FF0000"/>
              </a:solidFill>
              <a:latin typeface="+mn-lt"/>
            </a:endParaRPr>
          </a:p>
          <a:p>
            <a:pPr marL="514350" lvl="2" indent="-514350" algn="just"/>
            <a:r>
              <a:rPr lang="en-US" b="1" dirty="0" err="1">
                <a:solidFill>
                  <a:schemeClr val="tx2"/>
                </a:solidFill>
                <a:latin typeface="+mn-lt"/>
              </a:rPr>
              <a:t>Periksa</a:t>
            </a:r>
            <a:r>
              <a:rPr lang="en-US" b="1" dirty="0">
                <a:solidFill>
                  <a:schemeClr val="tx2"/>
                </a:solidFill>
                <a:latin typeface="+mn-lt"/>
              </a:rPr>
              <a:t> </a:t>
            </a:r>
            <a:r>
              <a:rPr lang="en-US" b="1" dirty="0" err="1">
                <a:solidFill>
                  <a:schemeClr val="tx2"/>
                </a:solidFill>
                <a:latin typeface="+mn-lt"/>
              </a:rPr>
              <a:t>kembali</a:t>
            </a:r>
            <a:r>
              <a:rPr lang="en-US" b="1" dirty="0">
                <a:solidFill>
                  <a:schemeClr val="tx2"/>
                </a:solidFill>
                <a:latin typeface="+mn-lt"/>
              </a:rPr>
              <a:t> </a:t>
            </a:r>
            <a:r>
              <a:rPr lang="en-US" b="1" dirty="0" err="1">
                <a:solidFill>
                  <a:schemeClr val="tx2"/>
                </a:solidFill>
                <a:latin typeface="+mn-lt"/>
              </a:rPr>
              <a:t>apakah</a:t>
            </a:r>
            <a:r>
              <a:rPr lang="en-US" b="1" dirty="0">
                <a:solidFill>
                  <a:schemeClr val="tx2"/>
                </a:solidFill>
                <a:latin typeface="+mn-lt"/>
              </a:rPr>
              <a:t> Queue </a:t>
            </a:r>
            <a:r>
              <a:rPr lang="en-US" b="1" dirty="0" err="1">
                <a:solidFill>
                  <a:schemeClr val="tx2"/>
                </a:solidFill>
                <a:latin typeface="+mn-lt"/>
              </a:rPr>
              <a:t>berisi</a:t>
            </a:r>
            <a:r>
              <a:rPr lang="en-US" b="1" dirty="0">
                <a:solidFill>
                  <a:schemeClr val="tx2"/>
                </a:solidFill>
                <a:latin typeface="+mn-lt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+mn-lt"/>
              </a:rPr>
              <a:t>satu</a:t>
            </a:r>
            <a:r>
              <a:rPr lang="en-US" b="1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+mn-lt"/>
              </a:rPr>
              <a:t>elemen</a:t>
            </a:r>
            <a:r>
              <a:rPr lang="en-US" b="1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b="1" dirty="0" err="1">
                <a:solidFill>
                  <a:schemeClr val="tx2"/>
                </a:solidFill>
                <a:latin typeface="+mn-lt"/>
              </a:rPr>
              <a:t>atau</a:t>
            </a:r>
            <a:r>
              <a:rPr lang="en-US" b="1" dirty="0">
                <a:solidFill>
                  <a:schemeClr val="tx2"/>
                </a:solidFill>
                <a:latin typeface="+mn-lt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+mn-lt"/>
              </a:rPr>
              <a:t>lebih</a:t>
            </a:r>
            <a:endParaRPr lang="en-US" b="1" dirty="0">
              <a:solidFill>
                <a:srgbClr val="FF0000"/>
              </a:solidFill>
              <a:latin typeface="+mn-lt"/>
            </a:endParaRPr>
          </a:p>
          <a:p>
            <a:pPr marL="515938" lvl="2" indent="-515938" algn="just"/>
            <a:r>
              <a:rPr lang="en-US" b="1" dirty="0" err="1">
                <a:solidFill>
                  <a:schemeClr val="tx2"/>
                </a:solidFill>
                <a:latin typeface="+mn-lt"/>
              </a:rPr>
              <a:t>Jika</a:t>
            </a:r>
            <a:r>
              <a:rPr lang="en-US" b="1" dirty="0">
                <a:latin typeface="+mn-lt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+mn-lt"/>
              </a:rPr>
              <a:t>berisi</a:t>
            </a:r>
            <a:r>
              <a:rPr lang="en-US" b="1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+mn-lt"/>
              </a:rPr>
              <a:t>satu</a:t>
            </a:r>
            <a:r>
              <a:rPr lang="en-US" b="1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+mn-lt"/>
              </a:rPr>
              <a:t>elemen</a:t>
            </a:r>
            <a:r>
              <a:rPr lang="en-US" b="1" dirty="0">
                <a:latin typeface="+mn-lt"/>
              </a:rPr>
              <a:t>, </a:t>
            </a:r>
            <a:r>
              <a:rPr lang="en-US" b="1" dirty="0" err="1">
                <a:solidFill>
                  <a:schemeClr val="tx2"/>
                </a:solidFill>
                <a:latin typeface="+mn-lt"/>
              </a:rPr>
              <a:t>maka</a:t>
            </a:r>
            <a:r>
              <a:rPr lang="en-US" b="1" dirty="0">
                <a:solidFill>
                  <a:schemeClr val="tx2"/>
                </a:solidFill>
                <a:latin typeface="+mn-lt"/>
              </a:rPr>
              <a:t> </a:t>
            </a:r>
            <a:r>
              <a:rPr lang="en-US" b="1" dirty="0" err="1">
                <a:solidFill>
                  <a:schemeClr val="tx2"/>
                </a:solidFill>
                <a:latin typeface="+mn-lt"/>
              </a:rPr>
              <a:t>harga</a:t>
            </a:r>
            <a:r>
              <a:rPr lang="en-US" b="1" dirty="0">
                <a:solidFill>
                  <a:schemeClr val="tx2"/>
                </a:solidFill>
                <a:latin typeface="+mn-lt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+mn-lt"/>
              </a:rPr>
              <a:t>Front </a:t>
            </a:r>
            <a:r>
              <a:rPr lang="en-US" b="1" dirty="0" err="1">
                <a:solidFill>
                  <a:srgbClr val="000000"/>
                </a:solidFill>
                <a:latin typeface="+mn-lt"/>
              </a:rPr>
              <a:t>dan</a:t>
            </a:r>
            <a:r>
              <a:rPr lang="en-US" b="1" dirty="0">
                <a:solidFill>
                  <a:srgbClr val="FF0000"/>
                </a:solidFill>
                <a:latin typeface="+mn-lt"/>
              </a:rPr>
              <a:t> rear </a:t>
            </a:r>
            <a:r>
              <a:rPr lang="en-US" b="1" dirty="0" err="1">
                <a:solidFill>
                  <a:srgbClr val="FF0000"/>
                </a:solidFill>
                <a:latin typeface="+mn-lt"/>
              </a:rPr>
              <a:t>menjadi</a:t>
            </a:r>
            <a:r>
              <a:rPr lang="en-US" b="1" dirty="0">
                <a:solidFill>
                  <a:srgbClr val="FF0000"/>
                </a:solidFill>
                <a:latin typeface="+mn-lt"/>
              </a:rPr>
              <a:t> 0 (</a:t>
            </a:r>
            <a:r>
              <a:rPr lang="en-US" b="1" dirty="0" err="1">
                <a:solidFill>
                  <a:srgbClr val="FF0000"/>
                </a:solidFill>
                <a:latin typeface="+mn-lt"/>
              </a:rPr>
              <a:t>nol</a:t>
            </a:r>
            <a:r>
              <a:rPr lang="en-US" b="1" dirty="0">
                <a:solidFill>
                  <a:srgbClr val="FF0000"/>
                </a:solidFill>
                <a:latin typeface="+mn-lt"/>
              </a:rPr>
              <a:t>)</a:t>
            </a:r>
          </a:p>
          <a:p>
            <a:pPr marL="515938" lvl="2" indent="-515938" algn="just"/>
            <a:r>
              <a:rPr lang="en-US" b="1" dirty="0" err="1">
                <a:solidFill>
                  <a:schemeClr val="tx2"/>
                </a:solidFill>
                <a:latin typeface="+mn-lt"/>
              </a:rPr>
              <a:t>Jika</a:t>
            </a:r>
            <a:r>
              <a:rPr lang="en-US" b="1" dirty="0">
                <a:solidFill>
                  <a:schemeClr val="tx2"/>
                </a:solidFill>
                <a:latin typeface="+mn-lt"/>
              </a:rPr>
              <a:t> </a:t>
            </a:r>
            <a:r>
              <a:rPr lang="en-US" b="1" dirty="0" err="1">
                <a:solidFill>
                  <a:schemeClr val="tx2"/>
                </a:solidFill>
                <a:latin typeface="+mn-lt"/>
              </a:rPr>
              <a:t>berisi</a:t>
            </a:r>
            <a:r>
              <a:rPr lang="en-US" b="1" dirty="0">
                <a:solidFill>
                  <a:schemeClr val="tx2"/>
                </a:solidFill>
                <a:latin typeface="+mn-lt"/>
              </a:rPr>
              <a:t> </a:t>
            </a:r>
            <a:r>
              <a:rPr lang="en-US" b="1" dirty="0" err="1">
                <a:solidFill>
                  <a:schemeClr val="tx2"/>
                </a:solidFill>
                <a:latin typeface="+mn-lt"/>
              </a:rPr>
              <a:t>lebih</a:t>
            </a:r>
            <a:r>
              <a:rPr lang="en-US" b="1" dirty="0">
                <a:solidFill>
                  <a:schemeClr val="tx2"/>
                </a:solidFill>
                <a:latin typeface="+mn-lt"/>
              </a:rPr>
              <a:t> </a:t>
            </a:r>
            <a:r>
              <a:rPr lang="en-US" b="1" dirty="0" err="1">
                <a:solidFill>
                  <a:schemeClr val="tx2"/>
                </a:solidFill>
                <a:latin typeface="+mn-lt"/>
              </a:rPr>
              <a:t>dari</a:t>
            </a:r>
            <a:r>
              <a:rPr lang="en-US" b="1" dirty="0">
                <a:solidFill>
                  <a:schemeClr val="tx2"/>
                </a:solidFill>
                <a:latin typeface="+mn-lt"/>
              </a:rPr>
              <a:t> </a:t>
            </a:r>
            <a:r>
              <a:rPr lang="en-US" b="1" dirty="0" err="1">
                <a:solidFill>
                  <a:schemeClr val="tx2"/>
                </a:solidFill>
                <a:latin typeface="+mn-lt"/>
              </a:rPr>
              <a:t>satu</a:t>
            </a:r>
            <a:r>
              <a:rPr lang="en-US" b="1" dirty="0">
                <a:solidFill>
                  <a:schemeClr val="tx2"/>
                </a:solidFill>
                <a:latin typeface="+mn-lt"/>
              </a:rPr>
              <a:t> </a:t>
            </a:r>
            <a:r>
              <a:rPr lang="en-US" b="1" dirty="0" err="1">
                <a:solidFill>
                  <a:schemeClr val="tx2"/>
                </a:solidFill>
                <a:latin typeface="+mn-lt"/>
              </a:rPr>
              <a:t>elemen</a:t>
            </a:r>
            <a:r>
              <a:rPr lang="en-US" b="1" dirty="0">
                <a:solidFill>
                  <a:schemeClr val="tx2"/>
                </a:solidFill>
                <a:latin typeface="+mn-lt"/>
              </a:rPr>
              <a:t>, </a:t>
            </a:r>
            <a:r>
              <a:rPr lang="en-US" b="1" dirty="0" err="1">
                <a:solidFill>
                  <a:schemeClr val="tx2"/>
                </a:solidFill>
                <a:latin typeface="+mn-lt"/>
              </a:rPr>
              <a:t>maka</a:t>
            </a:r>
            <a:r>
              <a:rPr lang="en-US" b="1" dirty="0">
                <a:solidFill>
                  <a:schemeClr val="tx2"/>
                </a:solidFill>
                <a:latin typeface="+mn-lt"/>
              </a:rPr>
              <a:t> </a:t>
            </a:r>
            <a:r>
              <a:rPr lang="en-US" b="1" dirty="0" err="1">
                <a:solidFill>
                  <a:schemeClr val="tx2"/>
                </a:solidFill>
                <a:latin typeface="+mn-lt"/>
              </a:rPr>
              <a:t>periksa</a:t>
            </a:r>
            <a:r>
              <a:rPr lang="en-US" b="1" dirty="0">
                <a:solidFill>
                  <a:schemeClr val="tx2"/>
                </a:solidFill>
                <a:latin typeface="+mn-lt"/>
              </a:rPr>
              <a:t> </a:t>
            </a:r>
            <a:r>
              <a:rPr lang="en-US" b="1" dirty="0" err="1">
                <a:solidFill>
                  <a:schemeClr val="tx2"/>
                </a:solidFill>
                <a:latin typeface="+mn-lt"/>
              </a:rPr>
              <a:t>apakah</a:t>
            </a:r>
            <a:r>
              <a:rPr lang="en-US" b="1" dirty="0">
                <a:solidFill>
                  <a:schemeClr val="tx2"/>
                </a:solidFill>
                <a:latin typeface="+mn-lt"/>
              </a:rPr>
              <a:t> Front </a:t>
            </a:r>
            <a:r>
              <a:rPr lang="en-US" b="1" dirty="0" err="1">
                <a:solidFill>
                  <a:schemeClr val="tx2"/>
                </a:solidFill>
                <a:latin typeface="+mn-lt"/>
              </a:rPr>
              <a:t>berada</a:t>
            </a:r>
            <a:r>
              <a:rPr lang="en-US" b="1" dirty="0">
                <a:solidFill>
                  <a:schemeClr val="tx2"/>
                </a:solidFill>
                <a:latin typeface="+mn-lt"/>
              </a:rPr>
              <a:t> di </a:t>
            </a:r>
            <a:r>
              <a:rPr lang="en-US" b="1" dirty="0" err="1">
                <a:solidFill>
                  <a:schemeClr val="tx2"/>
                </a:solidFill>
                <a:latin typeface="+mn-lt"/>
              </a:rPr>
              <a:t>posisi</a:t>
            </a:r>
            <a:r>
              <a:rPr lang="en-US" b="1" dirty="0">
                <a:solidFill>
                  <a:schemeClr val="tx2"/>
                </a:solidFill>
                <a:latin typeface="+mn-lt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+mn-lt"/>
              </a:rPr>
              <a:t>maksimum</a:t>
            </a:r>
            <a:r>
              <a:rPr lang="en-US" b="1" dirty="0">
                <a:solidFill>
                  <a:srgbClr val="FF0000"/>
                </a:solidFill>
                <a:latin typeface="+mn-lt"/>
              </a:rPr>
              <a:t> queue </a:t>
            </a:r>
            <a:r>
              <a:rPr lang="en-US" b="1" dirty="0" err="1">
                <a:solidFill>
                  <a:srgbClr val="FF0000"/>
                </a:solidFill>
                <a:latin typeface="+mn-lt"/>
              </a:rPr>
              <a:t>atau</a:t>
            </a:r>
            <a:r>
              <a:rPr lang="en-US" b="1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+mn-lt"/>
              </a:rPr>
              <a:t>tidak</a:t>
            </a:r>
            <a:r>
              <a:rPr lang="en-US" b="1" dirty="0">
                <a:latin typeface="+mn-lt"/>
              </a:rPr>
              <a:t>, </a:t>
            </a:r>
            <a:r>
              <a:rPr lang="en-US" b="1" dirty="0" err="1">
                <a:solidFill>
                  <a:srgbClr val="000000"/>
                </a:solidFill>
                <a:latin typeface="+mn-lt"/>
              </a:rPr>
              <a:t>jika</a:t>
            </a:r>
            <a:r>
              <a:rPr lang="en-US" b="1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+mn-lt"/>
              </a:rPr>
              <a:t>ya</a:t>
            </a:r>
            <a:r>
              <a:rPr lang="en-US" b="1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b="1" dirty="0" err="1">
                <a:solidFill>
                  <a:schemeClr val="tx2"/>
                </a:solidFill>
                <a:latin typeface="+mn-lt"/>
              </a:rPr>
              <a:t>maka</a:t>
            </a:r>
            <a:r>
              <a:rPr lang="en-US" b="1" dirty="0">
                <a:solidFill>
                  <a:schemeClr val="tx2"/>
                </a:solidFill>
                <a:latin typeface="+mn-lt"/>
              </a:rPr>
              <a:t> </a:t>
            </a:r>
            <a:r>
              <a:rPr lang="en-US" b="1" dirty="0" err="1">
                <a:solidFill>
                  <a:schemeClr val="tx2"/>
                </a:solidFill>
                <a:latin typeface="+mn-lt"/>
              </a:rPr>
              <a:t>harga</a:t>
            </a:r>
            <a:r>
              <a:rPr lang="en-US" b="1" dirty="0">
                <a:solidFill>
                  <a:schemeClr val="tx2"/>
                </a:solidFill>
                <a:latin typeface="+mn-lt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+mn-lt"/>
              </a:rPr>
              <a:t>Front = 1, </a:t>
            </a:r>
            <a:r>
              <a:rPr lang="en-US" b="1" dirty="0" err="1">
                <a:solidFill>
                  <a:srgbClr val="000000"/>
                </a:solidFill>
                <a:latin typeface="+mn-lt"/>
              </a:rPr>
              <a:t>jika</a:t>
            </a:r>
            <a:r>
              <a:rPr lang="en-US" b="1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+mn-lt"/>
              </a:rPr>
              <a:t>tidak</a:t>
            </a:r>
            <a:r>
              <a:rPr lang="en-US" b="1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+mn-lt"/>
              </a:rPr>
              <a:t>maka</a:t>
            </a:r>
            <a:r>
              <a:rPr lang="en-US" b="1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+mn-lt"/>
              </a:rPr>
              <a:t>harga</a:t>
            </a:r>
            <a:r>
              <a:rPr lang="en-US" b="1" dirty="0">
                <a:solidFill>
                  <a:srgbClr val="FF0000"/>
                </a:solidFill>
                <a:latin typeface="+mn-lt"/>
              </a:rPr>
              <a:t> Front </a:t>
            </a:r>
            <a:r>
              <a:rPr lang="en-US" b="1" dirty="0" err="1">
                <a:solidFill>
                  <a:srgbClr val="FF0000"/>
                </a:solidFill>
                <a:latin typeface="+mn-lt"/>
              </a:rPr>
              <a:t>bertambah</a:t>
            </a:r>
            <a:r>
              <a:rPr lang="en-US" b="1" dirty="0">
                <a:solidFill>
                  <a:srgbClr val="FF0000"/>
                </a:solidFill>
                <a:latin typeface="+mn-lt"/>
              </a:rPr>
              <a:t> 1.</a:t>
            </a:r>
          </a:p>
          <a:p>
            <a:pPr marL="0" indent="0" algn="just">
              <a:buNone/>
            </a:pPr>
            <a:endParaRPr lang="en-US" sz="2400" b="1" dirty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b="1" dirty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ILLUSTRASI QUEUE CIRCULAR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191000" y="1219200"/>
            <a:ext cx="472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 err="1">
                <a:solidFill>
                  <a:schemeClr val="tx2"/>
                </a:solidFill>
              </a:rPr>
              <a:t>Enqueue</a:t>
            </a:r>
            <a:r>
              <a:rPr lang="en-US" sz="2400" b="1" dirty="0">
                <a:solidFill>
                  <a:schemeClr val="tx2"/>
                </a:solidFill>
              </a:rPr>
              <a:t>(Front,Rear,Queue,8)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191000" y="1585451"/>
            <a:ext cx="472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 err="1">
                <a:solidFill>
                  <a:schemeClr val="tx2"/>
                </a:solidFill>
              </a:rPr>
              <a:t>Enqueue</a:t>
            </a:r>
            <a:r>
              <a:rPr lang="en-US" sz="2400" b="1" dirty="0">
                <a:solidFill>
                  <a:schemeClr val="tx2"/>
                </a:solidFill>
              </a:rPr>
              <a:t>(Front,Rear,Queue,3)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191000" y="1932491"/>
            <a:ext cx="51388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 err="1">
                <a:solidFill>
                  <a:schemeClr val="tx2"/>
                </a:solidFill>
              </a:rPr>
              <a:t>Enqueue</a:t>
            </a:r>
            <a:r>
              <a:rPr lang="en-US" sz="2400" b="1" dirty="0">
                <a:solidFill>
                  <a:schemeClr val="tx2"/>
                </a:solidFill>
              </a:rPr>
              <a:t>(Front,Rear,Queue,5)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191000" y="2283995"/>
            <a:ext cx="51388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 err="1">
                <a:solidFill>
                  <a:schemeClr val="tx2"/>
                </a:solidFill>
              </a:rPr>
              <a:t>Dequeue</a:t>
            </a:r>
            <a:r>
              <a:rPr lang="en-US" sz="2400" b="1" dirty="0">
                <a:solidFill>
                  <a:schemeClr val="tx2"/>
                </a:solidFill>
              </a:rPr>
              <a:t>(</a:t>
            </a:r>
            <a:r>
              <a:rPr lang="en-US" sz="2400" b="1" dirty="0" err="1">
                <a:solidFill>
                  <a:schemeClr val="tx2"/>
                </a:solidFill>
              </a:rPr>
              <a:t>Front,Rear,Queue,item</a:t>
            </a:r>
            <a:r>
              <a:rPr lang="en-US" sz="2400" b="1" dirty="0">
                <a:solidFill>
                  <a:schemeClr val="tx2"/>
                </a:solidFill>
              </a:rPr>
              <a:t>)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191000" y="2639964"/>
            <a:ext cx="472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 err="1">
                <a:solidFill>
                  <a:schemeClr val="tx2"/>
                </a:solidFill>
              </a:rPr>
              <a:t>Enqueue</a:t>
            </a:r>
            <a:r>
              <a:rPr lang="en-US" sz="2400" b="1" dirty="0">
                <a:solidFill>
                  <a:schemeClr val="tx2"/>
                </a:solidFill>
              </a:rPr>
              <a:t>(Front,Rear,Queue,7)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5049253" y="4495800"/>
            <a:ext cx="25984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>
                <a:solidFill>
                  <a:srgbClr val="FF0000"/>
                </a:solidFill>
              </a:rPr>
              <a:t>“Queue </a:t>
            </a:r>
            <a:r>
              <a:rPr lang="en-US" sz="2400" b="1" dirty="0" err="1">
                <a:solidFill>
                  <a:srgbClr val="FF0000"/>
                </a:solidFill>
              </a:rPr>
              <a:t>Penuh</a:t>
            </a:r>
            <a:r>
              <a:rPr lang="en-US" sz="2400" b="1" dirty="0">
                <a:solidFill>
                  <a:srgbClr val="FF0000"/>
                </a:solidFill>
              </a:rPr>
              <a:t>”</a:t>
            </a:r>
          </a:p>
        </p:txBody>
      </p:sp>
      <p:grpSp>
        <p:nvGrpSpPr>
          <p:cNvPr id="3" name="Group 89"/>
          <p:cNvGrpSpPr/>
          <p:nvPr/>
        </p:nvGrpSpPr>
        <p:grpSpPr>
          <a:xfrm>
            <a:off x="228600" y="1143000"/>
            <a:ext cx="3886200" cy="1223665"/>
            <a:chOff x="0" y="2057400"/>
            <a:chExt cx="3886200" cy="1223665"/>
          </a:xfrm>
        </p:grpSpPr>
        <p:sp>
          <p:nvSpPr>
            <p:cNvPr id="50" name="Rectangle 49"/>
            <p:cNvSpPr/>
            <p:nvPr/>
          </p:nvSpPr>
          <p:spPr>
            <a:xfrm>
              <a:off x="1219200" y="2057400"/>
              <a:ext cx="2667000" cy="7620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4" name="Straight Connector 53"/>
            <p:cNvCxnSpPr/>
            <p:nvPr/>
          </p:nvCxnSpPr>
          <p:spPr>
            <a:xfrm rot="5400000">
              <a:off x="1524794" y="2438400"/>
              <a:ext cx="762000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5400000">
              <a:off x="2209006" y="2437606"/>
              <a:ext cx="762000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5400000">
              <a:off x="2896394" y="2437606"/>
              <a:ext cx="762000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TextBox 63"/>
            <p:cNvSpPr txBox="1"/>
            <p:nvPr/>
          </p:nvSpPr>
          <p:spPr>
            <a:xfrm>
              <a:off x="0" y="2209800"/>
              <a:ext cx="1219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chemeClr val="tx2"/>
                  </a:solidFill>
                </a:rPr>
                <a:t>Queue</a:t>
              </a: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1371600" y="28194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1</a:t>
              </a: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2057400" y="28194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2</a:t>
              </a: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2743200" y="28194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3</a:t>
              </a: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3429000" y="28194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4</a:t>
              </a: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609600" y="28194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0</a:t>
              </a:r>
            </a:p>
          </p:txBody>
        </p:sp>
      </p:grpSp>
      <p:sp>
        <p:nvSpPr>
          <p:cNvPr id="72" name="TextBox 71"/>
          <p:cNvSpPr txBox="1"/>
          <p:nvPr/>
        </p:nvSpPr>
        <p:spPr>
          <a:xfrm>
            <a:off x="381000" y="2814935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tx2"/>
                </a:solidFill>
              </a:rPr>
              <a:t>front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1219200" y="28194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tx2"/>
                </a:solidFill>
              </a:rPr>
              <a:t>rear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1600200" y="12954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7030A0"/>
                </a:solidFill>
              </a:rPr>
              <a:t>8</a:t>
            </a:r>
          </a:p>
        </p:txBody>
      </p:sp>
      <p:cxnSp>
        <p:nvCxnSpPr>
          <p:cNvPr id="77" name="Straight Arrow Connector 76"/>
          <p:cNvCxnSpPr>
            <a:stCxn id="72" idx="0"/>
          </p:cNvCxnSpPr>
          <p:nvPr/>
        </p:nvCxnSpPr>
        <p:spPr>
          <a:xfrm rot="5400000" flipH="1" flipV="1">
            <a:off x="709315" y="2495550"/>
            <a:ext cx="448270" cy="190500"/>
          </a:xfrm>
          <a:prstGeom prst="straightConnector1">
            <a:avLst/>
          </a:prstGeom>
          <a:ln w="28575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>
            <a:stCxn id="73" idx="0"/>
          </p:cNvCxnSpPr>
          <p:nvPr/>
        </p:nvCxnSpPr>
        <p:spPr>
          <a:xfrm rot="16200000" flipV="1">
            <a:off x="1181100" y="2400300"/>
            <a:ext cx="457200" cy="381000"/>
          </a:xfrm>
          <a:prstGeom prst="straightConnector1">
            <a:avLst/>
          </a:prstGeom>
          <a:ln w="28575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/>
          <p:nvPr/>
        </p:nvCxnSpPr>
        <p:spPr>
          <a:xfrm flipV="1">
            <a:off x="990600" y="2366665"/>
            <a:ext cx="609600" cy="520005"/>
          </a:xfrm>
          <a:prstGeom prst="straightConnector1">
            <a:avLst/>
          </a:prstGeom>
          <a:ln w="28575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2286000" y="12954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</a:rPr>
              <a:t>3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2971800" y="12954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E909C9"/>
                </a:solidFill>
              </a:rPr>
              <a:t>5</a:t>
            </a:r>
          </a:p>
        </p:txBody>
      </p:sp>
      <p:cxnSp>
        <p:nvCxnSpPr>
          <p:cNvPr id="93" name="Straight Arrow Connector 92"/>
          <p:cNvCxnSpPr/>
          <p:nvPr/>
        </p:nvCxnSpPr>
        <p:spPr>
          <a:xfrm flipV="1">
            <a:off x="1143000" y="2362200"/>
            <a:ext cx="1143000" cy="533400"/>
          </a:xfrm>
          <a:prstGeom prst="straightConnector1">
            <a:avLst/>
          </a:prstGeom>
          <a:ln w="28575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/>
          <p:nvPr/>
        </p:nvCxnSpPr>
        <p:spPr>
          <a:xfrm flipV="1">
            <a:off x="1676400" y="2362200"/>
            <a:ext cx="609600" cy="448272"/>
          </a:xfrm>
          <a:prstGeom prst="straightConnector1">
            <a:avLst/>
          </a:prstGeom>
          <a:ln w="28575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/>
          <p:nvPr/>
        </p:nvCxnSpPr>
        <p:spPr>
          <a:xfrm flipV="1">
            <a:off x="1676400" y="2286000"/>
            <a:ext cx="1371600" cy="609600"/>
          </a:xfrm>
          <a:prstGeom prst="straightConnector1">
            <a:avLst/>
          </a:prstGeom>
          <a:ln w="28575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/>
          <p:nvPr/>
        </p:nvCxnSpPr>
        <p:spPr>
          <a:xfrm flipV="1">
            <a:off x="1676400" y="2286000"/>
            <a:ext cx="2057400" cy="609600"/>
          </a:xfrm>
          <a:prstGeom prst="straightConnector1">
            <a:avLst/>
          </a:prstGeom>
          <a:ln w="28575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TextBox 106"/>
          <p:cNvSpPr txBox="1"/>
          <p:nvPr/>
        </p:nvSpPr>
        <p:spPr>
          <a:xfrm>
            <a:off x="3657600" y="12954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B050"/>
                </a:solidFill>
              </a:rPr>
              <a:t>7</a:t>
            </a:r>
          </a:p>
        </p:txBody>
      </p:sp>
      <p:sp>
        <p:nvSpPr>
          <p:cNvPr id="108" name="TextBox 107"/>
          <p:cNvSpPr txBox="1"/>
          <p:nvPr/>
        </p:nvSpPr>
        <p:spPr>
          <a:xfrm>
            <a:off x="4191000" y="2993473"/>
            <a:ext cx="472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 err="1">
                <a:solidFill>
                  <a:schemeClr val="tx2"/>
                </a:solidFill>
              </a:rPr>
              <a:t>Enqueue</a:t>
            </a:r>
            <a:r>
              <a:rPr lang="en-US" sz="2400" b="1" dirty="0">
                <a:solidFill>
                  <a:schemeClr val="tx2"/>
                </a:solidFill>
              </a:rPr>
              <a:t>(Front,Rear,Queue,2)</a:t>
            </a:r>
          </a:p>
        </p:txBody>
      </p:sp>
      <p:cxnSp>
        <p:nvCxnSpPr>
          <p:cNvPr id="109" name="Straight Arrow Connector 108"/>
          <p:cNvCxnSpPr>
            <a:stCxn id="73" idx="0"/>
          </p:cNvCxnSpPr>
          <p:nvPr/>
        </p:nvCxnSpPr>
        <p:spPr>
          <a:xfrm rot="5400000" flipH="1" flipV="1">
            <a:off x="1469083" y="2497783"/>
            <a:ext cx="452735" cy="190500"/>
          </a:xfrm>
          <a:prstGeom prst="straightConnector1">
            <a:avLst/>
          </a:prstGeom>
          <a:ln w="28575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TextBox 111"/>
          <p:cNvSpPr txBox="1"/>
          <p:nvPr/>
        </p:nvSpPr>
        <p:spPr>
          <a:xfrm>
            <a:off x="4191000" y="3701049"/>
            <a:ext cx="472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 err="1">
                <a:solidFill>
                  <a:schemeClr val="tx2"/>
                </a:solidFill>
              </a:rPr>
              <a:t>Enqueue</a:t>
            </a:r>
            <a:r>
              <a:rPr lang="en-US" sz="2400" b="1" dirty="0">
                <a:solidFill>
                  <a:schemeClr val="tx2"/>
                </a:solidFill>
              </a:rPr>
              <a:t>(Front,Rear,Queue,9)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1600200" y="12954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B0F0"/>
                </a:solidFill>
              </a:rPr>
              <a:t>2</a:t>
            </a:r>
          </a:p>
        </p:txBody>
      </p:sp>
      <p:pic>
        <p:nvPicPr>
          <p:cNvPr id="38" name="Picture 37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0" name="TextBox 39"/>
          <p:cNvSpPr txBox="1"/>
          <p:nvPr/>
        </p:nvSpPr>
        <p:spPr>
          <a:xfrm>
            <a:off x="4191000" y="3349545"/>
            <a:ext cx="51388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 err="1">
                <a:solidFill>
                  <a:schemeClr val="tx2"/>
                </a:solidFill>
              </a:rPr>
              <a:t>Dequeue</a:t>
            </a:r>
            <a:r>
              <a:rPr lang="en-US" sz="2400" b="1" dirty="0">
                <a:solidFill>
                  <a:schemeClr val="tx2"/>
                </a:solidFill>
              </a:rPr>
              <a:t>(</a:t>
            </a:r>
            <a:r>
              <a:rPr lang="en-US" sz="2400" b="1" dirty="0" err="1">
                <a:solidFill>
                  <a:schemeClr val="tx2"/>
                </a:solidFill>
              </a:rPr>
              <a:t>Front,Rear,Queue,item</a:t>
            </a:r>
            <a:r>
              <a:rPr lang="en-US" sz="2400" b="1" dirty="0">
                <a:solidFill>
                  <a:schemeClr val="tx2"/>
                </a:solidFill>
              </a:rPr>
              <a:t>)</a:t>
            </a:r>
          </a:p>
        </p:txBody>
      </p:sp>
      <p:cxnSp>
        <p:nvCxnSpPr>
          <p:cNvPr id="41" name="Straight Arrow Connector 40"/>
          <p:cNvCxnSpPr/>
          <p:nvPr/>
        </p:nvCxnSpPr>
        <p:spPr>
          <a:xfrm flipV="1">
            <a:off x="1143000" y="2286000"/>
            <a:ext cx="1905000" cy="609600"/>
          </a:xfrm>
          <a:prstGeom prst="straightConnector1">
            <a:avLst/>
          </a:prstGeom>
          <a:ln w="28575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2133600" y="35814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7030A0"/>
                </a:solidFill>
              </a:rPr>
              <a:t>8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4191000" y="4052553"/>
            <a:ext cx="472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 err="1">
                <a:solidFill>
                  <a:schemeClr val="tx2"/>
                </a:solidFill>
              </a:rPr>
              <a:t>Enqueue</a:t>
            </a:r>
            <a:r>
              <a:rPr lang="en-US" sz="2400" b="1" dirty="0">
                <a:solidFill>
                  <a:schemeClr val="tx2"/>
                </a:solidFill>
              </a:rPr>
              <a:t>(Front,Rear,Queue,12)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1600200" y="3962400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tx2"/>
                </a:solidFill>
              </a:rPr>
              <a:t>Item</a:t>
            </a:r>
          </a:p>
        </p:txBody>
      </p:sp>
      <p:sp>
        <p:nvSpPr>
          <p:cNvPr id="46" name="Rectangle 45"/>
          <p:cNvSpPr/>
          <p:nvPr/>
        </p:nvSpPr>
        <p:spPr bwMode="auto">
          <a:xfrm>
            <a:off x="1752600" y="3581400"/>
            <a:ext cx="1143000" cy="457200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133600" y="35814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</a:rPr>
              <a:t>3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2286000" y="12954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C000"/>
                </a:solidFill>
              </a:rPr>
              <a:t>9</a:t>
            </a:r>
          </a:p>
        </p:txBody>
      </p:sp>
      <p:sp>
        <p:nvSpPr>
          <p:cNvPr id="49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</a:p>
        </p:txBody>
      </p:sp>
      <p:sp>
        <p:nvSpPr>
          <p:cNvPr id="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5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6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1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7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8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9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3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4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9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0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1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8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9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0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1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5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1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6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1" dur="80"/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2" dur="80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3" dur="80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7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3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3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8" dur="80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9" dur="80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0" dur="80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4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5" dur="80"/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6" dur="80"/>
                                        <p:tgtEl>
                                          <p:spTgt spid="1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7" dur="80"/>
                                        <p:tgtEl>
                                          <p:spTgt spid="1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1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1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2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3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4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3" grpId="0"/>
      <p:bldP spid="24" grpId="0"/>
      <p:bldP spid="25" grpId="0"/>
      <p:bldP spid="26" grpId="0"/>
      <p:bldP spid="27" grpId="0"/>
      <p:bldP spid="58" grpId="0"/>
      <p:bldP spid="72" grpId="0"/>
      <p:bldP spid="73" grpId="0"/>
      <p:bldP spid="74" grpId="0"/>
      <p:bldP spid="74" grpId="1"/>
      <p:bldP spid="91" grpId="0"/>
      <p:bldP spid="91" grpId="1"/>
      <p:bldP spid="92" grpId="0"/>
      <p:bldP spid="107" grpId="0"/>
      <p:bldP spid="108" grpId="0"/>
      <p:bldP spid="112" grpId="0"/>
      <p:bldP spid="113" grpId="0"/>
      <p:bldP spid="40" grpId="0"/>
      <p:bldP spid="43" grpId="0"/>
      <p:bldP spid="43" grpId="1"/>
      <p:bldP spid="44" grpId="0"/>
      <p:bldP spid="45" grpId="0"/>
      <p:bldP spid="46" grpId="0" animBg="1"/>
      <p:bldP spid="47" grpId="0"/>
      <p:bldP spid="48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2" name="WordArt 4"/>
          <p:cNvSpPr>
            <a:spLocks noChangeArrowheads="1" noChangeShapeType="1" noTextEdit="1"/>
          </p:cNvSpPr>
          <p:nvPr/>
        </p:nvSpPr>
        <p:spPr bwMode="gray">
          <a:xfrm>
            <a:off x="1692275" y="2997200"/>
            <a:ext cx="5759450" cy="8636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sz="3600" b="1" kern="10" dirty="0" err="1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/>
                <a:cs typeface="Arial"/>
              </a:rPr>
              <a:t>Terima</a:t>
            </a:r>
            <a:r>
              <a:rPr lang="en-US" sz="3600" b="1" kern="10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600" b="1" kern="10" dirty="0" err="1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/>
                <a:cs typeface="Arial"/>
              </a:rPr>
              <a:t>Kasih</a:t>
            </a:r>
            <a:endParaRPr lang="en-US" sz="3600" b="1" kern="1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3800" y="4724400"/>
            <a:ext cx="1981200" cy="19812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90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90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9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Operasi</a:t>
            </a:r>
            <a:r>
              <a:rPr lang="en-US" sz="3600" b="1" dirty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3600" b="1" dirty="0" err="1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Dasar</a:t>
            </a:r>
            <a:r>
              <a:rPr lang="en-US" sz="3600" b="1" dirty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Queue</a:t>
            </a:r>
            <a:endParaRPr lang="en-US" sz="2000" b="1" dirty="0">
              <a:ln>
                <a:prstDash val="solid"/>
              </a:ln>
              <a:solidFill>
                <a:schemeClr val="tx2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72707" name="AutoShape 3"/>
          <p:cNvSpPr>
            <a:spLocks noChangeArrowheads="1"/>
          </p:cNvSpPr>
          <p:nvPr/>
        </p:nvSpPr>
        <p:spPr bwMode="auto">
          <a:xfrm>
            <a:off x="5562600" y="3352800"/>
            <a:ext cx="2286000" cy="266700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>
              <a:latin typeface="Verdana" pitchFamily="34" charset="0"/>
            </a:endParaRPr>
          </a:p>
        </p:txBody>
      </p:sp>
      <p:sp>
        <p:nvSpPr>
          <p:cNvPr id="72709" name="AutoShape 5"/>
          <p:cNvSpPr>
            <a:spLocks noChangeArrowheads="1"/>
          </p:cNvSpPr>
          <p:nvPr/>
        </p:nvSpPr>
        <p:spPr bwMode="auto">
          <a:xfrm>
            <a:off x="1143000" y="3352800"/>
            <a:ext cx="2286000" cy="266700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>
              <a:latin typeface="Verdana" pitchFamily="34" charset="0"/>
            </a:endParaRPr>
          </a:p>
        </p:txBody>
      </p:sp>
      <p:sp>
        <p:nvSpPr>
          <p:cNvPr id="72710" name="Text Box 6"/>
          <p:cNvSpPr txBox="1">
            <a:spLocks noChangeArrowheads="1"/>
          </p:cNvSpPr>
          <p:nvPr/>
        </p:nvSpPr>
        <p:spPr bwMode="auto">
          <a:xfrm>
            <a:off x="1238250" y="3552825"/>
            <a:ext cx="203835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2800" b="1" dirty="0" err="1">
                <a:solidFill>
                  <a:schemeClr val="tx2"/>
                </a:solidFill>
              </a:rPr>
              <a:t>Enqueue</a:t>
            </a:r>
            <a:endParaRPr lang="en-US" sz="2800" b="1" dirty="0">
              <a:solidFill>
                <a:schemeClr val="tx2"/>
              </a:solidFill>
            </a:endParaRPr>
          </a:p>
        </p:txBody>
      </p:sp>
      <p:sp>
        <p:nvSpPr>
          <p:cNvPr id="72711" name="Freeform 7"/>
          <p:cNvSpPr>
            <a:spLocks/>
          </p:cNvSpPr>
          <p:nvPr/>
        </p:nvSpPr>
        <p:spPr bwMode="gray">
          <a:xfrm>
            <a:off x="3222625" y="3255963"/>
            <a:ext cx="903288" cy="1241425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63529"/>
                  <a:invGamma/>
                </a:schemeClr>
              </a:gs>
            </a:gsLst>
            <a:lin ang="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712" name="AutoShape 8"/>
          <p:cNvSpPr>
            <a:spLocks noChangeAspect="1" noChangeArrowheads="1" noTextEdit="1"/>
          </p:cNvSpPr>
          <p:nvPr/>
        </p:nvSpPr>
        <p:spPr bwMode="gray">
          <a:xfrm flipH="1">
            <a:off x="4868863" y="3252788"/>
            <a:ext cx="909637" cy="124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713" name="Freeform 9"/>
          <p:cNvSpPr>
            <a:spLocks/>
          </p:cNvSpPr>
          <p:nvPr/>
        </p:nvSpPr>
        <p:spPr bwMode="gray">
          <a:xfrm flipH="1">
            <a:off x="4875213" y="3255963"/>
            <a:ext cx="903287" cy="1241425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31765"/>
                  <a:invGamma/>
                </a:schemeClr>
              </a:gs>
            </a:gsLst>
            <a:lin ang="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72714" name="Group 10"/>
          <p:cNvGrpSpPr>
            <a:grpSpLocks/>
          </p:cNvGrpSpPr>
          <p:nvPr/>
        </p:nvGrpSpPr>
        <p:grpSpPr bwMode="auto">
          <a:xfrm>
            <a:off x="3048000" y="1628775"/>
            <a:ext cx="2998788" cy="1601788"/>
            <a:chOff x="1997" y="1314"/>
            <a:chExt cx="1889" cy="1009"/>
          </a:xfrm>
        </p:grpSpPr>
        <p:grpSp>
          <p:nvGrpSpPr>
            <p:cNvPr id="72715" name="Group 11"/>
            <p:cNvGrpSpPr>
              <a:grpSpLocks/>
            </p:cNvGrpSpPr>
            <p:nvPr/>
          </p:nvGrpSpPr>
          <p:grpSpPr bwMode="auto">
            <a:xfrm>
              <a:off x="1997" y="1404"/>
              <a:ext cx="1889" cy="919"/>
              <a:chOff x="1973" y="1027"/>
              <a:chExt cx="1926" cy="937"/>
            </a:xfrm>
          </p:grpSpPr>
          <p:sp>
            <p:nvSpPr>
              <p:cNvPr id="72716" name="Oval 12"/>
              <p:cNvSpPr>
                <a:spLocks noChangeArrowheads="1"/>
              </p:cNvSpPr>
              <p:nvPr/>
            </p:nvSpPr>
            <p:spPr bwMode="gray">
              <a:xfrm>
                <a:off x="1994" y="105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48627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717" name="Oval 13"/>
              <p:cNvSpPr>
                <a:spLocks noChangeArrowheads="1"/>
              </p:cNvSpPr>
              <p:nvPr/>
            </p:nvSpPr>
            <p:spPr bwMode="gray">
              <a:xfrm>
                <a:off x="1973" y="102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44314"/>
                      <a:invGamma/>
                    </a:schemeClr>
                  </a:gs>
                  <a:gs pos="100000">
                    <a:schemeClr val="hlink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2718" name="Oval 14"/>
            <p:cNvSpPr>
              <a:spLocks noChangeArrowheads="1"/>
            </p:cNvSpPr>
            <p:nvPr/>
          </p:nvSpPr>
          <p:spPr bwMode="gray">
            <a:xfrm>
              <a:off x="2086" y="1314"/>
              <a:ext cx="1691" cy="845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72719" name="Oval 15"/>
            <p:cNvSpPr>
              <a:spLocks noChangeArrowheads="1"/>
            </p:cNvSpPr>
            <p:nvPr/>
          </p:nvSpPr>
          <p:spPr bwMode="gray">
            <a:xfrm>
              <a:off x="2108" y="1319"/>
              <a:ext cx="1650" cy="82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alpha val="0"/>
                  </a:schemeClr>
                </a:gs>
                <a:gs pos="100000">
                  <a:schemeClr val="accent1">
                    <a:gamma/>
                    <a:tint val="34902"/>
                    <a:invGamma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72720" name="Oval 16"/>
            <p:cNvSpPr>
              <a:spLocks noChangeArrowheads="1"/>
            </p:cNvSpPr>
            <p:nvPr/>
          </p:nvSpPr>
          <p:spPr bwMode="gray">
            <a:xfrm>
              <a:off x="2125" y="1327"/>
              <a:ext cx="1570" cy="770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79216"/>
                    <a:invGamma/>
                  </a:schemeClr>
                </a:gs>
                <a:gs pos="100000">
                  <a:schemeClr val="accent1">
                    <a:alpha val="48000"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72721" name="Oval 17"/>
            <p:cNvSpPr>
              <a:spLocks noChangeArrowheads="1"/>
            </p:cNvSpPr>
            <p:nvPr/>
          </p:nvSpPr>
          <p:spPr bwMode="gray">
            <a:xfrm>
              <a:off x="2208" y="1344"/>
              <a:ext cx="1382" cy="62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0"/>
                    <a:invGamma/>
                  </a:schemeClr>
                </a:gs>
                <a:gs pos="100000">
                  <a:schemeClr val="accent1">
                    <a:alpha val="38000"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en-US"/>
            </a:p>
          </p:txBody>
        </p:sp>
      </p:grpSp>
      <p:sp>
        <p:nvSpPr>
          <p:cNvPr id="72722" name="Text Box 18"/>
          <p:cNvSpPr txBox="1">
            <a:spLocks noChangeArrowheads="1"/>
          </p:cNvSpPr>
          <p:nvPr/>
        </p:nvSpPr>
        <p:spPr bwMode="auto">
          <a:xfrm>
            <a:off x="3733800" y="1828800"/>
            <a:ext cx="1620957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3600" b="1" dirty="0">
                <a:solidFill>
                  <a:srgbClr val="002060"/>
                </a:solidFill>
              </a:rPr>
              <a:t>Queue</a:t>
            </a:r>
            <a:endParaRPr lang="en-US" sz="3600" dirty="0">
              <a:solidFill>
                <a:srgbClr val="002060"/>
              </a:solidFill>
            </a:endParaRPr>
          </a:p>
        </p:txBody>
      </p:sp>
      <p:sp>
        <p:nvSpPr>
          <p:cNvPr id="72723" name="Text Box 19"/>
          <p:cNvSpPr txBox="1">
            <a:spLocks noChangeArrowheads="1"/>
          </p:cNvSpPr>
          <p:nvPr/>
        </p:nvSpPr>
        <p:spPr bwMode="auto">
          <a:xfrm>
            <a:off x="5689806" y="4083784"/>
            <a:ext cx="203835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2000" b="1" dirty="0" err="1">
                <a:solidFill>
                  <a:srgbClr val="000000"/>
                </a:solidFill>
              </a:rPr>
              <a:t>Proses</a:t>
            </a:r>
            <a:r>
              <a:rPr lang="en-US" sz="2000" b="1" dirty="0">
                <a:solidFill>
                  <a:srgbClr val="000000"/>
                </a:solidFill>
              </a:rPr>
              <a:t> </a:t>
            </a:r>
            <a:r>
              <a:rPr lang="en-US" sz="2000" b="1" dirty="0" err="1">
                <a:solidFill>
                  <a:srgbClr val="C00000"/>
                </a:solidFill>
              </a:rPr>
              <a:t>mengeluarkan</a:t>
            </a:r>
            <a:r>
              <a:rPr lang="en-US" sz="2000" b="1" dirty="0">
                <a:solidFill>
                  <a:srgbClr val="C00000"/>
                </a:solidFill>
              </a:rPr>
              <a:t>/</a:t>
            </a:r>
            <a:r>
              <a:rPr lang="en-US" sz="2000" b="1" dirty="0" err="1">
                <a:solidFill>
                  <a:srgbClr val="C00000"/>
                </a:solidFill>
              </a:rPr>
              <a:t>mengambil</a:t>
            </a:r>
            <a:r>
              <a:rPr lang="en-US" sz="2000" b="1" dirty="0">
                <a:solidFill>
                  <a:srgbClr val="C00000"/>
                </a:solidFill>
              </a:rPr>
              <a:t> </a:t>
            </a:r>
            <a:r>
              <a:rPr lang="en-US" sz="2000" b="1" dirty="0" err="1">
                <a:solidFill>
                  <a:srgbClr val="C00000"/>
                </a:solidFill>
              </a:rPr>
              <a:t>satu</a:t>
            </a:r>
            <a:r>
              <a:rPr lang="en-US" sz="2000" b="1" dirty="0">
                <a:solidFill>
                  <a:srgbClr val="C00000"/>
                </a:solidFill>
              </a:rPr>
              <a:t> data </a:t>
            </a:r>
            <a:r>
              <a:rPr lang="en-US" sz="2000" b="1" dirty="0" err="1">
                <a:solidFill>
                  <a:srgbClr val="000000"/>
                </a:solidFill>
              </a:rPr>
              <a:t>dari</a:t>
            </a:r>
            <a:r>
              <a:rPr lang="en-US" sz="2000" b="1" dirty="0">
                <a:solidFill>
                  <a:srgbClr val="000000"/>
                </a:solidFill>
              </a:rPr>
              <a:t> Queue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21" name="Text Box 19"/>
          <p:cNvSpPr txBox="1">
            <a:spLocks noChangeArrowheads="1"/>
          </p:cNvSpPr>
          <p:nvPr/>
        </p:nvSpPr>
        <p:spPr bwMode="auto">
          <a:xfrm>
            <a:off x="1219200" y="4083784"/>
            <a:ext cx="203835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2000" b="1" dirty="0" err="1">
                <a:solidFill>
                  <a:srgbClr val="000000"/>
                </a:solidFill>
              </a:rPr>
              <a:t>Proses</a:t>
            </a:r>
            <a:r>
              <a:rPr lang="en-US" sz="2000" b="1" dirty="0">
                <a:solidFill>
                  <a:srgbClr val="000000"/>
                </a:solidFill>
              </a:rPr>
              <a:t> </a:t>
            </a:r>
            <a:r>
              <a:rPr lang="en-US" sz="2000" b="1" dirty="0" err="1">
                <a:solidFill>
                  <a:srgbClr val="C00000"/>
                </a:solidFill>
              </a:rPr>
              <a:t>memasukkan</a:t>
            </a:r>
            <a:r>
              <a:rPr lang="en-US" sz="2000" b="1" dirty="0">
                <a:solidFill>
                  <a:srgbClr val="C00000"/>
                </a:solidFill>
              </a:rPr>
              <a:t>/</a:t>
            </a:r>
            <a:r>
              <a:rPr lang="en-US" sz="2000" b="1" dirty="0" err="1">
                <a:solidFill>
                  <a:srgbClr val="C00000"/>
                </a:solidFill>
              </a:rPr>
              <a:t>menambah</a:t>
            </a:r>
            <a:r>
              <a:rPr lang="en-US" sz="2000" b="1" dirty="0">
                <a:solidFill>
                  <a:srgbClr val="C00000"/>
                </a:solidFill>
              </a:rPr>
              <a:t> </a:t>
            </a:r>
            <a:r>
              <a:rPr lang="en-US" sz="2000" b="1" dirty="0" err="1">
                <a:solidFill>
                  <a:srgbClr val="C00000"/>
                </a:solidFill>
              </a:rPr>
              <a:t>satu</a:t>
            </a:r>
            <a:r>
              <a:rPr lang="en-US" sz="2000" b="1" dirty="0">
                <a:solidFill>
                  <a:srgbClr val="C00000"/>
                </a:solidFill>
              </a:rPr>
              <a:t> data </a:t>
            </a:r>
            <a:r>
              <a:rPr lang="en-US" sz="2000" b="1" dirty="0" err="1">
                <a:solidFill>
                  <a:srgbClr val="000000"/>
                </a:solidFill>
              </a:rPr>
              <a:t>ke</a:t>
            </a:r>
            <a:r>
              <a:rPr lang="en-US" sz="2000" b="1" dirty="0">
                <a:solidFill>
                  <a:srgbClr val="000000"/>
                </a:solidFill>
              </a:rPr>
              <a:t> </a:t>
            </a:r>
            <a:r>
              <a:rPr lang="en-US" sz="2000" b="1" dirty="0" err="1">
                <a:solidFill>
                  <a:srgbClr val="000000"/>
                </a:solidFill>
              </a:rPr>
              <a:t>dalam</a:t>
            </a:r>
            <a:r>
              <a:rPr lang="en-US" sz="2000" b="1" dirty="0">
                <a:solidFill>
                  <a:srgbClr val="000000"/>
                </a:solidFill>
              </a:rPr>
              <a:t> Queue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22" name="Text Box 6"/>
          <p:cNvSpPr txBox="1">
            <a:spLocks noChangeArrowheads="1"/>
          </p:cNvSpPr>
          <p:nvPr/>
        </p:nvSpPr>
        <p:spPr bwMode="auto">
          <a:xfrm>
            <a:off x="5657850" y="3549444"/>
            <a:ext cx="203835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2800" b="1" dirty="0" err="1">
                <a:solidFill>
                  <a:schemeClr val="tx2"/>
                </a:solidFill>
              </a:rPr>
              <a:t>Dequeue</a:t>
            </a:r>
            <a:endParaRPr lang="en-US" sz="2800" b="1" dirty="0">
              <a:solidFill>
                <a:schemeClr val="tx2"/>
              </a:solidFill>
            </a:endParaRPr>
          </a:p>
        </p:txBody>
      </p:sp>
      <p:pic>
        <p:nvPicPr>
          <p:cNvPr id="23" name="Picture 22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4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</a:p>
        </p:txBody>
      </p:sp>
      <p:sp>
        <p:nvSpPr>
          <p:cNvPr id="2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2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72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72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72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2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72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72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72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6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7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3" dur="80"/>
                                        <p:tgtEl>
                                          <p:spTgt spid="727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4" dur="80"/>
                                        <p:tgtEl>
                                          <p:spTgt spid="727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80"/>
                                        <p:tgtEl>
                                          <p:spTgt spid="727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6" grpId="0"/>
      <p:bldP spid="72707" grpId="0" animBg="1"/>
      <p:bldP spid="72709" grpId="0" animBg="1"/>
      <p:bldP spid="72710" grpId="0"/>
      <p:bldP spid="72711" grpId="0" animBg="1"/>
      <p:bldP spid="72713" grpId="0" animBg="1"/>
      <p:bldP spid="72722" grpId="0"/>
      <p:bldP spid="72723" grpId="0"/>
      <p:bldP spid="21" grpId="0"/>
      <p:bldP spid="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76200"/>
            <a:ext cx="7543800" cy="7620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200" b="1" dirty="0" err="1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Pendeklarasian</a:t>
            </a:r>
            <a:r>
              <a:rPr lang="en-US" sz="3200" b="1" dirty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Queue (Array)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066800"/>
            <a:ext cx="8382000" cy="5029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200" b="1" u="sng" dirty="0" err="1">
                <a:solidFill>
                  <a:schemeClr val="tx2"/>
                </a:solidFill>
              </a:rPr>
              <a:t>Kamus</a:t>
            </a:r>
            <a:r>
              <a:rPr lang="en-US" sz="2200" b="1" u="sng" dirty="0">
                <a:solidFill>
                  <a:schemeClr val="tx2"/>
                </a:solidFill>
              </a:rPr>
              <a:t>:</a:t>
            </a:r>
          </a:p>
          <a:p>
            <a:pPr>
              <a:buNone/>
            </a:pPr>
            <a:r>
              <a:rPr lang="en-US" sz="2200" b="1" dirty="0">
                <a:solidFill>
                  <a:schemeClr val="tx2"/>
                </a:solidFill>
              </a:rPr>
              <a:t>  </a:t>
            </a:r>
            <a:r>
              <a:rPr lang="en-US" sz="2200" b="1" u="sng" dirty="0">
                <a:solidFill>
                  <a:schemeClr val="tx2"/>
                </a:solidFill>
              </a:rPr>
              <a:t>Const</a:t>
            </a:r>
          </a:p>
          <a:p>
            <a:pPr>
              <a:buNone/>
            </a:pPr>
            <a:r>
              <a:rPr lang="en-US" sz="2200" b="1" dirty="0">
                <a:solidFill>
                  <a:schemeClr val="tx2"/>
                </a:solidFill>
              </a:rPr>
              <a:t>     </a:t>
            </a:r>
            <a:r>
              <a:rPr lang="en-US" sz="2200" b="1" dirty="0" err="1">
                <a:solidFill>
                  <a:schemeClr val="tx2"/>
                </a:solidFill>
              </a:rPr>
              <a:t>MaxQueue</a:t>
            </a:r>
            <a:r>
              <a:rPr lang="en-US" sz="2200" b="1" dirty="0">
                <a:solidFill>
                  <a:schemeClr val="tx2"/>
                </a:solidFill>
              </a:rPr>
              <a:t> = …..</a:t>
            </a:r>
          </a:p>
          <a:p>
            <a:pPr>
              <a:buNone/>
            </a:pPr>
            <a:r>
              <a:rPr lang="en-US" sz="2200" b="1" dirty="0">
                <a:solidFill>
                  <a:schemeClr val="tx2"/>
                </a:solidFill>
              </a:rPr>
              <a:t>  </a:t>
            </a:r>
            <a:r>
              <a:rPr lang="en-US" sz="2200" b="1" u="sng" dirty="0">
                <a:solidFill>
                  <a:schemeClr val="tx2"/>
                </a:solidFill>
              </a:rPr>
              <a:t>Type</a:t>
            </a:r>
          </a:p>
          <a:p>
            <a:pPr>
              <a:buNone/>
            </a:pPr>
            <a:r>
              <a:rPr lang="en-US" sz="2200" b="1" dirty="0">
                <a:solidFill>
                  <a:schemeClr val="tx2"/>
                </a:solidFill>
              </a:rPr>
              <a:t>     </a:t>
            </a:r>
            <a:r>
              <a:rPr lang="en-US" sz="2200" b="1" dirty="0" err="1">
                <a:solidFill>
                  <a:schemeClr val="tx2"/>
                </a:solidFill>
              </a:rPr>
              <a:t>Larik_Queue</a:t>
            </a:r>
            <a:r>
              <a:rPr lang="en-US" sz="2200" b="1" dirty="0">
                <a:solidFill>
                  <a:schemeClr val="tx2"/>
                </a:solidFill>
              </a:rPr>
              <a:t> = </a:t>
            </a:r>
            <a:r>
              <a:rPr lang="en-US" sz="2200" b="1" u="sng" dirty="0">
                <a:solidFill>
                  <a:schemeClr val="tx2"/>
                </a:solidFill>
              </a:rPr>
              <a:t>array</a:t>
            </a:r>
            <a:r>
              <a:rPr lang="en-US" sz="2200" b="1" dirty="0">
                <a:solidFill>
                  <a:schemeClr val="tx2"/>
                </a:solidFill>
              </a:rPr>
              <a:t> [1..MaxQueue] </a:t>
            </a:r>
            <a:r>
              <a:rPr lang="en-US" sz="2200" b="1" u="sng" dirty="0">
                <a:solidFill>
                  <a:schemeClr val="tx2"/>
                </a:solidFill>
              </a:rPr>
              <a:t>of</a:t>
            </a:r>
            <a:r>
              <a:rPr lang="en-US" sz="2200" b="1" dirty="0">
                <a:solidFill>
                  <a:schemeClr val="tx2"/>
                </a:solidFill>
              </a:rPr>
              <a:t>  </a:t>
            </a:r>
            <a:r>
              <a:rPr lang="en-US" sz="2200" b="1" dirty="0" err="1">
                <a:solidFill>
                  <a:schemeClr val="tx2"/>
                </a:solidFill>
              </a:rPr>
              <a:t>tipedata</a:t>
            </a:r>
            <a:endParaRPr lang="en-US" sz="2200" b="1" dirty="0">
              <a:solidFill>
                <a:schemeClr val="tx2"/>
              </a:solidFill>
            </a:endParaRPr>
          </a:p>
          <a:p>
            <a:pPr>
              <a:buNone/>
            </a:pPr>
            <a:r>
              <a:rPr lang="en-US" sz="2200" b="1" dirty="0">
                <a:solidFill>
                  <a:schemeClr val="tx2"/>
                </a:solidFill>
              </a:rPr>
              <a:t>	</a:t>
            </a:r>
          </a:p>
          <a:p>
            <a:pPr marL="4629150" indent="-4452938">
              <a:buNone/>
            </a:pPr>
            <a:r>
              <a:rPr lang="en-US" sz="2200" b="1" dirty="0">
                <a:solidFill>
                  <a:schemeClr val="tx2"/>
                </a:solidFill>
              </a:rPr>
              <a:t>Queue : </a:t>
            </a:r>
            <a:r>
              <a:rPr lang="en-US" sz="2200" b="1" dirty="0" err="1">
                <a:solidFill>
                  <a:schemeClr val="tx2"/>
                </a:solidFill>
              </a:rPr>
              <a:t>Larik_Queue</a:t>
            </a:r>
            <a:r>
              <a:rPr lang="en-US" sz="2200" b="1" dirty="0">
                <a:solidFill>
                  <a:schemeClr val="tx2"/>
                </a:solidFill>
              </a:rPr>
              <a:t>      {</a:t>
            </a:r>
            <a:r>
              <a:rPr lang="en-US" sz="2200" b="1" dirty="0" err="1">
                <a:solidFill>
                  <a:schemeClr val="tx2"/>
                </a:solidFill>
              </a:rPr>
              <a:t>nama</a:t>
            </a:r>
            <a:r>
              <a:rPr lang="en-US" sz="2200" b="1" dirty="0">
                <a:solidFill>
                  <a:schemeClr val="tx2"/>
                </a:solidFill>
              </a:rPr>
              <a:t> </a:t>
            </a:r>
            <a:r>
              <a:rPr lang="en-US" sz="2200" b="1" dirty="0" err="1">
                <a:solidFill>
                  <a:schemeClr val="tx2"/>
                </a:solidFill>
              </a:rPr>
              <a:t>variabel</a:t>
            </a:r>
            <a:r>
              <a:rPr lang="en-US" sz="2200" b="1" dirty="0">
                <a:solidFill>
                  <a:schemeClr val="tx2"/>
                </a:solidFill>
              </a:rPr>
              <a:t> queue}</a:t>
            </a:r>
          </a:p>
          <a:p>
            <a:pPr marL="4514850" indent="-4514850">
              <a:buNone/>
            </a:pPr>
            <a:r>
              <a:rPr lang="en-US" sz="2200" b="1" dirty="0">
                <a:solidFill>
                  <a:schemeClr val="tx2"/>
                </a:solidFill>
              </a:rPr>
              <a:t>  Front, Rear : </a:t>
            </a:r>
            <a:r>
              <a:rPr lang="en-US" sz="2200" b="1" u="sng" dirty="0">
                <a:solidFill>
                  <a:schemeClr val="tx2"/>
                </a:solidFill>
              </a:rPr>
              <a:t>Integer</a:t>
            </a:r>
            <a:r>
              <a:rPr lang="en-US" sz="2200" b="1" dirty="0">
                <a:solidFill>
                  <a:schemeClr val="tx2"/>
                </a:solidFill>
              </a:rPr>
              <a:t>     {Front </a:t>
            </a:r>
            <a:r>
              <a:rPr lang="en-US" sz="2200" b="1" dirty="0" err="1">
                <a:solidFill>
                  <a:schemeClr val="tx2"/>
                </a:solidFill>
              </a:rPr>
              <a:t>penunjuk</a:t>
            </a:r>
            <a:r>
              <a:rPr lang="en-US" sz="2200" b="1" dirty="0">
                <a:solidFill>
                  <a:schemeClr val="tx2"/>
                </a:solidFill>
              </a:rPr>
              <a:t> </a:t>
            </a:r>
            <a:r>
              <a:rPr lang="en-US" sz="2200" b="1" dirty="0" err="1">
                <a:solidFill>
                  <a:schemeClr val="tx2"/>
                </a:solidFill>
              </a:rPr>
              <a:t>depan</a:t>
            </a:r>
            <a:r>
              <a:rPr lang="en-US" sz="2200" b="1" dirty="0">
                <a:solidFill>
                  <a:schemeClr val="tx2"/>
                </a:solidFill>
              </a:rPr>
              <a:t>   queue, Rear </a:t>
            </a:r>
            <a:r>
              <a:rPr lang="en-US" sz="2200" b="1" dirty="0" err="1">
                <a:solidFill>
                  <a:schemeClr val="tx2"/>
                </a:solidFill>
              </a:rPr>
              <a:t>penunjuk</a:t>
            </a:r>
            <a:r>
              <a:rPr lang="en-US" sz="2200" b="1" dirty="0">
                <a:solidFill>
                  <a:schemeClr val="tx2"/>
                </a:solidFill>
              </a:rPr>
              <a:t> </a:t>
            </a:r>
            <a:r>
              <a:rPr lang="en-US" sz="2200" b="1" dirty="0" err="1">
                <a:solidFill>
                  <a:schemeClr val="tx2"/>
                </a:solidFill>
              </a:rPr>
              <a:t>belakang</a:t>
            </a:r>
            <a:r>
              <a:rPr lang="en-US" sz="2200" b="1" dirty="0">
                <a:solidFill>
                  <a:schemeClr val="tx2"/>
                </a:solidFill>
              </a:rPr>
              <a:t> queue}</a:t>
            </a:r>
            <a:endParaRPr lang="en-US" sz="2200" b="1" u="sng" dirty="0">
              <a:solidFill>
                <a:schemeClr val="tx2"/>
              </a:solidFill>
            </a:endParaRPr>
          </a:p>
          <a:p>
            <a:pPr lvl="0"/>
            <a:endParaRPr lang="en-US" sz="2200" b="1" dirty="0">
              <a:cs typeface="Courier New" pitchFamily="49" charset="0"/>
            </a:endParaRPr>
          </a:p>
          <a:p>
            <a:pPr>
              <a:buNone/>
            </a:pPr>
            <a:endParaRPr lang="en-US" sz="2200" b="1" dirty="0">
              <a:cs typeface="Courier New" pitchFamily="49" charset="0"/>
            </a:endParaRPr>
          </a:p>
          <a:p>
            <a:endParaRPr lang="en-US" sz="2200" b="1" dirty="0">
              <a:cs typeface="Courier New" pitchFamily="49" charset="0"/>
            </a:endParaRPr>
          </a:p>
        </p:txBody>
      </p:sp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-61452"/>
            <a:ext cx="7543800" cy="990600"/>
          </a:xfrm>
        </p:spPr>
        <p:txBody>
          <a:bodyPr>
            <a:normAutofit fontScale="90000"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Contoh</a:t>
            </a:r>
            <a:r>
              <a:rPr lang="en-US" sz="3600" b="1" dirty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3600" b="1" dirty="0" err="1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Pendeklarasian</a:t>
            </a:r>
            <a:r>
              <a:rPr lang="en-US" sz="3600" b="1" dirty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Queue </a:t>
            </a:r>
            <a:br>
              <a:rPr lang="en-US" sz="3600" b="1" dirty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</a:br>
            <a:r>
              <a:rPr lang="en-US" sz="3600" b="1" dirty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(Array </a:t>
            </a:r>
            <a:r>
              <a:rPr lang="en-US" sz="3600" b="1" dirty="0" err="1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Statis-Algoritma</a:t>
            </a:r>
            <a:r>
              <a:rPr lang="en-US" sz="3600" b="1" dirty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76325"/>
            <a:ext cx="8686800" cy="524827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200" b="1" u="sng" dirty="0" err="1">
                <a:solidFill>
                  <a:schemeClr val="tx2"/>
                </a:solidFill>
              </a:rPr>
              <a:t>Kamus</a:t>
            </a:r>
            <a:r>
              <a:rPr lang="en-US" sz="2200" b="1" u="sng" dirty="0">
                <a:solidFill>
                  <a:schemeClr val="tx2"/>
                </a:solidFill>
              </a:rPr>
              <a:t>:</a:t>
            </a:r>
          </a:p>
          <a:p>
            <a:pPr>
              <a:buNone/>
            </a:pPr>
            <a:r>
              <a:rPr lang="en-US" sz="2200" b="1" dirty="0">
                <a:solidFill>
                  <a:schemeClr val="tx2"/>
                </a:solidFill>
              </a:rPr>
              <a:t>  </a:t>
            </a:r>
            <a:r>
              <a:rPr lang="en-US" sz="2200" b="1" u="sng" dirty="0">
                <a:solidFill>
                  <a:schemeClr val="tx2"/>
                </a:solidFill>
              </a:rPr>
              <a:t>Const</a:t>
            </a:r>
          </a:p>
          <a:p>
            <a:pPr>
              <a:buNone/>
            </a:pPr>
            <a:r>
              <a:rPr lang="en-US" sz="2200" b="1" dirty="0">
                <a:solidFill>
                  <a:schemeClr val="tx2"/>
                </a:solidFill>
              </a:rPr>
              <a:t>      </a:t>
            </a:r>
            <a:r>
              <a:rPr lang="en-US" sz="2200" b="1" dirty="0" err="1">
                <a:solidFill>
                  <a:schemeClr val="tx2"/>
                </a:solidFill>
              </a:rPr>
              <a:t>MaxQueue</a:t>
            </a:r>
            <a:r>
              <a:rPr lang="en-US" sz="2200" b="1" dirty="0">
                <a:solidFill>
                  <a:schemeClr val="tx2"/>
                </a:solidFill>
              </a:rPr>
              <a:t> = 4</a:t>
            </a:r>
          </a:p>
          <a:p>
            <a:pPr>
              <a:buNone/>
            </a:pPr>
            <a:r>
              <a:rPr lang="en-US" sz="2200" b="1" dirty="0">
                <a:solidFill>
                  <a:schemeClr val="tx2"/>
                </a:solidFill>
              </a:rPr>
              <a:t>  </a:t>
            </a:r>
            <a:r>
              <a:rPr lang="en-US" sz="2200" b="1" u="sng" dirty="0">
                <a:solidFill>
                  <a:schemeClr val="tx2"/>
                </a:solidFill>
              </a:rPr>
              <a:t>Type</a:t>
            </a:r>
          </a:p>
          <a:p>
            <a:pPr>
              <a:buNone/>
            </a:pPr>
            <a:r>
              <a:rPr lang="en-US" sz="2200" b="1" dirty="0">
                <a:solidFill>
                  <a:schemeClr val="tx2"/>
                </a:solidFill>
              </a:rPr>
              <a:t>      </a:t>
            </a:r>
            <a:r>
              <a:rPr lang="en-US" sz="2200" b="1" dirty="0" err="1">
                <a:solidFill>
                  <a:schemeClr val="tx2"/>
                </a:solidFill>
              </a:rPr>
              <a:t>Larik_Queue</a:t>
            </a:r>
            <a:r>
              <a:rPr lang="en-US" sz="2200" b="1" dirty="0">
                <a:solidFill>
                  <a:schemeClr val="tx2"/>
                </a:solidFill>
              </a:rPr>
              <a:t> = </a:t>
            </a:r>
            <a:r>
              <a:rPr lang="en-US" sz="2200" b="1" u="sng" dirty="0">
                <a:solidFill>
                  <a:schemeClr val="tx2"/>
                </a:solidFill>
              </a:rPr>
              <a:t>array</a:t>
            </a:r>
            <a:r>
              <a:rPr lang="en-US" sz="2200" b="1" dirty="0">
                <a:solidFill>
                  <a:schemeClr val="tx2"/>
                </a:solidFill>
              </a:rPr>
              <a:t> [1..MaxQueue] of </a:t>
            </a:r>
            <a:r>
              <a:rPr lang="en-US" sz="2200" b="1" u="sng" dirty="0">
                <a:solidFill>
                  <a:schemeClr val="tx2"/>
                </a:solidFill>
              </a:rPr>
              <a:t>integer</a:t>
            </a:r>
          </a:p>
          <a:p>
            <a:pPr>
              <a:buNone/>
            </a:pPr>
            <a:r>
              <a:rPr lang="en-US" sz="2200" b="1" dirty="0">
                <a:solidFill>
                  <a:schemeClr val="tx2"/>
                </a:solidFill>
              </a:rPr>
              <a:t>	</a:t>
            </a:r>
          </a:p>
          <a:p>
            <a:pPr>
              <a:buNone/>
            </a:pPr>
            <a:r>
              <a:rPr lang="en-US" sz="2200" b="1" dirty="0">
                <a:solidFill>
                  <a:schemeClr val="tx2"/>
                </a:solidFill>
              </a:rPr>
              <a:t>  Queue : </a:t>
            </a:r>
            <a:r>
              <a:rPr lang="en-US" sz="2200" b="1" dirty="0" err="1">
                <a:solidFill>
                  <a:schemeClr val="tx2"/>
                </a:solidFill>
              </a:rPr>
              <a:t>Larik_Queue</a:t>
            </a:r>
            <a:r>
              <a:rPr lang="en-US" sz="2200" b="1" dirty="0">
                <a:solidFill>
                  <a:schemeClr val="tx2"/>
                </a:solidFill>
              </a:rPr>
              <a:t>   	{</a:t>
            </a:r>
            <a:r>
              <a:rPr lang="en-US" sz="2200" b="1" dirty="0" err="1">
                <a:solidFill>
                  <a:schemeClr val="tx2"/>
                </a:solidFill>
              </a:rPr>
              <a:t>nama</a:t>
            </a:r>
            <a:r>
              <a:rPr lang="en-US" sz="2200" b="1" dirty="0">
                <a:solidFill>
                  <a:schemeClr val="tx2"/>
                </a:solidFill>
              </a:rPr>
              <a:t> </a:t>
            </a:r>
            <a:r>
              <a:rPr lang="en-US" sz="2200" b="1" dirty="0" err="1">
                <a:solidFill>
                  <a:schemeClr val="tx2"/>
                </a:solidFill>
              </a:rPr>
              <a:t>variabel</a:t>
            </a:r>
            <a:r>
              <a:rPr lang="en-US" sz="2200" b="1" dirty="0">
                <a:solidFill>
                  <a:schemeClr val="tx2"/>
                </a:solidFill>
              </a:rPr>
              <a:t> queue}</a:t>
            </a:r>
          </a:p>
          <a:p>
            <a:pPr>
              <a:buNone/>
            </a:pPr>
            <a:r>
              <a:rPr lang="en-US" sz="2200" b="1" dirty="0">
                <a:solidFill>
                  <a:schemeClr val="tx2"/>
                </a:solidFill>
              </a:rPr>
              <a:t>  Front, Rear : </a:t>
            </a:r>
            <a:r>
              <a:rPr lang="en-US" sz="2200" b="1" u="sng" dirty="0">
                <a:solidFill>
                  <a:schemeClr val="tx2"/>
                </a:solidFill>
              </a:rPr>
              <a:t>integer</a:t>
            </a:r>
            <a:r>
              <a:rPr lang="en-US" sz="2200" b="1" dirty="0">
                <a:solidFill>
                  <a:schemeClr val="tx2"/>
                </a:solidFill>
              </a:rPr>
              <a:t>	          {</a:t>
            </a:r>
            <a:r>
              <a:rPr lang="en-US" sz="2200" b="1" dirty="0" err="1">
                <a:solidFill>
                  <a:schemeClr val="tx2"/>
                </a:solidFill>
              </a:rPr>
              <a:t>penunjuk</a:t>
            </a:r>
            <a:r>
              <a:rPr lang="en-US" sz="2200" b="1" dirty="0">
                <a:solidFill>
                  <a:schemeClr val="tx2"/>
                </a:solidFill>
              </a:rPr>
              <a:t> queue}</a:t>
            </a:r>
            <a:endParaRPr lang="en-US" sz="2200" b="1" u="sng" dirty="0">
              <a:solidFill>
                <a:schemeClr val="tx2"/>
              </a:solidFill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-44244"/>
            <a:ext cx="7543800" cy="990600"/>
          </a:xfrm>
        </p:spPr>
        <p:txBody>
          <a:bodyPr>
            <a:normAutofit fontScale="90000"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Contoh</a:t>
            </a:r>
            <a:r>
              <a:rPr lang="en-US" sz="3600" b="1" dirty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3600" b="1" dirty="0" err="1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Pendeklarasian</a:t>
            </a:r>
            <a:r>
              <a:rPr lang="en-US" sz="3600" b="1" dirty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Queue </a:t>
            </a:r>
            <a:br>
              <a:rPr lang="en-US" sz="3600" b="1" dirty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</a:br>
            <a:r>
              <a:rPr lang="en-US" sz="3600" b="1" dirty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(List-</a:t>
            </a:r>
            <a:r>
              <a:rPr lang="en-US" sz="3600" b="1" dirty="0" err="1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Algoritma</a:t>
            </a:r>
            <a:r>
              <a:rPr lang="en-US" sz="3600" b="1" dirty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76325"/>
            <a:ext cx="8686800" cy="524827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200" b="1" u="sng" dirty="0" err="1">
                <a:solidFill>
                  <a:schemeClr val="tx2"/>
                </a:solidFill>
              </a:rPr>
              <a:t>Kamus</a:t>
            </a:r>
            <a:r>
              <a:rPr lang="en-US" sz="2200" b="1" u="sng" dirty="0">
                <a:solidFill>
                  <a:schemeClr val="tx2"/>
                </a:solidFill>
              </a:rPr>
              <a:t>:</a:t>
            </a:r>
          </a:p>
          <a:p>
            <a:pPr>
              <a:buNone/>
            </a:pPr>
            <a:r>
              <a:rPr lang="en-US" sz="2200" b="1" dirty="0">
                <a:solidFill>
                  <a:schemeClr val="tx2"/>
                </a:solidFill>
              </a:rPr>
              <a:t>  </a:t>
            </a:r>
            <a:r>
              <a:rPr lang="en-US" sz="2200" b="1" u="sng" dirty="0">
                <a:solidFill>
                  <a:schemeClr val="tx2"/>
                </a:solidFill>
              </a:rPr>
              <a:t>Type</a:t>
            </a:r>
          </a:p>
          <a:p>
            <a:pPr>
              <a:buNone/>
            </a:pPr>
            <a:r>
              <a:rPr lang="en-US" sz="2200" b="1" dirty="0">
                <a:solidFill>
                  <a:schemeClr val="tx2"/>
                </a:solidFill>
              </a:rPr>
              <a:t>      </a:t>
            </a:r>
            <a:r>
              <a:rPr lang="en-US" sz="2200" b="1" dirty="0" err="1">
                <a:solidFill>
                  <a:schemeClr val="tx2"/>
                </a:solidFill>
              </a:rPr>
              <a:t>PointerQueue</a:t>
            </a:r>
            <a:r>
              <a:rPr lang="en-US" sz="2200" b="1" dirty="0">
                <a:solidFill>
                  <a:schemeClr val="tx2"/>
                </a:solidFill>
              </a:rPr>
              <a:t> = </a:t>
            </a:r>
            <a:r>
              <a:rPr lang="en-US" sz="2200" b="1" dirty="0">
                <a:solidFill>
                  <a:schemeClr val="tx2"/>
                </a:solidFill>
                <a:cs typeface="Times New Roman"/>
              </a:rPr>
              <a:t>↑</a:t>
            </a:r>
            <a:r>
              <a:rPr lang="en-US" sz="2200" b="1" dirty="0" err="1">
                <a:solidFill>
                  <a:schemeClr val="tx2"/>
                </a:solidFill>
                <a:cs typeface="Times New Roman"/>
              </a:rPr>
              <a:t>SimpulQueue</a:t>
            </a:r>
            <a:endParaRPr lang="en-US" sz="2200" b="1" dirty="0">
              <a:solidFill>
                <a:schemeClr val="tx2"/>
              </a:solidFill>
            </a:endParaRPr>
          </a:p>
          <a:p>
            <a:pPr>
              <a:buNone/>
            </a:pPr>
            <a:r>
              <a:rPr lang="en-US" sz="2200" b="1" dirty="0">
                <a:solidFill>
                  <a:schemeClr val="tx2"/>
                </a:solidFill>
              </a:rPr>
              <a:t>      </a:t>
            </a:r>
            <a:r>
              <a:rPr lang="en-US" sz="2200" b="1" dirty="0" err="1">
                <a:solidFill>
                  <a:schemeClr val="tx2"/>
                </a:solidFill>
              </a:rPr>
              <a:t>SimpulQueue</a:t>
            </a:r>
            <a:r>
              <a:rPr lang="en-US" sz="2200" b="1" dirty="0">
                <a:solidFill>
                  <a:schemeClr val="tx2"/>
                </a:solidFill>
              </a:rPr>
              <a:t> = </a:t>
            </a:r>
            <a:r>
              <a:rPr lang="en-US" sz="2200" b="1" u="sng" dirty="0">
                <a:solidFill>
                  <a:schemeClr val="tx2"/>
                </a:solidFill>
              </a:rPr>
              <a:t>Record</a:t>
            </a:r>
          </a:p>
          <a:p>
            <a:pPr>
              <a:buNone/>
            </a:pPr>
            <a:r>
              <a:rPr lang="en-US" sz="2200" b="1" dirty="0">
                <a:solidFill>
                  <a:schemeClr val="tx2"/>
                </a:solidFill>
              </a:rPr>
              <a:t>          </a:t>
            </a:r>
            <a:r>
              <a:rPr lang="en-US" sz="2200" b="1" dirty="0" err="1">
                <a:solidFill>
                  <a:schemeClr val="tx2"/>
                </a:solidFill>
              </a:rPr>
              <a:t>MedanData</a:t>
            </a:r>
            <a:r>
              <a:rPr lang="en-US" sz="2200" b="1" dirty="0">
                <a:solidFill>
                  <a:schemeClr val="tx2"/>
                </a:solidFill>
              </a:rPr>
              <a:t> : </a:t>
            </a:r>
            <a:r>
              <a:rPr lang="en-US" sz="2200" b="1" dirty="0" err="1">
                <a:solidFill>
                  <a:schemeClr val="tx2"/>
                </a:solidFill>
              </a:rPr>
              <a:t>tipedata</a:t>
            </a:r>
            <a:r>
              <a:rPr lang="en-US" sz="2200" b="1" dirty="0">
                <a:solidFill>
                  <a:schemeClr val="tx2"/>
                </a:solidFill>
              </a:rPr>
              <a:t>,</a:t>
            </a:r>
          </a:p>
          <a:p>
            <a:pPr>
              <a:buNone/>
            </a:pPr>
            <a:r>
              <a:rPr lang="en-US" sz="2200" b="1" dirty="0">
                <a:solidFill>
                  <a:schemeClr val="tx2"/>
                </a:solidFill>
              </a:rPr>
              <a:t> 	       </a:t>
            </a:r>
            <a:r>
              <a:rPr lang="en-US" sz="2200" b="1" dirty="0" err="1">
                <a:solidFill>
                  <a:schemeClr val="tx2"/>
                </a:solidFill>
              </a:rPr>
              <a:t>MedanSambungan</a:t>
            </a:r>
            <a:r>
              <a:rPr lang="en-US" sz="2200" b="1" dirty="0">
                <a:solidFill>
                  <a:schemeClr val="tx2"/>
                </a:solidFill>
              </a:rPr>
              <a:t> : </a:t>
            </a:r>
            <a:r>
              <a:rPr lang="en-US" sz="2200" b="1" dirty="0" err="1">
                <a:solidFill>
                  <a:schemeClr val="tx2"/>
                </a:solidFill>
              </a:rPr>
              <a:t>PointerQueue</a:t>
            </a:r>
            <a:endParaRPr lang="en-US" sz="2200" b="1" dirty="0">
              <a:solidFill>
                <a:schemeClr val="tx2"/>
              </a:solidFill>
            </a:endParaRPr>
          </a:p>
          <a:p>
            <a:pPr>
              <a:buNone/>
            </a:pPr>
            <a:r>
              <a:rPr lang="en-US" sz="2200" b="1" dirty="0">
                <a:solidFill>
                  <a:schemeClr val="tx2"/>
                </a:solidFill>
              </a:rPr>
              <a:t>	   </a:t>
            </a:r>
            <a:r>
              <a:rPr lang="en-US" sz="2200" b="1" u="sng" dirty="0" err="1">
                <a:solidFill>
                  <a:schemeClr val="tx2"/>
                </a:solidFill>
              </a:rPr>
              <a:t>EndRecord</a:t>
            </a:r>
            <a:endParaRPr lang="en-US" sz="2200" b="1" u="sng" dirty="0">
              <a:solidFill>
                <a:schemeClr val="tx2"/>
              </a:solidFill>
            </a:endParaRPr>
          </a:p>
          <a:p>
            <a:pPr>
              <a:buNone/>
            </a:pPr>
            <a:r>
              <a:rPr lang="en-US" sz="2200" b="1" dirty="0">
                <a:solidFill>
                  <a:schemeClr val="tx2"/>
                </a:solidFill>
              </a:rPr>
              <a:t>	</a:t>
            </a:r>
          </a:p>
          <a:p>
            <a:pPr>
              <a:buNone/>
            </a:pPr>
            <a:r>
              <a:rPr lang="en-US" sz="2200" b="1" dirty="0">
                <a:solidFill>
                  <a:schemeClr val="tx2"/>
                </a:solidFill>
              </a:rPr>
              <a:t>  Front, Rear  :  </a:t>
            </a:r>
            <a:r>
              <a:rPr lang="en-US" sz="2200" b="1" dirty="0" err="1">
                <a:solidFill>
                  <a:schemeClr val="tx2"/>
                </a:solidFill>
              </a:rPr>
              <a:t>PointerQueue</a:t>
            </a:r>
            <a:r>
              <a:rPr lang="en-US" sz="2200" b="1" dirty="0">
                <a:solidFill>
                  <a:schemeClr val="tx2"/>
                </a:solidFill>
              </a:rPr>
              <a:t>    {</a:t>
            </a:r>
            <a:r>
              <a:rPr lang="en-US" sz="2200" b="1" dirty="0" err="1">
                <a:solidFill>
                  <a:schemeClr val="tx2"/>
                </a:solidFill>
              </a:rPr>
              <a:t>penunjuk</a:t>
            </a:r>
            <a:r>
              <a:rPr lang="en-US" sz="2200" b="1" dirty="0">
                <a:solidFill>
                  <a:schemeClr val="tx2"/>
                </a:solidFill>
              </a:rPr>
              <a:t> queue}</a:t>
            </a: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1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2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10148" y="-29496"/>
            <a:ext cx="7543800" cy="990600"/>
          </a:xfrm>
        </p:spPr>
        <p:txBody>
          <a:bodyPr>
            <a:normAutofit fontScale="90000"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Contoh</a:t>
            </a:r>
            <a:r>
              <a:rPr lang="en-US" sz="3600" b="1" dirty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3600" b="1" dirty="0" err="1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Pendeklarasian</a:t>
            </a:r>
            <a:r>
              <a:rPr lang="en-US" sz="3600" b="1" dirty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Queue </a:t>
            </a:r>
            <a:br>
              <a:rPr lang="en-US" sz="3600" b="1" dirty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</a:br>
            <a:r>
              <a:rPr lang="en-US" sz="3600" b="1" dirty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(Linked List -</a:t>
            </a:r>
            <a:r>
              <a:rPr lang="en-US" sz="3600" b="1" dirty="0" err="1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Algoritma</a:t>
            </a:r>
            <a:r>
              <a:rPr lang="en-US" sz="3600" b="1" dirty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b="1" u="sng" dirty="0" err="1">
                <a:solidFill>
                  <a:schemeClr val="tx2"/>
                </a:solidFill>
              </a:rPr>
              <a:t>Kamus</a:t>
            </a:r>
            <a:r>
              <a:rPr lang="en-US" sz="2400" b="1" u="sng" dirty="0">
                <a:solidFill>
                  <a:schemeClr val="tx2"/>
                </a:solidFill>
              </a:rPr>
              <a:t>:</a:t>
            </a:r>
          </a:p>
          <a:p>
            <a:pPr>
              <a:buNone/>
            </a:pPr>
            <a:r>
              <a:rPr lang="en-US" sz="2400" b="1" dirty="0">
                <a:solidFill>
                  <a:schemeClr val="tx2"/>
                </a:solidFill>
              </a:rPr>
              <a:t>  </a:t>
            </a:r>
            <a:r>
              <a:rPr lang="en-US" sz="2400" b="1" u="sng" dirty="0">
                <a:solidFill>
                  <a:schemeClr val="tx2"/>
                </a:solidFill>
              </a:rPr>
              <a:t>Type</a:t>
            </a:r>
          </a:p>
          <a:p>
            <a:pPr>
              <a:buNone/>
            </a:pPr>
            <a:r>
              <a:rPr lang="en-US" sz="2400" b="1" dirty="0">
                <a:solidFill>
                  <a:schemeClr val="tx2"/>
                </a:solidFill>
              </a:rPr>
              <a:t>     </a:t>
            </a:r>
            <a:r>
              <a:rPr lang="en-US" sz="2400" b="1" dirty="0" err="1">
                <a:solidFill>
                  <a:schemeClr val="tx2"/>
                </a:solidFill>
              </a:rPr>
              <a:t>PointerQueue</a:t>
            </a:r>
            <a:r>
              <a:rPr lang="en-US" sz="2400" b="1" dirty="0">
                <a:solidFill>
                  <a:schemeClr val="tx2"/>
                </a:solidFill>
              </a:rPr>
              <a:t> = </a:t>
            </a:r>
            <a:r>
              <a:rPr lang="en-US" sz="2400" b="1" dirty="0">
                <a:solidFill>
                  <a:schemeClr val="tx2"/>
                </a:solidFill>
                <a:latin typeface="Arial Narrow"/>
              </a:rPr>
              <a:t>↑</a:t>
            </a:r>
            <a:r>
              <a:rPr lang="en-US" sz="2400" b="1" dirty="0" err="1">
                <a:solidFill>
                  <a:schemeClr val="tx2"/>
                </a:solidFill>
                <a:cs typeface="Times New Roman"/>
              </a:rPr>
              <a:t>SimpulQueue</a:t>
            </a:r>
            <a:endParaRPr lang="en-US" sz="2400" b="1" dirty="0">
              <a:solidFill>
                <a:schemeClr val="tx2"/>
              </a:solidFill>
            </a:endParaRPr>
          </a:p>
          <a:p>
            <a:pPr>
              <a:buNone/>
            </a:pPr>
            <a:r>
              <a:rPr lang="en-US" sz="2400" b="1" dirty="0">
                <a:solidFill>
                  <a:schemeClr val="tx2"/>
                </a:solidFill>
              </a:rPr>
              <a:t>     </a:t>
            </a:r>
            <a:r>
              <a:rPr lang="en-US" sz="2400" b="1" dirty="0" err="1">
                <a:solidFill>
                  <a:schemeClr val="tx2"/>
                </a:solidFill>
              </a:rPr>
              <a:t>SimpulQueue</a:t>
            </a:r>
            <a:r>
              <a:rPr lang="en-US" sz="2400" b="1" dirty="0">
                <a:solidFill>
                  <a:schemeClr val="tx2"/>
                </a:solidFill>
              </a:rPr>
              <a:t> = </a:t>
            </a:r>
            <a:r>
              <a:rPr lang="en-US" sz="2400" b="1" u="sng" dirty="0">
                <a:solidFill>
                  <a:schemeClr val="tx2"/>
                </a:solidFill>
              </a:rPr>
              <a:t>Record</a:t>
            </a:r>
          </a:p>
          <a:p>
            <a:pPr>
              <a:buNone/>
            </a:pPr>
            <a:r>
              <a:rPr lang="en-US" sz="2400" b="1" dirty="0">
                <a:solidFill>
                  <a:schemeClr val="tx2"/>
                </a:solidFill>
              </a:rPr>
              <a:t>         </a:t>
            </a:r>
            <a:r>
              <a:rPr lang="en-US" sz="2400" b="1" dirty="0" err="1">
                <a:solidFill>
                  <a:schemeClr val="tx2"/>
                </a:solidFill>
              </a:rPr>
              <a:t>Angka</a:t>
            </a:r>
            <a:r>
              <a:rPr lang="en-US" sz="2400" b="1" dirty="0">
                <a:solidFill>
                  <a:schemeClr val="tx2"/>
                </a:solidFill>
              </a:rPr>
              <a:t> : </a:t>
            </a:r>
            <a:r>
              <a:rPr lang="en-US" sz="2400" b="1" u="sng" dirty="0">
                <a:solidFill>
                  <a:schemeClr val="tx2"/>
                </a:solidFill>
              </a:rPr>
              <a:t>integer</a:t>
            </a:r>
            <a:r>
              <a:rPr lang="en-US" sz="2400" b="1" dirty="0">
                <a:solidFill>
                  <a:schemeClr val="tx2"/>
                </a:solidFill>
              </a:rPr>
              <a:t> ,</a:t>
            </a:r>
          </a:p>
          <a:p>
            <a:pPr>
              <a:buNone/>
            </a:pPr>
            <a:r>
              <a:rPr lang="en-US" sz="2400" b="1" dirty="0">
                <a:solidFill>
                  <a:schemeClr val="tx2"/>
                </a:solidFill>
              </a:rPr>
              <a:t> 	      Next    : </a:t>
            </a:r>
            <a:r>
              <a:rPr lang="en-US" sz="2400" b="1" dirty="0" err="1">
                <a:solidFill>
                  <a:schemeClr val="tx2"/>
                </a:solidFill>
              </a:rPr>
              <a:t>PointerQueue</a:t>
            </a:r>
            <a:endParaRPr lang="en-US" sz="2400" b="1" dirty="0">
              <a:solidFill>
                <a:schemeClr val="tx2"/>
              </a:solidFill>
            </a:endParaRPr>
          </a:p>
          <a:p>
            <a:pPr>
              <a:buNone/>
            </a:pPr>
            <a:r>
              <a:rPr lang="en-US" sz="2400" b="1" dirty="0">
                <a:solidFill>
                  <a:schemeClr val="tx2"/>
                </a:solidFill>
              </a:rPr>
              <a:t>	  </a:t>
            </a:r>
            <a:r>
              <a:rPr lang="en-US" sz="2400" b="1" u="sng" dirty="0" err="1">
                <a:solidFill>
                  <a:schemeClr val="tx2"/>
                </a:solidFill>
              </a:rPr>
              <a:t>EndRecord</a:t>
            </a:r>
            <a:endParaRPr lang="en-US" sz="2400" b="1" u="sng" dirty="0">
              <a:solidFill>
                <a:schemeClr val="tx2"/>
              </a:solidFill>
            </a:endParaRPr>
          </a:p>
          <a:p>
            <a:pPr>
              <a:buNone/>
            </a:pPr>
            <a:r>
              <a:rPr lang="en-US" sz="2400" b="1" dirty="0">
                <a:solidFill>
                  <a:schemeClr val="tx2"/>
                </a:solidFill>
              </a:rPr>
              <a:t>	</a:t>
            </a:r>
          </a:p>
          <a:p>
            <a:pPr marL="5543550" indent="-5543550">
              <a:buNone/>
            </a:pPr>
            <a:r>
              <a:rPr lang="en-US" sz="2400" b="1" dirty="0">
                <a:solidFill>
                  <a:schemeClr val="tx2"/>
                </a:solidFill>
              </a:rPr>
              <a:t>   Front, Rear : </a:t>
            </a:r>
            <a:r>
              <a:rPr lang="en-US" sz="2400" b="1" dirty="0" err="1">
                <a:solidFill>
                  <a:schemeClr val="tx2"/>
                </a:solidFill>
              </a:rPr>
              <a:t>PointerQueue</a:t>
            </a:r>
            <a:r>
              <a:rPr lang="en-US" sz="2400" b="1" dirty="0">
                <a:solidFill>
                  <a:schemeClr val="tx2"/>
                </a:solidFill>
              </a:rPr>
              <a:t>    {</a:t>
            </a:r>
            <a:r>
              <a:rPr lang="en-US" sz="2400" b="1" dirty="0" err="1">
                <a:solidFill>
                  <a:schemeClr val="tx2"/>
                </a:solidFill>
              </a:rPr>
              <a:t>penunjuk</a:t>
            </a:r>
            <a:r>
              <a:rPr lang="en-US" sz="2400" b="1" dirty="0">
                <a:solidFill>
                  <a:schemeClr val="tx2"/>
                </a:solidFill>
              </a:rPr>
              <a:t> queue}</a:t>
            </a: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1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2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4000" b="1" dirty="0" err="1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Operasi-operasi</a:t>
            </a:r>
            <a:r>
              <a:rPr lang="en-US" sz="4000" b="1" dirty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Queue</a:t>
            </a:r>
          </a:p>
        </p:txBody>
      </p:sp>
      <p:sp>
        <p:nvSpPr>
          <p:cNvPr id="70659" name="Text Box 3"/>
          <p:cNvSpPr txBox="1">
            <a:spLocks noChangeArrowheads="1"/>
          </p:cNvSpPr>
          <p:nvPr/>
        </p:nvSpPr>
        <p:spPr bwMode="auto">
          <a:xfrm>
            <a:off x="1660525" y="7223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endParaRPr lang="en-US"/>
          </a:p>
        </p:txBody>
      </p:sp>
      <p:sp>
        <p:nvSpPr>
          <p:cNvPr id="70702" name="AutoShape 46"/>
          <p:cNvSpPr>
            <a:spLocks noChangeArrowheads="1"/>
          </p:cNvSpPr>
          <p:nvPr/>
        </p:nvSpPr>
        <p:spPr bwMode="ltGray">
          <a:xfrm rot="5400000">
            <a:off x="-2422526" y="1474788"/>
            <a:ext cx="4824413" cy="4770438"/>
          </a:xfrm>
          <a:custGeom>
            <a:avLst/>
            <a:gdLst>
              <a:gd name="G0" fmla="+- 10478 0 0"/>
              <a:gd name="G1" fmla="+- -11739500 0 0"/>
              <a:gd name="G2" fmla="+- 0 0 -11739500"/>
              <a:gd name="T0" fmla="*/ 0 256 1"/>
              <a:gd name="T1" fmla="*/ 180 256 1"/>
              <a:gd name="G3" fmla="+- -11739500 T0 T1"/>
              <a:gd name="T2" fmla="*/ 0 256 1"/>
              <a:gd name="T3" fmla="*/ 90 256 1"/>
              <a:gd name="G4" fmla="+- -11739500 T2 T3"/>
              <a:gd name="G5" fmla="*/ G4 2 1"/>
              <a:gd name="T4" fmla="*/ 90 256 1"/>
              <a:gd name="T5" fmla="*/ 0 256 1"/>
              <a:gd name="G6" fmla="+- -11739500 T4 T5"/>
              <a:gd name="G7" fmla="*/ G6 2 1"/>
              <a:gd name="G8" fmla="abs -1173950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10478"/>
              <a:gd name="G18" fmla="*/ 10478 1 2"/>
              <a:gd name="G19" fmla="+- G18 5400 0"/>
              <a:gd name="G20" fmla="cos G19 -11739500"/>
              <a:gd name="G21" fmla="sin G19 -11739500"/>
              <a:gd name="G22" fmla="+- G20 10800 0"/>
              <a:gd name="G23" fmla="+- G21 10800 0"/>
              <a:gd name="G24" fmla="+- 10800 0 G20"/>
              <a:gd name="G25" fmla="+- 10478 10800 0"/>
              <a:gd name="G26" fmla="?: G9 G17 G25"/>
              <a:gd name="G27" fmla="?: G9 0 21600"/>
              <a:gd name="G28" fmla="cos 10800 -11739500"/>
              <a:gd name="G29" fmla="sin 10800 -11739500"/>
              <a:gd name="G30" fmla="sin 10478 -11739500"/>
              <a:gd name="G31" fmla="+- G28 10800 0"/>
              <a:gd name="G32" fmla="+- G29 10800 0"/>
              <a:gd name="G33" fmla="+- G30 10800 0"/>
              <a:gd name="G34" fmla="?: G4 0 G31"/>
              <a:gd name="G35" fmla="?: -11739500 G34 0"/>
              <a:gd name="G36" fmla="?: G6 G35 G31"/>
              <a:gd name="G37" fmla="+- 21600 0 G36"/>
              <a:gd name="G38" fmla="?: G4 0 G33"/>
              <a:gd name="G39" fmla="?: -1173950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162 w 21600"/>
              <a:gd name="T15" fmla="*/ 10638 h 21600"/>
              <a:gd name="T16" fmla="*/ 10800 w 21600"/>
              <a:gd name="T17" fmla="*/ 322 h 21600"/>
              <a:gd name="T18" fmla="*/ 21438 w 21600"/>
              <a:gd name="T19" fmla="*/ 10638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323" y="10641"/>
                </a:moveTo>
                <a:cubicBezTo>
                  <a:pt x="410" y="4916"/>
                  <a:pt x="5075" y="321"/>
                  <a:pt x="10800" y="322"/>
                </a:cubicBezTo>
                <a:cubicBezTo>
                  <a:pt x="16524" y="322"/>
                  <a:pt x="21189" y="4916"/>
                  <a:pt x="21276" y="10641"/>
                </a:cubicBezTo>
                <a:lnTo>
                  <a:pt x="21598" y="10636"/>
                </a:lnTo>
                <a:cubicBezTo>
                  <a:pt x="21509" y="4736"/>
                  <a:pt x="16700" y="-1"/>
                  <a:pt x="10799" y="0"/>
                </a:cubicBezTo>
                <a:cubicBezTo>
                  <a:pt x="4899" y="0"/>
                  <a:pt x="90" y="4736"/>
                  <a:pt x="1" y="10636"/>
                </a:cubicBezTo>
                <a:close/>
              </a:path>
            </a:pathLst>
          </a:custGeom>
          <a:gradFill rotWithShape="1">
            <a:gsLst>
              <a:gs pos="0">
                <a:schemeClr val="bg2">
                  <a:gamma/>
                  <a:tint val="45490"/>
                  <a:invGamma/>
                </a:schemeClr>
              </a:gs>
              <a:gs pos="50000">
                <a:schemeClr val="bg2"/>
              </a:gs>
              <a:gs pos="100000">
                <a:schemeClr val="bg2">
                  <a:gamma/>
                  <a:tint val="45490"/>
                  <a:invGamma/>
                </a:schemeClr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703" name="AutoShape 47"/>
          <p:cNvSpPr>
            <a:spLocks noChangeArrowheads="1"/>
          </p:cNvSpPr>
          <p:nvPr/>
        </p:nvSpPr>
        <p:spPr bwMode="ltGray">
          <a:xfrm rot="5400000" flipH="1">
            <a:off x="-2016918" y="1910556"/>
            <a:ext cx="4032250" cy="3929063"/>
          </a:xfrm>
          <a:custGeom>
            <a:avLst/>
            <a:gdLst>
              <a:gd name="G0" fmla="+- 56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6"/>
              <a:gd name="G18" fmla="*/ 56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6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6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5372 w 21600"/>
              <a:gd name="T15" fmla="*/ 10800 h 21600"/>
              <a:gd name="T16" fmla="*/ 10800 w 21600"/>
              <a:gd name="T17" fmla="*/ 10744 h 21600"/>
              <a:gd name="T18" fmla="*/ 16228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10744" y="10800"/>
                </a:moveTo>
                <a:cubicBezTo>
                  <a:pt x="10744" y="10769"/>
                  <a:pt x="10769" y="10744"/>
                  <a:pt x="10800" y="10744"/>
                </a:cubicBezTo>
                <a:cubicBezTo>
                  <a:pt x="10830" y="10743"/>
                  <a:pt x="10855" y="10769"/>
                  <a:pt x="10856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gradFill rotWithShape="1">
            <a:gsLst>
              <a:gs pos="0">
                <a:srgbClr val="1B9AD9">
                  <a:alpha val="36000"/>
                </a:srgbClr>
              </a:gs>
              <a:gs pos="100000">
                <a:srgbClr val="1B9AD9">
                  <a:gamma/>
                  <a:tint val="33725"/>
                  <a:invGamma/>
                </a:srgbClr>
              </a:gs>
            </a:gsLst>
            <a:lin ang="5400000" scaled="1"/>
          </a:gradFill>
          <a:ln w="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704" name="AutoShape 48"/>
          <p:cNvSpPr>
            <a:spLocks noChangeArrowheads="1"/>
          </p:cNvSpPr>
          <p:nvPr/>
        </p:nvSpPr>
        <p:spPr bwMode="gray">
          <a:xfrm>
            <a:off x="1822450" y="5099050"/>
            <a:ext cx="4419600" cy="508000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 eaLnBrk="0" hangingPunct="0"/>
            <a:r>
              <a:rPr lang="en-US" sz="2000" b="1" dirty="0" err="1">
                <a:solidFill>
                  <a:schemeClr val="tx2"/>
                </a:solidFill>
              </a:rPr>
              <a:t>Dequeue</a:t>
            </a:r>
            <a:endParaRPr lang="en-US" sz="2000" b="1" dirty="0">
              <a:solidFill>
                <a:schemeClr val="tx2"/>
              </a:solidFill>
            </a:endParaRPr>
          </a:p>
        </p:txBody>
      </p:sp>
      <p:sp>
        <p:nvSpPr>
          <p:cNvPr id="70705" name="AutoShape 49"/>
          <p:cNvSpPr>
            <a:spLocks noChangeArrowheads="1"/>
          </p:cNvSpPr>
          <p:nvPr/>
        </p:nvSpPr>
        <p:spPr bwMode="gray">
          <a:xfrm>
            <a:off x="2317750" y="4271963"/>
            <a:ext cx="4419600" cy="508000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 eaLnBrk="0" hangingPunct="0"/>
            <a:r>
              <a:rPr lang="en-US" sz="2000" b="1" dirty="0" err="1">
                <a:solidFill>
                  <a:schemeClr val="tx2"/>
                </a:solidFill>
              </a:rPr>
              <a:t>Enqueue</a:t>
            </a:r>
            <a:endParaRPr lang="en-US" sz="2000" b="1" dirty="0">
              <a:solidFill>
                <a:schemeClr val="tx2"/>
              </a:solidFill>
            </a:endParaRPr>
          </a:p>
        </p:txBody>
      </p:sp>
      <p:sp>
        <p:nvSpPr>
          <p:cNvPr id="70706" name="AutoShape 50"/>
          <p:cNvSpPr>
            <a:spLocks noChangeArrowheads="1"/>
          </p:cNvSpPr>
          <p:nvPr/>
        </p:nvSpPr>
        <p:spPr bwMode="gray">
          <a:xfrm>
            <a:off x="2438400" y="3459163"/>
            <a:ext cx="4876800" cy="508000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 eaLnBrk="0" hangingPunct="0"/>
            <a:r>
              <a:rPr lang="en-US" sz="2000" b="1" dirty="0" err="1">
                <a:solidFill>
                  <a:schemeClr val="tx2"/>
                </a:solidFill>
              </a:rPr>
              <a:t>Operasi</a:t>
            </a:r>
            <a:r>
              <a:rPr lang="en-US" sz="2000" b="1" dirty="0">
                <a:solidFill>
                  <a:schemeClr val="tx2"/>
                </a:solidFill>
              </a:rPr>
              <a:t> </a:t>
            </a:r>
            <a:r>
              <a:rPr lang="en-US" sz="2000" b="1" dirty="0" err="1">
                <a:solidFill>
                  <a:schemeClr val="tx2"/>
                </a:solidFill>
              </a:rPr>
              <a:t>Penuh</a:t>
            </a:r>
            <a:r>
              <a:rPr lang="en-US" sz="2000" b="1" dirty="0">
                <a:solidFill>
                  <a:schemeClr val="tx2"/>
                </a:solidFill>
              </a:rPr>
              <a:t> / </a:t>
            </a:r>
            <a:r>
              <a:rPr lang="en-US" sz="2000" b="1" dirty="0" err="1">
                <a:solidFill>
                  <a:schemeClr val="tx2"/>
                </a:solidFill>
              </a:rPr>
              <a:t>Operasi</a:t>
            </a:r>
            <a:r>
              <a:rPr lang="en-US" sz="2000" b="1" dirty="0">
                <a:solidFill>
                  <a:schemeClr val="tx2"/>
                </a:solidFill>
              </a:rPr>
              <a:t> </a:t>
            </a:r>
            <a:r>
              <a:rPr lang="en-US" sz="2000" b="1" dirty="0" err="1">
                <a:solidFill>
                  <a:schemeClr val="tx2"/>
                </a:solidFill>
              </a:rPr>
              <a:t>Satu</a:t>
            </a:r>
            <a:r>
              <a:rPr lang="en-US" sz="2000" b="1" dirty="0">
                <a:solidFill>
                  <a:schemeClr val="tx2"/>
                </a:solidFill>
              </a:rPr>
              <a:t> </a:t>
            </a:r>
            <a:r>
              <a:rPr lang="en-US" sz="2000" b="1" dirty="0" err="1">
                <a:solidFill>
                  <a:schemeClr val="tx2"/>
                </a:solidFill>
              </a:rPr>
              <a:t>Simpul</a:t>
            </a:r>
            <a:endParaRPr lang="en-US" sz="2000" b="1" dirty="0">
              <a:solidFill>
                <a:schemeClr val="tx2"/>
              </a:solidFill>
            </a:endParaRPr>
          </a:p>
        </p:txBody>
      </p:sp>
      <p:sp>
        <p:nvSpPr>
          <p:cNvPr id="70707" name="AutoShape 51"/>
          <p:cNvSpPr>
            <a:spLocks noChangeArrowheads="1"/>
          </p:cNvSpPr>
          <p:nvPr/>
        </p:nvSpPr>
        <p:spPr bwMode="gray">
          <a:xfrm>
            <a:off x="2286000" y="2590800"/>
            <a:ext cx="4419600" cy="508000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 eaLnBrk="0" hangingPunct="0"/>
            <a:r>
              <a:rPr lang="en-US" sz="2000" b="1" dirty="0" err="1">
                <a:solidFill>
                  <a:schemeClr val="tx2"/>
                </a:solidFill>
              </a:rPr>
              <a:t>Operasi</a:t>
            </a:r>
            <a:r>
              <a:rPr lang="en-US" sz="2000" b="1" dirty="0">
                <a:solidFill>
                  <a:schemeClr val="tx2"/>
                </a:solidFill>
              </a:rPr>
              <a:t> </a:t>
            </a:r>
            <a:r>
              <a:rPr lang="en-US" sz="2000" b="1" dirty="0" err="1">
                <a:solidFill>
                  <a:schemeClr val="tx2"/>
                </a:solidFill>
              </a:rPr>
              <a:t>Kosong</a:t>
            </a:r>
            <a:endParaRPr lang="en-US" sz="2000" b="1" dirty="0">
              <a:solidFill>
                <a:schemeClr val="tx2"/>
              </a:solidFill>
            </a:endParaRPr>
          </a:p>
        </p:txBody>
      </p:sp>
      <p:sp>
        <p:nvSpPr>
          <p:cNvPr id="70708" name="AutoShape 52"/>
          <p:cNvSpPr>
            <a:spLocks noChangeArrowheads="1"/>
          </p:cNvSpPr>
          <p:nvPr/>
        </p:nvSpPr>
        <p:spPr bwMode="gray">
          <a:xfrm>
            <a:off x="1765300" y="1820863"/>
            <a:ext cx="4419600" cy="508000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 eaLnBrk="0" hangingPunct="0"/>
            <a:r>
              <a:rPr lang="en-US" sz="2000" b="1" dirty="0" err="1">
                <a:solidFill>
                  <a:schemeClr val="tx2"/>
                </a:solidFill>
              </a:rPr>
              <a:t>Inisialisasi</a:t>
            </a:r>
            <a:endParaRPr lang="en-US" sz="2000" b="1" dirty="0">
              <a:solidFill>
                <a:schemeClr val="tx2"/>
              </a:solidFill>
            </a:endParaRPr>
          </a:p>
        </p:txBody>
      </p:sp>
      <p:grpSp>
        <p:nvGrpSpPr>
          <p:cNvPr id="2" name="Group 53"/>
          <p:cNvGrpSpPr>
            <a:grpSpLocks/>
          </p:cNvGrpSpPr>
          <p:nvPr/>
        </p:nvGrpSpPr>
        <p:grpSpPr bwMode="auto">
          <a:xfrm>
            <a:off x="1447800" y="1909763"/>
            <a:ext cx="381000" cy="381000"/>
            <a:chOff x="2078" y="1680"/>
            <a:chExt cx="1615" cy="1615"/>
          </a:xfrm>
        </p:grpSpPr>
        <p:sp>
          <p:nvSpPr>
            <p:cNvPr id="70710" name="Oval 54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5715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11" name="Oval 55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12" name="Oval 56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713" name="Oval 57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FFCC00">
                    <a:gamma/>
                    <a:shade val="0"/>
                    <a:invGamma/>
                  </a:srgbClr>
                </a:gs>
                <a:gs pos="100000">
                  <a:srgbClr val="FFCC00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714" name="Oval 58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70715" name="Oval 59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FFCC00">
                    <a:gamma/>
                    <a:shade val="48627"/>
                    <a:invGamma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3" name="Group 60"/>
          <p:cNvGrpSpPr>
            <a:grpSpLocks/>
          </p:cNvGrpSpPr>
          <p:nvPr/>
        </p:nvGrpSpPr>
        <p:grpSpPr bwMode="auto">
          <a:xfrm>
            <a:off x="1981200" y="2697163"/>
            <a:ext cx="381000" cy="381000"/>
            <a:chOff x="2078" y="1680"/>
            <a:chExt cx="1615" cy="1615"/>
          </a:xfrm>
        </p:grpSpPr>
        <p:sp>
          <p:nvSpPr>
            <p:cNvPr id="70717" name="Oval 61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5715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18" name="Oval 62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19" name="Oval 63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720" name="Oval 64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48BE67">
                    <a:gamma/>
                    <a:shade val="0"/>
                    <a:invGamma/>
                  </a:srgbClr>
                </a:gs>
                <a:gs pos="100000">
                  <a:srgbClr val="48BE67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721" name="Oval 65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70722" name="Oval 66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48BE67"/>
                </a:gs>
                <a:gs pos="100000">
                  <a:srgbClr val="48BE67">
                    <a:gamma/>
                    <a:shade val="48627"/>
                    <a:invGamma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4" name="Group 67"/>
          <p:cNvGrpSpPr>
            <a:grpSpLocks/>
          </p:cNvGrpSpPr>
          <p:nvPr/>
        </p:nvGrpSpPr>
        <p:grpSpPr bwMode="auto">
          <a:xfrm>
            <a:off x="2133600" y="3535363"/>
            <a:ext cx="381000" cy="381000"/>
            <a:chOff x="2078" y="1680"/>
            <a:chExt cx="1615" cy="1615"/>
          </a:xfrm>
        </p:grpSpPr>
        <p:sp>
          <p:nvSpPr>
            <p:cNvPr id="70724" name="Oval 68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5715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25" name="Oval 69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26" name="Oval 70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727" name="Oval 71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21B3E1"/>
                </a:gs>
                <a:gs pos="100000">
                  <a:srgbClr val="21B3E1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728" name="Oval 72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70729" name="Oval 73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21B3E1"/>
                </a:gs>
                <a:gs pos="100000">
                  <a:srgbClr val="21B3E1">
                    <a:gamma/>
                    <a:shade val="48627"/>
                    <a:invGamma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5" name="Group 74"/>
          <p:cNvGrpSpPr>
            <a:grpSpLocks/>
          </p:cNvGrpSpPr>
          <p:nvPr/>
        </p:nvGrpSpPr>
        <p:grpSpPr bwMode="auto">
          <a:xfrm>
            <a:off x="1981200" y="4373563"/>
            <a:ext cx="381000" cy="381000"/>
            <a:chOff x="2078" y="1680"/>
            <a:chExt cx="1615" cy="1615"/>
          </a:xfrm>
        </p:grpSpPr>
        <p:sp>
          <p:nvSpPr>
            <p:cNvPr id="70731" name="Oval 75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5715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32" name="Oval 76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33" name="Oval 77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734" name="Oval 78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8D67E1">
                    <a:gamma/>
                    <a:shade val="0"/>
                    <a:invGamma/>
                  </a:srgbClr>
                </a:gs>
                <a:gs pos="100000">
                  <a:srgbClr val="8D67E1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735" name="Oval 79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70736" name="Oval 80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8D67E1"/>
                </a:gs>
                <a:gs pos="100000">
                  <a:srgbClr val="8D67E1">
                    <a:gamma/>
                    <a:shade val="48627"/>
                    <a:invGamma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6" name="Group 81"/>
          <p:cNvGrpSpPr>
            <a:grpSpLocks/>
          </p:cNvGrpSpPr>
          <p:nvPr/>
        </p:nvGrpSpPr>
        <p:grpSpPr bwMode="auto">
          <a:xfrm>
            <a:off x="1524000" y="5148263"/>
            <a:ext cx="355600" cy="381000"/>
            <a:chOff x="2078" y="1680"/>
            <a:chExt cx="1615" cy="1615"/>
          </a:xfrm>
        </p:grpSpPr>
        <p:sp>
          <p:nvSpPr>
            <p:cNvPr id="70738" name="Oval 82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5715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39" name="Oval 83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40" name="Oval 84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741" name="Oval 85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E35E23">
                    <a:gamma/>
                    <a:shade val="0"/>
                    <a:invGamma/>
                  </a:srgbClr>
                </a:gs>
                <a:gs pos="100000">
                  <a:srgbClr val="E35E23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742" name="Oval 86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70743" name="Oval 87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E35E23"/>
                </a:gs>
                <a:gs pos="100000">
                  <a:srgbClr val="E35E23">
                    <a:gamma/>
                    <a:shade val="48627"/>
                    <a:invGamma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pic>
        <p:nvPicPr>
          <p:cNvPr id="48" name="Picture 4" descr="E:\Adam Baru\Modul Adam\Struktur Data\Gambar\12908_confused_desktop_computer_mascot_cartoon_character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200" y="2590800"/>
            <a:ext cx="1967389" cy="2438400"/>
          </a:xfrm>
          <a:prstGeom prst="rect">
            <a:avLst/>
          </a:prstGeom>
          <a:noFill/>
        </p:spPr>
      </p:pic>
      <p:pic>
        <p:nvPicPr>
          <p:cNvPr id="49" name="Picture 48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0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</a:p>
        </p:txBody>
      </p:sp>
      <p:sp>
        <p:nvSpPr>
          <p:cNvPr id="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0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0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70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70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70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70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8" grpId="0"/>
      <p:bldP spid="70704" grpId="0" animBg="1"/>
      <p:bldP spid="70705" grpId="0" animBg="1"/>
      <p:bldP spid="70706" grpId="0" animBg="1"/>
      <p:bldP spid="70707" grpId="0" animBg="1"/>
      <p:bldP spid="7070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4000" b="1" dirty="0" err="1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Inisialisasi</a:t>
            </a:r>
            <a:endParaRPr lang="en-US" sz="4000" b="1" dirty="0">
              <a:ln>
                <a:prstDash val="solid"/>
              </a:ln>
              <a:solidFill>
                <a:schemeClr val="tx2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52525"/>
            <a:ext cx="8229600" cy="5248275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600" b="1" dirty="0" err="1">
                <a:solidFill>
                  <a:schemeClr val="tx2"/>
                </a:solidFill>
              </a:rPr>
              <a:t>Proses</a:t>
            </a:r>
            <a:r>
              <a:rPr lang="en-US" sz="2600" b="1" dirty="0">
                <a:solidFill>
                  <a:schemeClr val="tx2"/>
                </a:solidFill>
              </a:rPr>
              <a:t> </a:t>
            </a:r>
            <a:r>
              <a:rPr lang="en-US" sz="2600" b="1" dirty="0" err="1">
                <a:solidFill>
                  <a:schemeClr val="tx2"/>
                </a:solidFill>
              </a:rPr>
              <a:t>mempersiapkan</a:t>
            </a:r>
            <a:r>
              <a:rPr lang="en-US" sz="2600" b="1" dirty="0">
                <a:solidFill>
                  <a:schemeClr val="tx2"/>
                </a:solidFill>
              </a:rPr>
              <a:t> Queue </a:t>
            </a:r>
            <a:r>
              <a:rPr lang="en-US" sz="2600" b="1" dirty="0" err="1">
                <a:solidFill>
                  <a:schemeClr val="tx2"/>
                </a:solidFill>
              </a:rPr>
              <a:t>dengan</a:t>
            </a:r>
            <a:r>
              <a:rPr lang="en-US" sz="2600" b="1" dirty="0">
                <a:solidFill>
                  <a:schemeClr val="tx2"/>
                </a:solidFill>
              </a:rPr>
              <a:t> </a:t>
            </a:r>
            <a:r>
              <a:rPr lang="en-US" sz="2600" b="1" dirty="0" err="1">
                <a:solidFill>
                  <a:schemeClr val="tx2"/>
                </a:solidFill>
              </a:rPr>
              <a:t>cara</a:t>
            </a:r>
            <a:r>
              <a:rPr lang="en-US" sz="2600" b="1" dirty="0">
                <a:solidFill>
                  <a:schemeClr val="tx2"/>
                </a:solidFill>
              </a:rPr>
              <a:t> </a:t>
            </a:r>
            <a:r>
              <a:rPr lang="en-US" sz="2600" b="1" dirty="0" err="1">
                <a:solidFill>
                  <a:schemeClr val="tx2"/>
                </a:solidFill>
              </a:rPr>
              <a:t>memberi</a:t>
            </a:r>
            <a:r>
              <a:rPr lang="en-US" sz="2600" b="1" dirty="0">
                <a:solidFill>
                  <a:schemeClr val="tx2"/>
                </a:solidFill>
              </a:rPr>
              <a:t> </a:t>
            </a:r>
            <a:r>
              <a:rPr lang="en-US" sz="2600" b="1" dirty="0" err="1">
                <a:solidFill>
                  <a:schemeClr val="tx2"/>
                </a:solidFill>
              </a:rPr>
              <a:t>harga</a:t>
            </a:r>
            <a:r>
              <a:rPr lang="en-US" sz="2600" b="1" dirty="0">
                <a:solidFill>
                  <a:schemeClr val="tx2"/>
                </a:solidFill>
              </a:rPr>
              <a:t> </a:t>
            </a:r>
            <a:r>
              <a:rPr lang="en-US" sz="2600" b="1" dirty="0" err="1">
                <a:solidFill>
                  <a:srgbClr val="FF0000"/>
                </a:solidFill>
              </a:rPr>
              <a:t>nol</a:t>
            </a:r>
            <a:r>
              <a:rPr lang="en-US" sz="2600" b="1" dirty="0">
                <a:solidFill>
                  <a:srgbClr val="002060"/>
                </a:solidFill>
              </a:rPr>
              <a:t> </a:t>
            </a:r>
            <a:r>
              <a:rPr lang="en-US" sz="2600" b="1" dirty="0" err="1">
                <a:solidFill>
                  <a:schemeClr val="tx2"/>
                </a:solidFill>
              </a:rPr>
              <a:t>pada</a:t>
            </a:r>
            <a:r>
              <a:rPr lang="en-US" sz="2600" b="1" dirty="0">
                <a:solidFill>
                  <a:schemeClr val="tx2"/>
                </a:solidFill>
              </a:rPr>
              <a:t> array </a:t>
            </a:r>
            <a:r>
              <a:rPr lang="en-US" sz="2600" b="1" dirty="0" err="1">
                <a:solidFill>
                  <a:schemeClr val="tx2"/>
                </a:solidFill>
              </a:rPr>
              <a:t>statis</a:t>
            </a:r>
            <a:r>
              <a:rPr lang="en-US" sz="2600" b="1" dirty="0">
                <a:solidFill>
                  <a:schemeClr val="tx2"/>
                </a:solidFill>
              </a:rPr>
              <a:t> </a:t>
            </a:r>
            <a:r>
              <a:rPr lang="en-US" sz="2600" b="1" dirty="0" err="1">
                <a:solidFill>
                  <a:schemeClr val="tx2"/>
                </a:solidFill>
              </a:rPr>
              <a:t>atau</a:t>
            </a:r>
            <a:r>
              <a:rPr lang="en-US" sz="2600" b="1" dirty="0">
                <a:solidFill>
                  <a:schemeClr val="tx2"/>
                </a:solidFill>
              </a:rPr>
              <a:t> </a:t>
            </a:r>
            <a:r>
              <a:rPr lang="en-US" sz="2600" b="1" dirty="0" err="1">
                <a:solidFill>
                  <a:schemeClr val="tx2"/>
                </a:solidFill>
              </a:rPr>
              <a:t>memberi</a:t>
            </a:r>
            <a:r>
              <a:rPr lang="en-US" sz="2600" b="1" dirty="0">
                <a:solidFill>
                  <a:schemeClr val="tx2"/>
                </a:solidFill>
              </a:rPr>
              <a:t> </a:t>
            </a:r>
            <a:r>
              <a:rPr lang="en-US" sz="2600" b="1" dirty="0" err="1">
                <a:solidFill>
                  <a:schemeClr val="tx2"/>
                </a:solidFill>
              </a:rPr>
              <a:t>harga</a:t>
            </a:r>
            <a:r>
              <a:rPr lang="en-US" sz="2600" b="1" dirty="0">
                <a:solidFill>
                  <a:schemeClr val="tx2"/>
                </a:solidFill>
              </a:rPr>
              <a:t> </a:t>
            </a:r>
            <a:r>
              <a:rPr lang="en-US" sz="2600" b="1" dirty="0">
                <a:solidFill>
                  <a:srgbClr val="FF0000"/>
                </a:solidFill>
              </a:rPr>
              <a:t>nil/NULL</a:t>
            </a:r>
            <a:r>
              <a:rPr lang="en-US" sz="2600" b="1" dirty="0">
                <a:solidFill>
                  <a:srgbClr val="002060"/>
                </a:solidFill>
              </a:rPr>
              <a:t> </a:t>
            </a:r>
            <a:r>
              <a:rPr lang="en-US" sz="2600" b="1" dirty="0" err="1">
                <a:solidFill>
                  <a:schemeClr val="tx2"/>
                </a:solidFill>
              </a:rPr>
              <a:t>pada</a:t>
            </a:r>
            <a:r>
              <a:rPr lang="en-US" sz="2600" b="1" dirty="0">
                <a:solidFill>
                  <a:schemeClr val="tx2"/>
                </a:solidFill>
              </a:rPr>
              <a:t> linked list </a:t>
            </a:r>
            <a:r>
              <a:rPr lang="en-US" sz="2600" b="1" dirty="0" err="1">
                <a:solidFill>
                  <a:schemeClr val="tx2"/>
                </a:solidFill>
              </a:rPr>
              <a:t>untuk</a:t>
            </a:r>
            <a:r>
              <a:rPr lang="en-US" sz="2600" b="1" dirty="0">
                <a:solidFill>
                  <a:schemeClr val="tx2"/>
                </a:solidFill>
              </a:rPr>
              <a:t> </a:t>
            </a:r>
            <a:r>
              <a:rPr lang="en-US" sz="2600" b="1" dirty="0" err="1">
                <a:solidFill>
                  <a:schemeClr val="tx2"/>
                </a:solidFill>
              </a:rPr>
              <a:t>penunjuk</a:t>
            </a:r>
            <a:r>
              <a:rPr lang="en-US" sz="2600" b="1" dirty="0">
                <a:solidFill>
                  <a:schemeClr val="tx2"/>
                </a:solidFill>
              </a:rPr>
              <a:t> queue (Front </a:t>
            </a:r>
            <a:r>
              <a:rPr lang="en-US" sz="2600" b="1" dirty="0" err="1">
                <a:solidFill>
                  <a:schemeClr val="tx2"/>
                </a:solidFill>
              </a:rPr>
              <a:t>dan</a:t>
            </a:r>
            <a:r>
              <a:rPr lang="en-US" sz="2600" b="1" dirty="0">
                <a:solidFill>
                  <a:schemeClr val="tx2"/>
                </a:solidFill>
              </a:rPr>
              <a:t> Rear). </a:t>
            </a:r>
          </a:p>
          <a:p>
            <a:pPr marL="0" indent="0">
              <a:buNone/>
            </a:pPr>
            <a:endParaRPr lang="en-US" sz="2600" b="1" dirty="0">
              <a:solidFill>
                <a:srgbClr val="002060"/>
              </a:solidFill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Abstrac 3">
  <a:themeElements>
    <a:clrScheme name="sample 1">
      <a:dk1>
        <a:srgbClr val="1D528D"/>
      </a:dk1>
      <a:lt1>
        <a:srgbClr val="FFFFFF"/>
      </a:lt1>
      <a:dk2>
        <a:srgbClr val="000000"/>
      </a:dk2>
      <a:lt2>
        <a:srgbClr val="C0C0C0"/>
      </a:lt2>
      <a:accent1>
        <a:srgbClr val="1B9AD9"/>
      </a:accent1>
      <a:accent2>
        <a:srgbClr val="1DB3AC"/>
      </a:accent2>
      <a:accent3>
        <a:srgbClr val="FFFFFF"/>
      </a:accent3>
      <a:accent4>
        <a:srgbClr val="174578"/>
      </a:accent4>
      <a:accent5>
        <a:srgbClr val="ABCAE9"/>
      </a:accent5>
      <a:accent6>
        <a:srgbClr val="19A29B"/>
      </a:accent6>
      <a:hlink>
        <a:srgbClr val="9999FF"/>
      </a:hlink>
      <a:folHlink>
        <a:srgbClr val="969696"/>
      </a:folHlink>
    </a:clrScheme>
    <a:fontScheme name="samp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ample 1">
        <a:dk1>
          <a:srgbClr val="1D528D"/>
        </a:dk1>
        <a:lt1>
          <a:srgbClr val="FFFFFF"/>
        </a:lt1>
        <a:dk2>
          <a:srgbClr val="000000"/>
        </a:dk2>
        <a:lt2>
          <a:srgbClr val="C0C0C0"/>
        </a:lt2>
        <a:accent1>
          <a:srgbClr val="1B9AD9"/>
        </a:accent1>
        <a:accent2>
          <a:srgbClr val="1DB3AC"/>
        </a:accent2>
        <a:accent3>
          <a:srgbClr val="FFFFFF"/>
        </a:accent3>
        <a:accent4>
          <a:srgbClr val="174578"/>
        </a:accent4>
        <a:accent5>
          <a:srgbClr val="ABCAE9"/>
        </a:accent5>
        <a:accent6>
          <a:srgbClr val="19A29B"/>
        </a:accent6>
        <a:hlink>
          <a:srgbClr val="9999F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2">
        <a:dk1>
          <a:srgbClr val="003366"/>
        </a:dk1>
        <a:lt1>
          <a:srgbClr val="FFFFFF"/>
        </a:lt1>
        <a:dk2>
          <a:srgbClr val="000000"/>
        </a:dk2>
        <a:lt2>
          <a:srgbClr val="C0C0C0"/>
        </a:lt2>
        <a:accent1>
          <a:srgbClr val="3556A7"/>
        </a:accent1>
        <a:accent2>
          <a:srgbClr val="C78DD7"/>
        </a:accent2>
        <a:accent3>
          <a:srgbClr val="FFFFFF"/>
        </a:accent3>
        <a:accent4>
          <a:srgbClr val="002A56"/>
        </a:accent4>
        <a:accent5>
          <a:srgbClr val="AEB4D0"/>
        </a:accent5>
        <a:accent6>
          <a:srgbClr val="B47FC3"/>
        </a:accent6>
        <a:hlink>
          <a:srgbClr val="3197BB"/>
        </a:hlink>
        <a:folHlink>
          <a:srgbClr val="878FA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3">
        <a:dk1>
          <a:srgbClr val="1D528D"/>
        </a:dk1>
        <a:lt1>
          <a:srgbClr val="FFFFFF"/>
        </a:lt1>
        <a:dk2>
          <a:srgbClr val="000000"/>
        </a:dk2>
        <a:lt2>
          <a:srgbClr val="C0C0C0"/>
        </a:lt2>
        <a:accent1>
          <a:srgbClr val="399D72"/>
        </a:accent1>
        <a:accent2>
          <a:srgbClr val="FF9900"/>
        </a:accent2>
        <a:accent3>
          <a:srgbClr val="FFFFFF"/>
        </a:accent3>
        <a:accent4>
          <a:srgbClr val="174578"/>
        </a:accent4>
        <a:accent5>
          <a:srgbClr val="AECCBC"/>
        </a:accent5>
        <a:accent6>
          <a:srgbClr val="E78A00"/>
        </a:accent6>
        <a:hlink>
          <a:srgbClr val="9999F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Abstrac 3</Template>
  <TotalTime>1175</TotalTime>
  <Words>1084</Words>
  <Application>Microsoft Office PowerPoint</Application>
  <PresentationFormat>On-screen Show (4:3)</PresentationFormat>
  <Paragraphs>275</Paragraphs>
  <Slides>26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4" baseType="lpstr">
      <vt:lpstr>Arial</vt:lpstr>
      <vt:lpstr>Arial Narrow</vt:lpstr>
      <vt:lpstr>Courier New</vt:lpstr>
      <vt:lpstr>Times New Roman</vt:lpstr>
      <vt:lpstr>Verdana</vt:lpstr>
      <vt:lpstr>Wingdings</vt:lpstr>
      <vt:lpstr>Abstrac 3</vt:lpstr>
      <vt:lpstr>Image</vt:lpstr>
      <vt:lpstr>Struktur Data </vt:lpstr>
      <vt:lpstr>Definisi Queue</vt:lpstr>
      <vt:lpstr>Operasi Dasar Queue</vt:lpstr>
      <vt:lpstr>Pendeklarasian Queue (Array)</vt:lpstr>
      <vt:lpstr>Contoh Pendeklarasian Queue  (Array Statis-Algoritma)</vt:lpstr>
      <vt:lpstr>Contoh Pendeklarasian Queue  (List-Algoritma)</vt:lpstr>
      <vt:lpstr>Contoh Pendeklarasian Queue  (Linked List -Algoritma)</vt:lpstr>
      <vt:lpstr>Operasi-operasi Queue</vt:lpstr>
      <vt:lpstr>Inisialisasi</vt:lpstr>
      <vt:lpstr>Operasi Kosong</vt:lpstr>
      <vt:lpstr>Operasi Penuh</vt:lpstr>
      <vt:lpstr>Operasi Satu Simpul</vt:lpstr>
      <vt:lpstr>Enqueue (Array Statis)</vt:lpstr>
      <vt:lpstr>Illustrasi Enqueue (Array Statis)</vt:lpstr>
      <vt:lpstr>Illustrasi Enqueue (Linked List)</vt:lpstr>
      <vt:lpstr>Illustrasi Enqueue (Linked List)</vt:lpstr>
      <vt:lpstr>Illustrasi Enqueue (Linked List)</vt:lpstr>
      <vt:lpstr>Dequeue (Array Statis)</vt:lpstr>
      <vt:lpstr>Illustrasi Dequeue (Array Statis)</vt:lpstr>
      <vt:lpstr>Illustrasi Dequeue (Linked List)</vt:lpstr>
      <vt:lpstr>Illustrasi Dequeue (Linked List)</vt:lpstr>
      <vt:lpstr>Illustrasi Dequeue (Linked List)</vt:lpstr>
      <vt:lpstr>Enqueue(Queue Circular)</vt:lpstr>
      <vt:lpstr>Dequeue (Queue Circular)</vt:lpstr>
      <vt:lpstr>ILLUSTRASI QUEUE CIRCULAR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Struktur Data  Queue (Antrian)</dc:title>
  <dc:creator>DosenIF-1</dc:creator>
  <cp:lastModifiedBy>Andri Heryandi</cp:lastModifiedBy>
  <cp:revision>157</cp:revision>
  <dcterms:created xsi:type="dcterms:W3CDTF">2012-05-16T03:35:54Z</dcterms:created>
  <dcterms:modified xsi:type="dcterms:W3CDTF">2016-05-30T01:35:52Z</dcterms:modified>
</cp:coreProperties>
</file>