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0" r:id="rId1"/>
  </p:sldMasterIdLst>
  <p:notesMasterIdLst>
    <p:notesMasterId r:id="rId33"/>
  </p:notesMasterIdLst>
  <p:sldIdLst>
    <p:sldId id="256" r:id="rId2"/>
    <p:sldId id="307" r:id="rId3"/>
    <p:sldId id="308" r:id="rId4"/>
    <p:sldId id="258" r:id="rId5"/>
    <p:sldId id="259" r:id="rId6"/>
    <p:sldId id="260" r:id="rId7"/>
    <p:sldId id="261" r:id="rId8"/>
    <p:sldId id="262" r:id="rId9"/>
    <p:sldId id="263" r:id="rId10"/>
    <p:sldId id="309" r:id="rId11"/>
    <p:sldId id="298" r:id="rId12"/>
    <p:sldId id="299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300" r:id="rId22"/>
    <p:sldId id="275" r:id="rId23"/>
    <p:sldId id="276" r:id="rId24"/>
    <p:sldId id="277" r:id="rId25"/>
    <p:sldId id="278" r:id="rId26"/>
    <p:sldId id="279" r:id="rId27"/>
    <p:sldId id="281" r:id="rId28"/>
    <p:sldId id="282" r:id="rId29"/>
    <p:sldId id="283" r:id="rId30"/>
    <p:sldId id="301" r:id="rId31"/>
    <p:sldId id="302" r:id="rId3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69" autoAdjust="0"/>
    <p:restoredTop sz="90929"/>
  </p:normalViewPr>
  <p:slideViewPr>
    <p:cSldViewPr>
      <p:cViewPr varScale="1">
        <p:scale>
          <a:sx n="64" d="100"/>
          <a:sy n="64" d="100"/>
        </p:scale>
        <p:origin x="114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27895E3-942F-42F6-81B8-2AAB9C0B96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782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6792E08-EA75-4488-A553-182C129763FE}" type="slidenum">
              <a:rPr lang="en-GB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GB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315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51BD3-5C0F-455C-9512-1128872D0C8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1790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77E66-A98C-4139-8EE6-C04B5D4601D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59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A3FE5-1E61-4F8F-A27A-059274B6B2D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143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739E2-BCD4-4BB7-857C-6D8153FC728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30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78D84-C28E-4FC9-9B2C-8AD94ADA6C0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65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4CB62D-3279-4D16-9218-A8EB82B28C8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057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A20AC-9951-479E-84BA-A60C69BED0F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538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8F535-C648-46F3-B979-1027988E929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71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EBC8C-12EC-4441-AC86-C3B158D30C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7426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B534396-765A-4E2C-9D22-58A30FA6769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146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454D9-0705-4FC7-A9E8-DDD373821AB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08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BE6F98-D9A3-4587-AFB6-AAB2104190E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1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1" r:id="rId1"/>
    <p:sldLayoutId id="2147484842" r:id="rId2"/>
    <p:sldLayoutId id="2147484843" r:id="rId3"/>
    <p:sldLayoutId id="2147484844" r:id="rId4"/>
    <p:sldLayoutId id="2147484845" r:id="rId5"/>
    <p:sldLayoutId id="2147484846" r:id="rId6"/>
    <p:sldLayoutId id="2147484847" r:id="rId7"/>
    <p:sldLayoutId id="2147484848" r:id="rId8"/>
    <p:sldLayoutId id="2147484849" r:id="rId9"/>
    <p:sldLayoutId id="2147484850" r:id="rId10"/>
    <p:sldLayoutId id="214748485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6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0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980728"/>
            <a:ext cx="7166151" cy="226111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6000">
                <a:solidFill>
                  <a:srgbClr val="FF0000"/>
                </a:solidFill>
              </a:rPr>
              <a:t>Kombinatorial</a:t>
            </a:r>
            <a:endParaRPr lang="en-GB" sz="6000" dirty="0">
              <a:solidFill>
                <a:srgbClr val="FF0000"/>
              </a:solidFill>
            </a:endParaRPr>
          </a:p>
        </p:txBody>
      </p:sp>
      <p:sp>
        <p:nvSpPr>
          <p:cNvPr id="92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smtClean="0"/>
              <a:t>Matematika Diskrit</a:t>
            </a:r>
            <a:endParaRPr lang="en-GB" sz="2800" smtClean="0"/>
          </a:p>
        </p:txBody>
      </p:sp>
      <p:sp>
        <p:nvSpPr>
          <p:cNvPr id="9220" name="Rectangle 7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EE43B6B5-BACE-4B2E-8AAF-1DEEB83DF427}" type="slidenum">
              <a:rPr lang="en-GB" sz="1200">
                <a:solidFill>
                  <a:srgbClr val="FFFFFF"/>
                </a:solidFill>
                <a:latin typeface="Tahoma" panose="020B0604030504040204" pitchFamily="34" charset="0"/>
              </a:rPr>
              <a:pPr>
                <a:buClrTx/>
                <a:buSzTx/>
                <a:buFontTx/>
                <a:buNone/>
              </a:pPr>
              <a:t>1</a:t>
            </a:fld>
            <a:endParaRPr lang="en-GB" sz="12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1063798" y="5286375"/>
            <a:ext cx="4732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sz="2400">
                <a:latin typeface="Tahoma" panose="020B0604030504040204" pitchFamily="34" charset="0"/>
              </a:rPr>
              <a:t>NELLY INDRIANI W. S.Si., M.T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sz="2400">
                <a:latin typeface="Tahoma" panose="020B0604030504040204" pitchFamily="34" charset="0"/>
              </a:rPr>
              <a:t>TEKNIK INFORMATIKA - UNIKOM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cs typeface="Times New Roman" panose="02020603050405020304" pitchFamily="18" charset="0"/>
              </a:rPr>
              <a:t>(b)  </a:t>
            </a:r>
            <a:r>
              <a:rPr lang="en-AU">
                <a:cs typeface="Times New Roman" panose="02020603050405020304" pitchFamily="18" charset="0"/>
              </a:rPr>
              <a:t>posisi satuan:   5 kemungkinan angka (yaitu 1, 3, 5, 7 dan 9);</a:t>
            </a:r>
          </a:p>
          <a:p>
            <a:pPr>
              <a:buNone/>
            </a:pPr>
            <a:r>
              <a:rPr lang="en-US">
                <a:cs typeface="Times New Roman" panose="02020603050405020304" pitchFamily="18" charset="0"/>
              </a:rPr>
              <a:t>	posisi ribuan:   9 kemungkinan angka (1 sampai 9)</a:t>
            </a:r>
          </a:p>
          <a:p>
            <a:pPr>
              <a:buNone/>
            </a:pPr>
            <a:r>
              <a:rPr lang="en-US">
                <a:cs typeface="Times New Roman" panose="02020603050405020304" pitchFamily="18" charset="0"/>
              </a:rPr>
              <a:t>	posisi ratusan:  10 kemungkinan angka (0 sampai 9)</a:t>
            </a:r>
          </a:p>
          <a:p>
            <a:pPr>
              <a:buNone/>
            </a:pPr>
            <a:r>
              <a:rPr lang="en-US">
                <a:cs typeface="Times New Roman" panose="02020603050405020304" pitchFamily="18" charset="0"/>
              </a:rPr>
              <a:t>	posisi puluhan: 10 kemungkinan angka (0 sampai 9)</a:t>
            </a:r>
          </a:p>
          <a:p>
            <a:pPr>
              <a:buNone/>
            </a:pPr>
            <a:r>
              <a:rPr lang="en-US">
                <a:cs typeface="Times New Roman" panose="02020603050405020304" pitchFamily="18" charset="0"/>
              </a:rPr>
              <a:t> 	</a:t>
            </a:r>
            <a:r>
              <a:rPr lang="en-US" b="1">
                <a:cs typeface="Times New Roman" panose="02020603050405020304" pitchFamily="18" charset="0"/>
              </a:rPr>
              <a:t>Banyak bilangan ganjil seluruhnya = (5)(9)(10)(10) = 4500 </a:t>
            </a:r>
            <a:r>
              <a:rPr lang="en-US">
                <a:cs typeface="Times New Roman" panose="02020603050405020304" pitchFamily="18" charset="0"/>
              </a:rPr>
              <a:t>	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739E2-BCD4-4BB7-857C-6D8153FC728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68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Latihan</a:t>
            </a:r>
            <a:r>
              <a:rPr lang="en-US" sz="4000" smtClean="0"/>
              <a:t>:</a:t>
            </a:r>
            <a:endParaRPr lang="en-US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40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905000"/>
            <a:ext cx="7772400" cy="3886200"/>
          </a:xfrm>
        </p:spPr>
        <p:txBody>
          <a:bodyPr>
            <a:normAutofit/>
          </a:bodyPr>
          <a:lstStyle/>
          <a:p>
            <a:pPr marL="609600" indent="-609600" algn="just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   berapa banyak bilangan genap 2-angka?</a:t>
            </a:r>
          </a:p>
          <a:p>
            <a:pPr marL="630238" indent="-630238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1169988" algn="l"/>
              </a:tabLst>
              <a:defRPr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(b) berapa banyak bilangan ganjil 2-angka dengan setiap angka berbeda?</a:t>
            </a:r>
          </a:p>
          <a:p>
            <a:pPr marL="609600" indent="-609600" algn="just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 typeface="Wingdings" panose="05000000000000000000" pitchFamily="2" charset="2"/>
              <a:buAutoNum type="arabicPeriod" startAt="2"/>
              <a:defRPr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 100.000 buah bilangan bulat positif pertama, berapa banyak bilangan yang mengandung tepat 1 buah angka 3, 1 buah angka 4, dan 1 buah angka 5? </a:t>
            </a:r>
            <a:endParaRPr lang="en-US" sz="2400" b="1" smtClean="0">
              <a:latin typeface="Century Gothic" panose="020B0502020202020204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 startAt="2"/>
              <a:defRPr/>
            </a:pPr>
            <a:endParaRPr lang="en-GB" sz="2400" smtClean="0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6B1051EC-7860-4D37-B067-8465AF4173D3}" type="slidenum">
              <a:rPr lang="en-GB" sz="1200">
                <a:solidFill>
                  <a:srgbClr val="3F3F3F"/>
                </a:solidFill>
                <a:latin typeface="Tahoma" panose="020B0604030504040204" pitchFamily="34" charset="0"/>
              </a:rPr>
              <a:pPr>
                <a:buClrTx/>
                <a:buSzTx/>
                <a:buFontTx/>
                <a:buNone/>
              </a:pPr>
              <a:t>11</a:t>
            </a:fld>
            <a:endParaRPr lang="en-GB" sz="1200">
              <a:solidFill>
                <a:srgbClr val="3F3F3F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58284" y="777748"/>
            <a:ext cx="8190179" cy="60960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AutoNum type="arabicPeriod" startAt="3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Tersedia 6 huruf: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Berapa jumlah pengurutan 3 huruf jika:</a:t>
            </a:r>
          </a:p>
          <a:p>
            <a:pPr marL="609600" indent="-609600" eaLnBrk="1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(a) tidak ada huruf yang diulang;</a:t>
            </a:r>
          </a:p>
          <a:p>
            <a:pPr marL="609600" indent="-609600" eaLnBrk="1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(b) boleh ada huruf yang berulang;</a:t>
            </a:r>
          </a:p>
          <a:p>
            <a:pPr marL="609600" indent="-609600" eaLnBrk="1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(c) tidak boleh ada huruf yang diulang, tetapi huruf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harus ada;</a:t>
            </a:r>
          </a:p>
          <a:p>
            <a:pPr marL="609600" indent="-609600" eaLnBrk="1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(d) boleh ada huruf yang berulang, huruf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harus ada</a:t>
            </a:r>
          </a:p>
          <a:p>
            <a:pPr marL="609600" indent="-609600" algn="just" eaLnBrk="1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AutoNum type="arabicPeriod" startAt="4"/>
            </a:pP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AutoNum type="arabicPeriod" startAt="4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Tentukan banyak cara pengaturan agar 3 orang mahasiswa Jurusan Teknik Informatika (IF), 4  orang mahasiswa Teknik Kimia (TK), 4 orang mahasiswa Teknik Geologi (GL), dan 2 orang mahasiswa Farmasi (FA) dapat duduk dalam satu baris sehingga mereka dari departemen yang sama duduk berdampingan?</a:t>
            </a:r>
          </a:p>
          <a:p>
            <a:pPr marL="609600" indent="-609600" eaLnBrk="1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None/>
            </a:pPr>
            <a:endParaRPr lang="en-GB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EB415497-4EFD-4A94-806E-AFD8BCC3F418}" type="slidenum">
              <a:rPr lang="en-GB" sz="1200">
                <a:solidFill>
                  <a:srgbClr val="3F3F3F"/>
                </a:solidFill>
                <a:latin typeface="Tahoma" panose="020B0604030504040204" pitchFamily="34" charset="0"/>
              </a:rPr>
              <a:pPr>
                <a:buClrTx/>
                <a:buSzTx/>
                <a:buFontTx/>
                <a:buNone/>
              </a:pPr>
              <a:t>12</a:t>
            </a:fld>
            <a:endParaRPr lang="en-GB" sz="1200">
              <a:solidFill>
                <a:srgbClr val="3F3F3F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Prinsip Inklusi-Eksklusi</a:t>
            </a:r>
            <a:endParaRPr lang="en-GB" smtClean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87A344F3-C8CC-4DB5-8EC9-9264BA975BB3}" type="slidenum">
              <a:rPr lang="en-GB" sz="1200">
                <a:solidFill>
                  <a:srgbClr val="3F3F3F"/>
                </a:solidFill>
                <a:latin typeface="Tahoma" panose="020B0604030504040204" pitchFamily="34" charset="0"/>
              </a:rPr>
              <a:pPr>
                <a:buClrTx/>
                <a:buSzTx/>
                <a:buFontTx/>
                <a:buNone/>
              </a:pPr>
              <a:t>13</a:t>
            </a:fld>
            <a:endParaRPr lang="en-GB" sz="1200">
              <a:solidFill>
                <a:srgbClr val="3F3F3F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1843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21885"/>
              </p:ext>
            </p:extLst>
          </p:nvPr>
        </p:nvGraphicFramePr>
        <p:xfrm>
          <a:off x="755576" y="1124744"/>
          <a:ext cx="8229600" cy="522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Document" r:id="rId3" imgW="5486400" imgH="3484626" progId="Word.Document.8">
                  <p:embed/>
                </p:oleObj>
              </mc:Choice>
              <mc:Fallback>
                <p:oleObj name="Document" r:id="rId3" imgW="5486400" imgH="3484626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124744"/>
                        <a:ext cx="8229600" cy="522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Permutasi</a:t>
            </a:r>
            <a:endParaRPr lang="en-GB" smtClean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05F316D8-A352-4F07-A880-0754843B87FE}" type="slidenum">
              <a:rPr lang="en-GB" sz="1200">
                <a:solidFill>
                  <a:srgbClr val="3F3F3F"/>
                </a:solidFill>
                <a:latin typeface="Tahoma" panose="020B0604030504040204" pitchFamily="34" charset="0"/>
              </a:rPr>
              <a:pPr>
                <a:buClrTx/>
                <a:buSzTx/>
                <a:buFontTx/>
                <a:buNone/>
              </a:pPr>
              <a:t>14</a:t>
            </a:fld>
            <a:endParaRPr lang="en-GB" sz="1200">
              <a:solidFill>
                <a:srgbClr val="3F3F3F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485980"/>
              </p:ext>
            </p:extLst>
          </p:nvPr>
        </p:nvGraphicFramePr>
        <p:xfrm>
          <a:off x="1455768" y="1447801"/>
          <a:ext cx="7459632" cy="414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Document" r:id="rId3" imgW="5715000" imgH="2561082" progId="Word.Document.8">
                  <p:embed/>
                </p:oleObj>
              </mc:Choice>
              <mc:Fallback>
                <p:oleObj name="Document" r:id="rId3" imgW="5715000" imgH="2561082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768" y="1447801"/>
                        <a:ext cx="7459632" cy="4141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5A615F48-9F2E-47EF-96EB-1B43231B59ED}" type="slidenum">
              <a:rPr lang="en-GB" sz="1200">
                <a:solidFill>
                  <a:srgbClr val="3F3F3F"/>
                </a:solidFill>
                <a:latin typeface="Tahoma" panose="020B0604030504040204" pitchFamily="34" charset="0"/>
              </a:rPr>
              <a:pPr>
                <a:buClrTx/>
                <a:buSzTx/>
                <a:buFontTx/>
                <a:buNone/>
              </a:pPr>
              <a:t>15</a:t>
            </a:fld>
            <a:endParaRPr lang="en-GB" sz="1200">
              <a:solidFill>
                <a:srgbClr val="3F3F3F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048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651751"/>
              </p:ext>
            </p:extLst>
          </p:nvPr>
        </p:nvGraphicFramePr>
        <p:xfrm>
          <a:off x="899592" y="1124744"/>
          <a:ext cx="7572375" cy="511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Document" r:id="rId3" imgW="5486400" imgH="4661916" progId="Word.Document.8">
                  <p:embed/>
                </p:oleObj>
              </mc:Choice>
              <mc:Fallback>
                <p:oleObj name="Document" r:id="rId3" imgW="5486400" imgH="4661916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124744"/>
                        <a:ext cx="7572375" cy="5113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09600" y="1371799"/>
            <a:ext cx="8138864" cy="4793505"/>
          </a:xfrm>
        </p:spPr>
        <p:txBody>
          <a:bodyPr>
            <a:normAutofit fontScale="92500" lnSpcReduction="20000"/>
          </a:bodyPr>
          <a:lstStyle/>
          <a:p>
            <a:pPr algn="just" eaLnBrk="1" hangingPunct="1"/>
            <a:r>
              <a:rPr lang="en-US" sz="2400" b="1" smtClean="0">
                <a:cs typeface="Times New Roman" panose="02020603050405020304" pitchFamily="18" charset="0"/>
              </a:rPr>
              <a:t>Definisi</a:t>
            </a:r>
            <a:r>
              <a:rPr lang="en-US" sz="2400" smtClean="0">
                <a:cs typeface="Times New Roman" panose="02020603050405020304" pitchFamily="18" charset="0"/>
              </a:rPr>
              <a:t>: Permutasi adalah jumlah urutan berbeda dari pengaturan objek-objek.</a:t>
            </a:r>
          </a:p>
          <a:p>
            <a:pPr algn="just" eaLnBrk="1" hangingPunct="1"/>
            <a:r>
              <a:rPr lang="en-AU" sz="2400" smtClean="0">
                <a:cs typeface="Times New Roman" panose="02020603050405020304" pitchFamily="18" charset="0"/>
              </a:rPr>
              <a:t>Permutasi merupakan bentuk khusus aplikasi kaidah perkalian. </a:t>
            </a:r>
          </a:p>
          <a:p>
            <a:pPr algn="just" eaLnBrk="1" hangingPunct="1"/>
            <a:r>
              <a:rPr lang="en-AU" sz="2400" smtClean="0">
                <a:cs typeface="Times New Roman" panose="02020603050405020304" pitchFamily="18" charset="0"/>
              </a:rPr>
              <a:t>Misalkan jumlah objek adalah </a:t>
            </a:r>
            <a:r>
              <a:rPr lang="en-AU" sz="2400" i="1" smtClean="0">
                <a:cs typeface="Times New Roman" panose="02020603050405020304" pitchFamily="18" charset="0"/>
              </a:rPr>
              <a:t>n</a:t>
            </a:r>
            <a:r>
              <a:rPr lang="en-AU" sz="2400" smtClean="0">
                <a:cs typeface="Times New Roman" panose="02020603050405020304" pitchFamily="18" charset="0"/>
              </a:rPr>
              <a:t>, maka 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n-AU" sz="2400" smtClean="0">
                <a:cs typeface="Times New Roman" panose="02020603050405020304" pitchFamily="18" charset="0"/>
              </a:rPr>
              <a:t> urutan pertama dipilih dari </a:t>
            </a:r>
            <a:r>
              <a:rPr lang="en-AU" sz="2400" i="1" smtClean="0">
                <a:cs typeface="Times New Roman" panose="02020603050405020304" pitchFamily="18" charset="0"/>
              </a:rPr>
              <a:t>n</a:t>
            </a:r>
            <a:r>
              <a:rPr lang="en-AU" sz="2400" smtClean="0">
                <a:cs typeface="Times New Roman" panose="02020603050405020304" pitchFamily="18" charset="0"/>
              </a:rPr>
              <a:t> objek, 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n-AU" sz="2400" smtClean="0">
                <a:cs typeface="Times New Roman" panose="02020603050405020304" pitchFamily="18" charset="0"/>
              </a:rPr>
              <a:t> urutan kedua dipilih dari </a:t>
            </a:r>
            <a:r>
              <a:rPr lang="en-AU" sz="2400" i="1" smtClean="0">
                <a:cs typeface="Times New Roman" panose="02020603050405020304" pitchFamily="18" charset="0"/>
              </a:rPr>
              <a:t>n</a:t>
            </a:r>
            <a:r>
              <a:rPr lang="en-AU" sz="2400" smtClean="0">
                <a:cs typeface="Times New Roman" panose="02020603050405020304" pitchFamily="18" charset="0"/>
              </a:rPr>
              <a:t> – 1 objek, 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n-AU" sz="2400" smtClean="0">
                <a:cs typeface="Times New Roman" panose="02020603050405020304" pitchFamily="18" charset="0"/>
              </a:rPr>
              <a:t> urutan ketiga dipilih dari </a:t>
            </a:r>
            <a:r>
              <a:rPr lang="en-AU" sz="2400" i="1" smtClean="0">
                <a:cs typeface="Times New Roman" panose="02020603050405020304" pitchFamily="18" charset="0"/>
              </a:rPr>
              <a:t>n</a:t>
            </a:r>
            <a:r>
              <a:rPr lang="en-AU" sz="2400" smtClean="0">
                <a:cs typeface="Times New Roman" panose="02020603050405020304" pitchFamily="18" charset="0"/>
              </a:rPr>
              <a:t> – 2 objek, 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n-AU" sz="2400" smtClean="0">
                <a:cs typeface="Times New Roman" panose="02020603050405020304" pitchFamily="18" charset="0"/>
              </a:rPr>
              <a:t>…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n-AU" sz="2400" smtClean="0">
                <a:cs typeface="Times New Roman" panose="02020603050405020304" pitchFamily="18" charset="0"/>
              </a:rPr>
              <a:t>urutan terakhir dipilih dari 1 objek yang tersisa.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AU" sz="2400" smtClean="0"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AU" sz="2400" smtClean="0">
                <a:cs typeface="Times New Roman" panose="02020603050405020304" pitchFamily="18" charset="0"/>
              </a:rPr>
              <a:t>	Menurut kaidah perkalian, permutasi dari </a:t>
            </a:r>
            <a:r>
              <a:rPr lang="en-AU" sz="2400" i="1" smtClean="0">
                <a:cs typeface="Times New Roman" panose="02020603050405020304" pitchFamily="18" charset="0"/>
              </a:rPr>
              <a:t>n</a:t>
            </a:r>
            <a:r>
              <a:rPr lang="en-AU" sz="2400" smtClean="0">
                <a:cs typeface="Times New Roman" panose="02020603050405020304" pitchFamily="18" charset="0"/>
              </a:rPr>
              <a:t> objek adalah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AU" sz="2400" smtClean="0">
                <a:cs typeface="Times New Roman" panose="02020603050405020304" pitchFamily="18" charset="0"/>
              </a:rPr>
              <a:t>	</a:t>
            </a:r>
            <a:r>
              <a:rPr lang="en-US" sz="2400" smtClean="0">
                <a:cs typeface="Times New Roman" panose="02020603050405020304" pitchFamily="18" charset="0"/>
              </a:rPr>
              <a:t>		</a:t>
            </a:r>
            <a:r>
              <a:rPr lang="en-US" sz="2400" i="1" smtClean="0">
                <a:cs typeface="Times New Roman" panose="02020603050405020304" pitchFamily="18" charset="0"/>
              </a:rPr>
              <a:t>n</a:t>
            </a:r>
            <a:r>
              <a:rPr lang="en-US" sz="2400" smtClean="0">
                <a:cs typeface="Times New Roman" panose="02020603050405020304" pitchFamily="18" charset="0"/>
              </a:rPr>
              <a:t>(</a:t>
            </a:r>
            <a:r>
              <a:rPr lang="en-US" sz="2400" i="1" smtClean="0">
                <a:cs typeface="Times New Roman" panose="02020603050405020304" pitchFamily="18" charset="0"/>
              </a:rPr>
              <a:t>n</a:t>
            </a:r>
            <a:r>
              <a:rPr lang="en-US" sz="2400" smtClean="0">
                <a:cs typeface="Times New Roman" panose="02020603050405020304" pitchFamily="18" charset="0"/>
              </a:rPr>
              <a:t> – 1) (</a:t>
            </a:r>
            <a:r>
              <a:rPr lang="en-US" sz="2400" i="1" smtClean="0">
                <a:cs typeface="Times New Roman" panose="02020603050405020304" pitchFamily="18" charset="0"/>
              </a:rPr>
              <a:t>n</a:t>
            </a:r>
            <a:r>
              <a:rPr lang="en-US" sz="2400" smtClean="0">
                <a:cs typeface="Times New Roman" panose="02020603050405020304" pitchFamily="18" charset="0"/>
              </a:rPr>
              <a:t> – 2) … (2)(1) = </a:t>
            </a:r>
            <a:r>
              <a:rPr lang="en-US" sz="2400" i="1" smtClean="0">
                <a:cs typeface="Times New Roman" panose="02020603050405020304" pitchFamily="18" charset="0"/>
              </a:rPr>
              <a:t>n</a:t>
            </a:r>
            <a:r>
              <a:rPr lang="en-US" sz="2400" smtClean="0">
                <a:cs typeface="Times New Roman" panose="02020603050405020304" pitchFamily="18" charset="0"/>
              </a:rPr>
              <a:t>!</a:t>
            </a:r>
            <a:endParaRPr lang="en-GB" sz="2800" smtClean="0"/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62AB82E3-E208-4F70-9060-45C7A69856F8}" type="slidenum">
              <a:rPr lang="en-GB" sz="1200">
                <a:solidFill>
                  <a:srgbClr val="3F3F3F"/>
                </a:solidFill>
                <a:latin typeface="Tahoma" panose="020B0604030504040204" pitchFamily="34" charset="0"/>
              </a:rPr>
              <a:pPr>
                <a:buClrTx/>
                <a:buSzTx/>
                <a:buFontTx/>
                <a:buNone/>
              </a:pPr>
              <a:t>16</a:t>
            </a:fld>
            <a:endParaRPr lang="en-GB" sz="1200">
              <a:solidFill>
                <a:srgbClr val="3F3F3F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09600" y="1481138"/>
            <a:ext cx="77724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smtClean="0">
                <a:cs typeface="Times New Roman" panose="02020603050405020304" pitchFamily="18" charset="0"/>
              </a:rPr>
              <a:t>Contoh 6.</a:t>
            </a:r>
            <a:r>
              <a:rPr lang="en-US" sz="2800" smtClean="0">
                <a:cs typeface="Times New Roman" panose="02020603050405020304" pitchFamily="18" charset="0"/>
              </a:rPr>
              <a:t> Berapa banyak “kata” yang terbentuk dari kata “HAPUS”?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800" smtClean="0">
                <a:cs typeface="Times New Roman" panose="02020603050405020304" pitchFamily="18" charset="0"/>
              </a:rPr>
              <a:t>	</a:t>
            </a:r>
            <a:r>
              <a:rPr lang="en-US" sz="2800" u="sng" smtClean="0">
                <a:cs typeface="Times New Roman" panose="02020603050405020304" pitchFamily="18" charset="0"/>
              </a:rPr>
              <a:t>Penyelesaian</a:t>
            </a:r>
            <a:r>
              <a:rPr lang="en-US" sz="2800" smtClean="0"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800" smtClean="0">
                <a:cs typeface="Times New Roman" panose="02020603050405020304" pitchFamily="18" charset="0"/>
              </a:rPr>
              <a:t>	Cara 1: (5)(4)(3)(2)(1) = 120 buah kata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800" smtClean="0">
                <a:cs typeface="Times New Roman" panose="02020603050405020304" pitchFamily="18" charset="0"/>
              </a:rPr>
              <a:t>	Cara 2: </a:t>
            </a:r>
            <a:r>
              <a:rPr lang="en-US" sz="2800" i="1" smtClean="0">
                <a:cs typeface="Times New Roman" panose="02020603050405020304" pitchFamily="18" charset="0"/>
              </a:rPr>
              <a:t>P</a:t>
            </a:r>
            <a:r>
              <a:rPr lang="en-US" sz="2800" smtClean="0">
                <a:cs typeface="Times New Roman" panose="02020603050405020304" pitchFamily="18" charset="0"/>
              </a:rPr>
              <a:t>(5, 5) = 5! = 120 buah kata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sz="2800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en-US" sz="2800" b="1" smtClean="0">
                <a:cs typeface="Times New Roman" panose="02020603050405020304" pitchFamily="18" charset="0"/>
              </a:rPr>
              <a:t>Contoh 7.</a:t>
            </a:r>
            <a:r>
              <a:rPr lang="en-US" sz="2800" smtClean="0">
                <a:cs typeface="Times New Roman" panose="02020603050405020304" pitchFamily="18" charset="0"/>
              </a:rPr>
              <a:t> Berapa banyak cara mengurutkan nama 25 orang mahasiswa?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800" smtClean="0">
                <a:cs typeface="Times New Roman" panose="02020603050405020304" pitchFamily="18" charset="0"/>
              </a:rPr>
              <a:t>	</a:t>
            </a:r>
            <a:r>
              <a:rPr lang="en-US" sz="2800" u="sng" smtClean="0">
                <a:cs typeface="Times New Roman" panose="02020603050405020304" pitchFamily="18" charset="0"/>
              </a:rPr>
              <a:t>Penyelesaian</a:t>
            </a:r>
            <a:r>
              <a:rPr lang="en-US" sz="2800" smtClean="0">
                <a:cs typeface="Times New Roman" panose="02020603050405020304" pitchFamily="18" charset="0"/>
              </a:rPr>
              <a:t>: </a:t>
            </a:r>
            <a:r>
              <a:rPr lang="en-US" sz="2800" i="1" smtClean="0">
                <a:cs typeface="Times New Roman" panose="02020603050405020304" pitchFamily="18" charset="0"/>
              </a:rPr>
              <a:t>P</a:t>
            </a:r>
            <a:r>
              <a:rPr lang="en-US" sz="2800" smtClean="0">
                <a:cs typeface="Times New Roman" panose="02020603050405020304" pitchFamily="18" charset="0"/>
              </a:rPr>
              <a:t>(25, 25) = 25!		</a:t>
            </a:r>
            <a:r>
              <a:rPr lang="en-GB" sz="2800" smtClean="0">
                <a:cs typeface="Times New Roman" panose="02020603050405020304" pitchFamily="18" charset="0"/>
              </a:rPr>
              <a:t> </a:t>
            </a:r>
            <a:r>
              <a:rPr lang="en-US" sz="2800" smtClean="0">
                <a:cs typeface="Times New Roman" panose="02020603050405020304" pitchFamily="18" charset="0"/>
              </a:rPr>
              <a:t>	</a:t>
            </a:r>
            <a:r>
              <a:rPr lang="en-GB" sz="2800" smtClean="0"/>
              <a:t> 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C8F25BDB-5E7E-402C-ACF8-B3686F13B121}" type="slidenum">
              <a:rPr lang="en-GB" sz="1200">
                <a:solidFill>
                  <a:srgbClr val="3F3F3F"/>
                </a:solidFill>
                <a:latin typeface="Tahoma" panose="020B0604030504040204" pitchFamily="34" charset="0"/>
              </a:rPr>
              <a:pPr>
                <a:buClrTx/>
                <a:buSzTx/>
                <a:buFontTx/>
                <a:buNone/>
              </a:pPr>
              <a:t>17</a:t>
            </a:fld>
            <a:endParaRPr lang="en-GB" sz="1200">
              <a:solidFill>
                <a:srgbClr val="3F3F3F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chemeClr val="accent1">
                    <a:satMod val="150000"/>
                  </a:schemeClr>
                </a:solidFill>
                <a:cs typeface="Times New Roman" pitchFamily="18" charset="0"/>
              </a:rPr>
              <a:t>Permutasi </a:t>
            </a:r>
            <a:r>
              <a:rPr lang="en-US" sz="4000" i="1" smtClean="0">
                <a:solidFill>
                  <a:schemeClr val="accent1">
                    <a:satMod val="150000"/>
                  </a:schemeClr>
                </a:solidFill>
                <a:cs typeface="Times New Roman" pitchFamily="18" charset="0"/>
              </a:rPr>
              <a:t>r</a:t>
            </a:r>
            <a:r>
              <a:rPr lang="en-US" sz="4000" smtClean="0">
                <a:solidFill>
                  <a:schemeClr val="accent1">
                    <a:satMod val="150000"/>
                  </a:schemeClr>
                </a:solidFill>
                <a:cs typeface="Times New Roman" pitchFamily="18" charset="0"/>
              </a:rPr>
              <a:t> dari </a:t>
            </a:r>
            <a:r>
              <a:rPr lang="en-US" sz="4000" i="1" smtClean="0">
                <a:solidFill>
                  <a:schemeClr val="accent1">
                    <a:satMod val="150000"/>
                  </a:schemeClr>
                </a:solidFill>
                <a:cs typeface="Times New Roman" pitchFamily="18" charset="0"/>
              </a:rPr>
              <a:t>n</a:t>
            </a:r>
            <a:r>
              <a:rPr lang="en-US" sz="4000" smtClean="0">
                <a:solidFill>
                  <a:schemeClr val="accent1">
                    <a:satMod val="150000"/>
                  </a:schemeClr>
                </a:solidFill>
                <a:cs typeface="Times New Roman" pitchFamily="18" charset="0"/>
              </a:rPr>
              <a:t> elemen</a:t>
            </a:r>
            <a:endParaRPr lang="en-GB" sz="4000" smtClean="0">
              <a:solidFill>
                <a:schemeClr val="accent1">
                  <a:satMod val="1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10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28625" y="1066800"/>
            <a:ext cx="8215313" cy="5934075"/>
          </a:xfrm>
        </p:spPr>
        <p:txBody>
          <a:bodyPr rtlCol="0">
            <a:normAutofit/>
          </a:bodyPr>
          <a:lstStyle/>
          <a:p>
            <a:pPr marL="438912" indent="-32004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err="1" smtClean="0">
                <a:latin typeface="Adobe Garamond Pro" panose="02020502060506020403" pitchFamily="18" charset="0"/>
                <a:cs typeface="Times New Roman" pitchFamily="18" charset="0"/>
              </a:rPr>
              <a:t>Ada</a:t>
            </a:r>
            <a:r>
              <a:rPr lang="en-US" dirty="0" smtClean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dobe Garamond Pro" panose="02020502060506020403" pitchFamily="18" charset="0"/>
                <a:cs typeface="Times New Roman" pitchFamily="18" charset="0"/>
              </a:rPr>
              <a:t>enam</a:t>
            </a:r>
            <a:r>
              <a:rPr lang="en-US" dirty="0" smtClean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dobe Garamond Pro" panose="02020502060506020403" pitchFamily="18" charset="0"/>
                <a:cs typeface="Times New Roman" pitchFamily="18" charset="0"/>
              </a:rPr>
              <a:t>buah</a:t>
            </a:r>
            <a:r>
              <a:rPr lang="en-US" dirty="0" smtClean="0">
                <a:latin typeface="Adobe Garamond Pro" panose="02020502060506020403" pitchFamily="18" charset="0"/>
                <a:cs typeface="Times New Roman" pitchFamily="18" charset="0"/>
              </a:rPr>
              <a:t> bola yang </a:t>
            </a:r>
            <a:r>
              <a:rPr lang="en-US" dirty="0" err="1" smtClean="0">
                <a:latin typeface="Adobe Garamond Pro" panose="02020502060506020403" pitchFamily="18" charset="0"/>
                <a:cs typeface="Times New Roman" pitchFamily="18" charset="0"/>
              </a:rPr>
              <a:t>berbeda</a:t>
            </a:r>
            <a:r>
              <a:rPr lang="en-US" dirty="0" smtClean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dobe Garamond Pro" panose="02020502060506020403" pitchFamily="18" charset="0"/>
                <a:cs typeface="Times New Roman" pitchFamily="18" charset="0"/>
              </a:rPr>
              <a:t>warnanya</a:t>
            </a:r>
            <a:r>
              <a:rPr lang="en-US" dirty="0" smtClean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dobe Garamond Pro" panose="02020502060506020403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Adobe Garamond Pro" panose="02020502060506020403" pitchFamily="18" charset="0"/>
                <a:cs typeface="Times New Roman" pitchFamily="18" charset="0"/>
              </a:rPr>
              <a:t> 3 </a:t>
            </a:r>
            <a:r>
              <a:rPr lang="en-US" dirty="0" err="1" smtClean="0">
                <a:latin typeface="Adobe Garamond Pro" panose="02020502060506020403" pitchFamily="18" charset="0"/>
                <a:cs typeface="Times New Roman" pitchFamily="18" charset="0"/>
              </a:rPr>
              <a:t>buah</a:t>
            </a:r>
            <a:r>
              <a:rPr lang="en-US" dirty="0" smtClean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dobe Garamond Pro" panose="02020502060506020403" pitchFamily="18" charset="0"/>
                <a:cs typeface="Times New Roman" pitchFamily="18" charset="0"/>
              </a:rPr>
              <a:t>kotak</a:t>
            </a:r>
            <a:r>
              <a:rPr lang="en-US" dirty="0" smtClean="0">
                <a:latin typeface="Adobe Garamond Pro" panose="02020502060506020403" pitchFamily="18" charset="0"/>
                <a:cs typeface="Times New Roman" pitchFamily="18" charset="0"/>
              </a:rPr>
              <a:t>.  </a:t>
            </a:r>
            <a:r>
              <a:rPr lang="en-US" dirty="0" err="1" smtClean="0">
                <a:latin typeface="Adobe Garamond Pro" panose="02020502060506020403" pitchFamily="18" charset="0"/>
                <a:cs typeface="Times New Roman" pitchFamily="18" charset="0"/>
              </a:rPr>
              <a:t>Masing-masing</a:t>
            </a:r>
            <a:r>
              <a:rPr lang="en-US" dirty="0" smtClean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dobe Garamond Pro" panose="02020502060506020403" pitchFamily="18" charset="0"/>
                <a:cs typeface="Times New Roman" pitchFamily="18" charset="0"/>
              </a:rPr>
              <a:t>kotak</a:t>
            </a:r>
            <a:r>
              <a:rPr lang="en-US" dirty="0" smtClean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dobe Garamond Pro" panose="02020502060506020403" pitchFamily="18" charset="0"/>
                <a:cs typeface="Times New Roman" pitchFamily="18" charset="0"/>
              </a:rPr>
              <a:t>hanya</a:t>
            </a:r>
            <a:r>
              <a:rPr lang="en-US" dirty="0" smtClean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dobe Garamond Pro" panose="02020502060506020403" pitchFamily="18" charset="0"/>
                <a:cs typeface="Times New Roman" pitchFamily="18" charset="0"/>
              </a:rPr>
              <a:t>boleh</a:t>
            </a:r>
            <a:r>
              <a:rPr lang="en-US" dirty="0" smtClean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dobe Garamond Pro" panose="02020502060506020403" pitchFamily="18" charset="0"/>
                <a:cs typeface="Times New Roman" pitchFamily="18" charset="0"/>
              </a:rPr>
              <a:t>diisi</a:t>
            </a:r>
            <a:r>
              <a:rPr lang="en-US" dirty="0" smtClean="0">
                <a:latin typeface="Adobe Garamond Pro" panose="02020502060506020403" pitchFamily="18" charset="0"/>
                <a:cs typeface="Times New Roman" pitchFamily="18" charset="0"/>
              </a:rPr>
              <a:t> 1 </a:t>
            </a:r>
            <a:r>
              <a:rPr lang="en-US" dirty="0" err="1" smtClean="0">
                <a:latin typeface="Adobe Garamond Pro" panose="02020502060506020403" pitchFamily="18" charset="0"/>
                <a:cs typeface="Times New Roman" pitchFamily="18" charset="0"/>
              </a:rPr>
              <a:t>buah</a:t>
            </a:r>
            <a:r>
              <a:rPr lang="en-US" dirty="0" smtClean="0">
                <a:latin typeface="Adobe Garamond Pro" panose="02020502060506020403" pitchFamily="18" charset="0"/>
                <a:cs typeface="Times New Roman" pitchFamily="18" charset="0"/>
              </a:rPr>
              <a:t> bola. </a:t>
            </a:r>
            <a:r>
              <a:rPr lang="en-US" dirty="0" err="1" smtClean="0">
                <a:latin typeface="Adobe Garamond Pro" panose="02020502060506020403" pitchFamily="18" charset="0"/>
                <a:cs typeface="Times New Roman" pitchFamily="18" charset="0"/>
              </a:rPr>
              <a:t>Berapa</a:t>
            </a:r>
            <a:r>
              <a:rPr lang="en-US" dirty="0" smtClean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dobe Garamond Pro" panose="02020502060506020403" pitchFamily="18" charset="0"/>
                <a:cs typeface="Times New Roman" pitchFamily="18" charset="0"/>
              </a:rPr>
              <a:t>jumlah</a:t>
            </a:r>
            <a:r>
              <a:rPr lang="en-US" dirty="0" smtClean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dobe Garamond Pro" panose="02020502060506020403" pitchFamily="18" charset="0"/>
                <a:cs typeface="Times New Roman" pitchFamily="18" charset="0"/>
              </a:rPr>
              <a:t>urutan</a:t>
            </a:r>
            <a:r>
              <a:rPr lang="en-US" dirty="0" smtClean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dobe Garamond Pro" panose="02020502060506020403" pitchFamily="18" charset="0"/>
                <a:cs typeface="Times New Roman" pitchFamily="18" charset="0"/>
              </a:rPr>
              <a:t>berbeda</a:t>
            </a:r>
            <a:r>
              <a:rPr lang="en-US" dirty="0" smtClean="0">
                <a:latin typeface="Adobe Garamond Pro" panose="02020502060506020403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Adobe Garamond Pro" panose="02020502060506020403" pitchFamily="18" charset="0"/>
                <a:cs typeface="Times New Roman" pitchFamily="18" charset="0"/>
              </a:rPr>
              <a:t>mungkin</a:t>
            </a:r>
            <a:r>
              <a:rPr lang="en-US" dirty="0" smtClean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dobe Garamond Pro" panose="02020502060506020403" pitchFamily="18" charset="0"/>
                <a:cs typeface="Times New Roman" pitchFamily="18" charset="0"/>
              </a:rPr>
              <a:t>dibuat</a:t>
            </a:r>
            <a:r>
              <a:rPr lang="en-US" dirty="0" smtClean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dobe Garamond Pro" panose="02020502060506020403" pitchFamily="18" charset="0"/>
                <a:cs typeface="Times New Roman" pitchFamily="18" charset="0"/>
              </a:rPr>
              <a:t>dari</a:t>
            </a:r>
            <a:r>
              <a:rPr lang="en-US" dirty="0" smtClean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dobe Garamond Pro" panose="02020502060506020403" pitchFamily="18" charset="0"/>
                <a:cs typeface="Times New Roman" pitchFamily="18" charset="0"/>
              </a:rPr>
              <a:t>penempatan</a:t>
            </a:r>
            <a:r>
              <a:rPr lang="en-US" dirty="0" smtClean="0">
                <a:latin typeface="Adobe Garamond Pro" panose="02020502060506020403" pitchFamily="18" charset="0"/>
                <a:cs typeface="Times New Roman" pitchFamily="18" charset="0"/>
              </a:rPr>
              <a:t> bola </a:t>
            </a:r>
            <a:r>
              <a:rPr lang="en-US" dirty="0" err="1" smtClean="0">
                <a:latin typeface="Adobe Garamond Pro" panose="02020502060506020403" pitchFamily="18" charset="0"/>
                <a:cs typeface="Times New Roman" pitchFamily="18" charset="0"/>
              </a:rPr>
              <a:t>ke</a:t>
            </a:r>
            <a:r>
              <a:rPr lang="en-US" dirty="0" smtClean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dobe Garamond Pro" panose="02020502060506020403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dobe Garamond Pro" panose="02020502060506020403" pitchFamily="18" charset="0"/>
                <a:cs typeface="Times New Roman" pitchFamily="18" charset="0"/>
              </a:rPr>
              <a:t>kotak-kotak</a:t>
            </a:r>
            <a:r>
              <a:rPr lang="en-US" dirty="0" smtClean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dobe Garamond Pro" panose="02020502060506020403" pitchFamily="18" charset="0"/>
                <a:cs typeface="Times New Roman" pitchFamily="18" charset="0"/>
              </a:rPr>
              <a:t>tersebut</a:t>
            </a:r>
            <a:r>
              <a:rPr lang="en-US" dirty="0" smtClean="0">
                <a:latin typeface="Adobe Garamond Pro" panose="02020502060506020403" pitchFamily="18" charset="0"/>
                <a:cs typeface="Times New Roman" pitchFamily="18" charset="0"/>
              </a:rPr>
              <a:t>? </a:t>
            </a:r>
          </a:p>
          <a:p>
            <a:pPr marL="438912" indent="-32004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latin typeface="Adobe Garamond Pro" panose="02020502060506020403" pitchFamily="18" charset="0"/>
              <a:cs typeface="Times New Roman" pitchFamily="18" charset="0"/>
            </a:endParaRPr>
          </a:p>
          <a:p>
            <a:pPr marL="438912" indent="-32004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latin typeface="Adobe Garamond Pro" panose="02020502060506020403" pitchFamily="18" charset="0"/>
              <a:cs typeface="Times New Roman" pitchFamily="18" charset="0"/>
            </a:endParaRPr>
          </a:p>
          <a:p>
            <a:pPr marL="438912" indent="-32004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latin typeface="Adobe Garamond Pro" panose="02020502060506020403" pitchFamily="18" charset="0"/>
              <a:cs typeface="Times New Roman" pitchFamily="18" charset="0"/>
            </a:endParaRPr>
          </a:p>
          <a:p>
            <a:pPr marL="438912" indent="-32004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latin typeface="Adobe Garamond Pro" panose="02020502060506020403" pitchFamily="18" charset="0"/>
              <a:cs typeface="Times New Roman" pitchFamily="18" charset="0"/>
            </a:endParaRPr>
          </a:p>
          <a:p>
            <a:pPr marL="438912" indent="-32004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latin typeface="Adobe Garamond Pro" panose="02020502060506020403" pitchFamily="18" charset="0"/>
              <a:cs typeface="Times New Roman" pitchFamily="18" charset="0"/>
            </a:endParaRPr>
          </a:p>
          <a:p>
            <a:pPr marL="438912" indent="-32004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latin typeface="Adobe Garamond Pro" panose="02020502060506020403" pitchFamily="18" charset="0"/>
              <a:cs typeface="Times New Roman" pitchFamily="18" charset="0"/>
            </a:endParaRPr>
          </a:p>
          <a:p>
            <a:pPr marL="438912" indent="-32004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latin typeface="Adobe Garamond Pro" panose="02020502060506020403" pitchFamily="18" charset="0"/>
              <a:cs typeface="Times New Roman" pitchFamily="18" charset="0"/>
            </a:endParaRPr>
          </a:p>
          <a:p>
            <a:pPr marL="438912" indent="-32004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latin typeface="Adobe Garamond Pro" panose="02020502060506020403" pitchFamily="18" charset="0"/>
              <a:cs typeface="Times New Roman" pitchFamily="18" charset="0"/>
            </a:endParaRPr>
          </a:p>
          <a:p>
            <a:pPr marL="438912" indent="-32004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AU" u="sng" dirty="0" smtClean="0">
              <a:latin typeface="Adobe Garamond Pro" panose="02020502060506020403" pitchFamily="18" charset="0"/>
              <a:cs typeface="Times New Roman" pitchFamily="18" charset="0"/>
            </a:endParaRPr>
          </a:p>
          <a:p>
            <a:pPr marL="438912" indent="-32004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AU" u="sng" dirty="0" smtClean="0">
              <a:latin typeface="Adobe Garamond Pro" panose="02020502060506020403" pitchFamily="18" charset="0"/>
              <a:cs typeface="Times New Roman" pitchFamily="18" charset="0"/>
            </a:endParaRPr>
          </a:p>
          <a:p>
            <a:pPr marL="438912" indent="-32004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AU" u="sng" dirty="0" smtClean="0">
              <a:latin typeface="Adobe Garamond Pro" panose="02020502060506020403" pitchFamily="18" charset="0"/>
              <a:cs typeface="Times New Roman" pitchFamily="18" charset="0"/>
            </a:endParaRPr>
          </a:p>
          <a:p>
            <a:pPr marL="438912" indent="-32004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AU" b="1" dirty="0" err="1" smtClean="0">
                <a:latin typeface="Adobe Garamond Pro" panose="02020502060506020403" pitchFamily="18" charset="0"/>
                <a:cs typeface="Times New Roman" pitchFamily="18" charset="0"/>
              </a:rPr>
              <a:t>Penyelesaian</a:t>
            </a:r>
            <a:r>
              <a:rPr lang="en-AU" b="1" dirty="0" smtClean="0">
                <a:latin typeface="Adobe Garamond Pro" panose="02020502060506020403" pitchFamily="18" charset="0"/>
                <a:cs typeface="Times New Roman" pitchFamily="18" charset="0"/>
              </a:rPr>
              <a:t>:</a:t>
            </a:r>
          </a:p>
          <a:p>
            <a:pPr marL="438912" indent="-32004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Adobe Garamond Pro" panose="02020502060506020403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Adobe Garamond Pro" panose="02020502060506020403" pitchFamily="18" charset="0"/>
                <a:cs typeface="Times New Roman" pitchFamily="18" charset="0"/>
              </a:rPr>
              <a:t>kotak</a:t>
            </a:r>
            <a:r>
              <a:rPr lang="en-US" dirty="0" smtClean="0">
                <a:latin typeface="Adobe Garamond Pro" panose="02020502060506020403" pitchFamily="18" charset="0"/>
                <a:cs typeface="Times New Roman" pitchFamily="18" charset="0"/>
              </a:rPr>
              <a:t> 1 </a:t>
            </a:r>
            <a:r>
              <a:rPr lang="en-US" dirty="0" err="1" smtClean="0">
                <a:latin typeface="Adobe Garamond Pro" panose="02020502060506020403" pitchFamily="18" charset="0"/>
                <a:cs typeface="Times New Roman" pitchFamily="18" charset="0"/>
              </a:rPr>
              <a:t>dapat</a:t>
            </a:r>
            <a:r>
              <a:rPr lang="en-US" dirty="0" smtClean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dobe Garamond Pro" panose="02020502060506020403" pitchFamily="18" charset="0"/>
                <a:cs typeface="Times New Roman" pitchFamily="18" charset="0"/>
              </a:rPr>
              <a:t>diisi</a:t>
            </a:r>
            <a:r>
              <a:rPr lang="en-US" dirty="0" smtClean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dobe Garamond Pro" panose="02020502060506020403" pitchFamily="18" charset="0"/>
                <a:cs typeface="Times New Roman" pitchFamily="18" charset="0"/>
              </a:rPr>
              <a:t>oleh</a:t>
            </a:r>
            <a:r>
              <a:rPr lang="en-US" dirty="0" smtClean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dobe Garamond Pro" panose="02020502060506020403" pitchFamily="18" charset="0"/>
                <a:cs typeface="Times New Roman" pitchFamily="18" charset="0"/>
              </a:rPr>
              <a:t>salah</a:t>
            </a:r>
            <a:r>
              <a:rPr lang="en-US" dirty="0" smtClean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dobe Garamond Pro" panose="02020502060506020403" pitchFamily="18" charset="0"/>
                <a:cs typeface="Times New Roman" pitchFamily="18" charset="0"/>
              </a:rPr>
              <a:t>satu</a:t>
            </a:r>
            <a:r>
              <a:rPr lang="en-US" dirty="0" smtClean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dobe Garamond Pro" panose="02020502060506020403" pitchFamily="18" charset="0"/>
                <a:cs typeface="Times New Roman" pitchFamily="18" charset="0"/>
              </a:rPr>
              <a:t>dari</a:t>
            </a:r>
            <a:r>
              <a:rPr lang="en-US" dirty="0" smtClean="0">
                <a:latin typeface="Adobe Garamond Pro" panose="02020502060506020403" pitchFamily="18" charset="0"/>
                <a:cs typeface="Times New Roman" pitchFamily="18" charset="0"/>
              </a:rPr>
              <a:t> 6 bola  (</a:t>
            </a:r>
            <a:r>
              <a:rPr lang="en-US" dirty="0" err="1" smtClean="0">
                <a:latin typeface="Adobe Garamond Pro" panose="02020502060506020403" pitchFamily="18" charset="0"/>
                <a:cs typeface="Times New Roman" pitchFamily="18" charset="0"/>
              </a:rPr>
              <a:t>ada</a:t>
            </a:r>
            <a:r>
              <a:rPr lang="en-US" dirty="0" smtClean="0">
                <a:latin typeface="Adobe Garamond Pro" panose="02020502060506020403" pitchFamily="18" charset="0"/>
                <a:cs typeface="Times New Roman" pitchFamily="18" charset="0"/>
              </a:rPr>
              <a:t> 6 </a:t>
            </a:r>
            <a:r>
              <a:rPr lang="en-US" dirty="0" err="1" smtClean="0">
                <a:latin typeface="Adobe Garamond Pro" panose="02020502060506020403" pitchFamily="18" charset="0"/>
                <a:cs typeface="Times New Roman" pitchFamily="18" charset="0"/>
              </a:rPr>
              <a:t>pilihan</a:t>
            </a:r>
            <a:r>
              <a:rPr lang="en-US" dirty="0" smtClean="0">
                <a:latin typeface="Adobe Garamond Pro" panose="02020502060506020403" pitchFamily="18" charset="0"/>
                <a:cs typeface="Times New Roman" pitchFamily="18" charset="0"/>
              </a:rPr>
              <a:t>); </a:t>
            </a:r>
          </a:p>
          <a:p>
            <a:pPr marL="92075" indent="26988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AU" dirty="0" smtClean="0">
                <a:latin typeface="Adobe Garamond Pro" panose="02020502060506020403" pitchFamily="18" charset="0"/>
                <a:cs typeface="Times New Roman" pitchFamily="18" charset="0"/>
              </a:rPr>
              <a:t>  </a:t>
            </a:r>
            <a:r>
              <a:rPr lang="en-AU" dirty="0" err="1" smtClean="0">
                <a:latin typeface="Adobe Garamond Pro" panose="02020502060506020403" pitchFamily="18" charset="0"/>
                <a:cs typeface="Times New Roman" pitchFamily="18" charset="0"/>
              </a:rPr>
              <a:t>kotak</a:t>
            </a:r>
            <a:r>
              <a:rPr lang="en-AU" dirty="0" smtClean="0">
                <a:latin typeface="Adobe Garamond Pro" panose="02020502060506020403" pitchFamily="18" charset="0"/>
                <a:cs typeface="Times New Roman" pitchFamily="18" charset="0"/>
              </a:rPr>
              <a:t> 2 </a:t>
            </a:r>
            <a:r>
              <a:rPr lang="en-AU" dirty="0" err="1" smtClean="0">
                <a:latin typeface="Adobe Garamond Pro" panose="02020502060506020403" pitchFamily="18" charset="0"/>
                <a:cs typeface="Times New Roman" pitchFamily="18" charset="0"/>
              </a:rPr>
              <a:t>dapat</a:t>
            </a:r>
            <a:r>
              <a:rPr lang="en-AU" dirty="0" smtClean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Adobe Garamond Pro" panose="02020502060506020403" pitchFamily="18" charset="0"/>
                <a:cs typeface="Times New Roman" pitchFamily="18" charset="0"/>
              </a:rPr>
              <a:t>diisi</a:t>
            </a:r>
            <a:r>
              <a:rPr lang="en-AU" dirty="0" smtClean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Adobe Garamond Pro" panose="02020502060506020403" pitchFamily="18" charset="0"/>
                <a:cs typeface="Times New Roman" pitchFamily="18" charset="0"/>
              </a:rPr>
              <a:t>oleh</a:t>
            </a:r>
            <a:r>
              <a:rPr lang="en-AU" dirty="0" smtClean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Adobe Garamond Pro" panose="02020502060506020403" pitchFamily="18" charset="0"/>
                <a:cs typeface="Times New Roman" pitchFamily="18" charset="0"/>
              </a:rPr>
              <a:t>salah</a:t>
            </a:r>
            <a:r>
              <a:rPr lang="en-AU" dirty="0" smtClean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Adobe Garamond Pro" panose="02020502060506020403" pitchFamily="18" charset="0"/>
                <a:cs typeface="Times New Roman" pitchFamily="18" charset="0"/>
              </a:rPr>
              <a:t>satu</a:t>
            </a:r>
            <a:r>
              <a:rPr lang="en-AU" dirty="0" smtClean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Adobe Garamond Pro" panose="02020502060506020403" pitchFamily="18" charset="0"/>
                <a:cs typeface="Times New Roman" pitchFamily="18" charset="0"/>
              </a:rPr>
              <a:t>dari</a:t>
            </a:r>
            <a:r>
              <a:rPr lang="en-AU" dirty="0" smtClean="0">
                <a:latin typeface="Adobe Garamond Pro" panose="02020502060506020403" pitchFamily="18" charset="0"/>
                <a:cs typeface="Times New Roman" pitchFamily="18" charset="0"/>
              </a:rPr>
              <a:t> 5 bola  (</a:t>
            </a:r>
            <a:r>
              <a:rPr lang="en-AU" dirty="0" err="1" smtClean="0">
                <a:latin typeface="Adobe Garamond Pro" panose="02020502060506020403" pitchFamily="18" charset="0"/>
                <a:cs typeface="Times New Roman" pitchFamily="18" charset="0"/>
              </a:rPr>
              <a:t>ada</a:t>
            </a:r>
            <a:r>
              <a:rPr lang="en-AU" dirty="0" smtClean="0">
                <a:latin typeface="Adobe Garamond Pro" panose="02020502060506020403" pitchFamily="18" charset="0"/>
                <a:cs typeface="Times New Roman" pitchFamily="18" charset="0"/>
              </a:rPr>
              <a:t> 5 </a:t>
            </a:r>
            <a:r>
              <a:rPr lang="en-AU" dirty="0" err="1" smtClean="0">
                <a:latin typeface="Adobe Garamond Pro" panose="02020502060506020403" pitchFamily="18" charset="0"/>
                <a:cs typeface="Times New Roman" pitchFamily="18" charset="0"/>
              </a:rPr>
              <a:t>pilihan</a:t>
            </a:r>
            <a:r>
              <a:rPr lang="en-AU" dirty="0" smtClean="0">
                <a:latin typeface="Adobe Garamond Pro" panose="02020502060506020403" pitchFamily="18" charset="0"/>
                <a:cs typeface="Times New Roman" pitchFamily="18" charset="0"/>
              </a:rPr>
              <a:t>);</a:t>
            </a:r>
          </a:p>
          <a:p>
            <a:pPr marL="92075" indent="26988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AU" dirty="0" smtClean="0">
                <a:latin typeface="Adobe Garamond Pro" panose="02020502060506020403" pitchFamily="18" charset="0"/>
                <a:cs typeface="Times New Roman" pitchFamily="18" charset="0"/>
              </a:rPr>
              <a:t>  </a:t>
            </a:r>
            <a:r>
              <a:rPr lang="en-AU" dirty="0" err="1" smtClean="0">
                <a:latin typeface="Adobe Garamond Pro" panose="02020502060506020403" pitchFamily="18" charset="0"/>
                <a:cs typeface="Times New Roman" pitchFamily="18" charset="0"/>
              </a:rPr>
              <a:t>kotak</a:t>
            </a:r>
            <a:r>
              <a:rPr lang="en-AU" dirty="0" smtClean="0">
                <a:latin typeface="Adobe Garamond Pro" panose="02020502060506020403" pitchFamily="18" charset="0"/>
                <a:cs typeface="Times New Roman" pitchFamily="18" charset="0"/>
              </a:rPr>
              <a:t> 3 </a:t>
            </a:r>
            <a:r>
              <a:rPr lang="en-AU" dirty="0" err="1" smtClean="0">
                <a:latin typeface="Adobe Garamond Pro" panose="02020502060506020403" pitchFamily="18" charset="0"/>
                <a:cs typeface="Times New Roman" pitchFamily="18" charset="0"/>
              </a:rPr>
              <a:t>dapat</a:t>
            </a:r>
            <a:r>
              <a:rPr lang="en-AU" dirty="0" smtClean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Adobe Garamond Pro" panose="02020502060506020403" pitchFamily="18" charset="0"/>
                <a:cs typeface="Times New Roman" pitchFamily="18" charset="0"/>
              </a:rPr>
              <a:t>diisi</a:t>
            </a:r>
            <a:r>
              <a:rPr lang="en-AU" dirty="0" smtClean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Adobe Garamond Pro" panose="02020502060506020403" pitchFamily="18" charset="0"/>
                <a:cs typeface="Times New Roman" pitchFamily="18" charset="0"/>
              </a:rPr>
              <a:t>oleh</a:t>
            </a:r>
            <a:r>
              <a:rPr lang="en-AU" dirty="0" smtClean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Adobe Garamond Pro" panose="02020502060506020403" pitchFamily="18" charset="0"/>
                <a:cs typeface="Times New Roman" pitchFamily="18" charset="0"/>
              </a:rPr>
              <a:t>salah</a:t>
            </a:r>
            <a:r>
              <a:rPr lang="en-AU" dirty="0" smtClean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Adobe Garamond Pro" panose="02020502060506020403" pitchFamily="18" charset="0"/>
                <a:cs typeface="Times New Roman" pitchFamily="18" charset="0"/>
              </a:rPr>
              <a:t>satu</a:t>
            </a:r>
            <a:r>
              <a:rPr lang="en-AU" dirty="0" smtClean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Adobe Garamond Pro" panose="02020502060506020403" pitchFamily="18" charset="0"/>
                <a:cs typeface="Times New Roman" pitchFamily="18" charset="0"/>
              </a:rPr>
              <a:t>dari</a:t>
            </a:r>
            <a:r>
              <a:rPr lang="en-AU" dirty="0" smtClean="0">
                <a:latin typeface="Adobe Garamond Pro" panose="02020502060506020403" pitchFamily="18" charset="0"/>
                <a:cs typeface="Times New Roman" pitchFamily="18" charset="0"/>
              </a:rPr>
              <a:t> 4 bola  (</a:t>
            </a:r>
            <a:r>
              <a:rPr lang="en-AU" dirty="0" err="1" smtClean="0">
                <a:latin typeface="Adobe Garamond Pro" panose="02020502060506020403" pitchFamily="18" charset="0"/>
                <a:cs typeface="Times New Roman" pitchFamily="18" charset="0"/>
              </a:rPr>
              <a:t>ada</a:t>
            </a:r>
            <a:r>
              <a:rPr lang="en-AU" dirty="0" smtClean="0">
                <a:latin typeface="Adobe Garamond Pro" panose="02020502060506020403" pitchFamily="18" charset="0"/>
                <a:cs typeface="Times New Roman" pitchFamily="18" charset="0"/>
              </a:rPr>
              <a:t> 4 </a:t>
            </a:r>
            <a:r>
              <a:rPr lang="en-AU" dirty="0" err="1" smtClean="0">
                <a:latin typeface="Adobe Garamond Pro" panose="02020502060506020403" pitchFamily="18" charset="0"/>
                <a:cs typeface="Times New Roman" pitchFamily="18" charset="0"/>
              </a:rPr>
              <a:t>pilihan</a:t>
            </a:r>
            <a:r>
              <a:rPr lang="en-AU" dirty="0" smtClean="0">
                <a:latin typeface="Adobe Garamond Pro" panose="02020502060506020403" pitchFamily="18" charset="0"/>
                <a:cs typeface="Times New Roman" pitchFamily="18" charset="0"/>
              </a:rPr>
              <a:t>).</a:t>
            </a:r>
          </a:p>
          <a:p>
            <a:pPr marL="92075" indent="26988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AU" dirty="0" smtClean="0">
                <a:latin typeface="Adobe Garamond Pro" panose="02020502060506020403" pitchFamily="18" charset="0"/>
                <a:cs typeface="Times New Roman" pitchFamily="18" charset="0"/>
              </a:rPr>
              <a:t>  </a:t>
            </a:r>
            <a:r>
              <a:rPr lang="en-AU" dirty="0" err="1" smtClean="0">
                <a:latin typeface="Adobe Garamond Pro" panose="02020502060506020403" pitchFamily="18" charset="0"/>
                <a:cs typeface="Times New Roman" pitchFamily="18" charset="0"/>
              </a:rPr>
              <a:t>Jumlah</a:t>
            </a:r>
            <a:r>
              <a:rPr lang="en-AU" dirty="0" smtClean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Adobe Garamond Pro" panose="02020502060506020403" pitchFamily="18" charset="0"/>
                <a:cs typeface="Times New Roman" pitchFamily="18" charset="0"/>
              </a:rPr>
              <a:t>urutan</a:t>
            </a:r>
            <a:r>
              <a:rPr lang="en-AU" dirty="0" smtClean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Adobe Garamond Pro" panose="02020502060506020403" pitchFamily="18" charset="0"/>
                <a:cs typeface="Times New Roman" pitchFamily="18" charset="0"/>
              </a:rPr>
              <a:t>berbeda</a:t>
            </a:r>
            <a:r>
              <a:rPr lang="en-AU" dirty="0" smtClean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Adobe Garamond Pro" panose="02020502060506020403" pitchFamily="18" charset="0"/>
                <a:cs typeface="Times New Roman" pitchFamily="18" charset="0"/>
              </a:rPr>
              <a:t>dari</a:t>
            </a:r>
            <a:r>
              <a:rPr lang="en-AU" dirty="0" smtClean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Adobe Garamond Pro" panose="02020502060506020403" pitchFamily="18" charset="0"/>
                <a:cs typeface="Times New Roman" pitchFamily="18" charset="0"/>
              </a:rPr>
              <a:t>penempatan</a:t>
            </a:r>
            <a:r>
              <a:rPr lang="en-AU" dirty="0" smtClean="0">
                <a:latin typeface="Adobe Garamond Pro" panose="02020502060506020403" pitchFamily="18" charset="0"/>
                <a:cs typeface="Times New Roman" pitchFamily="18" charset="0"/>
              </a:rPr>
              <a:t> bola = (6)(5)(4) = 120  </a:t>
            </a:r>
          </a:p>
          <a:p>
            <a:pPr marL="438912" indent="-32004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latin typeface="Adobe Garamond Pro" panose="02020502060506020403" pitchFamily="18" charset="0"/>
              <a:cs typeface="Times New Roman" pitchFamily="18" charset="0"/>
            </a:endParaRPr>
          </a:p>
          <a:p>
            <a:pPr marL="438912" indent="-32004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GB" dirty="0" smtClean="0">
              <a:latin typeface="Adobe Garamond Pro" panose="02020502060506020403" pitchFamily="18" charset="0"/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6B91E1CC-CCCD-4250-BF71-246E5AD7AE3D}" type="slidenum">
              <a:rPr lang="en-GB" sz="1200">
                <a:solidFill>
                  <a:srgbClr val="3F3F3F"/>
                </a:solidFill>
                <a:latin typeface="Tahoma" panose="020B0604030504040204" pitchFamily="34" charset="0"/>
              </a:rPr>
              <a:pPr>
                <a:buClrTx/>
                <a:buSzTx/>
                <a:buFontTx/>
                <a:buNone/>
              </a:pPr>
              <a:t>18</a:t>
            </a:fld>
            <a:endParaRPr lang="en-GB" sz="1200">
              <a:solidFill>
                <a:srgbClr val="3F3F3F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458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264462"/>
              </p:ext>
            </p:extLst>
          </p:nvPr>
        </p:nvGraphicFramePr>
        <p:xfrm>
          <a:off x="2483768" y="2060848"/>
          <a:ext cx="6357938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Document" r:id="rId3" imgW="5486400" imgH="2244852" progId="Word.Document.8">
                  <p:embed/>
                </p:oleObj>
              </mc:Choice>
              <mc:Fallback>
                <p:oleObj name="Document" r:id="rId3" imgW="5486400" imgH="2244852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2060848"/>
                        <a:ext cx="6357938" cy="280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2560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831947"/>
              </p:ext>
            </p:extLst>
          </p:nvPr>
        </p:nvGraphicFramePr>
        <p:xfrm>
          <a:off x="827088" y="2103438"/>
          <a:ext cx="8085137" cy="206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Document" r:id="rId3" imgW="5486400" imgH="1402842" progId="Word.Document.8">
                  <p:embed/>
                </p:oleObj>
              </mc:Choice>
              <mc:Fallback>
                <p:oleObj name="Document" r:id="rId3" imgW="5486400" imgH="1402842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103438"/>
                        <a:ext cx="8085137" cy="206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75DB7D7F-922C-43F6-9D4F-42774E283A1D}" type="slidenum">
              <a:rPr lang="en-GB" sz="1200">
                <a:solidFill>
                  <a:srgbClr val="3F3F3F"/>
                </a:solidFill>
                <a:latin typeface="Tahoma" panose="020B0604030504040204" pitchFamily="34" charset="0"/>
              </a:rPr>
              <a:pPr>
                <a:buClrTx/>
                <a:buSzTx/>
                <a:buFontTx/>
                <a:buNone/>
              </a:pPr>
              <a:t>19</a:t>
            </a:fld>
            <a:endParaRPr lang="en-GB" sz="1200">
              <a:solidFill>
                <a:srgbClr val="3F3F3F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59" y="989186"/>
            <a:ext cx="8071247" cy="1003512"/>
          </a:xfrm>
        </p:spPr>
        <p:txBody>
          <a:bodyPr>
            <a:noAutofit/>
          </a:bodyPr>
          <a:lstStyle/>
          <a:p>
            <a:pPr algn="l"/>
            <a:r>
              <a:rPr lang="en-US" sz="2800" b="1" cap="none" smtClean="0"/>
              <a:t>Kompetensi: </a:t>
            </a:r>
            <a:r>
              <a:rPr lang="en-US" sz="2800" b="0" cap="none" smtClean="0"/>
              <a:t>Menyelesaikan Kasus-kasus Kombinasi Dan Permutasi Menggunakan Fungsi-fungsi Dalam Kombinatorial</a:t>
            </a:r>
            <a:br>
              <a:rPr lang="en-US" sz="2800" b="0" cap="none" smtClean="0"/>
            </a:br>
            <a:endParaRPr lang="en-US" sz="2800" b="0" cap="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348" y="2204865"/>
            <a:ext cx="7511472" cy="4338520"/>
          </a:xfrm>
        </p:spPr>
        <p:txBody>
          <a:bodyPr>
            <a:normAutofit/>
          </a:bodyPr>
          <a:lstStyle/>
          <a:p>
            <a:r>
              <a:rPr lang="en-US" sz="2800" b="1" smtClean="0"/>
              <a:t>Cakupan Materi:</a:t>
            </a:r>
          </a:p>
          <a:p>
            <a:pPr lvl="1"/>
            <a:r>
              <a:rPr lang="en-US" sz="2400" smtClean="0"/>
              <a:t>Definisi</a:t>
            </a:r>
          </a:p>
          <a:p>
            <a:pPr lvl="1"/>
            <a:r>
              <a:rPr lang="en-US" sz="2400" smtClean="0"/>
              <a:t>Kaidah dasar</a:t>
            </a:r>
          </a:p>
          <a:p>
            <a:pPr lvl="1"/>
            <a:r>
              <a:rPr lang="en-US" sz="2400" smtClean="0"/>
              <a:t>Inklusi-eksklusi</a:t>
            </a:r>
          </a:p>
          <a:p>
            <a:pPr lvl="1"/>
            <a:r>
              <a:rPr lang="en-US" sz="2400" smtClean="0"/>
              <a:t>Permutasi </a:t>
            </a:r>
          </a:p>
          <a:p>
            <a:pPr lvl="1"/>
            <a:r>
              <a:rPr lang="en-US" sz="2400" smtClean="0"/>
              <a:t>Kombinasi </a:t>
            </a:r>
          </a:p>
          <a:p>
            <a:r>
              <a:rPr lang="en-US" sz="2800" b="1" smtClean="0"/>
              <a:t>Rencana kegiatan</a:t>
            </a:r>
          </a:p>
          <a:p>
            <a:pPr lvl="1"/>
            <a:r>
              <a:rPr lang="en-US" sz="2400" smtClean="0"/>
              <a:t>Materi</a:t>
            </a:r>
          </a:p>
          <a:p>
            <a:pPr lvl="1"/>
            <a:r>
              <a:rPr lang="en-US" sz="2400" smtClean="0"/>
              <a:t>Latihan </a:t>
            </a:r>
          </a:p>
          <a:p>
            <a:pPr lvl="1"/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739E2-BCD4-4BB7-857C-6D8153FC7289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86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78B9F8D0-953D-44DA-B0F2-E8ED6BB48565}" type="slidenum">
              <a:rPr lang="en-GB" sz="1200">
                <a:solidFill>
                  <a:srgbClr val="3F3F3F"/>
                </a:solidFill>
                <a:latin typeface="Tahoma" panose="020B0604030504040204" pitchFamily="34" charset="0"/>
              </a:rPr>
              <a:pPr>
                <a:buClrTx/>
                <a:buSzTx/>
                <a:buFontTx/>
                <a:buNone/>
              </a:pPr>
              <a:t>20</a:t>
            </a:fld>
            <a:endParaRPr lang="en-GB" sz="1200">
              <a:solidFill>
                <a:srgbClr val="3F3F3F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66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992503"/>
              </p:ext>
            </p:extLst>
          </p:nvPr>
        </p:nvGraphicFramePr>
        <p:xfrm>
          <a:off x="755576" y="1412776"/>
          <a:ext cx="8053388" cy="4772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" name="Document" r:id="rId3" imgW="5486400" imgH="3596640" progId="Word.Document.8">
                  <p:embed/>
                </p:oleObj>
              </mc:Choice>
              <mc:Fallback>
                <p:oleObj name="Document" r:id="rId3" imgW="5486400" imgH="359664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412776"/>
                        <a:ext cx="8053388" cy="4772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755576" y="2708920"/>
            <a:ext cx="7056784" cy="2232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smtClean="0"/>
              <a:t>Latihan: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mtClean="0"/>
              <a:t>1. </a:t>
            </a:r>
            <a:r>
              <a:rPr lang="en-US" smtClean="0">
                <a:cs typeface="Times New Roman" panose="02020603050405020304" pitchFamily="18" charset="0"/>
              </a:rPr>
              <a:t>Sebuah mobil mempunyai 4 tempat duduk. Berapa banyak cara 3 orang didudukkan jika diandaikan satu orang harus duduk di kursi sopir?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smtClean="0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0623BA33-EF93-4EF7-B1E9-4D76EF94DC22}" type="slidenum">
              <a:rPr lang="en-GB" sz="1200">
                <a:solidFill>
                  <a:srgbClr val="3F3F3F"/>
                </a:solidFill>
                <a:latin typeface="Tahoma" panose="020B0604030504040204" pitchFamily="34" charset="0"/>
              </a:rPr>
              <a:pPr>
                <a:buClrTx/>
                <a:buSzTx/>
                <a:buFontTx/>
                <a:buNone/>
              </a:pPr>
              <a:t>21</a:t>
            </a:fld>
            <a:endParaRPr lang="en-GB" sz="1200">
              <a:solidFill>
                <a:srgbClr val="3F3F3F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Kombinasi</a:t>
            </a:r>
            <a:endParaRPr lang="en-GB" smtClean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7772400" cy="4114800"/>
          </a:xfrm>
        </p:spPr>
        <p:txBody>
          <a:bodyPr/>
          <a:lstStyle/>
          <a:p>
            <a:pPr algn="just" eaLnBrk="1" hangingPunct="1"/>
            <a:r>
              <a:rPr lang="en-US" sz="2400" smtClean="0">
                <a:cs typeface="Times New Roman" panose="02020603050405020304" pitchFamily="18" charset="0"/>
              </a:rPr>
              <a:t>Bentuk khusus dari permutasi adalah kombinasi. Jika pada permutasi urutan kemunculan diperhitungkan, maka pada kombinasi, urutan kemunculan diabaikan.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sz="2400" smtClean="0">
                <a:cs typeface="Times New Roman" panose="02020603050405020304" pitchFamily="18" charset="0"/>
              </a:rPr>
              <a:t> </a:t>
            </a:r>
          </a:p>
          <a:p>
            <a:pPr algn="just" eaLnBrk="1" hangingPunct="1"/>
            <a:r>
              <a:rPr lang="en-AU" sz="2400" smtClean="0">
                <a:cs typeface="Times New Roman" panose="02020603050405020304" pitchFamily="18" charset="0"/>
              </a:rPr>
              <a:t>Misalkan ada 2 buah bola yang warnanya sama 3 buah kotak. Setiap kotak hanya boleh berisi paling banyak 1 bola.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AU" sz="2400" smtClean="0">
              <a:cs typeface="Times New Roman" panose="02020603050405020304" pitchFamily="18" charset="0"/>
            </a:endParaRPr>
          </a:p>
          <a:p>
            <a:pPr eaLnBrk="1" hangingPunct="1"/>
            <a:endParaRPr lang="en-GB" sz="2400" smtClean="0"/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2C5B3C4C-88C5-447B-9D16-FBE14F1CF601}" type="slidenum">
              <a:rPr lang="en-GB" sz="1200">
                <a:solidFill>
                  <a:srgbClr val="3F3F3F"/>
                </a:solidFill>
                <a:latin typeface="Tahoma" panose="020B0604030504040204" pitchFamily="34" charset="0"/>
              </a:rPr>
              <a:pPr>
                <a:buClrTx/>
                <a:buSzTx/>
                <a:buFontTx/>
                <a:buNone/>
              </a:pPr>
              <a:t>22</a:t>
            </a:fld>
            <a:endParaRPr lang="en-GB" sz="1200">
              <a:solidFill>
                <a:srgbClr val="3F3F3F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8677" name="Object 4"/>
          <p:cNvGraphicFramePr>
            <a:graphicFrameLocks noChangeAspect="1"/>
          </p:cNvGraphicFramePr>
          <p:nvPr/>
        </p:nvGraphicFramePr>
        <p:xfrm>
          <a:off x="914400" y="4495800"/>
          <a:ext cx="86106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7" name="Document" r:id="rId3" imgW="5486400" imgH="906780" progId="Word.Document.8">
                  <p:embed/>
                </p:oleObj>
              </mc:Choice>
              <mc:Fallback>
                <p:oleObj name="Document" r:id="rId3" imgW="5486400" imgH="90678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95800"/>
                        <a:ext cx="86106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FAD7DACB-A9C2-400F-9217-2064F3D91FB9}" type="slidenum">
              <a:rPr lang="en-GB" sz="1200">
                <a:solidFill>
                  <a:srgbClr val="3F3F3F"/>
                </a:solidFill>
                <a:latin typeface="Tahoma" panose="020B0604030504040204" pitchFamily="34" charset="0"/>
              </a:rPr>
              <a:pPr>
                <a:buClrTx/>
                <a:buSzTx/>
                <a:buFontTx/>
                <a:buNone/>
              </a:pPr>
              <a:t>23</a:t>
            </a:fld>
            <a:endParaRPr lang="en-GB" sz="1200">
              <a:solidFill>
                <a:srgbClr val="3F3F3F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969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607109"/>
              </p:ext>
            </p:extLst>
          </p:nvPr>
        </p:nvGraphicFramePr>
        <p:xfrm>
          <a:off x="1259632" y="1484784"/>
          <a:ext cx="7339012" cy="465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1" name="Document" r:id="rId3" imgW="5486400" imgH="4235196" progId="Word.Document.8">
                  <p:embed/>
                </p:oleObj>
              </mc:Choice>
              <mc:Fallback>
                <p:oleObj name="Document" r:id="rId3" imgW="5486400" imgH="4235196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484784"/>
                        <a:ext cx="7339012" cy="465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4010FADB-4C34-400D-ABCC-A12F8F936E7F}" type="slidenum">
              <a:rPr lang="en-GB" sz="1200">
                <a:solidFill>
                  <a:srgbClr val="3F3F3F"/>
                </a:solidFill>
                <a:latin typeface="Tahoma" panose="020B0604030504040204" pitchFamily="34" charset="0"/>
              </a:rPr>
              <a:pPr>
                <a:buClrTx/>
                <a:buSzTx/>
                <a:buFontTx/>
                <a:buNone/>
              </a:pPr>
              <a:t>24</a:t>
            </a:fld>
            <a:endParaRPr lang="en-GB" sz="1200">
              <a:solidFill>
                <a:srgbClr val="3F3F3F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30723" name="Object 4"/>
          <p:cNvGraphicFramePr>
            <a:graphicFrameLocks noChangeAspect="1"/>
          </p:cNvGraphicFramePr>
          <p:nvPr/>
        </p:nvGraphicFramePr>
        <p:xfrm>
          <a:off x="304800" y="1682750"/>
          <a:ext cx="8458200" cy="460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Document" r:id="rId3" imgW="5486400" imgH="2985516" progId="Word.Document.8">
                  <p:embed/>
                </p:oleObj>
              </mc:Choice>
              <mc:Fallback>
                <p:oleObj name="Document" r:id="rId3" imgW="5486400" imgH="2985516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82750"/>
                        <a:ext cx="8458200" cy="460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1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i="1" smtClean="0">
                <a:cs typeface="Times New Roman" panose="02020603050405020304" pitchFamily="18" charset="0"/>
              </a:rPr>
              <a:t>C</a:t>
            </a:r>
            <a:r>
              <a:rPr lang="en-US" smtClean="0">
                <a:cs typeface="Times New Roman" panose="02020603050405020304" pitchFamily="18" charset="0"/>
              </a:rPr>
              <a:t>(</a:t>
            </a:r>
            <a:r>
              <a:rPr lang="en-US" i="1" smtClean="0">
                <a:cs typeface="Times New Roman" panose="02020603050405020304" pitchFamily="18" charset="0"/>
              </a:rPr>
              <a:t>n</a:t>
            </a:r>
            <a:r>
              <a:rPr lang="en-US" smtClean="0">
                <a:cs typeface="Times New Roman" panose="02020603050405020304" pitchFamily="18" charset="0"/>
              </a:rPr>
              <a:t>, </a:t>
            </a:r>
            <a:r>
              <a:rPr lang="en-US" i="1" smtClean="0">
                <a:cs typeface="Times New Roman" panose="02020603050405020304" pitchFamily="18" charset="0"/>
              </a:rPr>
              <a:t>r</a:t>
            </a:r>
            <a:r>
              <a:rPr lang="en-US" smtClean="0">
                <a:cs typeface="Times New Roman" panose="02020603050405020304" pitchFamily="18" charset="0"/>
              </a:rPr>
              <a:t>) sering dibaca "</a:t>
            </a:r>
            <a:r>
              <a:rPr lang="en-US" i="1" smtClean="0">
                <a:cs typeface="Times New Roman" panose="02020603050405020304" pitchFamily="18" charset="0"/>
              </a:rPr>
              <a:t>n</a:t>
            </a:r>
            <a:r>
              <a:rPr lang="en-US" smtClean="0">
                <a:cs typeface="Times New Roman" panose="02020603050405020304" pitchFamily="18" charset="0"/>
              </a:rPr>
              <a:t> diambil </a:t>
            </a:r>
            <a:r>
              <a:rPr lang="en-US" i="1" smtClean="0">
                <a:cs typeface="Times New Roman" panose="02020603050405020304" pitchFamily="18" charset="0"/>
              </a:rPr>
              <a:t>r</a:t>
            </a:r>
            <a:r>
              <a:rPr lang="en-US" smtClean="0">
                <a:cs typeface="Times New Roman" panose="02020603050405020304" pitchFamily="18" charset="0"/>
              </a:rPr>
              <a:t>", artinya </a:t>
            </a:r>
            <a:r>
              <a:rPr lang="en-US" i="1" smtClean="0">
                <a:cs typeface="Times New Roman" panose="02020603050405020304" pitchFamily="18" charset="0"/>
              </a:rPr>
              <a:t>r</a:t>
            </a:r>
            <a:r>
              <a:rPr lang="en-US" smtClean="0">
                <a:cs typeface="Times New Roman" panose="02020603050405020304" pitchFamily="18" charset="0"/>
              </a:rPr>
              <a:t> objek diambil dari </a:t>
            </a:r>
            <a:r>
              <a:rPr lang="en-US" i="1" smtClean="0">
                <a:cs typeface="Times New Roman" panose="02020603050405020304" pitchFamily="18" charset="0"/>
              </a:rPr>
              <a:t>n</a:t>
            </a:r>
            <a:r>
              <a:rPr lang="en-US" smtClean="0">
                <a:cs typeface="Times New Roman" panose="02020603050405020304" pitchFamily="18" charset="0"/>
              </a:rPr>
              <a:t> buah objek.</a:t>
            </a:r>
          </a:p>
          <a:p>
            <a:pPr algn="just" eaLnBrk="1" hangingPunct="1">
              <a:lnSpc>
                <a:spcPct val="90000"/>
              </a:lnSpc>
            </a:pPr>
            <a:endParaRPr lang="en-US" b="1" smtClean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b="1" smtClean="0">
                <a:cs typeface="Times New Roman" panose="02020603050405020304" pitchFamily="18" charset="0"/>
              </a:rPr>
              <a:t>Definisi 3.</a:t>
            </a:r>
            <a:r>
              <a:rPr lang="en-US" smtClean="0">
                <a:cs typeface="Times New Roman" panose="02020603050405020304" pitchFamily="18" charset="0"/>
              </a:rPr>
              <a:t>  Kombinasi </a:t>
            </a:r>
            <a:r>
              <a:rPr lang="en-US" i="1" smtClean="0">
                <a:cs typeface="Times New Roman" panose="02020603050405020304" pitchFamily="18" charset="0"/>
              </a:rPr>
              <a:t>r</a:t>
            </a:r>
            <a:r>
              <a:rPr lang="en-US" smtClean="0">
                <a:cs typeface="Times New Roman" panose="02020603050405020304" pitchFamily="18" charset="0"/>
              </a:rPr>
              <a:t> elemen dari </a:t>
            </a:r>
            <a:r>
              <a:rPr lang="en-US" i="1" smtClean="0">
                <a:cs typeface="Times New Roman" panose="02020603050405020304" pitchFamily="18" charset="0"/>
              </a:rPr>
              <a:t>n</a:t>
            </a:r>
            <a:r>
              <a:rPr lang="en-US" smtClean="0">
                <a:cs typeface="Times New Roman" panose="02020603050405020304" pitchFamily="18" charset="0"/>
              </a:rPr>
              <a:t> elemen, atau  </a:t>
            </a:r>
            <a:r>
              <a:rPr lang="en-US" i="1" smtClean="0">
                <a:cs typeface="Times New Roman" panose="02020603050405020304" pitchFamily="18" charset="0"/>
              </a:rPr>
              <a:t>C</a:t>
            </a:r>
            <a:r>
              <a:rPr lang="en-US" smtClean="0">
                <a:cs typeface="Times New Roman" panose="02020603050405020304" pitchFamily="18" charset="0"/>
              </a:rPr>
              <a:t>(</a:t>
            </a:r>
            <a:r>
              <a:rPr lang="en-US" i="1" smtClean="0">
                <a:cs typeface="Times New Roman" panose="02020603050405020304" pitchFamily="18" charset="0"/>
              </a:rPr>
              <a:t>n</a:t>
            </a:r>
            <a:r>
              <a:rPr lang="en-US" smtClean="0">
                <a:cs typeface="Times New Roman" panose="02020603050405020304" pitchFamily="18" charset="0"/>
              </a:rPr>
              <a:t>, </a:t>
            </a:r>
            <a:r>
              <a:rPr lang="en-US" i="1" smtClean="0">
                <a:cs typeface="Times New Roman" panose="02020603050405020304" pitchFamily="18" charset="0"/>
              </a:rPr>
              <a:t>r</a:t>
            </a:r>
            <a:r>
              <a:rPr lang="en-US" smtClean="0">
                <a:cs typeface="Times New Roman" panose="02020603050405020304" pitchFamily="18" charset="0"/>
              </a:rPr>
              <a:t>),  adalah jumlah pemilihan yang tidak terurut </a:t>
            </a:r>
            <a:r>
              <a:rPr lang="en-US" i="1" smtClean="0">
                <a:cs typeface="Times New Roman" panose="02020603050405020304" pitchFamily="18" charset="0"/>
              </a:rPr>
              <a:t>r</a:t>
            </a:r>
            <a:r>
              <a:rPr lang="en-US" smtClean="0">
                <a:cs typeface="Times New Roman" panose="02020603050405020304" pitchFamily="18" charset="0"/>
              </a:rPr>
              <a:t> elemen yang diambil dari </a:t>
            </a:r>
            <a:r>
              <a:rPr lang="en-US" i="1" smtClean="0">
                <a:cs typeface="Times New Roman" panose="02020603050405020304" pitchFamily="18" charset="0"/>
              </a:rPr>
              <a:t>n</a:t>
            </a:r>
            <a:r>
              <a:rPr lang="en-US" smtClean="0">
                <a:cs typeface="Times New Roman" panose="02020603050405020304" pitchFamily="18" charset="0"/>
              </a:rPr>
              <a:t> buah elemen.</a:t>
            </a:r>
          </a:p>
          <a:p>
            <a:pPr eaLnBrk="1" hangingPunct="1">
              <a:lnSpc>
                <a:spcPct val="90000"/>
              </a:lnSpc>
            </a:pPr>
            <a:endParaRPr lang="en-GB" smtClean="0"/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6106541D-5496-4625-8851-269179B47ACA}" type="slidenum">
              <a:rPr lang="en-GB" sz="1200">
                <a:solidFill>
                  <a:srgbClr val="3F3F3F"/>
                </a:solidFill>
                <a:latin typeface="Tahoma" panose="020B0604030504040204" pitchFamily="34" charset="0"/>
              </a:rPr>
              <a:pPr>
                <a:buClrTx/>
                <a:buSzTx/>
                <a:buFontTx/>
                <a:buNone/>
              </a:pPr>
              <a:t>25</a:t>
            </a:fld>
            <a:endParaRPr lang="en-GB" sz="1200">
              <a:solidFill>
                <a:srgbClr val="3F3F3F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Interpretasi Kombinasi</a:t>
            </a:r>
            <a:endParaRPr lang="en-GB" smtClean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29F511B6-385F-4423-AB75-A5C9C47EFC44}" type="slidenum">
              <a:rPr lang="en-GB" sz="1200">
                <a:solidFill>
                  <a:srgbClr val="3F3F3F"/>
                </a:solidFill>
                <a:latin typeface="Tahoma" panose="020B0604030504040204" pitchFamily="34" charset="0"/>
              </a:rPr>
              <a:pPr>
                <a:buClrTx/>
                <a:buSzTx/>
                <a:buFontTx/>
                <a:buNone/>
              </a:pPr>
              <a:t>26</a:t>
            </a:fld>
            <a:endParaRPr lang="en-GB" sz="1200">
              <a:solidFill>
                <a:srgbClr val="3F3F3F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952322"/>
              </p:ext>
            </p:extLst>
          </p:nvPr>
        </p:nvGraphicFramePr>
        <p:xfrm>
          <a:off x="654496" y="1828800"/>
          <a:ext cx="8382000" cy="364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" name="Document" r:id="rId3" imgW="5486400" imgH="2385060" progId="Word.Document.8">
                  <p:embed/>
                </p:oleObj>
              </mc:Choice>
              <mc:Fallback>
                <p:oleObj name="Document" r:id="rId3" imgW="5486400" imgH="238506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496" y="1828800"/>
                        <a:ext cx="8382000" cy="364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388FD7D1-B909-43E8-9B16-B89D373618D3}" type="slidenum">
              <a:rPr lang="en-GB" sz="1200">
                <a:solidFill>
                  <a:srgbClr val="3F3F3F"/>
                </a:solidFill>
                <a:latin typeface="Tahoma" panose="020B0604030504040204" pitchFamily="34" charset="0"/>
              </a:rPr>
              <a:pPr>
                <a:buClrTx/>
                <a:buSzTx/>
                <a:buFontTx/>
                <a:buNone/>
              </a:pPr>
              <a:t>27</a:t>
            </a:fld>
            <a:endParaRPr lang="en-GB" sz="1200">
              <a:solidFill>
                <a:srgbClr val="3F3F3F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348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417967"/>
              </p:ext>
            </p:extLst>
          </p:nvPr>
        </p:nvGraphicFramePr>
        <p:xfrm>
          <a:off x="574675" y="1700809"/>
          <a:ext cx="8569325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Document" r:id="rId3" imgW="5491805" imgH="2193825" progId="Word.Document.8">
                  <p:embed/>
                </p:oleObj>
              </mc:Choice>
              <mc:Fallback>
                <p:oleObj name="Document" r:id="rId3" imgW="5491805" imgH="219382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1700809"/>
                        <a:ext cx="8569325" cy="35283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CF72988E-F447-4AD9-9477-E7AA43BFBF5E}" type="slidenum">
              <a:rPr lang="en-GB" sz="1200">
                <a:solidFill>
                  <a:srgbClr val="3F3F3F"/>
                </a:solidFill>
                <a:latin typeface="Tahoma" panose="020B0604030504040204" pitchFamily="34" charset="0"/>
              </a:rPr>
              <a:pPr>
                <a:buClrTx/>
                <a:buSzTx/>
                <a:buFontTx/>
                <a:buNone/>
              </a:pPr>
              <a:t>28</a:t>
            </a:fld>
            <a:endParaRPr lang="en-GB" sz="1200">
              <a:solidFill>
                <a:srgbClr val="3F3F3F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3584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666616"/>
              </p:ext>
            </p:extLst>
          </p:nvPr>
        </p:nvGraphicFramePr>
        <p:xfrm>
          <a:off x="624209" y="727546"/>
          <a:ext cx="8196263" cy="536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4" name="Document" r:id="rId3" imgW="5486400" imgH="3590544" progId="Word.Document.8">
                  <p:embed/>
                </p:oleObj>
              </mc:Choice>
              <mc:Fallback>
                <p:oleObj name="Document" r:id="rId3" imgW="5486400" imgH="3590544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209" y="727546"/>
                        <a:ext cx="8196263" cy="536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FF9C24BE-3066-40DE-8190-FC5BE68C3F98}" type="slidenum">
              <a:rPr lang="en-GB" sz="1200">
                <a:solidFill>
                  <a:srgbClr val="3F3F3F"/>
                </a:solidFill>
                <a:latin typeface="Tahoma" panose="020B0604030504040204" pitchFamily="34" charset="0"/>
              </a:rPr>
              <a:pPr>
                <a:buClrTx/>
                <a:buSzTx/>
                <a:buFontTx/>
                <a:buNone/>
              </a:pPr>
              <a:t>29</a:t>
            </a:fld>
            <a:endParaRPr lang="en-GB" sz="1200">
              <a:solidFill>
                <a:srgbClr val="3F3F3F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3686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331648"/>
              </p:ext>
            </p:extLst>
          </p:nvPr>
        </p:nvGraphicFramePr>
        <p:xfrm>
          <a:off x="785813" y="836712"/>
          <a:ext cx="7818635" cy="548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" name="Document" r:id="rId3" imgW="5486400" imgH="4523994" progId="Word.Document.8">
                  <p:embed/>
                </p:oleObj>
              </mc:Choice>
              <mc:Fallback>
                <p:oleObj name="Document" r:id="rId3" imgW="5486400" imgH="4523994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836712"/>
                        <a:ext cx="7818635" cy="548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smtClean="0"/>
              <a:t>BERAPA MACAM cara untuk menyusun menu (1 </a:t>
            </a:r>
            <a:r>
              <a:rPr lang="en-US" sz="3200" b="1" smtClean="0"/>
              <a:t>minuman + 1 makanan</a:t>
            </a:r>
            <a:r>
              <a:rPr lang="en-US" sz="3200" b="1" smtClean="0"/>
              <a:t>)</a:t>
            </a:r>
            <a:endParaRPr lang="en-US" sz="3200" b="1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732" y="1640684"/>
            <a:ext cx="1661038" cy="221471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739E2-BCD4-4BB7-857C-6D8153FC728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436" y="4249274"/>
            <a:ext cx="2431687" cy="18237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612" y="4081120"/>
            <a:ext cx="3087324" cy="23154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46" y="1851067"/>
            <a:ext cx="1719064" cy="25785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49274"/>
            <a:ext cx="2704784" cy="18031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552" y="2002356"/>
            <a:ext cx="2795661" cy="187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78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028700" y="2276872"/>
            <a:ext cx="7200900" cy="4032448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smtClean="0"/>
              <a:t>Latihan:</a:t>
            </a:r>
          </a:p>
          <a:p>
            <a:pPr marL="609600" indent="-609600" eaLnBrk="1" hangingPunct="1">
              <a:lnSpc>
                <a:spcPct val="100000"/>
              </a:lnSpc>
              <a:buFont typeface="Wingdings" panose="05000000000000000000" pitchFamily="2" charset="2"/>
              <a:buAutoNum type="arabicPeriod"/>
            </a:pPr>
            <a:r>
              <a:rPr lang="en-US" smtClean="0"/>
              <a:t>Kursi-kursi di sebuah bioskop disusun dalam baris-baris, satu baris berisi 10 buah kursi. Berapa banyak cara mendudukkan 6 orang penonton pada satu baris kursi:</a:t>
            </a:r>
          </a:p>
          <a:p>
            <a:pPr marL="609600" indent="-60960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smtClean="0"/>
              <a:t>	(a) jika bioskop dalam keadaan terang</a:t>
            </a:r>
          </a:p>
          <a:p>
            <a:pPr marL="609600" indent="-60960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smtClean="0"/>
              <a:t>	(b) jika bioskop dalam keadaan gelap</a:t>
            </a:r>
          </a:p>
          <a:p>
            <a:pPr marL="609600" indent="-609600">
              <a:lnSpc>
                <a:spcPct val="100000"/>
              </a:lnSpc>
              <a:buNone/>
            </a:pPr>
            <a:r>
              <a:rPr lang="en-US" smtClean="0">
                <a:cs typeface="Times New Roman" panose="02020603050405020304" pitchFamily="18" charset="0"/>
              </a:rPr>
              <a:t>2.      Berapa </a:t>
            </a:r>
            <a:r>
              <a:rPr lang="en-US">
                <a:cs typeface="Times New Roman" panose="02020603050405020304" pitchFamily="18" charset="0"/>
              </a:rPr>
              <a:t>banyak cara membentuk sebuah panitia yang beranggotakan 5 orang yang dipilih dari 7 orang pria dan 5 orang wanita, jika di dalam panitia tersebut paling sedikit beranggotakan 2 orang wanita?</a:t>
            </a:r>
          </a:p>
          <a:p>
            <a:pPr marL="609600" indent="-60960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GB" smtClean="0"/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A67DEAC0-31D8-4E9F-AADA-294096FF36C6}" type="slidenum">
              <a:rPr lang="en-GB" sz="1200">
                <a:solidFill>
                  <a:srgbClr val="3F3F3F"/>
                </a:solidFill>
                <a:latin typeface="Tahoma" panose="020B0604030504040204" pitchFamily="34" charset="0"/>
              </a:rPr>
              <a:pPr>
                <a:buClrTx/>
                <a:buSzTx/>
                <a:buFontTx/>
                <a:buNone/>
              </a:pPr>
              <a:t>30</a:t>
            </a:fld>
            <a:endParaRPr lang="en-GB" sz="1200">
              <a:solidFill>
                <a:srgbClr val="3F3F3F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8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algn="just" eaLnBrk="1" hangingPunct="1">
              <a:lnSpc>
                <a:spcPct val="90000"/>
              </a:lnSpc>
              <a:buFont typeface="Wingdings" panose="05000000000000000000" pitchFamily="2" charset="2"/>
              <a:buAutoNum type="arabicPeriod" startAt="2"/>
            </a:pPr>
            <a:r>
              <a:rPr lang="en-US" smtClean="0">
                <a:cs typeface="Times New Roman" panose="02020603050405020304" pitchFamily="18" charset="0"/>
              </a:rPr>
              <a:t>Ada 5 orang mahasiswa jurusan Matematika dan 7 orang mahasiswa jurusan Informatika. Berapa banyak cara membentuk panitia yang terdiri dari 4 orang jika:</a:t>
            </a:r>
            <a:endParaRPr lang="en-US" i="1" smtClean="0">
              <a:cs typeface="Courier New" panose="02070309020205020404" pitchFamily="49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mtClean="0">
                <a:cs typeface="Times New Roman" panose="02020603050405020304" pitchFamily="18" charset="0"/>
              </a:rPr>
              <a:t>	(a) tidak ada batasan jurusan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mtClean="0">
                <a:cs typeface="Times New Roman" panose="02020603050405020304" pitchFamily="18" charset="0"/>
              </a:rPr>
              <a:t>	(b) semua anggota panitia harus dari jurusan Matematika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mtClean="0">
                <a:cs typeface="Times New Roman" panose="02020603050405020304" pitchFamily="18" charset="0"/>
              </a:rPr>
              <a:t>	(c) semua anggota panitia harus dari jurusan Informatika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mtClean="0">
                <a:cs typeface="Times New Roman" panose="02020603050405020304" pitchFamily="18" charset="0"/>
              </a:rPr>
              <a:t>	(d) semua anggota panitia harus dari jurusan yang sama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mtClean="0">
                <a:cs typeface="Times New Roman" panose="02020603050405020304" pitchFamily="18" charset="0"/>
              </a:rPr>
              <a:t>	(e) 2 orang mahasiswa per jurusan harus mewakili.</a:t>
            </a:r>
            <a:endParaRPr lang="en-GB" smtClean="0"/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24E9F131-8D3F-4A35-9D22-0298523784F1}" type="slidenum">
              <a:rPr lang="en-GB" sz="1200">
                <a:solidFill>
                  <a:srgbClr val="3F3F3F"/>
                </a:solidFill>
                <a:latin typeface="Tahoma" panose="020B0604030504040204" pitchFamily="34" charset="0"/>
              </a:rPr>
              <a:pPr>
                <a:buClrTx/>
                <a:buSzTx/>
                <a:buFontTx/>
                <a:buNone/>
              </a:pPr>
              <a:t>31</a:t>
            </a:fld>
            <a:endParaRPr lang="en-GB" sz="1200">
              <a:solidFill>
                <a:srgbClr val="3F3F3F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chemeClr val="accent1">
                    <a:satMod val="150000"/>
                  </a:schemeClr>
                </a:solidFill>
              </a:rPr>
              <a:t>Definisi</a:t>
            </a:r>
            <a:endParaRPr lang="en-GB" b="1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b="1" smtClean="0">
                <a:cs typeface="Times New Roman" panose="02020603050405020304" pitchFamily="18" charset="0"/>
              </a:rPr>
              <a:t>Kombinatorial</a:t>
            </a:r>
            <a:r>
              <a:rPr lang="en-US" sz="2400" smtClean="0">
                <a:cs typeface="Times New Roman" panose="02020603050405020304" pitchFamily="18" charset="0"/>
              </a:rPr>
              <a:t> adalah cabang matematika untuk menghitung jumlah penyusunan objek-objek tanpa harus mengenumerasi semua kemungkinan susunannya.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sz="2400" smtClean="0"/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57F8B3B0-88AB-4241-B1F5-C908C2D4D782}" type="slidenum">
              <a:rPr lang="en-GB" sz="1200">
                <a:solidFill>
                  <a:srgbClr val="3F3F3F"/>
                </a:solidFill>
                <a:latin typeface="Tahoma" panose="020B0604030504040204" pitchFamily="34" charset="0"/>
              </a:rPr>
              <a:pPr>
                <a:buClrTx/>
                <a:buSzTx/>
                <a:buFontTx/>
                <a:buNone/>
              </a:pPr>
              <a:t>4</a:t>
            </a:fld>
            <a:endParaRPr lang="en-GB" sz="1200">
              <a:solidFill>
                <a:srgbClr val="3F3F3F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Kaidah Dasar Menghitung</a:t>
            </a:r>
            <a:endParaRPr lang="en-GB" b="1" smtClean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 algn="just" eaLnBrk="1" hangingPunct="1">
              <a:buFont typeface="+mj-lt"/>
              <a:buAutoNum type="arabicPeriod"/>
            </a:pPr>
            <a:r>
              <a:rPr lang="en-AU" sz="2800" smtClean="0">
                <a:cs typeface="Times New Roman" panose="02020603050405020304" pitchFamily="18" charset="0"/>
              </a:rPr>
              <a:t>Kaidah perkalian (</a:t>
            </a:r>
            <a:r>
              <a:rPr lang="en-AU" sz="2800" i="1" smtClean="0">
                <a:cs typeface="Times New Roman" panose="02020603050405020304" pitchFamily="18" charset="0"/>
              </a:rPr>
              <a:t>rule of product</a:t>
            </a:r>
            <a:r>
              <a:rPr lang="en-AU" sz="2800" smtClean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AU" sz="2800" smtClean="0">
                <a:cs typeface="Times New Roman" panose="02020603050405020304" pitchFamily="18" charset="0"/>
              </a:rPr>
              <a:t>		Percobaan 1: </a:t>
            </a:r>
            <a:r>
              <a:rPr lang="en-AU" sz="2800" i="1" smtClean="0">
                <a:cs typeface="Times New Roman" panose="02020603050405020304" pitchFamily="18" charset="0"/>
              </a:rPr>
              <a:t>p</a:t>
            </a:r>
            <a:r>
              <a:rPr lang="en-AU" sz="2800" smtClean="0">
                <a:cs typeface="Times New Roman" panose="02020603050405020304" pitchFamily="18" charset="0"/>
              </a:rPr>
              <a:t> hasil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AU" sz="2800" smtClean="0">
                <a:cs typeface="Times New Roman" panose="02020603050405020304" pitchFamily="18" charset="0"/>
              </a:rPr>
              <a:t>		Percobaan 2: </a:t>
            </a:r>
            <a:r>
              <a:rPr lang="en-AU" sz="2800" i="1" smtClean="0">
                <a:cs typeface="Times New Roman" panose="02020603050405020304" pitchFamily="18" charset="0"/>
              </a:rPr>
              <a:t>q</a:t>
            </a:r>
            <a:r>
              <a:rPr lang="en-AU" sz="2800" smtClean="0">
                <a:cs typeface="Times New Roman" panose="02020603050405020304" pitchFamily="18" charset="0"/>
              </a:rPr>
              <a:t> hasil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AU" sz="2800" smtClean="0">
                <a:cs typeface="Times New Roman" panose="02020603050405020304" pitchFamily="18" charset="0"/>
              </a:rPr>
              <a:t> 		Percobaan 1 </a:t>
            </a:r>
            <a:r>
              <a:rPr lang="en-AU" sz="2800" b="1" smtClean="0">
                <a:cs typeface="Times New Roman" panose="02020603050405020304" pitchFamily="18" charset="0"/>
              </a:rPr>
              <a:t>dan</a:t>
            </a:r>
            <a:r>
              <a:rPr lang="en-AU" sz="2800" smtClean="0">
                <a:cs typeface="Times New Roman" panose="02020603050405020304" pitchFamily="18" charset="0"/>
              </a:rPr>
              <a:t> percobaan </a:t>
            </a:r>
            <a:r>
              <a:rPr lang="en-AU" sz="2800" smtClean="0">
                <a:cs typeface="Times New Roman" panose="02020603050405020304" pitchFamily="18" charset="0"/>
              </a:rPr>
              <a:t>2 : </a:t>
            </a:r>
            <a:r>
              <a:rPr lang="en-AU" sz="2800" i="1" smtClean="0">
                <a:cs typeface="Times New Roman" panose="02020603050405020304" pitchFamily="18" charset="0"/>
              </a:rPr>
              <a:t>p</a:t>
            </a:r>
            <a:r>
              <a:rPr lang="en-AU" sz="2800" smtClean="0">
                <a:cs typeface="Times New Roman" panose="02020603050405020304" pitchFamily="18" charset="0"/>
              </a:rPr>
              <a:t> </a:t>
            </a:r>
            <a:r>
              <a:rPr lang="en-AU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AU" sz="2800" smtClean="0">
                <a:cs typeface="Times New Roman" panose="02020603050405020304" pitchFamily="18" charset="0"/>
              </a:rPr>
              <a:t> </a:t>
            </a:r>
            <a:r>
              <a:rPr lang="en-AU" sz="2800" i="1" smtClean="0">
                <a:cs typeface="Times New Roman" panose="02020603050405020304" pitchFamily="18" charset="0"/>
              </a:rPr>
              <a:t>q</a:t>
            </a:r>
            <a:r>
              <a:rPr lang="en-AU" sz="2800" smtClean="0">
                <a:cs typeface="Times New Roman" panose="02020603050405020304" pitchFamily="18" charset="0"/>
              </a:rPr>
              <a:t> hasil </a:t>
            </a:r>
          </a:p>
          <a:p>
            <a:pPr algn="just" eaLnBrk="1" hangingPunct="1"/>
            <a:endParaRPr lang="en-AU" sz="2800" smtClean="0"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</a:pPr>
            <a:r>
              <a:rPr lang="en-AU" sz="2800" smtClean="0">
                <a:cs typeface="Times New Roman" panose="02020603050405020304" pitchFamily="18" charset="0"/>
              </a:rPr>
              <a:t>2.    Kaidah </a:t>
            </a:r>
            <a:r>
              <a:rPr lang="en-AU" sz="2800" smtClean="0">
                <a:cs typeface="Times New Roman" panose="02020603050405020304" pitchFamily="18" charset="0"/>
              </a:rPr>
              <a:t>penjumlahan (</a:t>
            </a:r>
            <a:r>
              <a:rPr lang="en-AU" sz="2800" i="1" smtClean="0">
                <a:cs typeface="Times New Roman" panose="02020603050405020304" pitchFamily="18" charset="0"/>
              </a:rPr>
              <a:t>rule of sum</a:t>
            </a:r>
            <a:r>
              <a:rPr lang="en-AU" sz="2800" smtClean="0">
                <a:cs typeface="Times New Roman" panose="02020603050405020304" pitchFamily="18" charset="0"/>
              </a:rPr>
              <a:t>)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AU" sz="2800" smtClean="0">
                <a:cs typeface="Times New Roman" panose="02020603050405020304" pitchFamily="18" charset="0"/>
              </a:rPr>
              <a:t>		Percobaan 1: </a:t>
            </a:r>
            <a:r>
              <a:rPr lang="en-AU" sz="2800" i="1" smtClean="0">
                <a:cs typeface="Times New Roman" panose="02020603050405020304" pitchFamily="18" charset="0"/>
              </a:rPr>
              <a:t>p</a:t>
            </a:r>
            <a:r>
              <a:rPr lang="en-AU" sz="2800" smtClean="0">
                <a:cs typeface="Times New Roman" panose="02020603050405020304" pitchFamily="18" charset="0"/>
              </a:rPr>
              <a:t> hasil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AU" sz="2800" smtClean="0">
                <a:cs typeface="Times New Roman" panose="02020603050405020304" pitchFamily="18" charset="0"/>
              </a:rPr>
              <a:t>		Percobaan 2: </a:t>
            </a:r>
            <a:r>
              <a:rPr lang="en-AU" sz="2800" i="1" smtClean="0">
                <a:cs typeface="Times New Roman" panose="02020603050405020304" pitchFamily="18" charset="0"/>
              </a:rPr>
              <a:t>q</a:t>
            </a:r>
            <a:r>
              <a:rPr lang="en-AU" sz="2800" smtClean="0">
                <a:cs typeface="Times New Roman" panose="02020603050405020304" pitchFamily="18" charset="0"/>
              </a:rPr>
              <a:t> hasil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AU" sz="2800" smtClean="0">
                <a:cs typeface="Times New Roman" panose="02020603050405020304" pitchFamily="18" charset="0"/>
              </a:rPr>
              <a:t> 		Percobaan 1 </a:t>
            </a:r>
            <a:r>
              <a:rPr lang="en-AU" sz="2800" b="1" smtClean="0">
                <a:cs typeface="Times New Roman" panose="02020603050405020304" pitchFamily="18" charset="0"/>
              </a:rPr>
              <a:t>atau</a:t>
            </a:r>
            <a:r>
              <a:rPr lang="en-AU" sz="2800" smtClean="0">
                <a:cs typeface="Times New Roman" panose="02020603050405020304" pitchFamily="18" charset="0"/>
              </a:rPr>
              <a:t> percobaan </a:t>
            </a:r>
            <a:r>
              <a:rPr lang="en-AU" sz="2800" smtClean="0">
                <a:cs typeface="Times New Roman" panose="02020603050405020304" pitchFamily="18" charset="0"/>
              </a:rPr>
              <a:t>2 : </a:t>
            </a:r>
            <a:r>
              <a:rPr lang="en-AU" sz="2800" i="1" smtClean="0">
                <a:cs typeface="Times New Roman" panose="02020603050405020304" pitchFamily="18" charset="0"/>
              </a:rPr>
              <a:t>p</a:t>
            </a:r>
            <a:r>
              <a:rPr lang="en-AU" sz="2800" smtClean="0">
                <a:cs typeface="Times New Roman" panose="02020603050405020304" pitchFamily="18" charset="0"/>
              </a:rPr>
              <a:t> + </a:t>
            </a:r>
            <a:r>
              <a:rPr lang="en-AU" sz="2800" i="1" smtClean="0">
                <a:cs typeface="Times New Roman" panose="02020603050405020304" pitchFamily="18" charset="0"/>
              </a:rPr>
              <a:t>q</a:t>
            </a:r>
            <a:r>
              <a:rPr lang="en-AU" sz="2800" smtClean="0">
                <a:cs typeface="Times New Roman" panose="02020603050405020304" pitchFamily="18" charset="0"/>
              </a:rPr>
              <a:t> hasil</a:t>
            </a:r>
            <a:endParaRPr lang="en-GB" sz="2800" smtClean="0"/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A5FE740C-87A6-4A83-9E4C-753B866BBA4B}" type="slidenum">
              <a:rPr lang="en-GB" sz="1200">
                <a:solidFill>
                  <a:srgbClr val="3F3F3F"/>
                </a:solidFill>
                <a:latin typeface="Tahoma" panose="020B0604030504040204" pitchFamily="34" charset="0"/>
              </a:rPr>
              <a:pPr>
                <a:buClrTx/>
                <a:buSzTx/>
                <a:buFontTx/>
                <a:buNone/>
              </a:pPr>
              <a:t>5</a:t>
            </a:fld>
            <a:endParaRPr lang="en-GB" sz="1200">
              <a:solidFill>
                <a:srgbClr val="3F3F3F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93640" y="1295400"/>
            <a:ext cx="7772400" cy="55626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contoh 1.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ketua angkatan if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hanya 1 orang (pria atau wanita, tidak bias gender). jumlah pria if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= 65 orang dan jumlah wanita = 15 orang. berapa banyak cara memilih ketua angkatan?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u="sng" smtClean="0">
                <a:latin typeface="Arial" panose="020B0604020202020204" pitchFamily="34" charset="0"/>
                <a:cs typeface="Arial" panose="020B0604020202020204" pitchFamily="34" charset="0"/>
              </a:rPr>
              <a:t>penyelesaian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: 65 + 15 = 80 cara.	</a:t>
            </a:r>
            <a:r>
              <a:rPr lang="en-GB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sz="24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contoh 2.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dua orang perwakilan if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mengikuti lomba. wakil yang dipilih 1 orang pria dan 1 orang wanita. berapa banyak cara memilih 2 orang wakil tersebut?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u="sng" smtClean="0">
                <a:latin typeface="Arial" panose="020B0604020202020204" pitchFamily="34" charset="0"/>
                <a:cs typeface="Arial" panose="020B0604020202020204" pitchFamily="34" charset="0"/>
              </a:rPr>
              <a:t>penyelesaian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: 65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15 =  975 cara.</a:t>
            </a:r>
          </a:p>
          <a:p>
            <a:pPr eaLnBrk="1" hangingPunct="1">
              <a:lnSpc>
                <a:spcPct val="90000"/>
              </a:lnSpc>
            </a:pPr>
            <a:endParaRPr lang="en-GB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AE4A0D42-EF9A-4512-9E64-C30C356BED55}" type="slidenum">
              <a:rPr lang="en-GB" sz="1200">
                <a:solidFill>
                  <a:srgbClr val="3F3F3F"/>
                </a:solidFill>
                <a:latin typeface="Tahoma" panose="020B0604030504040204" pitchFamily="34" charset="0"/>
              </a:rPr>
              <a:pPr>
                <a:buClrTx/>
                <a:buSzTx/>
                <a:buFontTx/>
                <a:buNone/>
              </a:pPr>
              <a:t>6</a:t>
            </a:fld>
            <a:endParaRPr lang="en-GB" sz="1200">
              <a:solidFill>
                <a:srgbClr val="3F3F3F"/>
              </a:solidFill>
              <a:latin typeface="Tahoma" panose="020B0604030504040204" pitchFamily="34" charset="0"/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428625" y="428625"/>
            <a:ext cx="2714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sz="4000">
                <a:solidFill>
                  <a:schemeClr val="tx2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Contoh</a:t>
            </a:r>
            <a:r>
              <a:rPr lang="en-US" sz="4000">
                <a:solidFill>
                  <a:srgbClr val="FFC000"/>
                </a:solidFill>
                <a:latin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Perluasan Kaidah Dasar Menghitung</a:t>
            </a:r>
            <a:endParaRPr lang="en-GB" sz="3600" smtClean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18348" y="2060898"/>
            <a:ext cx="7858108" cy="4041162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en-AU" sz="2200" smtClean="0">
                <a:cs typeface="Times New Roman" panose="02020603050405020304" pitchFamily="18" charset="0"/>
              </a:rPr>
              <a:t>	Misalkan ada </a:t>
            </a:r>
            <a:r>
              <a:rPr lang="en-AU" sz="2200" i="1" smtClean="0">
                <a:cs typeface="Times New Roman" panose="02020603050405020304" pitchFamily="18" charset="0"/>
              </a:rPr>
              <a:t>n</a:t>
            </a:r>
            <a:r>
              <a:rPr lang="en-AU" sz="2200" smtClean="0">
                <a:cs typeface="Times New Roman" panose="02020603050405020304" pitchFamily="18" charset="0"/>
              </a:rPr>
              <a:t> percobaan, masing-masing dg </a:t>
            </a:r>
            <a:r>
              <a:rPr lang="en-AU" sz="2200" i="1" smtClean="0">
                <a:cs typeface="Times New Roman" panose="02020603050405020304" pitchFamily="18" charset="0"/>
              </a:rPr>
              <a:t>p</a:t>
            </a:r>
            <a:r>
              <a:rPr lang="en-AU" sz="2200" i="1" baseline="-30000" smtClean="0">
                <a:cs typeface="Times New Roman" panose="02020603050405020304" pitchFamily="18" charset="0"/>
              </a:rPr>
              <a:t>i</a:t>
            </a:r>
            <a:r>
              <a:rPr lang="en-AU" sz="2200" i="1" smtClean="0">
                <a:cs typeface="Times New Roman" panose="02020603050405020304" pitchFamily="18" charset="0"/>
              </a:rPr>
              <a:t> </a:t>
            </a:r>
            <a:r>
              <a:rPr lang="en-AU" sz="2200" smtClean="0">
                <a:cs typeface="Times New Roman" panose="02020603050405020304" pitchFamily="18" charset="0"/>
              </a:rPr>
              <a:t>hasil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AU" sz="2200" smtClean="0">
                <a:cs typeface="Times New Roman" panose="02020603050405020304" pitchFamily="18" charset="0"/>
              </a:rPr>
              <a:t>	1. Kaidah perkalian (</a:t>
            </a:r>
            <a:r>
              <a:rPr lang="en-AU" sz="2200" i="1" smtClean="0">
                <a:cs typeface="Times New Roman" panose="02020603050405020304" pitchFamily="18" charset="0"/>
              </a:rPr>
              <a:t>rule of product</a:t>
            </a:r>
            <a:r>
              <a:rPr lang="en-AU" sz="2200" smtClean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AU" sz="2200" i="1" smtClean="0">
                <a:cs typeface="Times New Roman" panose="02020603050405020304" pitchFamily="18" charset="0"/>
              </a:rPr>
              <a:t>		p</a:t>
            </a:r>
            <a:r>
              <a:rPr lang="en-AU" sz="2200" baseline="-30000" smtClean="0">
                <a:cs typeface="Times New Roman" panose="02020603050405020304" pitchFamily="18" charset="0"/>
              </a:rPr>
              <a:t>1</a:t>
            </a:r>
            <a:r>
              <a:rPr lang="en-AU" sz="2200" smtClean="0">
                <a:cs typeface="Times New Roman" panose="02020603050405020304" pitchFamily="18" charset="0"/>
              </a:rPr>
              <a:t> </a:t>
            </a:r>
            <a:r>
              <a:rPr lang="en-AU" sz="22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AU" sz="2200" smtClean="0">
                <a:cs typeface="Times New Roman" panose="02020603050405020304" pitchFamily="18" charset="0"/>
              </a:rPr>
              <a:t> </a:t>
            </a:r>
            <a:r>
              <a:rPr lang="en-AU" sz="2200" i="1" smtClean="0">
                <a:cs typeface="Times New Roman" panose="02020603050405020304" pitchFamily="18" charset="0"/>
              </a:rPr>
              <a:t>p</a:t>
            </a:r>
            <a:r>
              <a:rPr lang="en-AU" sz="2200" baseline="-30000" smtClean="0">
                <a:cs typeface="Times New Roman" panose="02020603050405020304" pitchFamily="18" charset="0"/>
              </a:rPr>
              <a:t>2</a:t>
            </a:r>
            <a:r>
              <a:rPr lang="en-AU" sz="2200" smtClean="0">
                <a:cs typeface="Times New Roman" panose="02020603050405020304" pitchFamily="18" charset="0"/>
              </a:rPr>
              <a:t> </a:t>
            </a:r>
            <a:r>
              <a:rPr lang="en-AU" sz="22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AU" sz="2200" smtClean="0">
                <a:cs typeface="Times New Roman" panose="02020603050405020304" pitchFamily="18" charset="0"/>
              </a:rPr>
              <a:t> … </a:t>
            </a:r>
            <a:r>
              <a:rPr lang="en-AU" sz="22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AU" sz="2200" smtClean="0">
                <a:cs typeface="Times New Roman" panose="02020603050405020304" pitchFamily="18" charset="0"/>
              </a:rPr>
              <a:t> </a:t>
            </a:r>
            <a:r>
              <a:rPr lang="en-AU" sz="2200" i="1" smtClean="0">
                <a:cs typeface="Times New Roman" panose="02020603050405020304" pitchFamily="18" charset="0"/>
              </a:rPr>
              <a:t>p</a:t>
            </a:r>
            <a:r>
              <a:rPr lang="en-AU" sz="2200" i="1" baseline="-30000" smtClean="0">
                <a:cs typeface="Times New Roman" panose="02020603050405020304" pitchFamily="18" charset="0"/>
              </a:rPr>
              <a:t>n</a:t>
            </a:r>
            <a:r>
              <a:rPr lang="en-AU" sz="2200" smtClean="0">
                <a:cs typeface="Times New Roman" panose="02020603050405020304" pitchFamily="18" charset="0"/>
              </a:rPr>
              <a:t>  hasil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AU" sz="2200" smtClean="0"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AU" sz="2200" smtClean="0">
                <a:cs typeface="Times New Roman" panose="02020603050405020304" pitchFamily="18" charset="0"/>
              </a:rPr>
              <a:t>	2. Kaidah penjumlahan (</a:t>
            </a:r>
            <a:r>
              <a:rPr lang="en-AU" sz="2200" i="1" smtClean="0">
                <a:cs typeface="Times New Roman" panose="02020603050405020304" pitchFamily="18" charset="0"/>
              </a:rPr>
              <a:t>rule of sum</a:t>
            </a:r>
            <a:r>
              <a:rPr lang="en-AU" sz="2200" smtClean="0">
                <a:cs typeface="Times New Roman" panose="02020603050405020304" pitchFamily="18" charset="0"/>
              </a:rPr>
              <a:t>)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AU" sz="2200" i="1" smtClean="0">
                <a:cs typeface="Times New Roman" panose="02020603050405020304" pitchFamily="18" charset="0"/>
              </a:rPr>
              <a:t>		p</a:t>
            </a:r>
            <a:r>
              <a:rPr lang="en-AU" sz="2200" baseline="-30000" smtClean="0">
                <a:cs typeface="Times New Roman" panose="02020603050405020304" pitchFamily="18" charset="0"/>
              </a:rPr>
              <a:t>1</a:t>
            </a:r>
            <a:r>
              <a:rPr lang="en-AU" sz="2200" smtClean="0">
                <a:cs typeface="Times New Roman" panose="02020603050405020304" pitchFamily="18" charset="0"/>
              </a:rPr>
              <a:t> + </a:t>
            </a:r>
            <a:r>
              <a:rPr lang="en-AU" sz="2200" i="1" smtClean="0">
                <a:cs typeface="Times New Roman" panose="02020603050405020304" pitchFamily="18" charset="0"/>
              </a:rPr>
              <a:t>p</a:t>
            </a:r>
            <a:r>
              <a:rPr lang="en-AU" sz="2200" baseline="-30000" smtClean="0">
                <a:cs typeface="Times New Roman" panose="02020603050405020304" pitchFamily="18" charset="0"/>
              </a:rPr>
              <a:t>2</a:t>
            </a:r>
            <a:r>
              <a:rPr lang="en-AU" sz="2200" smtClean="0">
                <a:cs typeface="Times New Roman" panose="02020603050405020304" pitchFamily="18" charset="0"/>
              </a:rPr>
              <a:t> + … + </a:t>
            </a:r>
            <a:r>
              <a:rPr lang="en-AU" sz="2200" i="1" smtClean="0">
                <a:cs typeface="Times New Roman" panose="02020603050405020304" pitchFamily="18" charset="0"/>
              </a:rPr>
              <a:t>p</a:t>
            </a:r>
            <a:r>
              <a:rPr lang="en-AU" sz="2200" i="1" baseline="-30000" smtClean="0">
                <a:cs typeface="Times New Roman" panose="02020603050405020304" pitchFamily="18" charset="0"/>
              </a:rPr>
              <a:t>n</a:t>
            </a:r>
            <a:r>
              <a:rPr lang="en-AU" sz="2200" smtClean="0">
                <a:cs typeface="Times New Roman" panose="02020603050405020304" pitchFamily="18" charset="0"/>
              </a:rPr>
              <a:t>  hasil </a:t>
            </a:r>
            <a:endParaRPr lang="en-GB" sz="2200" smtClean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E1C9E874-40F1-4218-A33A-486B47689605}" type="slidenum">
              <a:rPr lang="en-GB" sz="1200">
                <a:solidFill>
                  <a:srgbClr val="3F3F3F"/>
                </a:solidFill>
                <a:latin typeface="Tahoma" panose="020B0604030504040204" pitchFamily="34" charset="0"/>
              </a:rPr>
              <a:pPr>
                <a:buClrTx/>
                <a:buSzTx/>
                <a:buFontTx/>
                <a:buNone/>
              </a:pPr>
              <a:t>7</a:t>
            </a:fld>
            <a:endParaRPr lang="en-GB" sz="1200">
              <a:solidFill>
                <a:srgbClr val="3F3F3F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sz="2000" b="1" smtClean="0">
                <a:cs typeface="Times New Roman" panose="02020603050405020304" pitchFamily="18" charset="0"/>
              </a:rPr>
              <a:t>Contoh 3. </a:t>
            </a:r>
            <a:r>
              <a:rPr lang="en-US" sz="2000" smtClean="0">
                <a:cs typeface="Times New Roman" panose="02020603050405020304" pitchFamily="18" charset="0"/>
              </a:rPr>
              <a:t>Bit biner hanya 0 dan 1. Berapa banyak </a:t>
            </a:r>
            <a:r>
              <a:rPr lang="en-US" sz="2000" i="1" smtClean="0">
                <a:cs typeface="Times New Roman" panose="02020603050405020304" pitchFamily="18" charset="0"/>
              </a:rPr>
              <a:t>string</a:t>
            </a:r>
            <a:r>
              <a:rPr lang="en-US" sz="2000" smtClean="0">
                <a:cs typeface="Times New Roman" panose="02020603050405020304" pitchFamily="18" charset="0"/>
              </a:rPr>
              <a:t> biner yang dapat dibentuk jika: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000" smtClean="0">
                <a:cs typeface="Times New Roman" panose="02020603050405020304" pitchFamily="18" charset="0"/>
              </a:rPr>
              <a:t>	(a) panjang </a:t>
            </a:r>
            <a:r>
              <a:rPr lang="en-US" sz="2000" i="1" smtClean="0">
                <a:cs typeface="Times New Roman" panose="02020603050405020304" pitchFamily="18" charset="0"/>
              </a:rPr>
              <a:t>string</a:t>
            </a:r>
            <a:r>
              <a:rPr lang="en-US" sz="2000" smtClean="0">
                <a:cs typeface="Times New Roman" panose="02020603050405020304" pitchFamily="18" charset="0"/>
              </a:rPr>
              <a:t> 5 bit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000" smtClean="0">
                <a:cs typeface="Times New Roman" panose="02020603050405020304" pitchFamily="18" charset="0"/>
              </a:rPr>
              <a:t>	(b) panjang </a:t>
            </a:r>
            <a:r>
              <a:rPr lang="en-US" sz="2000" i="1" smtClean="0">
                <a:cs typeface="Times New Roman" panose="02020603050405020304" pitchFamily="18" charset="0"/>
              </a:rPr>
              <a:t>string</a:t>
            </a:r>
            <a:r>
              <a:rPr lang="en-US" sz="2000" smtClean="0">
                <a:cs typeface="Times New Roman" panose="02020603050405020304" pitchFamily="18" charset="0"/>
              </a:rPr>
              <a:t> 8 bit (= 1 </a:t>
            </a:r>
            <a:r>
              <a:rPr lang="en-US" sz="2000" i="1" smtClean="0">
                <a:cs typeface="Times New Roman" panose="02020603050405020304" pitchFamily="18" charset="0"/>
              </a:rPr>
              <a:t>byte</a:t>
            </a:r>
            <a:r>
              <a:rPr lang="en-US" sz="2000" smtClean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000" smtClean="0"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000" u="sng" smtClean="0">
                <a:cs typeface="Times New Roman" panose="02020603050405020304" pitchFamily="18" charset="0"/>
              </a:rPr>
              <a:t>Penyelesaian</a:t>
            </a:r>
            <a:r>
              <a:rPr lang="en-US" sz="2000" smtClean="0"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AU" sz="2000" smtClean="0">
                <a:cs typeface="Times New Roman" panose="02020603050405020304" pitchFamily="18" charset="0"/>
              </a:rPr>
              <a:t>	(a) 2 </a:t>
            </a:r>
            <a:r>
              <a:rPr lang="en-AU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AU" sz="2000" smtClean="0">
                <a:cs typeface="Times New Roman" panose="02020603050405020304" pitchFamily="18" charset="0"/>
              </a:rPr>
              <a:t> 2 </a:t>
            </a:r>
            <a:r>
              <a:rPr lang="en-AU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AU" sz="2000" smtClean="0">
                <a:cs typeface="Times New Roman" panose="02020603050405020304" pitchFamily="18" charset="0"/>
              </a:rPr>
              <a:t> 2 </a:t>
            </a:r>
            <a:r>
              <a:rPr lang="en-AU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AU" sz="2000" smtClean="0">
                <a:cs typeface="Times New Roman" panose="02020603050405020304" pitchFamily="18" charset="0"/>
              </a:rPr>
              <a:t> 2 </a:t>
            </a:r>
            <a:r>
              <a:rPr lang="en-AU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AU" sz="2000" smtClean="0">
                <a:cs typeface="Times New Roman" panose="02020603050405020304" pitchFamily="18" charset="0"/>
              </a:rPr>
              <a:t> 2 = 2</a:t>
            </a:r>
            <a:r>
              <a:rPr lang="en-AU" sz="2000" baseline="30000" smtClean="0">
                <a:cs typeface="Times New Roman" panose="02020603050405020304" pitchFamily="18" charset="0"/>
              </a:rPr>
              <a:t>5</a:t>
            </a:r>
            <a:r>
              <a:rPr lang="en-AU" sz="2000" smtClean="0">
                <a:cs typeface="Times New Roman" panose="02020603050405020304" pitchFamily="18" charset="0"/>
              </a:rPr>
              <a:t> = 32 buah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AU" sz="2000" smtClean="0">
                <a:cs typeface="Times New Roman" panose="02020603050405020304" pitchFamily="18" charset="0"/>
              </a:rPr>
              <a:t>	(b) 2</a:t>
            </a:r>
            <a:r>
              <a:rPr lang="en-AU" sz="2000" baseline="30000" smtClean="0">
                <a:cs typeface="Times New Roman" panose="02020603050405020304" pitchFamily="18" charset="0"/>
              </a:rPr>
              <a:t>8</a:t>
            </a:r>
            <a:r>
              <a:rPr lang="en-AU" sz="2000" smtClean="0">
                <a:cs typeface="Times New Roman" panose="02020603050405020304" pitchFamily="18" charset="0"/>
              </a:rPr>
              <a:t> = 256 buah</a:t>
            </a:r>
            <a:endParaRPr lang="en-GB" sz="2000" smtClean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0734EAF5-5BC2-41B8-9AAF-9FE92D6CAFAA}" type="slidenum">
              <a:rPr lang="en-GB" sz="1200">
                <a:solidFill>
                  <a:srgbClr val="3F3F3F"/>
                </a:solidFill>
                <a:latin typeface="Tahoma" panose="020B0604030504040204" pitchFamily="34" charset="0"/>
              </a:rPr>
              <a:pPr>
                <a:buClrTx/>
                <a:buSzTx/>
                <a:buFontTx/>
                <a:buNone/>
              </a:pPr>
              <a:t>8</a:t>
            </a:fld>
            <a:endParaRPr lang="en-GB" sz="1200">
              <a:solidFill>
                <a:srgbClr val="3F3F3F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11560" y="1052736"/>
            <a:ext cx="8153400" cy="5490649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70000"/>
              </a:lnSpc>
            </a:pPr>
            <a:r>
              <a:rPr lang="en-US" sz="2500">
                <a:cs typeface="Times New Roman" panose="02020603050405020304" pitchFamily="18" charset="0"/>
              </a:rPr>
              <a:t>Contoh 4. Berapa banyak bilangan ganjil antara 1000 dan 9999 (termasuk 1000 dan 9999 itu sendiri) yang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>
                <a:cs typeface="Times New Roman" panose="02020603050405020304" pitchFamily="18" charset="0"/>
              </a:rPr>
              <a:t>	(a) semua angkanya berbeda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>
                <a:cs typeface="Times New Roman" panose="02020603050405020304" pitchFamily="18" charset="0"/>
              </a:rPr>
              <a:t>	(b) boleh ada angka yang berulang.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u="sng" smtClean="0">
                <a:cs typeface="Times New Roman" panose="02020603050405020304" pitchFamily="18" charset="0"/>
              </a:rPr>
              <a:t>Penyelesaian</a:t>
            </a:r>
            <a:r>
              <a:rPr lang="en-US" sz="2400" smtClean="0"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AU" sz="2400" smtClean="0">
                <a:cs typeface="Times New Roman" panose="02020603050405020304" pitchFamily="18" charset="0"/>
              </a:rPr>
              <a:t>(a) </a:t>
            </a:r>
            <a:r>
              <a:rPr lang="en-AU" sz="2400" smtClean="0">
                <a:cs typeface="Times New Roman" panose="02020603050405020304" pitchFamily="18" charset="0"/>
              </a:rPr>
              <a:t>   posisi </a:t>
            </a:r>
            <a:r>
              <a:rPr lang="en-AU" sz="2400" smtClean="0">
                <a:cs typeface="Times New Roman" panose="02020603050405020304" pitchFamily="18" charset="0"/>
              </a:rPr>
              <a:t>satuan : 5 kemungkinan angka (1, 3, 5, 7, 9)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smtClean="0">
                <a:cs typeface="Times New Roman" panose="02020603050405020304" pitchFamily="18" charset="0"/>
              </a:rPr>
              <a:t>	  posisi ribuan   : 8 kemungkinan angka  ( 1 sd 9)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smtClean="0">
                <a:cs typeface="Times New Roman" panose="02020603050405020304" pitchFamily="18" charset="0"/>
              </a:rPr>
              <a:t>	  posisi ratusan : 8 kemungkinan angka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smtClean="0">
                <a:cs typeface="Times New Roman" panose="02020603050405020304" pitchFamily="18" charset="0"/>
              </a:rPr>
              <a:t>	  posisi puluhan: 7 kemungkinan angka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smtClean="0">
                <a:cs typeface="Times New Roman" panose="02020603050405020304" pitchFamily="18" charset="0"/>
              </a:rPr>
              <a:t>	  </a:t>
            </a:r>
            <a:r>
              <a:rPr lang="en-US" sz="2400" b="1" smtClean="0">
                <a:cs typeface="Times New Roman" panose="02020603050405020304" pitchFamily="18" charset="0"/>
              </a:rPr>
              <a:t>Banyak bilangan ganjil seluruhnya = (5)(8)(8)(7) = 2240 buah</a:t>
            </a:r>
            <a:r>
              <a:rPr lang="en-US" sz="2800" smtClean="0">
                <a:cs typeface="Times New Roman" panose="02020603050405020304" pitchFamily="18" charset="0"/>
              </a:rPr>
              <a:t>.</a:t>
            </a:r>
            <a:endParaRPr lang="en-US" sz="240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smtClean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sz="2400" smtClean="0"/>
              <a:t> </a:t>
            </a:r>
            <a:endParaRPr lang="en-GB" sz="2400" smtClean="0"/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42E8DB36-68E7-4F66-883D-167EDB7AC98D}" type="slidenum">
              <a:rPr lang="en-GB" sz="1200">
                <a:solidFill>
                  <a:srgbClr val="3F3F3F"/>
                </a:solidFill>
                <a:latin typeface="Tahoma" panose="020B0604030504040204" pitchFamily="34" charset="0"/>
              </a:rPr>
              <a:pPr>
                <a:buClrTx/>
                <a:buSzTx/>
                <a:buFontTx/>
                <a:buNone/>
              </a:pPr>
              <a:t>9</a:t>
            </a:fld>
            <a:endParaRPr lang="en-GB" sz="1200">
              <a:solidFill>
                <a:srgbClr val="3F3F3F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3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30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2014</TotalTime>
  <Words>557</Words>
  <Application>Microsoft Office PowerPoint</Application>
  <PresentationFormat>On-screen Show (4:3)</PresentationFormat>
  <Paragraphs>168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Adobe Garamond Pro</vt:lpstr>
      <vt:lpstr>Arial</vt:lpstr>
      <vt:lpstr>Calibri</vt:lpstr>
      <vt:lpstr>Calibri Light</vt:lpstr>
      <vt:lpstr>Century Gothic</vt:lpstr>
      <vt:lpstr>Courier New</vt:lpstr>
      <vt:lpstr>Symbol</vt:lpstr>
      <vt:lpstr>Tahoma</vt:lpstr>
      <vt:lpstr>Times New Roman</vt:lpstr>
      <vt:lpstr>Wingdings</vt:lpstr>
      <vt:lpstr>Wingdings 2</vt:lpstr>
      <vt:lpstr>Retrospect</vt:lpstr>
      <vt:lpstr>Document</vt:lpstr>
      <vt:lpstr>Kombinatorial</vt:lpstr>
      <vt:lpstr>Kompetensi: Menyelesaikan Kasus-kasus Kombinasi Dan Permutasi Menggunakan Fungsi-fungsi Dalam Kombinatorial </vt:lpstr>
      <vt:lpstr>BERAPA MACAM cara untuk menyusun menu (1 minuman + 1 makanan)</vt:lpstr>
      <vt:lpstr>Definisi</vt:lpstr>
      <vt:lpstr>Kaidah Dasar Menghitung</vt:lpstr>
      <vt:lpstr>PowerPoint Presentation</vt:lpstr>
      <vt:lpstr>Perluasan Kaidah Dasar Menghitung</vt:lpstr>
      <vt:lpstr>PowerPoint Presentation</vt:lpstr>
      <vt:lpstr>PowerPoint Presentation</vt:lpstr>
      <vt:lpstr>PowerPoint Presentation</vt:lpstr>
      <vt:lpstr>Latihan:</vt:lpstr>
      <vt:lpstr>PowerPoint Presentation</vt:lpstr>
      <vt:lpstr>Prinsip Inklusi-Eksklusi</vt:lpstr>
      <vt:lpstr>Permutasi</vt:lpstr>
      <vt:lpstr>PowerPoint Presentation</vt:lpstr>
      <vt:lpstr>PowerPoint Presentation</vt:lpstr>
      <vt:lpstr>PowerPoint Presentation</vt:lpstr>
      <vt:lpstr>Permutasi r dari n elemen</vt:lpstr>
      <vt:lpstr>PowerPoint Presentation</vt:lpstr>
      <vt:lpstr>PowerPoint Presentation</vt:lpstr>
      <vt:lpstr>PowerPoint Presentation</vt:lpstr>
      <vt:lpstr>Kombinasi</vt:lpstr>
      <vt:lpstr>PowerPoint Presentation</vt:lpstr>
      <vt:lpstr>PowerPoint Presentation</vt:lpstr>
      <vt:lpstr>PowerPoint Presentation</vt:lpstr>
      <vt:lpstr>Interpretasi Kombinasi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Institut Teknologi Bandung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Kombinatorial</dc:title>
  <dc:creator>IF-User</dc:creator>
  <cp:lastModifiedBy>indi widi</cp:lastModifiedBy>
  <cp:revision>65</cp:revision>
  <dcterms:created xsi:type="dcterms:W3CDTF">2005-09-24T03:20:24Z</dcterms:created>
  <dcterms:modified xsi:type="dcterms:W3CDTF">2016-05-30T04:06:07Z</dcterms:modified>
</cp:coreProperties>
</file>