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6" r:id="rId13"/>
    <p:sldId id="307" r:id="rId14"/>
    <p:sldId id="308" r:id="rId15"/>
    <p:sldId id="309" r:id="rId16"/>
    <p:sldId id="310" r:id="rId17"/>
    <p:sldId id="311" r:id="rId18"/>
    <p:sldId id="291" r:id="rId19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E2A6"/>
    <a:srgbClr val="008A00"/>
    <a:srgbClr val="009900"/>
    <a:srgbClr val="006699"/>
    <a:srgbClr val="F9BF8B"/>
    <a:srgbClr val="F14343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1" d="100"/>
          <a:sy n="71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4C2A92-D1EA-4772-ABC2-C361A87A80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495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467600" y="6448425"/>
            <a:ext cx="12192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81000" y="6461125"/>
            <a:ext cx="457200" cy="24447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50573C-EF77-43EA-BF22-EC95CC82675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3657600"/>
            <a:ext cx="4876800" cy="3048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2438400"/>
            <a:ext cx="4800600" cy="1114425"/>
          </a:xfr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pic>
        <p:nvPicPr>
          <p:cNvPr id="8" name="Picture 7" descr="images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40524" y="6019800"/>
            <a:ext cx="831746" cy="831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934200" y="228600"/>
            <a:ext cx="1752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553200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58D0E2D-35BA-40EE-BDC0-5F7DCCB829B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553200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704850"/>
            <a:ext cx="2047875" cy="561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704850"/>
            <a:ext cx="5991225" cy="561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934200" y="228600"/>
            <a:ext cx="1752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553200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D85AC62-5EE0-479F-8E0C-97FF1EEF809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553200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302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704850"/>
            <a:ext cx="56388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631950"/>
            <a:ext cx="8191500" cy="469265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934200" y="228600"/>
            <a:ext cx="1752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553200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1B26CE4-6FE7-47C4-AA00-4BB8AEC3953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553200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6777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26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5667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31950"/>
            <a:ext cx="4019550" cy="469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0" y="1631950"/>
            <a:ext cx="4019550" cy="469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934200" y="228600"/>
            <a:ext cx="1752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191000" y="6553200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DBD5A4-28F6-40EC-90CC-B0BE539AEC6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81000" y="6553200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155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6934200" y="228600"/>
            <a:ext cx="1752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4191000" y="6553200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9AF0CD4-F958-4EA2-B539-9DD52DB6E60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>
          <a:xfrm>
            <a:off x="381000" y="6553200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781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934200" y="228600"/>
            <a:ext cx="1752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91000" y="6553200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CBD461E-4C18-445F-BC18-2ABB0F5ABEE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81000" y="6553200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82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934200" y="228600"/>
            <a:ext cx="1752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4191000" y="6553200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D331DE3-8D37-47C2-A565-2D8AD86E75E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381000" y="6553200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565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934200" y="228600"/>
            <a:ext cx="1752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191000" y="6553200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7425F1-9D0A-48C7-89F4-30D514F19FC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81000" y="6553200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4224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934200" y="228600"/>
            <a:ext cx="1752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191000" y="6553200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3D3613-3206-4EF6-8995-1FCD2FF4114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81000" y="6553200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05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7" name="Object 93"/>
          <p:cNvGraphicFramePr>
            <a:graphicFrameLocks noChangeAspect="1"/>
          </p:cNvGraphicFramePr>
          <p:nvPr/>
        </p:nvGraphicFramePr>
        <p:xfrm>
          <a:off x="0" y="409575"/>
          <a:ext cx="914400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Image" r:id="rId15" imgW="12952381" imgH="2717460" progId="Photoshop.Image.7">
                  <p:embed/>
                </p:oleObj>
              </mc:Choice>
              <mc:Fallback>
                <p:oleObj name="Image" r:id="rId15" imgW="12952381" imgH="2717460" progId="Photoshop.Image.7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9575"/>
                        <a:ext cx="9144000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631950"/>
            <a:ext cx="8191500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057400" y="704850"/>
            <a:ext cx="5638800" cy="4873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2" name="Picture 11" descr="images.jp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55587" y="465241"/>
            <a:ext cx="1111043" cy="11110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p16_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67000"/>
            <a:ext cx="67151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p16_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806700"/>
            <a:ext cx="6350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72378" y="2410361"/>
            <a:ext cx="242842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Rounded MT Bold" panose="020F0704030504030204" pitchFamily="34" charset="0"/>
              </a:rPr>
              <a:t>Tree</a:t>
            </a:r>
            <a:endParaRPr lang="en-US" sz="8000" b="0" cap="none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55637"/>
            <a:ext cx="8229600" cy="563563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Data </a:t>
            </a:r>
            <a:r>
              <a:rPr lang="en-US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Masukan</a:t>
            </a: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Binary Tree</a:t>
            </a:r>
            <a:endParaRPr lang="en-US" sz="4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8001000" cy="3429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disisipkan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lebih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besar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</a:t>
            </a:r>
            <a:r>
              <a:rPr lang="en-US" i="1" dirty="0" smtClean="0"/>
              <a:t>parent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ditempatkan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subtree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kanan</a:t>
            </a:r>
            <a:r>
              <a:rPr lang="en-US" dirty="0" smtClean="0"/>
              <a:t>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lebih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kecil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disimpan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subtree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kiri</a:t>
            </a:r>
            <a:r>
              <a:rPr lang="en-US" dirty="0" smtClean="0"/>
              <a:t>”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i="1" dirty="0" smtClean="0">
                <a:sym typeface="Wingdings" pitchFamily="2" charset="2"/>
              </a:rPr>
              <a:t>Binary Search Tree</a:t>
            </a:r>
            <a:endParaRPr lang="en-US" i="1" dirty="0" smtClean="0"/>
          </a:p>
          <a:p>
            <a:pPr marL="514350" indent="-514350">
              <a:buNone/>
            </a:pPr>
            <a:endParaRPr lang="en-US" b="0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en-US" b="0" i="1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220785" y="6416675"/>
            <a:ext cx="2751015" cy="31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Tim Struktur Data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5562600" y="6418008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4953000" y="823118"/>
            <a:ext cx="381000" cy="228600"/>
          </a:xfrm>
          <a:prstGeom prst="rightArrow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0915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8001000" cy="44196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err="1" smtClean="0"/>
              <a:t>Contoh</a:t>
            </a:r>
            <a:r>
              <a:rPr lang="en-US" sz="2400" dirty="0" smtClean="0"/>
              <a:t> :</a:t>
            </a:r>
            <a:endParaRPr lang="en-US" sz="2400" dirty="0" smtClean="0">
              <a:solidFill>
                <a:srgbClr val="C00000"/>
              </a:solidFill>
            </a:endParaRPr>
          </a:p>
          <a:p>
            <a:pPr lvl="0">
              <a:spcBef>
                <a:spcPts val="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H</a:t>
            </a:r>
            <a:r>
              <a:rPr lang="en-US" sz="2000" dirty="0" smtClean="0"/>
              <a:t> </a:t>
            </a:r>
            <a:r>
              <a:rPr lang="en-US" sz="2000" dirty="0" err="1" smtClean="0"/>
              <a:t>dijadikan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akar</a:t>
            </a:r>
            <a:r>
              <a:rPr lang="en-US" sz="2000" dirty="0" smtClean="0"/>
              <a:t>(</a:t>
            </a:r>
            <a:r>
              <a:rPr lang="en-US" sz="2000" b="1" i="1" dirty="0" smtClean="0"/>
              <a:t>root)</a:t>
            </a:r>
          </a:p>
          <a:p>
            <a:pPr lvl="0">
              <a:spcBef>
                <a:spcPts val="0"/>
              </a:spcBef>
            </a:pPr>
            <a:r>
              <a:rPr lang="en-US" sz="2000" b="1" dirty="0" smtClean="0">
                <a:solidFill>
                  <a:srgbClr val="FF9933"/>
                </a:solidFill>
              </a:rPr>
              <a:t>A</a:t>
            </a:r>
            <a:r>
              <a:rPr lang="en-US" sz="2000" dirty="0" smtClean="0"/>
              <a:t> &lt; </a:t>
            </a:r>
            <a:r>
              <a:rPr lang="en-US" sz="2000" b="1" dirty="0" smtClean="0">
                <a:solidFill>
                  <a:srgbClr val="FF0000"/>
                </a:solidFill>
              </a:rPr>
              <a:t>H</a:t>
            </a:r>
            <a:r>
              <a:rPr lang="en-US" sz="2000" dirty="0" smtClean="0"/>
              <a:t> :  </a:t>
            </a:r>
          </a:p>
          <a:p>
            <a:pPr lvl="0" indent="-3175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FF9933"/>
                </a:solidFill>
              </a:rPr>
              <a:t>A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b="1" dirty="0" err="1" smtClean="0"/>
              <a:t>anak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kiri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H</a:t>
            </a:r>
            <a:endParaRPr lang="en-US" sz="2000" dirty="0" smtClean="0"/>
          </a:p>
          <a:p>
            <a:pPr lvl="0">
              <a:spcBef>
                <a:spcPts val="0"/>
              </a:spcBef>
            </a:pPr>
            <a:r>
              <a:rPr lang="en-US" sz="2000" b="1" dirty="0" smtClean="0">
                <a:solidFill>
                  <a:srgbClr val="7030A0"/>
                </a:solidFill>
              </a:rPr>
              <a:t>K</a:t>
            </a:r>
            <a:r>
              <a:rPr lang="en-US" sz="2000" dirty="0" smtClean="0"/>
              <a:t> &gt; </a:t>
            </a:r>
            <a:r>
              <a:rPr lang="en-US" sz="2000" b="1" dirty="0" smtClean="0">
                <a:solidFill>
                  <a:srgbClr val="FF0000"/>
                </a:solidFill>
              </a:rPr>
              <a:t>H</a:t>
            </a:r>
            <a:r>
              <a:rPr lang="en-US" sz="2000" dirty="0" smtClean="0"/>
              <a:t> : </a:t>
            </a:r>
          </a:p>
          <a:p>
            <a:pPr lvl="0" indent="-3175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K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b="1" dirty="0" err="1" smtClean="0"/>
              <a:t>anak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kanan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H</a:t>
            </a:r>
            <a:endParaRPr lang="en-US" sz="2000" dirty="0" smtClean="0"/>
          </a:p>
          <a:p>
            <a:pPr lvl="0">
              <a:spcBef>
                <a:spcPts val="0"/>
              </a:spcBef>
            </a:pPr>
            <a:r>
              <a:rPr lang="en-US" sz="2000" b="1" dirty="0" smtClean="0">
                <a:solidFill>
                  <a:srgbClr val="33CC33"/>
                </a:solidFill>
              </a:rPr>
              <a:t>C</a:t>
            </a:r>
            <a:r>
              <a:rPr lang="en-US" sz="2000" dirty="0" smtClean="0"/>
              <a:t> &lt; </a:t>
            </a:r>
            <a:r>
              <a:rPr lang="en-US" sz="2000" b="1" dirty="0" smtClean="0">
                <a:solidFill>
                  <a:srgbClr val="FF0000"/>
                </a:solidFill>
              </a:rPr>
              <a:t>H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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33CC33"/>
                </a:solidFill>
              </a:rPr>
              <a:t>C</a:t>
            </a:r>
            <a:r>
              <a:rPr lang="en-US" sz="2000" dirty="0" smtClean="0"/>
              <a:t> &gt; </a:t>
            </a:r>
            <a:r>
              <a:rPr lang="en-US" sz="2000" b="1" dirty="0" smtClean="0">
                <a:solidFill>
                  <a:srgbClr val="FF9933"/>
                </a:solidFill>
              </a:rPr>
              <a:t>A</a:t>
            </a:r>
            <a:r>
              <a:rPr lang="en-US" sz="2000" dirty="0" smtClean="0"/>
              <a:t> :</a:t>
            </a:r>
          </a:p>
          <a:p>
            <a:pPr lvl="0" indent="-3175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33CC33"/>
                </a:solidFill>
              </a:rPr>
              <a:t>C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b="1" dirty="0" err="1" smtClean="0"/>
              <a:t>anak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kanan</a:t>
            </a:r>
            <a:r>
              <a:rPr lang="en-US" sz="2000" b="1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9933"/>
                </a:solidFill>
              </a:rPr>
              <a:t>A</a:t>
            </a:r>
            <a:endParaRPr lang="en-US" sz="2000" dirty="0" smtClean="0"/>
          </a:p>
          <a:p>
            <a:pPr lvl="0">
              <a:spcBef>
                <a:spcPts val="0"/>
              </a:spcBef>
            </a:pPr>
            <a:r>
              <a:rPr lang="en-US" sz="2000" b="1" dirty="0" smtClean="0">
                <a:solidFill>
                  <a:srgbClr val="CC3300"/>
                </a:solidFill>
              </a:rPr>
              <a:t>B</a:t>
            </a:r>
            <a:r>
              <a:rPr lang="en-US" sz="2000" dirty="0" smtClean="0"/>
              <a:t> &lt; </a:t>
            </a:r>
            <a:r>
              <a:rPr lang="en-US" sz="2000" b="1" dirty="0" smtClean="0">
                <a:solidFill>
                  <a:srgbClr val="FF0000"/>
                </a:solidFill>
              </a:rPr>
              <a:t>H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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CC3300"/>
                </a:solidFill>
              </a:rPr>
              <a:t>B</a:t>
            </a:r>
            <a:r>
              <a:rPr lang="en-US" sz="2000" dirty="0" smtClean="0"/>
              <a:t> &gt; </a:t>
            </a:r>
            <a:r>
              <a:rPr lang="en-US" sz="2000" b="1" dirty="0" smtClean="0">
                <a:solidFill>
                  <a:srgbClr val="FF9933"/>
                </a:solidFill>
              </a:rPr>
              <a:t>A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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CC3300"/>
                </a:solidFill>
              </a:rPr>
              <a:t>B</a:t>
            </a:r>
            <a:r>
              <a:rPr lang="en-US" sz="2000" dirty="0" smtClean="0"/>
              <a:t> &lt; </a:t>
            </a:r>
            <a:r>
              <a:rPr lang="en-US" sz="2000" b="1" dirty="0" smtClean="0">
                <a:solidFill>
                  <a:srgbClr val="33CC33"/>
                </a:solidFill>
              </a:rPr>
              <a:t>C</a:t>
            </a:r>
            <a:r>
              <a:rPr lang="en-US" sz="2000" dirty="0" smtClean="0"/>
              <a:t> :  </a:t>
            </a:r>
          </a:p>
          <a:p>
            <a:pPr lvl="0" indent="-3175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CC3300"/>
                </a:solidFill>
              </a:rPr>
              <a:t>B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b="1" dirty="0" err="1" smtClean="0"/>
              <a:t>anak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kiri</a:t>
            </a:r>
            <a:r>
              <a:rPr lang="en-US" sz="2000" b="1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33CC33"/>
                </a:solidFill>
              </a:rPr>
              <a:t>C</a:t>
            </a:r>
            <a:endParaRPr lang="en-US" sz="2000" dirty="0" smtClean="0"/>
          </a:p>
          <a:p>
            <a:pPr lvl="0">
              <a:spcBef>
                <a:spcPts val="0"/>
              </a:spcBef>
            </a:pPr>
            <a:r>
              <a:rPr lang="en-US" sz="2000" b="1" dirty="0" smtClean="0">
                <a:solidFill>
                  <a:srgbClr val="0099FF"/>
                </a:solidFill>
              </a:rPr>
              <a:t>L</a:t>
            </a:r>
            <a:r>
              <a:rPr lang="en-US" sz="2000" dirty="0" smtClean="0"/>
              <a:t> &gt; </a:t>
            </a:r>
            <a:r>
              <a:rPr lang="en-US" sz="2000" b="1" dirty="0" smtClean="0">
                <a:solidFill>
                  <a:srgbClr val="FF0000"/>
                </a:solidFill>
              </a:rPr>
              <a:t>H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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0099FF"/>
                </a:solidFill>
              </a:rPr>
              <a:t>L</a:t>
            </a:r>
            <a:r>
              <a:rPr lang="en-US" sz="2000" dirty="0" smtClean="0"/>
              <a:t> &gt; </a:t>
            </a:r>
            <a:r>
              <a:rPr lang="en-US" sz="2000" b="1" dirty="0" smtClean="0">
                <a:solidFill>
                  <a:srgbClr val="7030A0"/>
                </a:solidFill>
              </a:rPr>
              <a:t>K</a:t>
            </a:r>
            <a:r>
              <a:rPr lang="en-US" sz="2000" dirty="0" smtClean="0"/>
              <a:t> : </a:t>
            </a:r>
          </a:p>
          <a:p>
            <a:pPr lvl="0" indent="4763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99FF"/>
                </a:solidFill>
              </a:rPr>
              <a:t>L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b="1" dirty="0" err="1" smtClean="0"/>
              <a:t>anak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kanan</a:t>
            </a:r>
            <a:r>
              <a:rPr lang="en-US" sz="2000" b="1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K</a:t>
            </a:r>
            <a:endParaRPr lang="en-US" sz="2000" dirty="0" smtClean="0"/>
          </a:p>
          <a:p>
            <a:pPr lvl="0">
              <a:spcBef>
                <a:spcPts val="0"/>
              </a:spcBef>
            </a:pPr>
            <a:r>
              <a:rPr lang="en-US" sz="2000" b="1" dirty="0" smtClean="0">
                <a:solidFill>
                  <a:srgbClr val="FF33CC"/>
                </a:solidFill>
              </a:rPr>
              <a:t>J</a:t>
            </a:r>
            <a:r>
              <a:rPr lang="en-US" sz="2000" dirty="0" smtClean="0"/>
              <a:t> &gt; </a:t>
            </a:r>
            <a:r>
              <a:rPr lang="en-US" sz="2000" b="1" dirty="0" smtClean="0">
                <a:solidFill>
                  <a:srgbClr val="FF0000"/>
                </a:solidFill>
              </a:rPr>
              <a:t>H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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33CC"/>
                </a:solidFill>
              </a:rPr>
              <a:t>J</a:t>
            </a:r>
            <a:r>
              <a:rPr lang="en-US" sz="2000" dirty="0" smtClean="0"/>
              <a:t> &lt; </a:t>
            </a:r>
            <a:r>
              <a:rPr lang="en-US" sz="2000" b="1" dirty="0" smtClean="0">
                <a:solidFill>
                  <a:srgbClr val="7030A0"/>
                </a:solidFill>
              </a:rPr>
              <a:t>K</a:t>
            </a:r>
            <a:r>
              <a:rPr lang="en-US" sz="2000" dirty="0" smtClean="0"/>
              <a:t> : </a:t>
            </a:r>
          </a:p>
          <a:p>
            <a:pPr lvl="0" indent="4763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FF33CC"/>
                </a:solidFill>
              </a:rPr>
              <a:t>J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b="1" dirty="0" err="1" smtClean="0"/>
              <a:t>anak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kiri</a:t>
            </a:r>
            <a:r>
              <a:rPr lang="en-US" sz="2000" b="1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K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514350" indent="-514350">
              <a:spcBef>
                <a:spcPts val="0"/>
              </a:spcBef>
              <a:buNone/>
            </a:pPr>
            <a:endParaRPr lang="en-US" b="0" dirty="0" smtClean="0">
              <a:solidFill>
                <a:schemeClr val="tx1"/>
              </a:solidFill>
            </a:endParaRPr>
          </a:p>
          <a:p>
            <a:pPr marL="514350" indent="-514350">
              <a:spcBef>
                <a:spcPts val="0"/>
              </a:spcBef>
              <a:buAutoNum type="arabicPeriod"/>
            </a:pPr>
            <a:endParaRPr lang="en-US" b="0" i="1" dirty="0" smtClean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220785" y="6416675"/>
            <a:ext cx="2751015" cy="31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Tim Struktur Data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5562600" y="6418008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347312" y="1995948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dk1">
                  <a:tint val="80000"/>
                  <a:satMod val="300000"/>
                </a:schemeClr>
              </a:gs>
              <a:gs pos="100000">
                <a:schemeClr val="dk1">
                  <a:shade val="30000"/>
                  <a:satMod val="20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H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432912" y="2681748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</a:rPr>
              <a:t>A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8099912" y="3596148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E909C9">
                  <a:shade val="30000"/>
                  <a:satMod val="115000"/>
                </a:srgbClr>
              </a:gs>
              <a:gs pos="50000">
                <a:srgbClr val="E909C9">
                  <a:shade val="67500"/>
                  <a:satMod val="115000"/>
                </a:srgbClr>
              </a:gs>
              <a:gs pos="100000">
                <a:srgbClr val="E909C9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L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7337912" y="2681748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K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5181600" y="4419600"/>
            <a:ext cx="457200" cy="457200"/>
          </a:xfrm>
          <a:prstGeom prst="ellipse">
            <a:avLst/>
          </a:prstGeom>
          <a:solidFill>
            <a:srgbClr val="1B9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042512" y="3596148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E8210C">
                  <a:shade val="30000"/>
                  <a:satMod val="115000"/>
                </a:srgbClr>
              </a:gs>
              <a:gs pos="50000">
                <a:srgbClr val="E8210C">
                  <a:shade val="67500"/>
                  <a:satMod val="115000"/>
                </a:srgbClr>
              </a:gs>
              <a:gs pos="100000">
                <a:srgbClr val="E8210C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6652112" y="3596148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7AD71D">
                  <a:shade val="30000"/>
                  <a:satMod val="115000"/>
                </a:srgbClr>
              </a:gs>
              <a:gs pos="50000">
                <a:srgbClr val="7AD71D">
                  <a:shade val="67500"/>
                  <a:satMod val="115000"/>
                </a:srgbClr>
              </a:gs>
              <a:gs pos="100000">
                <a:srgbClr val="7AD71D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J</a:t>
            </a:r>
          </a:p>
        </p:txBody>
      </p:sp>
      <p:cxnSp>
        <p:nvCxnSpPr>
          <p:cNvPr id="17" name="Straight Connector 16"/>
          <p:cNvCxnSpPr>
            <a:stCxn id="10" idx="3"/>
            <a:endCxn id="11" idx="0"/>
          </p:cNvCxnSpPr>
          <p:nvPr/>
        </p:nvCxnSpPr>
        <p:spPr bwMode="auto">
          <a:xfrm rot="5400000">
            <a:off x="5890113" y="2157593"/>
            <a:ext cx="295555" cy="7527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10" idx="5"/>
            <a:endCxn id="13" idx="0"/>
          </p:cNvCxnSpPr>
          <p:nvPr/>
        </p:nvCxnSpPr>
        <p:spPr bwMode="auto">
          <a:xfrm rot="16200000" flipH="1">
            <a:off x="7004257" y="2119492"/>
            <a:ext cx="295555" cy="8289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4" idx="0"/>
          </p:cNvCxnSpPr>
          <p:nvPr/>
        </p:nvCxnSpPr>
        <p:spPr bwMode="auto">
          <a:xfrm rot="5400000">
            <a:off x="5524501" y="3857345"/>
            <a:ext cx="447955" cy="6765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1" idx="5"/>
            <a:endCxn id="15" idx="0"/>
          </p:cNvCxnSpPr>
          <p:nvPr/>
        </p:nvCxnSpPr>
        <p:spPr bwMode="auto">
          <a:xfrm rot="16200000" flipH="1">
            <a:off x="5785057" y="3110092"/>
            <a:ext cx="524155" cy="4479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13" idx="3"/>
            <a:endCxn id="16" idx="0"/>
          </p:cNvCxnSpPr>
          <p:nvPr/>
        </p:nvCxnSpPr>
        <p:spPr bwMode="auto">
          <a:xfrm rot="5400000">
            <a:off x="6880713" y="3071993"/>
            <a:ext cx="524155" cy="5241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3" idx="5"/>
            <a:endCxn id="12" idx="0"/>
          </p:cNvCxnSpPr>
          <p:nvPr/>
        </p:nvCxnSpPr>
        <p:spPr bwMode="auto">
          <a:xfrm rot="16200000" flipH="1">
            <a:off x="7766257" y="3033892"/>
            <a:ext cx="524155" cy="6003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2304472" y="1533603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A</a:t>
            </a:r>
            <a:endParaRPr lang="en-US" sz="2400" b="1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96251" y="1524000"/>
            <a:ext cx="261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H</a:t>
            </a:r>
            <a:endParaRPr lang="en-US" sz="2400" b="1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5030" y="1524000"/>
            <a:ext cx="365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K</a:t>
            </a:r>
            <a:endParaRPr lang="en-US" sz="2400" b="1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87860" y="1524000"/>
            <a:ext cx="284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C</a:t>
            </a:r>
            <a:endParaRPr lang="en-US" sz="2400" b="1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82188" y="1524000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B</a:t>
            </a:r>
            <a:endParaRPr lang="en-US" sz="2400" b="1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76648" y="1524000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L</a:t>
            </a:r>
            <a:endParaRPr lang="en-US" sz="2400" b="1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50759" y="1524000"/>
            <a:ext cx="287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J</a:t>
            </a:r>
            <a:endParaRPr lang="en-US" sz="2400" b="1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685800" y="655637"/>
            <a:ext cx="8229600" cy="563563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Data </a:t>
            </a:r>
            <a:r>
              <a:rPr lang="en-US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Masukan</a:t>
            </a: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Binary Tree</a:t>
            </a:r>
            <a:endParaRPr lang="en-US" sz="4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3" name="Right Arrow 32"/>
          <p:cNvSpPr/>
          <p:nvPr/>
        </p:nvSpPr>
        <p:spPr bwMode="auto">
          <a:xfrm>
            <a:off x="4953000" y="860612"/>
            <a:ext cx="381000" cy="228600"/>
          </a:xfrm>
          <a:prstGeom prst="rightArrow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3393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0"/>
                            </p:stCondLst>
                            <p:childTnLst>
                              <p:par>
                                <p:cTn id="8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1000"/>
                            </p:stCondLst>
                            <p:childTnLst>
                              <p:par>
                                <p:cTn id="9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000"/>
                            </p:stCondLst>
                            <p:childTnLst>
                              <p:par>
                                <p:cTn id="9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7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9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2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3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4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3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3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5000"/>
                            </p:stCondLst>
                            <p:childTnLst>
                              <p:par>
                                <p:cTn id="19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3" grpId="0"/>
      <p:bldP spid="23" grpId="1"/>
      <p:bldP spid="24" grpId="0"/>
      <p:bldP spid="24" grpId="1"/>
      <p:bldP spid="25" grpId="0"/>
      <p:bldP spid="25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55637"/>
            <a:ext cx="8229600" cy="563563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General Tree    Binary Tree </a:t>
            </a:r>
            <a:endParaRPr lang="en-US" sz="4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001000" cy="44196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err="1" smtClean="0">
                <a:solidFill>
                  <a:srgbClr val="C00000"/>
                </a:solidFill>
              </a:rPr>
              <a:t>Aturan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(</a:t>
            </a:r>
            <a:r>
              <a:rPr lang="en-US" b="1" i="1" dirty="0" smtClean="0">
                <a:solidFill>
                  <a:srgbClr val="FF0000"/>
                </a:solidFill>
              </a:rPr>
              <a:t>first son</a:t>
            </a:r>
            <a:r>
              <a:rPr lang="en-US" dirty="0" smtClean="0"/>
              <a:t>)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i="1" dirty="0" smtClean="0"/>
              <a:t>general tree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 (</a:t>
            </a:r>
            <a:r>
              <a:rPr lang="en-US" b="1" i="1" dirty="0" smtClean="0">
                <a:solidFill>
                  <a:srgbClr val="FF0000"/>
                </a:solidFill>
              </a:rPr>
              <a:t>left son</a:t>
            </a:r>
            <a:r>
              <a:rPr lang="en-US" dirty="0" smtClean="0"/>
              <a:t>)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i="1" dirty="0" smtClean="0"/>
              <a:t>binary tree</a:t>
            </a:r>
          </a:p>
          <a:p>
            <a:pPr marL="514350" indent="-514350">
              <a:buAutoNum type="alphaLcPeriod"/>
            </a:pPr>
            <a:r>
              <a:rPr lang="en-US" dirty="0" err="1" smtClean="0"/>
              <a:t>Saudaranya</a:t>
            </a:r>
            <a:r>
              <a:rPr lang="en-US" dirty="0" smtClean="0"/>
              <a:t> (</a:t>
            </a:r>
            <a:r>
              <a:rPr lang="en-US" b="1" i="1" dirty="0" smtClean="0">
                <a:solidFill>
                  <a:srgbClr val="FF0000"/>
                </a:solidFill>
              </a:rPr>
              <a:t>next brother</a:t>
            </a:r>
            <a:r>
              <a:rPr lang="en-US" dirty="0" smtClean="0"/>
              <a:t>)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i="1" dirty="0" smtClean="0"/>
              <a:t>general tree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(</a:t>
            </a:r>
            <a:r>
              <a:rPr lang="en-US" b="1" i="1" dirty="0" smtClean="0">
                <a:solidFill>
                  <a:srgbClr val="FF0000"/>
                </a:solidFill>
              </a:rPr>
              <a:t>right son</a:t>
            </a:r>
            <a:r>
              <a:rPr lang="en-US" dirty="0" smtClean="0"/>
              <a:t>)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i="1" dirty="0" smtClean="0"/>
              <a:t>binary tree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b="0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en-US" b="0" i="1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220785" y="6416675"/>
            <a:ext cx="2751015" cy="31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Tim Struktur Data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5562600" y="6418008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4863353" y="861087"/>
            <a:ext cx="381000" cy="228600"/>
          </a:xfrm>
          <a:prstGeom prst="rightArrow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normalizeH="0" baseline="0" smtClean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31939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220785" y="6416675"/>
            <a:ext cx="2751015" cy="31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Tim Struktur Data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5562600" y="6418008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28600" y="1676400"/>
            <a:ext cx="4267200" cy="4612068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0988" marR="0" lvl="0" indent="-2809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 Tree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648200" y="1676400"/>
            <a:ext cx="4267200" cy="4612068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0988" marR="0" lvl="0" indent="-2809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Binary Tree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2133600" y="2133600"/>
            <a:ext cx="457200" cy="480060"/>
          </a:xfrm>
          <a:prstGeom prst="ellipse">
            <a:avLst/>
          </a:prstGeom>
          <a:gradFill flip="none" rotWithShape="1">
            <a:gsLst>
              <a:gs pos="0">
                <a:schemeClr val="dk1">
                  <a:tint val="80000"/>
                  <a:satMod val="300000"/>
                </a:schemeClr>
              </a:gs>
              <a:gs pos="100000">
                <a:schemeClr val="dk1">
                  <a:shade val="30000"/>
                  <a:satMod val="20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90" name="Oval 89"/>
          <p:cNvSpPr/>
          <p:nvPr/>
        </p:nvSpPr>
        <p:spPr bwMode="auto">
          <a:xfrm>
            <a:off x="1219200" y="2819400"/>
            <a:ext cx="457200" cy="48006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91" name="Oval 90"/>
          <p:cNvSpPr/>
          <p:nvPr/>
        </p:nvSpPr>
        <p:spPr bwMode="auto">
          <a:xfrm>
            <a:off x="3886200" y="3733800"/>
            <a:ext cx="457200" cy="480060"/>
          </a:xfrm>
          <a:prstGeom prst="ellipse">
            <a:avLst/>
          </a:prstGeom>
          <a:gradFill flip="none" rotWithShape="1">
            <a:gsLst>
              <a:gs pos="0">
                <a:srgbClr val="E909C9">
                  <a:shade val="30000"/>
                  <a:satMod val="115000"/>
                </a:srgbClr>
              </a:gs>
              <a:gs pos="50000">
                <a:srgbClr val="E909C9">
                  <a:shade val="67500"/>
                  <a:satMod val="115000"/>
                </a:srgbClr>
              </a:gs>
              <a:gs pos="100000">
                <a:srgbClr val="E909C9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92" name="Oval 91"/>
          <p:cNvSpPr/>
          <p:nvPr/>
        </p:nvSpPr>
        <p:spPr bwMode="auto">
          <a:xfrm>
            <a:off x="3124200" y="2819400"/>
            <a:ext cx="457200" cy="48006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93" name="Oval 92"/>
          <p:cNvSpPr/>
          <p:nvPr/>
        </p:nvSpPr>
        <p:spPr bwMode="auto">
          <a:xfrm>
            <a:off x="381000" y="3657600"/>
            <a:ext cx="457200" cy="480060"/>
          </a:xfrm>
          <a:prstGeom prst="ellipse">
            <a:avLst/>
          </a:prstGeom>
          <a:solidFill>
            <a:srgbClr val="1B9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94" name="Oval 93"/>
          <p:cNvSpPr/>
          <p:nvPr/>
        </p:nvSpPr>
        <p:spPr bwMode="auto">
          <a:xfrm>
            <a:off x="1828800" y="3733800"/>
            <a:ext cx="457200" cy="480060"/>
          </a:xfrm>
          <a:prstGeom prst="ellipse">
            <a:avLst/>
          </a:prstGeom>
          <a:gradFill flip="none" rotWithShape="1">
            <a:gsLst>
              <a:gs pos="0">
                <a:srgbClr val="E8210C">
                  <a:shade val="30000"/>
                  <a:satMod val="115000"/>
                </a:srgbClr>
              </a:gs>
              <a:gs pos="50000">
                <a:srgbClr val="E8210C">
                  <a:shade val="67500"/>
                  <a:satMod val="115000"/>
                </a:srgbClr>
              </a:gs>
              <a:gs pos="100000">
                <a:srgbClr val="E8210C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95" name="Oval 94"/>
          <p:cNvSpPr/>
          <p:nvPr/>
        </p:nvSpPr>
        <p:spPr bwMode="auto">
          <a:xfrm>
            <a:off x="2438400" y="3733800"/>
            <a:ext cx="457200" cy="480060"/>
          </a:xfrm>
          <a:prstGeom prst="ellipse">
            <a:avLst/>
          </a:prstGeom>
          <a:gradFill flip="none" rotWithShape="1">
            <a:gsLst>
              <a:gs pos="0">
                <a:srgbClr val="7AD71D">
                  <a:shade val="30000"/>
                  <a:satMod val="115000"/>
                </a:srgbClr>
              </a:gs>
              <a:gs pos="50000">
                <a:srgbClr val="7AD71D">
                  <a:shade val="67500"/>
                  <a:satMod val="115000"/>
                </a:srgbClr>
              </a:gs>
              <a:gs pos="100000">
                <a:srgbClr val="7AD71D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F</a:t>
            </a:r>
          </a:p>
        </p:txBody>
      </p:sp>
      <p:cxnSp>
        <p:nvCxnSpPr>
          <p:cNvPr id="96" name="Straight Connector 95"/>
          <p:cNvCxnSpPr>
            <a:stCxn id="89" idx="3"/>
            <a:endCxn id="90" idx="0"/>
          </p:cNvCxnSpPr>
          <p:nvPr/>
        </p:nvCxnSpPr>
        <p:spPr bwMode="auto">
          <a:xfrm rot="5400000">
            <a:off x="1686157" y="2305001"/>
            <a:ext cx="276043" cy="7527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>
            <a:stCxn id="89" idx="5"/>
            <a:endCxn id="92" idx="0"/>
          </p:cNvCxnSpPr>
          <p:nvPr/>
        </p:nvCxnSpPr>
        <p:spPr bwMode="auto">
          <a:xfrm rot="16200000" flipH="1">
            <a:off x="2800301" y="2266900"/>
            <a:ext cx="276043" cy="8289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/>
          <p:cNvCxnSpPr>
            <a:stCxn id="90" idx="3"/>
            <a:endCxn id="93" idx="0"/>
          </p:cNvCxnSpPr>
          <p:nvPr/>
        </p:nvCxnSpPr>
        <p:spPr bwMode="auto">
          <a:xfrm rot="5400000">
            <a:off x="733657" y="3105101"/>
            <a:ext cx="428443" cy="6765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>
            <a:stCxn id="90" idx="5"/>
            <a:endCxn id="94" idx="0"/>
          </p:cNvCxnSpPr>
          <p:nvPr/>
        </p:nvCxnSpPr>
        <p:spPr bwMode="auto">
          <a:xfrm rot="16200000" flipH="1">
            <a:off x="1581101" y="3257500"/>
            <a:ext cx="504643" cy="4479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>
            <a:stCxn id="92" idx="3"/>
            <a:endCxn id="95" idx="0"/>
          </p:cNvCxnSpPr>
          <p:nvPr/>
        </p:nvCxnSpPr>
        <p:spPr bwMode="auto">
          <a:xfrm rot="5400000">
            <a:off x="2676757" y="3219401"/>
            <a:ext cx="504643" cy="5241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>
            <a:stCxn id="92" idx="5"/>
            <a:endCxn id="91" idx="0"/>
          </p:cNvCxnSpPr>
          <p:nvPr/>
        </p:nvCxnSpPr>
        <p:spPr bwMode="auto">
          <a:xfrm rot="16200000" flipH="1">
            <a:off x="3562301" y="3181300"/>
            <a:ext cx="504643" cy="6003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Oval 101"/>
          <p:cNvSpPr/>
          <p:nvPr/>
        </p:nvSpPr>
        <p:spPr bwMode="auto">
          <a:xfrm>
            <a:off x="3135903" y="3724556"/>
            <a:ext cx="457200" cy="480060"/>
          </a:xfrm>
          <a:prstGeom prst="ellipse">
            <a:avLst/>
          </a:prstGeom>
          <a:solidFill>
            <a:srgbClr val="DF6A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103" name="Straight Connector 102"/>
          <p:cNvCxnSpPr>
            <a:stCxn id="92" idx="4"/>
            <a:endCxn id="102" idx="0"/>
          </p:cNvCxnSpPr>
          <p:nvPr/>
        </p:nvCxnSpPr>
        <p:spPr bwMode="auto">
          <a:xfrm rot="16200000" flipH="1">
            <a:off x="3146103" y="3506156"/>
            <a:ext cx="425096" cy="1170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Oval 103"/>
          <p:cNvSpPr/>
          <p:nvPr/>
        </p:nvSpPr>
        <p:spPr bwMode="auto">
          <a:xfrm>
            <a:off x="1828800" y="4648200"/>
            <a:ext cx="457200" cy="4800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I</a:t>
            </a:r>
          </a:p>
        </p:txBody>
      </p:sp>
      <p:cxnSp>
        <p:nvCxnSpPr>
          <p:cNvPr id="105" name="Straight Connector 104"/>
          <p:cNvCxnSpPr>
            <a:stCxn id="94" idx="4"/>
            <a:endCxn id="104" idx="0"/>
          </p:cNvCxnSpPr>
          <p:nvPr/>
        </p:nvCxnSpPr>
        <p:spPr bwMode="auto">
          <a:xfrm rot="5400000">
            <a:off x="1840230" y="4431030"/>
            <a:ext cx="43434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Oval 105"/>
          <p:cNvSpPr/>
          <p:nvPr/>
        </p:nvSpPr>
        <p:spPr bwMode="auto">
          <a:xfrm>
            <a:off x="6629400" y="2186940"/>
            <a:ext cx="457200" cy="480060"/>
          </a:xfrm>
          <a:prstGeom prst="ellipse">
            <a:avLst/>
          </a:prstGeom>
          <a:gradFill flip="none" rotWithShape="1">
            <a:gsLst>
              <a:gs pos="0">
                <a:schemeClr val="dk1">
                  <a:tint val="80000"/>
                  <a:satMod val="300000"/>
                </a:schemeClr>
              </a:gs>
              <a:gs pos="100000">
                <a:schemeClr val="dk1">
                  <a:shade val="30000"/>
                  <a:satMod val="20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107" name="Oval 106"/>
          <p:cNvSpPr/>
          <p:nvPr/>
        </p:nvSpPr>
        <p:spPr bwMode="auto">
          <a:xfrm>
            <a:off x="5715000" y="2796540"/>
            <a:ext cx="457200" cy="48006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</a:t>
            </a:r>
          </a:p>
        </p:txBody>
      </p:sp>
      <p:sp>
        <p:nvSpPr>
          <p:cNvPr id="108" name="Oval 107"/>
          <p:cNvSpPr/>
          <p:nvPr/>
        </p:nvSpPr>
        <p:spPr bwMode="auto">
          <a:xfrm>
            <a:off x="7467600" y="5463540"/>
            <a:ext cx="457200" cy="480060"/>
          </a:xfrm>
          <a:prstGeom prst="ellipse">
            <a:avLst/>
          </a:prstGeom>
          <a:gradFill flip="none" rotWithShape="1">
            <a:gsLst>
              <a:gs pos="0">
                <a:srgbClr val="E909C9">
                  <a:shade val="30000"/>
                  <a:satMod val="115000"/>
                </a:srgbClr>
              </a:gs>
              <a:gs pos="50000">
                <a:srgbClr val="E909C9">
                  <a:shade val="67500"/>
                  <a:satMod val="115000"/>
                </a:srgbClr>
              </a:gs>
              <a:gs pos="100000">
                <a:srgbClr val="E909C9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</a:rPr>
              <a:t>H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6705600" y="3406140"/>
            <a:ext cx="457200" cy="48006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tx2"/>
                </a:solidFill>
              </a:rPr>
              <a:t>C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10" name="Oval 109"/>
          <p:cNvSpPr/>
          <p:nvPr/>
        </p:nvSpPr>
        <p:spPr bwMode="auto">
          <a:xfrm>
            <a:off x="4876800" y="3406140"/>
            <a:ext cx="457200" cy="480060"/>
          </a:xfrm>
          <a:prstGeom prst="ellipse">
            <a:avLst/>
          </a:prstGeom>
          <a:solidFill>
            <a:srgbClr val="1B9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</a:rPr>
              <a:t>D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1" name="Oval 110"/>
          <p:cNvSpPr/>
          <p:nvPr/>
        </p:nvSpPr>
        <p:spPr bwMode="auto">
          <a:xfrm>
            <a:off x="5562600" y="4168140"/>
            <a:ext cx="457200" cy="480060"/>
          </a:xfrm>
          <a:prstGeom prst="ellipse">
            <a:avLst/>
          </a:prstGeom>
          <a:gradFill flip="none" rotWithShape="1">
            <a:gsLst>
              <a:gs pos="0">
                <a:srgbClr val="E8210C">
                  <a:shade val="30000"/>
                  <a:satMod val="115000"/>
                </a:srgbClr>
              </a:gs>
              <a:gs pos="50000">
                <a:srgbClr val="E8210C">
                  <a:shade val="67500"/>
                  <a:satMod val="115000"/>
                </a:srgbClr>
              </a:gs>
              <a:gs pos="100000">
                <a:srgbClr val="E8210C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</a:rPr>
              <a:t>E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2" name="Oval 111"/>
          <p:cNvSpPr/>
          <p:nvPr/>
        </p:nvSpPr>
        <p:spPr bwMode="auto">
          <a:xfrm>
            <a:off x="6172200" y="4168140"/>
            <a:ext cx="457200" cy="480060"/>
          </a:xfrm>
          <a:prstGeom prst="ellipse">
            <a:avLst/>
          </a:prstGeom>
          <a:gradFill flip="none" rotWithShape="1">
            <a:gsLst>
              <a:gs pos="0">
                <a:srgbClr val="7AD71D">
                  <a:shade val="30000"/>
                  <a:satMod val="115000"/>
                </a:srgbClr>
              </a:gs>
              <a:gs pos="50000">
                <a:srgbClr val="7AD71D">
                  <a:shade val="67500"/>
                  <a:satMod val="115000"/>
                </a:srgbClr>
              </a:gs>
              <a:gs pos="100000">
                <a:srgbClr val="7AD71D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F</a:t>
            </a:r>
          </a:p>
        </p:txBody>
      </p:sp>
      <p:sp>
        <p:nvSpPr>
          <p:cNvPr id="113" name="Oval 112"/>
          <p:cNvSpPr/>
          <p:nvPr/>
        </p:nvSpPr>
        <p:spPr bwMode="auto">
          <a:xfrm>
            <a:off x="6781800" y="4777740"/>
            <a:ext cx="457200" cy="480060"/>
          </a:xfrm>
          <a:prstGeom prst="ellipse">
            <a:avLst/>
          </a:prstGeom>
          <a:solidFill>
            <a:srgbClr val="DF6A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</a:rPr>
              <a:t>G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5029200" y="4777740"/>
            <a:ext cx="457200" cy="4800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</a:t>
            </a:r>
          </a:p>
        </p:txBody>
      </p:sp>
      <p:cxnSp>
        <p:nvCxnSpPr>
          <p:cNvPr id="115" name="Straight Connector 114"/>
          <p:cNvCxnSpPr>
            <a:endCxn id="107" idx="0"/>
          </p:cNvCxnSpPr>
          <p:nvPr/>
        </p:nvCxnSpPr>
        <p:spPr bwMode="auto">
          <a:xfrm rot="10800000" flipV="1">
            <a:off x="5943600" y="2567940"/>
            <a:ext cx="762000" cy="228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>
            <a:stCxn id="107" idx="2"/>
            <a:endCxn id="110" idx="0"/>
          </p:cNvCxnSpPr>
          <p:nvPr/>
        </p:nvCxnSpPr>
        <p:spPr bwMode="auto">
          <a:xfrm rot="10800000" flipV="1">
            <a:off x="5105400" y="3036570"/>
            <a:ext cx="609600" cy="36957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>
            <a:endCxn id="111" idx="0"/>
          </p:cNvCxnSpPr>
          <p:nvPr/>
        </p:nvCxnSpPr>
        <p:spPr bwMode="auto">
          <a:xfrm>
            <a:off x="5257800" y="3787140"/>
            <a:ext cx="533400" cy="381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>
            <a:stCxn id="111" idx="3"/>
            <a:endCxn id="114" idx="0"/>
          </p:cNvCxnSpPr>
          <p:nvPr/>
        </p:nvCxnSpPr>
        <p:spPr bwMode="auto">
          <a:xfrm rot="5400000">
            <a:off x="5343757" y="4491941"/>
            <a:ext cx="199843" cy="3717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/>
          <p:cNvCxnSpPr>
            <a:stCxn id="107" idx="6"/>
            <a:endCxn id="109" idx="0"/>
          </p:cNvCxnSpPr>
          <p:nvPr/>
        </p:nvCxnSpPr>
        <p:spPr bwMode="auto">
          <a:xfrm>
            <a:off x="6172200" y="3036570"/>
            <a:ext cx="762000" cy="36957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/>
          <p:cNvCxnSpPr>
            <a:stCxn id="109" idx="3"/>
            <a:endCxn id="112" idx="0"/>
          </p:cNvCxnSpPr>
          <p:nvPr/>
        </p:nvCxnSpPr>
        <p:spPr bwMode="auto">
          <a:xfrm rot="5400000">
            <a:off x="6410557" y="3806141"/>
            <a:ext cx="352243" cy="3717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/>
          <p:cNvCxnSpPr>
            <a:stCxn id="112" idx="5"/>
            <a:endCxn id="113" idx="0"/>
          </p:cNvCxnSpPr>
          <p:nvPr/>
        </p:nvCxnSpPr>
        <p:spPr bwMode="auto">
          <a:xfrm rot="16200000" flipH="1">
            <a:off x="6686501" y="4453840"/>
            <a:ext cx="199843" cy="4479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/>
          <p:cNvCxnSpPr>
            <a:stCxn id="113" idx="5"/>
            <a:endCxn id="108" idx="0"/>
          </p:cNvCxnSpPr>
          <p:nvPr/>
        </p:nvCxnSpPr>
        <p:spPr bwMode="auto">
          <a:xfrm rot="16200000" flipH="1">
            <a:off x="7296101" y="5063440"/>
            <a:ext cx="276043" cy="5241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762000" y="655637"/>
            <a:ext cx="8229600" cy="563563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General Tree    Binary Tree </a:t>
            </a:r>
            <a:endParaRPr lang="en-US" sz="4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8" name="Right Arrow 47"/>
          <p:cNvSpPr/>
          <p:nvPr/>
        </p:nvSpPr>
        <p:spPr bwMode="auto">
          <a:xfrm>
            <a:off x="4867835" y="861060"/>
            <a:ext cx="381000" cy="228600"/>
          </a:xfrm>
          <a:prstGeom prst="rightArrow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normalizeH="0" baseline="0" smtClean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0982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4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0"/>
                            </p:stCondLst>
                            <p:childTnLst>
                              <p:par>
                                <p:cTn id="5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5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500"/>
                            </p:stCondLst>
                            <p:childTnLst>
                              <p:par>
                                <p:cTn id="6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35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500"/>
                            </p:stCondLst>
                            <p:childTnLst>
                              <p:par>
                                <p:cTn id="6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75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9500"/>
                            </p:stCondLst>
                            <p:childTnLst>
                              <p:par>
                                <p:cTn id="7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1500"/>
                            </p:stCondLst>
                            <p:childTnLst>
                              <p:par>
                                <p:cTn id="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3500"/>
                            </p:stCondLst>
                            <p:childTnLst>
                              <p:par>
                                <p:cTn id="8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500"/>
                            </p:stCondLst>
                            <p:childTnLst>
                              <p:par>
                                <p:cTn id="8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0"/>
                            </p:stCondLst>
                            <p:childTnLst>
                              <p:par>
                                <p:cTn id="9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9500"/>
                            </p:stCondLst>
                            <p:childTnLst>
                              <p:par>
                                <p:cTn id="9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1500"/>
                            </p:stCondLst>
                            <p:childTnLst>
                              <p:par>
                                <p:cTn id="10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3500"/>
                            </p:stCondLst>
                            <p:childTnLst>
                              <p:par>
                                <p:cTn id="10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5500"/>
                            </p:stCondLst>
                            <p:childTnLst>
                              <p:par>
                                <p:cTn id="10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7500"/>
                            </p:stCondLst>
                            <p:childTnLst>
                              <p:par>
                                <p:cTn id="1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1500"/>
                            </p:stCondLst>
                            <p:childTnLst>
                              <p:par>
                                <p:cTn id="1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3500"/>
                            </p:stCondLst>
                            <p:childTnLst>
                              <p:par>
                                <p:cTn id="1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5500"/>
                            </p:stCondLst>
                            <p:childTnLst>
                              <p:par>
                                <p:cTn id="1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7500"/>
                            </p:stCondLst>
                            <p:childTnLst>
                              <p:par>
                                <p:cTn id="1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1500"/>
                            </p:stCondLst>
                            <p:childTnLst>
                              <p:par>
                                <p:cTn id="1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3500"/>
                            </p:stCondLst>
                            <p:childTnLst>
                              <p:par>
                                <p:cTn id="1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5500"/>
                            </p:stCondLst>
                            <p:childTnLst>
                              <p:par>
                                <p:cTn id="14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7500"/>
                            </p:stCondLst>
                            <p:childTnLst>
                              <p:par>
                                <p:cTn id="1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102" grpId="0" animBg="1"/>
      <p:bldP spid="104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47" grpId="0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71753"/>
            <a:ext cx="8229600" cy="563563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Implementasi</a:t>
            </a: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di</a:t>
            </a: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Program (1)</a:t>
            </a:r>
            <a:endParaRPr lang="en-US" sz="4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220785" y="6416675"/>
            <a:ext cx="2751015" cy="31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Tim Struktur Data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5562600" y="6418008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04800" y="1676400"/>
            <a:ext cx="4267200" cy="4114800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0988" marR="0" lvl="0" indent="-2809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200" b="1" kern="0" dirty="0" err="1" smtClean="0">
                <a:solidFill>
                  <a:srgbClr val="002060"/>
                </a:solidFill>
              </a:rPr>
              <a:t>Satu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Simpul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 Tree</a:t>
            </a:r>
          </a:p>
          <a:p>
            <a:pPr marL="280988" marR="0" lvl="0" indent="-2809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200" b="1" kern="0" dirty="0" smtClean="0">
                <a:solidFill>
                  <a:srgbClr val="002060"/>
                </a:solidFill>
              </a:rPr>
              <a:t> 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4724400" y="1676400"/>
            <a:ext cx="4267200" cy="4114800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0988" marR="0" lvl="0" indent="-2809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Satu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Simpul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Binary Tree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1" name="Group 36"/>
          <p:cNvGrpSpPr/>
          <p:nvPr/>
        </p:nvGrpSpPr>
        <p:grpSpPr>
          <a:xfrm>
            <a:off x="1523999" y="2768025"/>
            <a:ext cx="1447800" cy="609600"/>
            <a:chOff x="5519056" y="2361406"/>
            <a:chExt cx="1137557" cy="381794"/>
          </a:xfrm>
        </p:grpSpPr>
        <p:sp>
          <p:nvSpPr>
            <p:cNvPr id="82" name="Rectangle 81"/>
            <p:cNvSpPr/>
            <p:nvPr/>
          </p:nvSpPr>
          <p:spPr bwMode="auto">
            <a:xfrm>
              <a:off x="5519056" y="2361406"/>
              <a:ext cx="1137557" cy="3810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charset="0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 bwMode="auto">
            <a:xfrm rot="5400000">
              <a:off x="5628708" y="2551906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 rot="5400000">
              <a:off x="5928065" y="2551112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88" name="Straight Arrow Connector 87"/>
          <p:cNvCxnSpPr>
            <a:endCxn id="90" idx="0"/>
          </p:cNvCxnSpPr>
          <p:nvPr/>
        </p:nvCxnSpPr>
        <p:spPr bwMode="auto">
          <a:xfrm flipH="1">
            <a:off x="1028700" y="3149025"/>
            <a:ext cx="723900" cy="609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1B9AD9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90" name="TextBox 89"/>
          <p:cNvSpPr txBox="1"/>
          <p:nvPr/>
        </p:nvSpPr>
        <p:spPr>
          <a:xfrm>
            <a:off x="381000" y="3758625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1" dirty="0" smtClean="0">
                <a:solidFill>
                  <a:srgbClr val="0070C0"/>
                </a:solidFill>
              </a:rPr>
              <a:t>First Son</a:t>
            </a:r>
          </a:p>
          <a:p>
            <a:pPr algn="l"/>
            <a:r>
              <a:rPr lang="en-US" b="1" dirty="0" smtClean="0">
                <a:solidFill>
                  <a:srgbClr val="0070C0"/>
                </a:solidFill>
              </a:rPr>
              <a:t>(FS)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91" name="Straight Arrow Connector 90"/>
          <p:cNvCxnSpPr/>
          <p:nvPr/>
        </p:nvCxnSpPr>
        <p:spPr bwMode="auto">
          <a:xfrm rot="5400000">
            <a:off x="1829594" y="3453031"/>
            <a:ext cx="6096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94" name="TextBox 93"/>
          <p:cNvSpPr txBox="1"/>
          <p:nvPr/>
        </p:nvSpPr>
        <p:spPr>
          <a:xfrm>
            <a:off x="1600200" y="3758625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1" dirty="0" smtClean="0">
                <a:solidFill>
                  <a:srgbClr val="00B050"/>
                </a:solidFill>
              </a:rPr>
              <a:t>Next Brother</a:t>
            </a:r>
          </a:p>
          <a:p>
            <a:pPr algn="l"/>
            <a:r>
              <a:rPr lang="en-US" b="1" dirty="0" smtClean="0">
                <a:solidFill>
                  <a:srgbClr val="00B050"/>
                </a:solidFill>
              </a:rPr>
              <a:t>(NB)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96" name="Straight Arrow Connector 95"/>
          <p:cNvCxnSpPr/>
          <p:nvPr/>
        </p:nvCxnSpPr>
        <p:spPr bwMode="auto">
          <a:xfrm>
            <a:off x="2590800" y="3149025"/>
            <a:ext cx="838200" cy="609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933FF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98" name="TextBox 97"/>
          <p:cNvSpPr txBox="1"/>
          <p:nvPr/>
        </p:nvSpPr>
        <p:spPr>
          <a:xfrm>
            <a:off x="3048000" y="3758625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9933FF"/>
                </a:solidFill>
              </a:rPr>
              <a:t>Medan Data</a:t>
            </a:r>
          </a:p>
          <a:p>
            <a:pPr algn="l"/>
            <a:r>
              <a:rPr lang="en-US" b="1" dirty="0" smtClean="0">
                <a:solidFill>
                  <a:srgbClr val="9933FF"/>
                </a:solidFill>
              </a:rPr>
              <a:t>(Info)</a:t>
            </a:r>
            <a:endParaRPr lang="en-US" b="1" dirty="0">
              <a:solidFill>
                <a:srgbClr val="9933FF"/>
              </a:solidFill>
            </a:endParaRPr>
          </a:p>
        </p:txBody>
      </p:sp>
      <p:grpSp>
        <p:nvGrpSpPr>
          <p:cNvPr id="183" name="Group 36"/>
          <p:cNvGrpSpPr/>
          <p:nvPr/>
        </p:nvGrpSpPr>
        <p:grpSpPr>
          <a:xfrm>
            <a:off x="5943599" y="2768025"/>
            <a:ext cx="1447800" cy="609600"/>
            <a:chOff x="5519056" y="2361406"/>
            <a:chExt cx="1137557" cy="381794"/>
          </a:xfrm>
        </p:grpSpPr>
        <p:sp>
          <p:nvSpPr>
            <p:cNvPr id="184" name="Rectangle 183"/>
            <p:cNvSpPr/>
            <p:nvPr/>
          </p:nvSpPr>
          <p:spPr bwMode="auto">
            <a:xfrm>
              <a:off x="5519056" y="2361406"/>
              <a:ext cx="1137557" cy="3810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charset="0"/>
              </a:endParaRPr>
            </a:p>
          </p:txBody>
        </p:sp>
        <p:cxnSp>
          <p:nvCxnSpPr>
            <p:cNvPr id="185" name="Straight Connector 184"/>
            <p:cNvCxnSpPr/>
            <p:nvPr/>
          </p:nvCxnSpPr>
          <p:spPr bwMode="auto">
            <a:xfrm rot="5400000">
              <a:off x="5628708" y="2551906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6" name="Straight Connector 185"/>
            <p:cNvCxnSpPr/>
            <p:nvPr/>
          </p:nvCxnSpPr>
          <p:spPr bwMode="auto">
            <a:xfrm rot="5400000">
              <a:off x="6160521" y="2551112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87" name="Straight Arrow Connector 186"/>
          <p:cNvCxnSpPr>
            <a:endCxn id="188" idx="0"/>
          </p:cNvCxnSpPr>
          <p:nvPr/>
        </p:nvCxnSpPr>
        <p:spPr bwMode="auto">
          <a:xfrm flipH="1">
            <a:off x="5448300" y="3149025"/>
            <a:ext cx="647700" cy="609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1B9AD9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188" name="TextBox 187"/>
          <p:cNvSpPr txBox="1"/>
          <p:nvPr/>
        </p:nvSpPr>
        <p:spPr>
          <a:xfrm>
            <a:off x="4876800" y="3758625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1" dirty="0" smtClean="0">
                <a:solidFill>
                  <a:srgbClr val="0070C0"/>
                </a:solidFill>
              </a:rPr>
              <a:t>Left Son</a:t>
            </a:r>
          </a:p>
          <a:p>
            <a:pPr algn="l"/>
            <a:r>
              <a:rPr lang="en-US" b="1" dirty="0" smtClean="0">
                <a:solidFill>
                  <a:srgbClr val="0070C0"/>
                </a:solidFill>
              </a:rPr>
              <a:t>(LS)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7467600" y="375695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1" dirty="0" smtClean="0">
                <a:solidFill>
                  <a:srgbClr val="00B050"/>
                </a:solidFill>
              </a:rPr>
              <a:t>Right Son</a:t>
            </a:r>
          </a:p>
          <a:p>
            <a:pPr algn="l"/>
            <a:r>
              <a:rPr lang="en-US" b="1" dirty="0" smtClean="0">
                <a:solidFill>
                  <a:srgbClr val="00B050"/>
                </a:solidFill>
              </a:rPr>
              <a:t>(RS)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191" name="Straight Arrow Connector 190"/>
          <p:cNvCxnSpPr/>
          <p:nvPr/>
        </p:nvCxnSpPr>
        <p:spPr bwMode="auto">
          <a:xfrm>
            <a:off x="7197525" y="3124200"/>
            <a:ext cx="651075" cy="609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192" name="TextBox 191"/>
          <p:cNvSpPr txBox="1"/>
          <p:nvPr/>
        </p:nvSpPr>
        <p:spPr>
          <a:xfrm>
            <a:off x="5943600" y="3758625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9933FF"/>
                </a:solidFill>
              </a:rPr>
              <a:t>Medan Data</a:t>
            </a:r>
          </a:p>
          <a:p>
            <a:pPr algn="l"/>
            <a:r>
              <a:rPr lang="en-US" b="1" dirty="0" smtClean="0">
                <a:solidFill>
                  <a:srgbClr val="9933FF"/>
                </a:solidFill>
              </a:rPr>
              <a:t>(Info)</a:t>
            </a:r>
            <a:endParaRPr lang="en-US" b="1" dirty="0">
              <a:solidFill>
                <a:srgbClr val="9933FF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rot="5400000">
            <a:off x="6325394" y="3428206"/>
            <a:ext cx="6096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181799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500"/>
                            </p:stCondLst>
                            <p:childTnLst>
                              <p:par>
                                <p:cTn id="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65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500"/>
                            </p:stCondLst>
                            <p:childTnLst>
                              <p:par>
                                <p:cTn id="6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5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29" grpId="0" animBg="1"/>
      <p:bldP spid="90" grpId="0"/>
      <p:bldP spid="94" grpId="0"/>
      <p:bldP spid="98" grpId="0"/>
      <p:bldP spid="188" grpId="0"/>
      <p:bldP spid="190" grpId="0"/>
      <p:bldP spid="1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599"/>
            <a:ext cx="8229600" cy="563563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Implementasi</a:t>
            </a: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di</a:t>
            </a: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Program (2)</a:t>
            </a:r>
            <a:endParaRPr lang="en-US" sz="4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220785" y="6416675"/>
            <a:ext cx="2751015" cy="31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Tim Struktur Data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5562600" y="6418008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28600" y="1600200"/>
            <a:ext cx="4343400" cy="4816475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0988" marR="0" lvl="0" indent="-2809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 Tree</a:t>
            </a:r>
          </a:p>
          <a:p>
            <a:pPr marL="280988" marR="0" lvl="0" indent="-2809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209800" y="2667000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dk1">
                  <a:tint val="80000"/>
                  <a:satMod val="300000"/>
                </a:schemeClr>
              </a:gs>
              <a:gs pos="100000">
                <a:schemeClr val="dk1">
                  <a:shade val="30000"/>
                  <a:satMod val="20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1295400" y="3352800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3962400" y="4267200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E909C9">
                  <a:shade val="30000"/>
                  <a:satMod val="115000"/>
                </a:srgbClr>
              </a:gs>
              <a:gs pos="50000">
                <a:srgbClr val="E909C9">
                  <a:shade val="67500"/>
                  <a:satMod val="115000"/>
                </a:srgbClr>
              </a:gs>
              <a:gs pos="100000">
                <a:srgbClr val="E909C9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3200400" y="3352800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457200" y="4191000"/>
            <a:ext cx="457200" cy="457200"/>
          </a:xfrm>
          <a:prstGeom prst="ellipse">
            <a:avLst/>
          </a:prstGeom>
          <a:solidFill>
            <a:srgbClr val="1B9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D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1905000" y="4267200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E8210C">
                  <a:shade val="30000"/>
                  <a:satMod val="115000"/>
                </a:srgbClr>
              </a:gs>
              <a:gs pos="50000">
                <a:srgbClr val="E8210C">
                  <a:shade val="67500"/>
                  <a:satMod val="115000"/>
                </a:srgbClr>
              </a:gs>
              <a:gs pos="100000">
                <a:srgbClr val="E8210C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2514600" y="4267200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7AD71D">
                  <a:shade val="30000"/>
                  <a:satMod val="115000"/>
                </a:srgbClr>
              </a:gs>
              <a:gs pos="50000">
                <a:srgbClr val="7AD71D">
                  <a:shade val="67500"/>
                  <a:satMod val="115000"/>
                </a:srgbClr>
              </a:gs>
              <a:gs pos="100000">
                <a:srgbClr val="7AD71D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</a:t>
            </a:r>
          </a:p>
        </p:txBody>
      </p:sp>
      <p:cxnSp>
        <p:nvCxnSpPr>
          <p:cNvPr id="19" name="Straight Connector 18"/>
          <p:cNvCxnSpPr>
            <a:stCxn id="12" idx="3"/>
            <a:endCxn id="13" idx="0"/>
          </p:cNvCxnSpPr>
          <p:nvPr/>
        </p:nvCxnSpPr>
        <p:spPr bwMode="auto">
          <a:xfrm rot="5400000">
            <a:off x="1752601" y="2828645"/>
            <a:ext cx="295555" cy="7527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2" idx="5"/>
            <a:endCxn id="15" idx="0"/>
          </p:cNvCxnSpPr>
          <p:nvPr/>
        </p:nvCxnSpPr>
        <p:spPr bwMode="auto">
          <a:xfrm rot="16200000" flipH="1">
            <a:off x="2866745" y="2790544"/>
            <a:ext cx="295555" cy="8289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13" idx="3"/>
            <a:endCxn id="16" idx="0"/>
          </p:cNvCxnSpPr>
          <p:nvPr/>
        </p:nvCxnSpPr>
        <p:spPr bwMode="auto">
          <a:xfrm rot="5400000">
            <a:off x="800101" y="3628745"/>
            <a:ext cx="447955" cy="6765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3" idx="5"/>
            <a:endCxn id="17" idx="0"/>
          </p:cNvCxnSpPr>
          <p:nvPr/>
        </p:nvCxnSpPr>
        <p:spPr bwMode="auto">
          <a:xfrm rot="16200000" flipH="1">
            <a:off x="1647545" y="3781144"/>
            <a:ext cx="524155" cy="4479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15" idx="3"/>
            <a:endCxn id="18" idx="0"/>
          </p:cNvCxnSpPr>
          <p:nvPr/>
        </p:nvCxnSpPr>
        <p:spPr bwMode="auto">
          <a:xfrm rot="5400000">
            <a:off x="2743201" y="3743045"/>
            <a:ext cx="524155" cy="5241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15" idx="5"/>
            <a:endCxn id="14" idx="0"/>
          </p:cNvCxnSpPr>
          <p:nvPr/>
        </p:nvCxnSpPr>
        <p:spPr bwMode="auto">
          <a:xfrm rot="16200000" flipH="1">
            <a:off x="3628745" y="3704944"/>
            <a:ext cx="524155" cy="6003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3212103" y="4257956"/>
            <a:ext cx="457200" cy="457200"/>
          </a:xfrm>
          <a:prstGeom prst="ellipse">
            <a:avLst/>
          </a:prstGeom>
          <a:solidFill>
            <a:srgbClr val="DF6A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26" name="Straight Connector 25"/>
          <p:cNvCxnSpPr>
            <a:stCxn id="15" idx="4"/>
            <a:endCxn id="25" idx="0"/>
          </p:cNvCxnSpPr>
          <p:nvPr/>
        </p:nvCxnSpPr>
        <p:spPr bwMode="auto">
          <a:xfrm rot="16200000" flipH="1">
            <a:off x="3210873" y="4028126"/>
            <a:ext cx="447956" cy="1170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Oval 26"/>
          <p:cNvSpPr/>
          <p:nvPr/>
        </p:nvSpPr>
        <p:spPr bwMode="auto">
          <a:xfrm>
            <a:off x="1905000" y="5181600"/>
            <a:ext cx="457200" cy="45720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I</a:t>
            </a:r>
          </a:p>
        </p:txBody>
      </p:sp>
      <p:cxnSp>
        <p:nvCxnSpPr>
          <p:cNvPr id="28" name="Straight Connector 27"/>
          <p:cNvCxnSpPr>
            <a:stCxn id="17" idx="4"/>
            <a:endCxn id="27" idx="0"/>
          </p:cNvCxnSpPr>
          <p:nvPr/>
        </p:nvCxnSpPr>
        <p:spPr bwMode="auto">
          <a:xfrm rot="5400000">
            <a:off x="1905000" y="4953000"/>
            <a:ext cx="4572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Content Placeholder 2"/>
          <p:cNvSpPr txBox="1">
            <a:spLocks/>
          </p:cNvSpPr>
          <p:nvPr/>
        </p:nvSpPr>
        <p:spPr bwMode="auto">
          <a:xfrm>
            <a:off x="4724400" y="1600200"/>
            <a:ext cx="4267200" cy="4816475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0988" marR="0" lvl="0" indent="-280988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General Tree </a:t>
            </a:r>
            <a:r>
              <a:rPr lang="en-US" sz="2200" b="1" kern="0" dirty="0" smtClean="0">
                <a:solidFill>
                  <a:srgbClr val="002060"/>
                </a:solidFill>
              </a:rPr>
              <a:t>(Linked List)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78" name="Group 177"/>
          <p:cNvGrpSpPr/>
          <p:nvPr/>
        </p:nvGrpSpPr>
        <p:grpSpPr>
          <a:xfrm>
            <a:off x="7010400" y="2483822"/>
            <a:ext cx="838200" cy="381794"/>
            <a:chOff x="7010400" y="2133600"/>
            <a:chExt cx="838200" cy="381794"/>
          </a:xfrm>
        </p:grpSpPr>
        <p:sp>
          <p:nvSpPr>
            <p:cNvPr id="82" name="Rectangle 81"/>
            <p:cNvSpPr/>
            <p:nvPr/>
          </p:nvSpPr>
          <p:spPr bwMode="auto">
            <a:xfrm>
              <a:off x="7010400" y="2133600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      A</a:t>
              </a:r>
            </a:p>
          </p:txBody>
        </p:sp>
        <p:cxnSp>
          <p:nvCxnSpPr>
            <p:cNvPr id="84" name="Straight Connector 83"/>
            <p:cNvCxnSpPr/>
            <p:nvPr/>
          </p:nvCxnSpPr>
          <p:spPr bwMode="auto">
            <a:xfrm rot="5400000">
              <a:off x="7048500" y="2324100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 rot="5400000">
              <a:off x="7259765" y="23233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9" name="Group 178"/>
          <p:cNvGrpSpPr/>
          <p:nvPr/>
        </p:nvGrpSpPr>
        <p:grpSpPr>
          <a:xfrm>
            <a:off x="6172200" y="3169622"/>
            <a:ext cx="838200" cy="381794"/>
            <a:chOff x="6172200" y="2819400"/>
            <a:chExt cx="838200" cy="381794"/>
          </a:xfrm>
        </p:grpSpPr>
        <p:sp>
          <p:nvSpPr>
            <p:cNvPr id="87" name="Rectangle 86"/>
            <p:cNvSpPr/>
            <p:nvPr/>
          </p:nvSpPr>
          <p:spPr bwMode="auto">
            <a:xfrm>
              <a:off x="6172200" y="2819400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2000" b="1" dirty="0" smtClean="0">
                  <a:solidFill>
                    <a:srgbClr val="FFC000"/>
                  </a:solidFill>
                </a:rPr>
                <a:t>      B</a:t>
              </a:r>
            </a:p>
          </p:txBody>
        </p:sp>
        <p:cxnSp>
          <p:nvCxnSpPr>
            <p:cNvPr id="88" name="Straight Connector 87"/>
            <p:cNvCxnSpPr/>
            <p:nvPr/>
          </p:nvCxnSpPr>
          <p:spPr bwMode="auto">
            <a:xfrm rot="5400000">
              <a:off x="6210300" y="3009900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 rot="5400000">
              <a:off x="6439694" y="30091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91" name="Straight Connector 90"/>
          <p:cNvCxnSpPr/>
          <p:nvPr/>
        </p:nvCxnSpPr>
        <p:spPr bwMode="auto">
          <a:xfrm rot="5400000">
            <a:off x="7155426" y="2567396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Rectangle 91"/>
          <p:cNvSpPr/>
          <p:nvPr/>
        </p:nvSpPr>
        <p:spPr bwMode="auto">
          <a:xfrm>
            <a:off x="8229600" y="2102822"/>
            <a:ext cx="76200" cy="76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4" name="Elbow Connector 93"/>
          <p:cNvCxnSpPr>
            <a:stCxn id="92" idx="2"/>
            <a:endCxn id="82" idx="0"/>
          </p:cNvCxnSpPr>
          <p:nvPr/>
        </p:nvCxnSpPr>
        <p:spPr bwMode="auto">
          <a:xfrm rot="5400000">
            <a:off x="7696200" y="1912322"/>
            <a:ext cx="304800" cy="838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5" name="TextBox 94"/>
          <p:cNvSpPr txBox="1"/>
          <p:nvPr/>
        </p:nvSpPr>
        <p:spPr>
          <a:xfrm>
            <a:off x="8229600" y="1950422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C00000"/>
                </a:solidFill>
              </a:rPr>
              <a:t>Head</a:t>
            </a:r>
            <a:endParaRPr lang="en-US" sz="1600" dirty="0">
              <a:solidFill>
                <a:srgbClr val="C00000"/>
              </a:solidFill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5410200" y="3399016"/>
            <a:ext cx="876300" cy="379412"/>
            <a:chOff x="5410200" y="2667794"/>
            <a:chExt cx="876300" cy="379412"/>
          </a:xfrm>
        </p:grpSpPr>
        <p:cxnSp>
          <p:nvCxnSpPr>
            <p:cNvPr id="137" name="Straight Connector 136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38" name="Shape 137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39" name="Group 138"/>
          <p:cNvGrpSpPr/>
          <p:nvPr/>
        </p:nvGrpSpPr>
        <p:grpSpPr>
          <a:xfrm>
            <a:off x="7010400" y="4009410"/>
            <a:ext cx="419100" cy="455612"/>
            <a:chOff x="5410200" y="2667794"/>
            <a:chExt cx="876300" cy="379412"/>
          </a:xfrm>
        </p:grpSpPr>
        <p:cxnSp>
          <p:nvCxnSpPr>
            <p:cNvPr id="140" name="Straight Connector 139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41" name="Shape 140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42" name="Group 141"/>
          <p:cNvGrpSpPr/>
          <p:nvPr/>
        </p:nvGrpSpPr>
        <p:grpSpPr>
          <a:xfrm>
            <a:off x="5334000" y="4695210"/>
            <a:ext cx="419100" cy="455612"/>
            <a:chOff x="5410200" y="2667794"/>
            <a:chExt cx="876300" cy="379412"/>
          </a:xfrm>
        </p:grpSpPr>
        <p:cxnSp>
          <p:nvCxnSpPr>
            <p:cNvPr id="143" name="Straight Connector 142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44" name="Shape 143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45" name="Group 144"/>
          <p:cNvGrpSpPr/>
          <p:nvPr/>
        </p:nvGrpSpPr>
        <p:grpSpPr>
          <a:xfrm>
            <a:off x="6477000" y="2712422"/>
            <a:ext cx="647700" cy="455612"/>
            <a:chOff x="5410200" y="2667794"/>
            <a:chExt cx="876300" cy="379412"/>
          </a:xfrm>
        </p:grpSpPr>
        <p:cxnSp>
          <p:nvCxnSpPr>
            <p:cNvPr id="146" name="Straight Connector 145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47" name="Shape 146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48" name="Group 147"/>
          <p:cNvGrpSpPr/>
          <p:nvPr/>
        </p:nvGrpSpPr>
        <p:grpSpPr>
          <a:xfrm flipH="1">
            <a:off x="5372100" y="4007822"/>
            <a:ext cx="647700" cy="455612"/>
            <a:chOff x="5410200" y="2667794"/>
            <a:chExt cx="876300" cy="379412"/>
          </a:xfrm>
        </p:grpSpPr>
        <p:cxnSp>
          <p:nvCxnSpPr>
            <p:cNvPr id="149" name="Straight Connector 148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50" name="Shape 149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51" name="Group 150"/>
          <p:cNvGrpSpPr/>
          <p:nvPr/>
        </p:nvGrpSpPr>
        <p:grpSpPr>
          <a:xfrm flipH="1">
            <a:off x="6972300" y="4695210"/>
            <a:ext cx="647700" cy="455612"/>
            <a:chOff x="5410200" y="2667794"/>
            <a:chExt cx="876300" cy="379412"/>
          </a:xfrm>
        </p:grpSpPr>
        <p:cxnSp>
          <p:nvCxnSpPr>
            <p:cNvPr id="152" name="Straight Connector 151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53" name="Shape 152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54" name="Group 153"/>
          <p:cNvGrpSpPr/>
          <p:nvPr/>
        </p:nvGrpSpPr>
        <p:grpSpPr>
          <a:xfrm flipH="1">
            <a:off x="7505700" y="5381010"/>
            <a:ext cx="647700" cy="455612"/>
            <a:chOff x="5410200" y="2667794"/>
            <a:chExt cx="876300" cy="379412"/>
          </a:xfrm>
        </p:grpSpPr>
        <p:cxnSp>
          <p:nvCxnSpPr>
            <p:cNvPr id="155" name="Straight Connector 154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56" name="Shape 155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57" name="Group 156"/>
          <p:cNvGrpSpPr/>
          <p:nvPr/>
        </p:nvGrpSpPr>
        <p:grpSpPr>
          <a:xfrm flipH="1">
            <a:off x="6526388" y="3398222"/>
            <a:ext cx="1169811" cy="381000"/>
            <a:chOff x="5410200" y="2667794"/>
            <a:chExt cx="876300" cy="379412"/>
          </a:xfrm>
        </p:grpSpPr>
        <p:cxnSp>
          <p:nvCxnSpPr>
            <p:cNvPr id="158" name="Straight Connector 157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59" name="Shape 158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60" name="Straight Connector 159"/>
          <p:cNvCxnSpPr/>
          <p:nvPr/>
        </p:nvCxnSpPr>
        <p:spPr bwMode="auto">
          <a:xfrm rot="5400000">
            <a:off x="4945626" y="3862796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1" name="Straight Connector 160"/>
          <p:cNvCxnSpPr/>
          <p:nvPr/>
        </p:nvCxnSpPr>
        <p:spPr bwMode="auto">
          <a:xfrm rot="5400000">
            <a:off x="7460226" y="3862796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2" name="Straight Connector 161"/>
          <p:cNvCxnSpPr/>
          <p:nvPr/>
        </p:nvCxnSpPr>
        <p:spPr bwMode="auto">
          <a:xfrm rot="5400000">
            <a:off x="5783826" y="4548596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3" name="Straight Connector 162"/>
          <p:cNvCxnSpPr/>
          <p:nvPr/>
        </p:nvCxnSpPr>
        <p:spPr bwMode="auto">
          <a:xfrm rot="5400000">
            <a:off x="6557115" y="4548596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4" name="Straight Connector 163"/>
          <p:cNvCxnSpPr/>
          <p:nvPr/>
        </p:nvCxnSpPr>
        <p:spPr bwMode="auto">
          <a:xfrm rot="5400000">
            <a:off x="4956915" y="5234396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Straight Connector 164"/>
          <p:cNvCxnSpPr/>
          <p:nvPr/>
        </p:nvCxnSpPr>
        <p:spPr bwMode="auto">
          <a:xfrm rot="5400000">
            <a:off x="5174226" y="5234396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Straight Connector 165"/>
          <p:cNvCxnSpPr/>
          <p:nvPr/>
        </p:nvCxnSpPr>
        <p:spPr bwMode="auto">
          <a:xfrm rot="5400000">
            <a:off x="7090515" y="5234396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7" name="Straight Connector 166"/>
          <p:cNvCxnSpPr/>
          <p:nvPr/>
        </p:nvCxnSpPr>
        <p:spPr bwMode="auto">
          <a:xfrm rot="5400000">
            <a:off x="7698351" y="5920196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8" name="Straight Connector 167"/>
          <p:cNvCxnSpPr/>
          <p:nvPr/>
        </p:nvCxnSpPr>
        <p:spPr bwMode="auto">
          <a:xfrm rot="5400000">
            <a:off x="7907901" y="5920196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5" name="Group 104"/>
          <p:cNvGrpSpPr/>
          <p:nvPr/>
        </p:nvGrpSpPr>
        <p:grpSpPr>
          <a:xfrm>
            <a:off x="7315200" y="3779222"/>
            <a:ext cx="838200" cy="400110"/>
            <a:chOff x="7315200" y="3429000"/>
            <a:chExt cx="838200" cy="400110"/>
          </a:xfrm>
        </p:grpSpPr>
        <p:grpSp>
          <p:nvGrpSpPr>
            <p:cNvPr id="101" name="Group 100"/>
            <p:cNvGrpSpPr/>
            <p:nvPr/>
          </p:nvGrpSpPr>
          <p:grpSpPr>
            <a:xfrm>
              <a:off x="7315200" y="3429000"/>
              <a:ext cx="838200" cy="381794"/>
              <a:chOff x="6172200" y="2971006"/>
              <a:chExt cx="838200" cy="381794"/>
            </a:xfrm>
          </p:grpSpPr>
          <p:sp>
            <p:nvSpPr>
              <p:cNvPr id="111" name="Rectangle 110"/>
              <p:cNvSpPr/>
              <p:nvPr/>
            </p:nvSpPr>
            <p:spPr bwMode="auto">
              <a:xfrm>
                <a:off x="6172200" y="2971006"/>
                <a:ext cx="838200" cy="3810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14" name="Straight Connector 113"/>
              <p:cNvCxnSpPr/>
              <p:nvPr/>
            </p:nvCxnSpPr>
            <p:spPr bwMode="auto">
              <a:xfrm rot="5400000">
                <a:off x="6210300" y="3161506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5" name="Straight Connector 114"/>
              <p:cNvCxnSpPr/>
              <p:nvPr/>
            </p:nvCxnSpPr>
            <p:spPr bwMode="auto">
              <a:xfrm rot="5400000">
                <a:off x="6417116" y="3160712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69" name="TextBox 168"/>
            <p:cNvSpPr txBox="1"/>
            <p:nvPr/>
          </p:nvSpPr>
          <p:spPr>
            <a:xfrm>
              <a:off x="7772400" y="3429000"/>
              <a:ext cx="3048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3300"/>
                  </a:solidFill>
                </a:rPr>
                <a:t>C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5029200" y="3778428"/>
            <a:ext cx="838200" cy="400904"/>
            <a:chOff x="5029200" y="3428206"/>
            <a:chExt cx="838200" cy="400904"/>
          </a:xfrm>
        </p:grpSpPr>
        <p:grpSp>
          <p:nvGrpSpPr>
            <p:cNvPr id="96" name="Group 95"/>
            <p:cNvGrpSpPr/>
            <p:nvPr/>
          </p:nvGrpSpPr>
          <p:grpSpPr>
            <a:xfrm>
              <a:off x="5029200" y="3428206"/>
              <a:ext cx="838200" cy="381794"/>
              <a:chOff x="6172200" y="2971006"/>
              <a:chExt cx="838200" cy="381794"/>
            </a:xfrm>
          </p:grpSpPr>
          <p:sp>
            <p:nvSpPr>
              <p:cNvPr id="97" name="Rectangle 96"/>
              <p:cNvSpPr/>
              <p:nvPr/>
            </p:nvSpPr>
            <p:spPr bwMode="auto">
              <a:xfrm>
                <a:off x="6172200" y="2971006"/>
                <a:ext cx="838200" cy="3810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98" name="Straight Connector 97"/>
              <p:cNvCxnSpPr/>
              <p:nvPr/>
            </p:nvCxnSpPr>
            <p:spPr bwMode="auto">
              <a:xfrm rot="5400000">
                <a:off x="6199011" y="3161506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Straight Connector 98"/>
              <p:cNvCxnSpPr/>
              <p:nvPr/>
            </p:nvCxnSpPr>
            <p:spPr bwMode="auto">
              <a:xfrm rot="5400000">
                <a:off x="6439694" y="3160712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0" name="TextBox 169"/>
            <p:cNvSpPr txBox="1"/>
            <p:nvPr/>
          </p:nvSpPr>
          <p:spPr>
            <a:xfrm>
              <a:off x="5508434" y="3429000"/>
              <a:ext cx="3048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660066"/>
                  </a:solidFill>
                </a:rPr>
                <a:t>D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6629400" y="4465022"/>
            <a:ext cx="838200" cy="411778"/>
            <a:chOff x="6629400" y="4114800"/>
            <a:chExt cx="838200" cy="411778"/>
          </a:xfrm>
        </p:grpSpPr>
        <p:grpSp>
          <p:nvGrpSpPr>
            <p:cNvPr id="120" name="Group 119"/>
            <p:cNvGrpSpPr/>
            <p:nvPr/>
          </p:nvGrpSpPr>
          <p:grpSpPr>
            <a:xfrm>
              <a:off x="6629400" y="4114800"/>
              <a:ext cx="838200" cy="381794"/>
              <a:chOff x="6172200" y="2971006"/>
              <a:chExt cx="838200" cy="381794"/>
            </a:xfrm>
          </p:grpSpPr>
          <p:sp>
            <p:nvSpPr>
              <p:cNvPr id="121" name="Rectangle 120"/>
              <p:cNvSpPr/>
              <p:nvPr/>
            </p:nvSpPr>
            <p:spPr bwMode="auto">
              <a:xfrm>
                <a:off x="6172200" y="2971006"/>
                <a:ext cx="838200" cy="3810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22" name="Straight Connector 121"/>
              <p:cNvCxnSpPr/>
              <p:nvPr/>
            </p:nvCxnSpPr>
            <p:spPr bwMode="auto">
              <a:xfrm rot="5400000">
                <a:off x="6199011" y="3161506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Straight Connector 122"/>
              <p:cNvCxnSpPr/>
              <p:nvPr/>
            </p:nvCxnSpPr>
            <p:spPr bwMode="auto">
              <a:xfrm rot="5400000">
                <a:off x="6439694" y="3160712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1" name="TextBox 170"/>
            <p:cNvSpPr txBox="1"/>
            <p:nvPr/>
          </p:nvSpPr>
          <p:spPr>
            <a:xfrm>
              <a:off x="7119651" y="4126468"/>
              <a:ext cx="3048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C3300"/>
                  </a:solidFill>
                </a:rPr>
                <a:t>F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7162800" y="5150028"/>
            <a:ext cx="838200" cy="412572"/>
            <a:chOff x="7162800" y="4799806"/>
            <a:chExt cx="838200" cy="412572"/>
          </a:xfrm>
        </p:grpSpPr>
        <p:grpSp>
          <p:nvGrpSpPr>
            <p:cNvPr id="124" name="Group 123"/>
            <p:cNvGrpSpPr/>
            <p:nvPr/>
          </p:nvGrpSpPr>
          <p:grpSpPr>
            <a:xfrm>
              <a:off x="7162800" y="4799806"/>
              <a:ext cx="838200" cy="381794"/>
              <a:chOff x="6172200" y="2971006"/>
              <a:chExt cx="838200" cy="381794"/>
            </a:xfrm>
          </p:grpSpPr>
          <p:sp>
            <p:nvSpPr>
              <p:cNvPr id="125" name="Rectangle 124"/>
              <p:cNvSpPr/>
              <p:nvPr/>
            </p:nvSpPr>
            <p:spPr bwMode="auto">
              <a:xfrm>
                <a:off x="6172200" y="2971006"/>
                <a:ext cx="838200" cy="3810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26" name="Straight Connector 125"/>
              <p:cNvCxnSpPr/>
              <p:nvPr/>
            </p:nvCxnSpPr>
            <p:spPr bwMode="auto">
              <a:xfrm rot="5400000">
                <a:off x="6210300" y="3161506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Straight Connector 126"/>
              <p:cNvCxnSpPr/>
              <p:nvPr/>
            </p:nvCxnSpPr>
            <p:spPr bwMode="auto">
              <a:xfrm rot="5400000">
                <a:off x="6439694" y="3160712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2" name="TextBox 171"/>
            <p:cNvSpPr txBox="1"/>
            <p:nvPr/>
          </p:nvSpPr>
          <p:spPr>
            <a:xfrm>
              <a:off x="7652132" y="4812268"/>
              <a:ext cx="3048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990099"/>
                  </a:solidFill>
                </a:rPr>
                <a:t>G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7772400" y="5835828"/>
            <a:ext cx="838200" cy="412572"/>
            <a:chOff x="7772400" y="5485606"/>
            <a:chExt cx="838200" cy="412572"/>
          </a:xfrm>
        </p:grpSpPr>
        <p:grpSp>
          <p:nvGrpSpPr>
            <p:cNvPr id="128" name="Group 127"/>
            <p:cNvGrpSpPr/>
            <p:nvPr/>
          </p:nvGrpSpPr>
          <p:grpSpPr>
            <a:xfrm>
              <a:off x="7772400" y="5485606"/>
              <a:ext cx="838200" cy="381794"/>
              <a:chOff x="6172200" y="2971006"/>
              <a:chExt cx="838200" cy="381794"/>
            </a:xfrm>
          </p:grpSpPr>
          <p:sp>
            <p:nvSpPr>
              <p:cNvPr id="129" name="Rectangle 128"/>
              <p:cNvSpPr/>
              <p:nvPr/>
            </p:nvSpPr>
            <p:spPr bwMode="auto">
              <a:xfrm>
                <a:off x="6172200" y="2971006"/>
                <a:ext cx="838200" cy="3810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30" name="Straight Connector 129"/>
              <p:cNvCxnSpPr/>
              <p:nvPr/>
            </p:nvCxnSpPr>
            <p:spPr bwMode="auto">
              <a:xfrm rot="5400000">
                <a:off x="6199297" y="3161506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1" name="Straight Connector 130"/>
              <p:cNvCxnSpPr/>
              <p:nvPr/>
            </p:nvCxnSpPr>
            <p:spPr bwMode="auto">
              <a:xfrm rot="5400000">
                <a:off x="6411119" y="3160712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3" name="TextBox 172"/>
            <p:cNvSpPr txBox="1"/>
            <p:nvPr/>
          </p:nvSpPr>
          <p:spPr>
            <a:xfrm>
              <a:off x="8229600" y="5498068"/>
              <a:ext cx="3048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8000"/>
                  </a:solidFill>
                </a:rPr>
                <a:t>H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5029200" y="5150028"/>
            <a:ext cx="838200" cy="412572"/>
            <a:chOff x="5029200" y="4799806"/>
            <a:chExt cx="838200" cy="412572"/>
          </a:xfrm>
        </p:grpSpPr>
        <p:grpSp>
          <p:nvGrpSpPr>
            <p:cNvPr id="132" name="Group 131"/>
            <p:cNvGrpSpPr/>
            <p:nvPr/>
          </p:nvGrpSpPr>
          <p:grpSpPr>
            <a:xfrm>
              <a:off x="5029200" y="4799806"/>
              <a:ext cx="838200" cy="381794"/>
              <a:chOff x="6172200" y="2971006"/>
              <a:chExt cx="838200" cy="381794"/>
            </a:xfrm>
          </p:grpSpPr>
          <p:sp>
            <p:nvSpPr>
              <p:cNvPr id="133" name="Rectangle 132"/>
              <p:cNvSpPr/>
              <p:nvPr/>
            </p:nvSpPr>
            <p:spPr bwMode="auto">
              <a:xfrm>
                <a:off x="6172200" y="2971006"/>
                <a:ext cx="838200" cy="3810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34" name="Straight Connector 133"/>
              <p:cNvCxnSpPr/>
              <p:nvPr/>
            </p:nvCxnSpPr>
            <p:spPr bwMode="auto">
              <a:xfrm rot="5400000">
                <a:off x="6199011" y="3161506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5" name="Straight Connector 134"/>
              <p:cNvCxnSpPr/>
              <p:nvPr/>
            </p:nvCxnSpPr>
            <p:spPr bwMode="auto">
              <a:xfrm rot="5400000">
                <a:off x="6417116" y="3160712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4" name="TextBox 173"/>
            <p:cNvSpPr txBox="1"/>
            <p:nvPr/>
          </p:nvSpPr>
          <p:spPr>
            <a:xfrm>
              <a:off x="5508434" y="4812268"/>
              <a:ext cx="3048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00CC"/>
                  </a:solidFill>
                </a:rPr>
                <a:t>I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5638800" y="4464228"/>
            <a:ext cx="838200" cy="400904"/>
            <a:chOff x="5638800" y="4114006"/>
            <a:chExt cx="838200" cy="400904"/>
          </a:xfrm>
        </p:grpSpPr>
        <p:grpSp>
          <p:nvGrpSpPr>
            <p:cNvPr id="116" name="Group 115"/>
            <p:cNvGrpSpPr/>
            <p:nvPr/>
          </p:nvGrpSpPr>
          <p:grpSpPr>
            <a:xfrm>
              <a:off x="5638800" y="4114006"/>
              <a:ext cx="838200" cy="381794"/>
              <a:chOff x="6172200" y="2971006"/>
              <a:chExt cx="838200" cy="381794"/>
            </a:xfrm>
          </p:grpSpPr>
          <p:sp>
            <p:nvSpPr>
              <p:cNvPr id="117" name="Rectangle 116"/>
              <p:cNvSpPr/>
              <p:nvPr/>
            </p:nvSpPr>
            <p:spPr bwMode="auto">
              <a:xfrm>
                <a:off x="6172200" y="2971006"/>
                <a:ext cx="838200" cy="3810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18" name="Straight Connector 117"/>
              <p:cNvCxnSpPr/>
              <p:nvPr/>
            </p:nvCxnSpPr>
            <p:spPr bwMode="auto">
              <a:xfrm rot="5400000">
                <a:off x="6210300" y="3161506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9" name="Straight Connector 118"/>
              <p:cNvCxnSpPr/>
              <p:nvPr/>
            </p:nvCxnSpPr>
            <p:spPr bwMode="auto">
              <a:xfrm rot="5400000">
                <a:off x="6417116" y="3160712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5" name="TextBox 174"/>
            <p:cNvSpPr txBox="1"/>
            <p:nvPr/>
          </p:nvSpPr>
          <p:spPr>
            <a:xfrm>
              <a:off x="6117115" y="4114800"/>
              <a:ext cx="3048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6600"/>
                  </a:solidFill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263551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500"/>
                            </p:stCondLst>
                            <p:childTnLst>
                              <p:par>
                                <p:cTn id="5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500"/>
                            </p:stCondLst>
                            <p:childTnLst>
                              <p:par>
                                <p:cTn id="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500"/>
                            </p:stCondLst>
                            <p:childTnLst>
                              <p:par>
                                <p:cTn id="6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500"/>
                            </p:stCondLst>
                            <p:childTnLst>
                              <p:par>
                                <p:cTn id="6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4500"/>
                            </p:stCondLst>
                            <p:childTnLst>
                              <p:par>
                                <p:cTn id="7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500"/>
                            </p:stCondLst>
                            <p:childTnLst>
                              <p:par>
                                <p:cTn id="7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7500"/>
                            </p:stCondLst>
                            <p:childTnLst>
                              <p:par>
                                <p:cTn id="8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8500"/>
                            </p:stCondLst>
                            <p:childTnLst>
                              <p:par>
                                <p:cTn id="8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500"/>
                            </p:stCondLst>
                            <p:childTnLst>
                              <p:par>
                                <p:cTn id="8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1500"/>
                            </p:stCondLst>
                            <p:childTnLst>
                              <p:par>
                                <p:cTn id="9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3500"/>
                            </p:stCondLst>
                            <p:childTnLst>
                              <p:par>
                                <p:cTn id="9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0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6500"/>
                            </p:stCondLst>
                            <p:childTnLst>
                              <p:par>
                                <p:cTn id="10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9500"/>
                            </p:stCondLst>
                            <p:childTnLst>
                              <p:par>
                                <p:cTn id="1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500"/>
                            </p:stCondLst>
                            <p:childTnLst>
                              <p:par>
                                <p:cTn id="1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2500"/>
                            </p:stCondLst>
                            <p:childTnLst>
                              <p:par>
                                <p:cTn id="1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3500"/>
                            </p:stCondLst>
                            <p:childTnLst>
                              <p:par>
                                <p:cTn id="1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5500"/>
                            </p:stCondLst>
                            <p:childTnLst>
                              <p:par>
                                <p:cTn id="1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6500"/>
                            </p:stCondLst>
                            <p:childTnLst>
                              <p:par>
                                <p:cTn id="1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8500"/>
                            </p:stCondLst>
                            <p:childTnLst>
                              <p:par>
                                <p:cTn id="1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9500"/>
                            </p:stCondLst>
                            <p:childTnLst>
                              <p:par>
                                <p:cTn id="1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1500"/>
                            </p:stCondLst>
                            <p:childTnLst>
                              <p:par>
                                <p:cTn id="1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2500"/>
                            </p:stCondLst>
                            <p:childTnLst>
                              <p:par>
                                <p:cTn id="14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4500"/>
                            </p:stCondLst>
                            <p:childTnLst>
                              <p:par>
                                <p:cTn id="15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5500"/>
                            </p:stCondLst>
                            <p:childTnLst>
                              <p:par>
                                <p:cTn id="1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6500"/>
                            </p:stCondLst>
                            <p:childTnLst>
                              <p:par>
                                <p:cTn id="1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7500"/>
                            </p:stCondLst>
                            <p:childTnLst>
                              <p:par>
                                <p:cTn id="16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8500"/>
                            </p:stCondLst>
                            <p:childTnLst>
                              <p:par>
                                <p:cTn id="16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9500"/>
                            </p:stCondLst>
                            <p:childTnLst>
                              <p:par>
                                <p:cTn id="17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60500"/>
                            </p:stCondLst>
                            <p:childTnLst>
                              <p:par>
                                <p:cTn id="17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61500"/>
                            </p:stCondLst>
                            <p:childTnLst>
                              <p:par>
                                <p:cTn id="18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8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3500"/>
                            </p:stCondLst>
                            <p:childTnLst>
                              <p:par>
                                <p:cTn id="18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1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64500"/>
                            </p:stCondLst>
                            <p:childTnLst>
                              <p:par>
                                <p:cTn id="1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6500"/>
                            </p:stCondLst>
                            <p:childTnLst>
                              <p:par>
                                <p:cTn id="1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9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8500"/>
                            </p:stCondLst>
                            <p:childTnLst>
                              <p:par>
                                <p:cTn id="20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5" grpId="0" animBg="1"/>
      <p:bldP spid="27" grpId="0" animBg="1"/>
      <p:bldP spid="81" grpId="0" animBg="1"/>
      <p:bldP spid="92" grpId="0" animBg="1"/>
      <p:bldP spid="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9437"/>
            <a:ext cx="8229600" cy="563563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Implementasi</a:t>
            </a:r>
            <a:r>
              <a:rPr lang="en-US" sz="36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di</a:t>
            </a:r>
            <a:r>
              <a:rPr lang="en-US" sz="36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Program (3)</a:t>
            </a:r>
            <a:endParaRPr lang="en-US" sz="36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220785" y="6416675"/>
            <a:ext cx="2751015" cy="31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Tim Struktur Data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5562600" y="6418008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4701988" y="1600200"/>
            <a:ext cx="4267200" cy="4719675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0988" marR="0" lvl="0" indent="-280988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Binary Tree </a:t>
            </a:r>
            <a:r>
              <a:rPr lang="en-US" sz="2200" b="1" kern="0" dirty="0" smtClean="0">
                <a:solidFill>
                  <a:srgbClr val="002060"/>
                </a:solidFill>
              </a:rPr>
              <a:t>(Linked List)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6987988" y="2514600"/>
            <a:ext cx="838200" cy="381794"/>
            <a:chOff x="6248400" y="1752600"/>
            <a:chExt cx="838200" cy="381794"/>
          </a:xfrm>
        </p:grpSpPr>
        <p:sp>
          <p:nvSpPr>
            <p:cNvPr id="30" name="Rectangle 29"/>
            <p:cNvSpPr/>
            <p:nvPr/>
          </p:nvSpPr>
          <p:spPr bwMode="auto">
            <a:xfrm>
              <a:off x="6248400" y="1752600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rPr>
                <a:t>A</a:t>
              </a:r>
            </a:p>
          </p:txBody>
        </p:sp>
        <p:cxnSp>
          <p:nvCxnSpPr>
            <p:cNvPr id="32" name="Straight Connector 31"/>
            <p:cNvCxnSpPr/>
            <p:nvPr/>
          </p:nvCxnSpPr>
          <p:spPr bwMode="auto">
            <a:xfrm rot="5400000">
              <a:off x="6286500" y="1943100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rot="5400000">
              <a:off x="6697790" y="19423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7" name="Group 36"/>
          <p:cNvGrpSpPr/>
          <p:nvPr/>
        </p:nvGrpSpPr>
        <p:grpSpPr>
          <a:xfrm>
            <a:off x="6149788" y="3197900"/>
            <a:ext cx="838200" cy="381794"/>
            <a:chOff x="5638800" y="2361406"/>
            <a:chExt cx="838200" cy="381794"/>
          </a:xfrm>
        </p:grpSpPr>
        <p:sp>
          <p:nvSpPr>
            <p:cNvPr id="34" name="Rectangle 33"/>
            <p:cNvSpPr/>
            <p:nvPr/>
          </p:nvSpPr>
          <p:spPr bwMode="auto">
            <a:xfrm>
              <a:off x="5638800" y="2361406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Arial" charset="0"/>
                </a:rPr>
                <a:t>B</a:t>
              </a:r>
            </a:p>
          </p:txBody>
        </p:sp>
        <p:cxnSp>
          <p:nvCxnSpPr>
            <p:cNvPr id="35" name="Straight Connector 34"/>
            <p:cNvCxnSpPr/>
            <p:nvPr/>
          </p:nvCxnSpPr>
          <p:spPr bwMode="auto">
            <a:xfrm rot="5400000">
              <a:off x="5676900" y="25519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rot="5400000">
              <a:off x="6088190" y="2551112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2" name="Group 41"/>
          <p:cNvGrpSpPr/>
          <p:nvPr/>
        </p:nvGrpSpPr>
        <p:grpSpPr>
          <a:xfrm>
            <a:off x="5006788" y="3810000"/>
            <a:ext cx="838200" cy="381794"/>
            <a:chOff x="5638800" y="2361406"/>
            <a:chExt cx="838200" cy="381794"/>
          </a:xfrm>
        </p:grpSpPr>
        <p:sp>
          <p:nvSpPr>
            <p:cNvPr id="43" name="Rectangle 42"/>
            <p:cNvSpPr/>
            <p:nvPr/>
          </p:nvSpPr>
          <p:spPr bwMode="auto">
            <a:xfrm>
              <a:off x="5638800" y="2361406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660066"/>
                  </a:solidFill>
                  <a:effectLst/>
                  <a:latin typeface="Arial" charset="0"/>
                </a:rPr>
                <a:t>D</a:t>
              </a:r>
            </a:p>
          </p:txBody>
        </p:sp>
        <p:cxnSp>
          <p:nvCxnSpPr>
            <p:cNvPr id="44" name="Straight Connector 43"/>
            <p:cNvCxnSpPr/>
            <p:nvPr/>
          </p:nvCxnSpPr>
          <p:spPr bwMode="auto">
            <a:xfrm rot="5400000">
              <a:off x="5676900" y="25519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rot="5400000">
              <a:off x="6088190" y="2551112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6" name="Group 45"/>
          <p:cNvGrpSpPr/>
          <p:nvPr/>
        </p:nvGrpSpPr>
        <p:grpSpPr>
          <a:xfrm>
            <a:off x="5540188" y="4418806"/>
            <a:ext cx="838200" cy="381794"/>
            <a:chOff x="5638800" y="2361406"/>
            <a:chExt cx="838200" cy="381794"/>
          </a:xfrm>
        </p:grpSpPr>
        <p:sp>
          <p:nvSpPr>
            <p:cNvPr id="47" name="Rectangle 46"/>
            <p:cNvSpPr/>
            <p:nvPr/>
          </p:nvSpPr>
          <p:spPr bwMode="auto">
            <a:xfrm>
              <a:off x="5638800" y="2361406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Arial" charset="0"/>
                </a:rPr>
                <a:t>E</a:t>
              </a: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 rot="5400000">
              <a:off x="5676900" y="25519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5400000">
              <a:off x="6088190" y="2551112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0" name="Group 49"/>
          <p:cNvGrpSpPr/>
          <p:nvPr/>
        </p:nvGrpSpPr>
        <p:grpSpPr>
          <a:xfrm>
            <a:off x="6606988" y="4420394"/>
            <a:ext cx="838200" cy="381794"/>
            <a:chOff x="5638800" y="2361406"/>
            <a:chExt cx="838200" cy="381794"/>
          </a:xfrm>
        </p:grpSpPr>
        <p:sp>
          <p:nvSpPr>
            <p:cNvPr id="51" name="Rectangle 50"/>
            <p:cNvSpPr/>
            <p:nvPr/>
          </p:nvSpPr>
          <p:spPr bwMode="auto">
            <a:xfrm>
              <a:off x="5638800" y="2361406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CC3300"/>
                  </a:solidFill>
                  <a:effectLst/>
                  <a:latin typeface="Arial" charset="0"/>
                </a:rPr>
                <a:t>F</a:t>
              </a:r>
            </a:p>
          </p:txBody>
        </p:sp>
        <p:cxnSp>
          <p:nvCxnSpPr>
            <p:cNvPr id="52" name="Straight Connector 51"/>
            <p:cNvCxnSpPr/>
            <p:nvPr/>
          </p:nvCxnSpPr>
          <p:spPr bwMode="auto">
            <a:xfrm rot="5400000">
              <a:off x="5676900" y="25519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rot="5400000">
              <a:off x="6088190" y="2551112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7" name="Group 56"/>
          <p:cNvGrpSpPr/>
          <p:nvPr/>
        </p:nvGrpSpPr>
        <p:grpSpPr>
          <a:xfrm>
            <a:off x="7292788" y="3811588"/>
            <a:ext cx="838200" cy="381794"/>
            <a:chOff x="6248400" y="1752600"/>
            <a:chExt cx="838200" cy="381794"/>
          </a:xfrm>
        </p:grpSpPr>
        <p:sp>
          <p:nvSpPr>
            <p:cNvPr id="58" name="Rectangle 57"/>
            <p:cNvSpPr/>
            <p:nvPr/>
          </p:nvSpPr>
          <p:spPr bwMode="auto">
            <a:xfrm>
              <a:off x="6248400" y="1752600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" charset="0"/>
                </a:rPr>
                <a:t>C</a:t>
              </a:r>
            </a:p>
          </p:txBody>
        </p:sp>
        <p:cxnSp>
          <p:nvCxnSpPr>
            <p:cNvPr id="59" name="Straight Connector 58"/>
            <p:cNvCxnSpPr/>
            <p:nvPr/>
          </p:nvCxnSpPr>
          <p:spPr bwMode="auto">
            <a:xfrm rot="5400000">
              <a:off x="6286500" y="1943100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rot="5400000">
              <a:off x="6697790" y="19423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>
            <a:off x="4930588" y="5104606"/>
            <a:ext cx="838200" cy="381794"/>
            <a:chOff x="6248400" y="1752600"/>
            <a:chExt cx="838200" cy="381794"/>
          </a:xfrm>
        </p:grpSpPr>
        <p:sp>
          <p:nvSpPr>
            <p:cNvPr id="62" name="Rectangle 61"/>
            <p:cNvSpPr/>
            <p:nvPr/>
          </p:nvSpPr>
          <p:spPr bwMode="auto">
            <a:xfrm>
              <a:off x="6248400" y="1752600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Arial" charset="0"/>
                </a:rPr>
                <a:t>I</a:t>
              </a:r>
            </a:p>
          </p:txBody>
        </p:sp>
        <p:cxnSp>
          <p:nvCxnSpPr>
            <p:cNvPr id="63" name="Straight Connector 62"/>
            <p:cNvCxnSpPr/>
            <p:nvPr/>
          </p:nvCxnSpPr>
          <p:spPr bwMode="auto">
            <a:xfrm rot="5400000">
              <a:off x="6286500" y="1943100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rot="5400000">
              <a:off x="6697790" y="19423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5" name="Group 64"/>
          <p:cNvGrpSpPr/>
          <p:nvPr/>
        </p:nvGrpSpPr>
        <p:grpSpPr>
          <a:xfrm>
            <a:off x="7216588" y="5029200"/>
            <a:ext cx="838200" cy="381794"/>
            <a:chOff x="6248400" y="1752600"/>
            <a:chExt cx="838200" cy="381794"/>
          </a:xfrm>
        </p:grpSpPr>
        <p:sp>
          <p:nvSpPr>
            <p:cNvPr id="66" name="Rectangle 65"/>
            <p:cNvSpPr/>
            <p:nvPr/>
          </p:nvSpPr>
          <p:spPr bwMode="auto">
            <a:xfrm>
              <a:off x="6248400" y="1752600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990099"/>
                  </a:solidFill>
                  <a:effectLst/>
                  <a:latin typeface="Arial" charset="0"/>
                </a:rPr>
                <a:t>G</a:t>
              </a:r>
            </a:p>
          </p:txBody>
        </p:sp>
        <p:cxnSp>
          <p:nvCxnSpPr>
            <p:cNvPr id="67" name="Straight Connector 66"/>
            <p:cNvCxnSpPr/>
            <p:nvPr/>
          </p:nvCxnSpPr>
          <p:spPr bwMode="auto">
            <a:xfrm rot="5400000">
              <a:off x="6286500" y="1943100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rot="5400000">
              <a:off x="6697790" y="19423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9" name="Group 68"/>
          <p:cNvGrpSpPr/>
          <p:nvPr/>
        </p:nvGrpSpPr>
        <p:grpSpPr>
          <a:xfrm>
            <a:off x="7902388" y="5658202"/>
            <a:ext cx="838200" cy="381794"/>
            <a:chOff x="6248400" y="1752600"/>
            <a:chExt cx="838200" cy="381794"/>
          </a:xfrm>
        </p:grpSpPr>
        <p:sp>
          <p:nvSpPr>
            <p:cNvPr id="70" name="Rectangle 69"/>
            <p:cNvSpPr/>
            <p:nvPr/>
          </p:nvSpPr>
          <p:spPr bwMode="auto">
            <a:xfrm>
              <a:off x="6248400" y="1752600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charset="0"/>
                </a:rPr>
                <a:t>H</a:t>
              </a:r>
            </a:p>
          </p:txBody>
        </p:sp>
        <p:cxnSp>
          <p:nvCxnSpPr>
            <p:cNvPr id="71" name="Straight Connector 70"/>
            <p:cNvCxnSpPr/>
            <p:nvPr/>
          </p:nvCxnSpPr>
          <p:spPr bwMode="auto">
            <a:xfrm rot="5400000">
              <a:off x="6286500" y="1943100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 rot="5400000">
              <a:off x="6697790" y="19423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83" name="Elbow Connector 82"/>
          <p:cNvCxnSpPr/>
          <p:nvPr/>
        </p:nvCxnSpPr>
        <p:spPr bwMode="auto">
          <a:xfrm rot="5400000">
            <a:off x="6968541" y="3981847"/>
            <a:ext cx="457994" cy="419100"/>
          </a:xfrm>
          <a:prstGeom prst="bentConnector3">
            <a:avLst>
              <a:gd name="adj1" fmla="val 69187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 rot="5400000">
            <a:off x="7533064" y="2598174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/>
          <p:nvPr/>
        </p:nvCxnSpPr>
        <p:spPr bwMode="auto">
          <a:xfrm rot="5400000">
            <a:off x="7833562" y="3893574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/>
          <p:nvPr/>
        </p:nvCxnSpPr>
        <p:spPr bwMode="auto">
          <a:xfrm rot="5400000">
            <a:off x="7824036" y="5742570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 rot="5400000">
            <a:off x="8443162" y="5742570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/>
          <p:nvPr/>
        </p:nvCxnSpPr>
        <p:spPr bwMode="auto">
          <a:xfrm rot="5400000">
            <a:off x="6085264" y="4502380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/>
          <p:nvPr/>
        </p:nvCxnSpPr>
        <p:spPr bwMode="auto">
          <a:xfrm rot="5400000">
            <a:off x="6542464" y="4503174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/>
          <p:cNvCxnSpPr/>
          <p:nvPr/>
        </p:nvCxnSpPr>
        <p:spPr bwMode="auto">
          <a:xfrm rot="5400000">
            <a:off x="4856539" y="5188180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 rot="5400000">
            <a:off x="5475664" y="5188180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 rot="5400000">
            <a:off x="7142539" y="5112774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0" name="Rectangle 109"/>
          <p:cNvSpPr/>
          <p:nvPr/>
        </p:nvSpPr>
        <p:spPr bwMode="auto">
          <a:xfrm>
            <a:off x="8207188" y="2133600"/>
            <a:ext cx="76200" cy="76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2" name="Elbow Connector 111"/>
          <p:cNvCxnSpPr>
            <a:stCxn id="110" idx="2"/>
          </p:cNvCxnSpPr>
          <p:nvPr/>
        </p:nvCxnSpPr>
        <p:spPr bwMode="auto">
          <a:xfrm rot="5400000">
            <a:off x="7673788" y="1943100"/>
            <a:ext cx="304800" cy="838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3" name="TextBox 112"/>
          <p:cNvSpPr txBox="1"/>
          <p:nvPr/>
        </p:nvSpPr>
        <p:spPr>
          <a:xfrm>
            <a:off x="8207188" y="19812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Head</a:t>
            </a:r>
            <a:endParaRPr lang="en-US" sz="1600" dirty="0"/>
          </a:p>
        </p:txBody>
      </p:sp>
      <p:sp>
        <p:nvSpPr>
          <p:cNvPr id="81" name="Content Placeholder 2"/>
          <p:cNvSpPr txBox="1">
            <a:spLocks/>
          </p:cNvSpPr>
          <p:nvPr/>
        </p:nvSpPr>
        <p:spPr bwMode="auto">
          <a:xfrm>
            <a:off x="206188" y="1600200"/>
            <a:ext cx="4267200" cy="47196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0988" marR="0" lvl="0" indent="-2809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Binary Tree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2034988" y="2209800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dk1">
                  <a:tint val="80000"/>
                  <a:satMod val="300000"/>
                </a:schemeClr>
              </a:gs>
              <a:gs pos="100000">
                <a:schemeClr val="dk1">
                  <a:shade val="30000"/>
                  <a:satMod val="20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84" name="Oval 83"/>
          <p:cNvSpPr/>
          <p:nvPr/>
        </p:nvSpPr>
        <p:spPr bwMode="auto">
          <a:xfrm>
            <a:off x="1349188" y="2895600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</a:t>
            </a:r>
          </a:p>
        </p:txBody>
      </p:sp>
      <p:sp>
        <p:nvSpPr>
          <p:cNvPr id="85" name="Oval 84"/>
          <p:cNvSpPr/>
          <p:nvPr/>
        </p:nvSpPr>
        <p:spPr bwMode="auto">
          <a:xfrm>
            <a:off x="3177988" y="5562600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E909C9">
                  <a:shade val="30000"/>
                  <a:satMod val="115000"/>
                </a:srgbClr>
              </a:gs>
              <a:gs pos="50000">
                <a:srgbClr val="E909C9">
                  <a:shade val="67500"/>
                  <a:satMod val="115000"/>
                </a:srgbClr>
              </a:gs>
              <a:gs pos="100000">
                <a:srgbClr val="E909C9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</a:rPr>
              <a:t>H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2339788" y="3505200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tx2"/>
                </a:solidFill>
              </a:rPr>
              <a:t>C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510988" y="3505200"/>
            <a:ext cx="457200" cy="457200"/>
          </a:xfrm>
          <a:prstGeom prst="ellipse">
            <a:avLst/>
          </a:prstGeom>
          <a:solidFill>
            <a:srgbClr val="1B9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tx2"/>
                </a:solidFill>
              </a:rPr>
              <a:t>D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1196788" y="4267200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E8210C">
                  <a:shade val="30000"/>
                  <a:satMod val="115000"/>
                </a:srgbClr>
              </a:gs>
              <a:gs pos="50000">
                <a:srgbClr val="E8210C">
                  <a:shade val="67500"/>
                  <a:satMod val="115000"/>
                </a:srgbClr>
              </a:gs>
              <a:gs pos="100000">
                <a:srgbClr val="E8210C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</a:rPr>
              <a:t>E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1806388" y="4267200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7AD71D">
                  <a:shade val="30000"/>
                  <a:satMod val="115000"/>
                </a:srgbClr>
              </a:gs>
              <a:gs pos="50000">
                <a:srgbClr val="7AD71D">
                  <a:shade val="67500"/>
                  <a:satMod val="115000"/>
                </a:srgbClr>
              </a:gs>
              <a:gs pos="100000">
                <a:srgbClr val="7AD71D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F</a:t>
            </a:r>
          </a:p>
        </p:txBody>
      </p:sp>
      <p:sp>
        <p:nvSpPr>
          <p:cNvPr id="92" name="Oval 91"/>
          <p:cNvSpPr/>
          <p:nvPr/>
        </p:nvSpPr>
        <p:spPr bwMode="auto">
          <a:xfrm>
            <a:off x="2492188" y="4876800"/>
            <a:ext cx="457200" cy="457200"/>
          </a:xfrm>
          <a:prstGeom prst="ellipse">
            <a:avLst/>
          </a:prstGeom>
          <a:solidFill>
            <a:srgbClr val="DF6A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</a:rPr>
              <a:t>G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510988" y="4876800"/>
            <a:ext cx="457200" cy="45720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</a:t>
            </a:r>
          </a:p>
        </p:txBody>
      </p:sp>
      <p:cxnSp>
        <p:nvCxnSpPr>
          <p:cNvPr id="95" name="Straight Connector 94"/>
          <p:cNvCxnSpPr>
            <a:stCxn id="82" idx="3"/>
            <a:endCxn id="84" idx="0"/>
          </p:cNvCxnSpPr>
          <p:nvPr/>
        </p:nvCxnSpPr>
        <p:spPr bwMode="auto">
          <a:xfrm rot="5400000">
            <a:off x="1692089" y="2485745"/>
            <a:ext cx="295555" cy="5241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>
            <a:stCxn id="84" idx="2"/>
            <a:endCxn id="88" idx="0"/>
          </p:cNvCxnSpPr>
          <p:nvPr/>
        </p:nvCxnSpPr>
        <p:spPr bwMode="auto">
          <a:xfrm rot="10800000" flipV="1">
            <a:off x="739588" y="3124200"/>
            <a:ext cx="609600" cy="381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>
            <a:endCxn id="90" idx="0"/>
          </p:cNvCxnSpPr>
          <p:nvPr/>
        </p:nvCxnSpPr>
        <p:spPr bwMode="auto">
          <a:xfrm>
            <a:off x="891988" y="3886200"/>
            <a:ext cx="533400" cy="381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/>
          <p:cNvCxnSpPr>
            <a:stCxn id="90" idx="3"/>
            <a:endCxn id="94" idx="0"/>
          </p:cNvCxnSpPr>
          <p:nvPr/>
        </p:nvCxnSpPr>
        <p:spPr bwMode="auto">
          <a:xfrm rot="5400000">
            <a:off x="891989" y="4505045"/>
            <a:ext cx="219355" cy="5241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>
            <a:stCxn id="84" idx="6"/>
            <a:endCxn id="87" idx="0"/>
          </p:cNvCxnSpPr>
          <p:nvPr/>
        </p:nvCxnSpPr>
        <p:spPr bwMode="auto">
          <a:xfrm>
            <a:off x="1806388" y="3124200"/>
            <a:ext cx="762000" cy="381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>
            <a:stCxn id="87" idx="3"/>
            <a:endCxn id="91" idx="0"/>
          </p:cNvCxnSpPr>
          <p:nvPr/>
        </p:nvCxnSpPr>
        <p:spPr bwMode="auto">
          <a:xfrm rot="5400000">
            <a:off x="2034989" y="3895445"/>
            <a:ext cx="371755" cy="3717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>
            <a:stCxn id="91" idx="5"/>
            <a:endCxn id="92" idx="0"/>
          </p:cNvCxnSpPr>
          <p:nvPr/>
        </p:nvCxnSpPr>
        <p:spPr bwMode="auto">
          <a:xfrm rot="16200000" flipH="1">
            <a:off x="2349033" y="4505044"/>
            <a:ext cx="219355" cy="5241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>
            <a:stCxn id="92" idx="5"/>
            <a:endCxn id="85" idx="0"/>
          </p:cNvCxnSpPr>
          <p:nvPr/>
        </p:nvCxnSpPr>
        <p:spPr bwMode="auto">
          <a:xfrm rot="16200000" flipH="1">
            <a:off x="2996733" y="5152744"/>
            <a:ext cx="295555" cy="5241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8" name="Group 127"/>
          <p:cNvGrpSpPr/>
          <p:nvPr/>
        </p:nvGrpSpPr>
        <p:grpSpPr>
          <a:xfrm flipH="1">
            <a:off x="6873688" y="3429000"/>
            <a:ext cx="647700" cy="381000"/>
            <a:chOff x="5410200" y="2667794"/>
            <a:chExt cx="876300" cy="379412"/>
          </a:xfrm>
        </p:grpSpPr>
        <p:cxnSp>
          <p:nvCxnSpPr>
            <p:cNvPr id="129" name="Straight Connector 128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30" name="Shape 129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31" name="Group 130"/>
          <p:cNvGrpSpPr/>
          <p:nvPr/>
        </p:nvGrpSpPr>
        <p:grpSpPr>
          <a:xfrm flipH="1">
            <a:off x="7940488" y="5280753"/>
            <a:ext cx="419100" cy="381000"/>
            <a:chOff x="5410200" y="2667794"/>
            <a:chExt cx="876300" cy="379412"/>
          </a:xfrm>
        </p:grpSpPr>
        <p:cxnSp>
          <p:nvCxnSpPr>
            <p:cNvPr id="132" name="Straight Connector 131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33" name="Shape 132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34" name="Group 133"/>
          <p:cNvGrpSpPr/>
          <p:nvPr/>
        </p:nvGrpSpPr>
        <p:grpSpPr>
          <a:xfrm flipH="1">
            <a:off x="7352922" y="4648200"/>
            <a:ext cx="419100" cy="381000"/>
            <a:chOff x="5410200" y="2667794"/>
            <a:chExt cx="876300" cy="379412"/>
          </a:xfrm>
        </p:grpSpPr>
        <p:cxnSp>
          <p:nvCxnSpPr>
            <p:cNvPr id="135" name="Straight Connector 134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36" name="Shape 135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37" name="Group 136"/>
          <p:cNvGrpSpPr/>
          <p:nvPr/>
        </p:nvGrpSpPr>
        <p:grpSpPr>
          <a:xfrm flipH="1">
            <a:off x="5757771" y="4040306"/>
            <a:ext cx="315817" cy="381000"/>
            <a:chOff x="5410200" y="2667794"/>
            <a:chExt cx="876300" cy="379412"/>
          </a:xfrm>
        </p:grpSpPr>
        <p:cxnSp>
          <p:nvCxnSpPr>
            <p:cNvPr id="138" name="Straight Connector 137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39" name="Shape 138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40" name="Group 139"/>
          <p:cNvGrpSpPr/>
          <p:nvPr/>
        </p:nvGrpSpPr>
        <p:grpSpPr>
          <a:xfrm>
            <a:off x="5540188" y="3429000"/>
            <a:ext cx="723900" cy="381000"/>
            <a:chOff x="5410200" y="2667794"/>
            <a:chExt cx="876300" cy="379412"/>
          </a:xfrm>
        </p:grpSpPr>
        <p:cxnSp>
          <p:nvCxnSpPr>
            <p:cNvPr id="141" name="Straight Connector 140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42" name="Shape 141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43" name="Group 142"/>
          <p:cNvGrpSpPr/>
          <p:nvPr/>
        </p:nvGrpSpPr>
        <p:grpSpPr>
          <a:xfrm>
            <a:off x="5235388" y="4648200"/>
            <a:ext cx="419100" cy="455612"/>
            <a:chOff x="5410200" y="2667794"/>
            <a:chExt cx="876300" cy="379412"/>
          </a:xfrm>
        </p:grpSpPr>
        <p:cxnSp>
          <p:nvCxnSpPr>
            <p:cNvPr id="144" name="Straight Connector 143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45" name="Shape 144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46" name="Group 145"/>
          <p:cNvGrpSpPr/>
          <p:nvPr/>
        </p:nvGrpSpPr>
        <p:grpSpPr>
          <a:xfrm>
            <a:off x="6530788" y="2743200"/>
            <a:ext cx="576549" cy="455612"/>
            <a:chOff x="5410200" y="2667794"/>
            <a:chExt cx="876300" cy="379412"/>
          </a:xfrm>
        </p:grpSpPr>
        <p:cxnSp>
          <p:nvCxnSpPr>
            <p:cNvPr id="147" name="Straight Connector 146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48" name="Shape 147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49" name="Straight Connector 148"/>
          <p:cNvCxnSpPr/>
          <p:nvPr/>
        </p:nvCxnSpPr>
        <p:spPr bwMode="auto">
          <a:xfrm rot="5400000">
            <a:off x="4940467" y="3887079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804307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500"/>
                            </p:stCondLst>
                            <p:childTnLst>
                              <p:par>
                                <p:cTn id="5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0"/>
                            </p:stCondLst>
                            <p:childTnLst>
                              <p:par>
                                <p:cTn id="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5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6500"/>
                            </p:stCondLst>
                            <p:childTnLst>
                              <p:par>
                                <p:cTn id="6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500"/>
                            </p:stCondLst>
                            <p:childTnLst>
                              <p:par>
                                <p:cTn id="6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500"/>
                            </p:stCondLst>
                            <p:childTnLst>
                              <p:par>
                                <p:cTn id="7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5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4500"/>
                            </p:stCondLst>
                            <p:childTnLst>
                              <p:par>
                                <p:cTn id="8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6500"/>
                            </p:stCondLst>
                            <p:childTnLst>
                              <p:par>
                                <p:cTn id="8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8500"/>
                            </p:stCondLst>
                            <p:childTnLst>
                              <p:par>
                                <p:cTn id="8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5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2500"/>
                            </p:stCondLst>
                            <p:childTnLst>
                              <p:par>
                                <p:cTn id="9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0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6500"/>
                            </p:stCondLst>
                            <p:childTnLst>
                              <p:par>
                                <p:cTn id="10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85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500"/>
                            </p:stCondLst>
                            <p:childTnLst>
                              <p:par>
                                <p:cTn id="1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2500"/>
                            </p:stCondLst>
                            <p:childTnLst>
                              <p:par>
                                <p:cTn id="1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6500"/>
                            </p:stCondLst>
                            <p:childTnLst>
                              <p:par>
                                <p:cTn id="1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8500"/>
                            </p:stCondLst>
                            <p:childTnLst>
                              <p:par>
                                <p:cTn id="1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0500"/>
                            </p:stCondLst>
                            <p:childTnLst>
                              <p:par>
                                <p:cTn id="1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2500"/>
                            </p:stCondLst>
                            <p:childTnLst>
                              <p:par>
                                <p:cTn id="1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4500"/>
                            </p:stCondLst>
                            <p:childTnLst>
                              <p:par>
                                <p:cTn id="1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6500"/>
                            </p:stCondLst>
                            <p:childTnLst>
                              <p:par>
                                <p:cTn id="1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8500"/>
                            </p:stCondLst>
                            <p:childTnLst>
                              <p:par>
                                <p:cTn id="1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0500"/>
                            </p:stCondLst>
                            <p:childTnLst>
                              <p:par>
                                <p:cTn id="15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1000"/>
                            </p:stCondLst>
                            <p:childTnLst>
                              <p:par>
                                <p:cTn id="1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71500"/>
                            </p:stCondLst>
                            <p:childTnLst>
                              <p:par>
                                <p:cTn id="1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2000"/>
                            </p:stCondLst>
                            <p:childTnLst>
                              <p:par>
                                <p:cTn id="16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74000"/>
                            </p:stCondLst>
                            <p:childTnLst>
                              <p:par>
                                <p:cTn id="16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4500"/>
                            </p:stCondLst>
                            <p:childTnLst>
                              <p:par>
                                <p:cTn id="17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75000"/>
                            </p:stCondLst>
                            <p:childTnLst>
                              <p:par>
                                <p:cTn id="17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5500"/>
                            </p:stCondLst>
                            <p:childTnLst>
                              <p:par>
                                <p:cTn id="18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6000"/>
                            </p:stCondLst>
                            <p:childTnLst>
                              <p:par>
                                <p:cTn id="18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76500"/>
                            </p:stCondLst>
                            <p:childTnLst>
                              <p:par>
                                <p:cTn id="18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77000"/>
                            </p:stCondLst>
                            <p:childTnLst>
                              <p:par>
                                <p:cTn id="1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5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79000"/>
                            </p:stCondLst>
                            <p:childTnLst>
                              <p:par>
                                <p:cTn id="1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9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0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3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 animBg="1"/>
      <p:bldP spid="110" grpId="0" animBg="1"/>
      <p:bldP spid="113" grpId="0"/>
      <p:bldP spid="81" grpId="0" animBg="1"/>
      <p:bldP spid="82" grpId="0" animBg="1"/>
      <p:bldP spid="84" grpId="0" animBg="1"/>
      <p:bldP spid="85" grpId="0" animBg="1"/>
      <p:bldP spid="87" grpId="0" animBg="1"/>
      <p:bldP spid="88" grpId="0" animBg="1"/>
      <p:bldP spid="90" grpId="0" animBg="1"/>
      <p:bldP spid="91" grpId="0" animBg="1"/>
      <p:bldP spid="92" grpId="0" animBg="1"/>
      <p:bldP spid="9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97758"/>
            <a:ext cx="8229600" cy="563563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Implementasi</a:t>
            </a:r>
            <a:r>
              <a:rPr lang="en-US" sz="36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di</a:t>
            </a:r>
            <a:r>
              <a:rPr lang="en-US" sz="36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Program (4)</a:t>
            </a:r>
            <a:endParaRPr lang="en-US" sz="36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220785" y="6416675"/>
            <a:ext cx="2751015" cy="31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Tim Struktur Data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5562600" y="6418008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" name="Content Placeholder 2"/>
          <p:cNvSpPr txBox="1">
            <a:spLocks/>
          </p:cNvSpPr>
          <p:nvPr/>
        </p:nvSpPr>
        <p:spPr bwMode="auto">
          <a:xfrm>
            <a:off x="228600" y="1600200"/>
            <a:ext cx="4267200" cy="4816475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0988" marR="0" lvl="0" indent="-280988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General Tree </a:t>
            </a:r>
            <a:r>
              <a:rPr lang="en-US" sz="2200" b="1" kern="0" dirty="0" smtClean="0">
                <a:solidFill>
                  <a:srgbClr val="002060"/>
                </a:solidFill>
              </a:rPr>
              <a:t>(Linked List)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77"/>
          <p:cNvGrpSpPr/>
          <p:nvPr/>
        </p:nvGrpSpPr>
        <p:grpSpPr>
          <a:xfrm>
            <a:off x="2514600" y="2438400"/>
            <a:ext cx="838200" cy="381794"/>
            <a:chOff x="7010400" y="2133600"/>
            <a:chExt cx="838200" cy="381794"/>
          </a:xfrm>
        </p:grpSpPr>
        <p:sp>
          <p:nvSpPr>
            <p:cNvPr id="82" name="Rectangle 81"/>
            <p:cNvSpPr/>
            <p:nvPr/>
          </p:nvSpPr>
          <p:spPr bwMode="auto">
            <a:xfrm>
              <a:off x="7010400" y="2133600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       A</a:t>
              </a:r>
            </a:p>
          </p:txBody>
        </p:sp>
        <p:cxnSp>
          <p:nvCxnSpPr>
            <p:cNvPr id="84" name="Straight Connector 83"/>
            <p:cNvCxnSpPr/>
            <p:nvPr/>
          </p:nvCxnSpPr>
          <p:spPr bwMode="auto">
            <a:xfrm rot="5400000">
              <a:off x="7048500" y="2324100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 rot="5400000">
              <a:off x="7259765" y="23233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" name="Group 178"/>
          <p:cNvGrpSpPr/>
          <p:nvPr/>
        </p:nvGrpSpPr>
        <p:grpSpPr>
          <a:xfrm>
            <a:off x="1676400" y="3124200"/>
            <a:ext cx="838200" cy="381794"/>
            <a:chOff x="6172200" y="2819400"/>
            <a:chExt cx="838200" cy="381794"/>
          </a:xfrm>
        </p:grpSpPr>
        <p:sp>
          <p:nvSpPr>
            <p:cNvPr id="87" name="Rectangle 86"/>
            <p:cNvSpPr/>
            <p:nvPr/>
          </p:nvSpPr>
          <p:spPr bwMode="auto">
            <a:xfrm>
              <a:off x="6172200" y="2819400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       B</a:t>
              </a:r>
            </a:p>
          </p:txBody>
        </p:sp>
        <p:cxnSp>
          <p:nvCxnSpPr>
            <p:cNvPr id="88" name="Straight Connector 87"/>
            <p:cNvCxnSpPr/>
            <p:nvPr/>
          </p:nvCxnSpPr>
          <p:spPr bwMode="auto">
            <a:xfrm rot="5400000">
              <a:off x="6210300" y="3009900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 rot="5400000">
              <a:off x="6439694" y="30091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91" name="Straight Connector 90"/>
          <p:cNvCxnSpPr/>
          <p:nvPr/>
        </p:nvCxnSpPr>
        <p:spPr bwMode="auto">
          <a:xfrm rot="5400000">
            <a:off x="2659626" y="2521974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Rectangle 91"/>
          <p:cNvSpPr/>
          <p:nvPr/>
        </p:nvSpPr>
        <p:spPr bwMode="auto">
          <a:xfrm>
            <a:off x="3733800" y="2057400"/>
            <a:ext cx="76200" cy="76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4" name="Elbow Connector 93"/>
          <p:cNvCxnSpPr>
            <a:stCxn id="92" idx="2"/>
          </p:cNvCxnSpPr>
          <p:nvPr/>
        </p:nvCxnSpPr>
        <p:spPr bwMode="auto">
          <a:xfrm rot="5400000">
            <a:off x="3200400" y="1866900"/>
            <a:ext cx="304800" cy="838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5" name="TextBox 94"/>
          <p:cNvSpPr txBox="1"/>
          <p:nvPr/>
        </p:nvSpPr>
        <p:spPr>
          <a:xfrm>
            <a:off x="3733800" y="19050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C00000"/>
                </a:solidFill>
              </a:rPr>
              <a:t>Head</a:t>
            </a:r>
            <a:endParaRPr lang="en-US" sz="1600" dirty="0">
              <a:solidFill>
                <a:srgbClr val="C00000"/>
              </a:solidFill>
            </a:endParaRPr>
          </a:p>
        </p:txBody>
      </p:sp>
      <p:grpSp>
        <p:nvGrpSpPr>
          <p:cNvPr id="64" name="Group 131"/>
          <p:cNvGrpSpPr/>
          <p:nvPr/>
        </p:nvGrpSpPr>
        <p:grpSpPr>
          <a:xfrm>
            <a:off x="533400" y="5104606"/>
            <a:ext cx="838200" cy="381794"/>
            <a:chOff x="6172200" y="2971006"/>
            <a:chExt cx="838200" cy="381794"/>
          </a:xfrm>
        </p:grpSpPr>
        <p:sp>
          <p:nvSpPr>
            <p:cNvPr id="133" name="Rectangle 132"/>
            <p:cNvSpPr/>
            <p:nvPr/>
          </p:nvSpPr>
          <p:spPr bwMode="auto">
            <a:xfrm>
              <a:off x="6172200" y="2971006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charset="0"/>
              </a:endParaRPr>
            </a:p>
          </p:txBody>
        </p:sp>
        <p:cxnSp>
          <p:nvCxnSpPr>
            <p:cNvPr id="134" name="Straight Connector 133"/>
            <p:cNvCxnSpPr/>
            <p:nvPr/>
          </p:nvCxnSpPr>
          <p:spPr bwMode="auto">
            <a:xfrm rot="5400000">
              <a:off x="6199011" y="31615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 bwMode="auto">
            <a:xfrm rot="5400000">
              <a:off x="6417116" y="3160712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5" name="Group 135"/>
          <p:cNvGrpSpPr/>
          <p:nvPr/>
        </p:nvGrpSpPr>
        <p:grpSpPr>
          <a:xfrm>
            <a:off x="914400" y="3353594"/>
            <a:ext cx="876300" cy="379412"/>
            <a:chOff x="5410200" y="2667794"/>
            <a:chExt cx="876300" cy="379412"/>
          </a:xfrm>
        </p:grpSpPr>
        <p:cxnSp>
          <p:nvCxnSpPr>
            <p:cNvPr id="137" name="Straight Connector 136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38" name="Shape 137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6" name="Group 138"/>
          <p:cNvGrpSpPr/>
          <p:nvPr/>
        </p:nvGrpSpPr>
        <p:grpSpPr>
          <a:xfrm>
            <a:off x="2514600" y="3963988"/>
            <a:ext cx="419100" cy="455612"/>
            <a:chOff x="5410200" y="2667794"/>
            <a:chExt cx="876300" cy="379412"/>
          </a:xfrm>
        </p:grpSpPr>
        <p:cxnSp>
          <p:nvCxnSpPr>
            <p:cNvPr id="140" name="Straight Connector 139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41" name="Shape 140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7" name="Group 141"/>
          <p:cNvGrpSpPr/>
          <p:nvPr/>
        </p:nvGrpSpPr>
        <p:grpSpPr>
          <a:xfrm>
            <a:off x="838200" y="4649788"/>
            <a:ext cx="419100" cy="455612"/>
            <a:chOff x="5410200" y="2667794"/>
            <a:chExt cx="876300" cy="379412"/>
          </a:xfrm>
        </p:grpSpPr>
        <p:cxnSp>
          <p:nvCxnSpPr>
            <p:cNvPr id="143" name="Straight Connector 142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44" name="Shape 143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8" name="Group 144"/>
          <p:cNvGrpSpPr/>
          <p:nvPr/>
        </p:nvGrpSpPr>
        <p:grpSpPr>
          <a:xfrm>
            <a:off x="1981200" y="2667000"/>
            <a:ext cx="647700" cy="455612"/>
            <a:chOff x="5410200" y="2667794"/>
            <a:chExt cx="876300" cy="379412"/>
          </a:xfrm>
        </p:grpSpPr>
        <p:cxnSp>
          <p:nvCxnSpPr>
            <p:cNvPr id="146" name="Straight Connector 145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47" name="Shape 146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9" name="Group 147"/>
          <p:cNvGrpSpPr/>
          <p:nvPr/>
        </p:nvGrpSpPr>
        <p:grpSpPr>
          <a:xfrm flipH="1">
            <a:off x="876300" y="3962400"/>
            <a:ext cx="647700" cy="455612"/>
            <a:chOff x="5410200" y="2667794"/>
            <a:chExt cx="876300" cy="379412"/>
          </a:xfrm>
        </p:grpSpPr>
        <p:cxnSp>
          <p:nvCxnSpPr>
            <p:cNvPr id="149" name="Straight Connector 148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50" name="Shape 149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0" name="Group 150"/>
          <p:cNvGrpSpPr/>
          <p:nvPr/>
        </p:nvGrpSpPr>
        <p:grpSpPr>
          <a:xfrm flipH="1">
            <a:off x="2476500" y="4649788"/>
            <a:ext cx="647700" cy="455612"/>
            <a:chOff x="5410200" y="2667794"/>
            <a:chExt cx="876300" cy="379412"/>
          </a:xfrm>
        </p:grpSpPr>
        <p:cxnSp>
          <p:nvCxnSpPr>
            <p:cNvPr id="152" name="Straight Connector 151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53" name="Shape 152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1" name="Group 153"/>
          <p:cNvGrpSpPr/>
          <p:nvPr/>
        </p:nvGrpSpPr>
        <p:grpSpPr>
          <a:xfrm flipH="1">
            <a:off x="3009900" y="5335588"/>
            <a:ext cx="647700" cy="455612"/>
            <a:chOff x="5410200" y="2667794"/>
            <a:chExt cx="876300" cy="379412"/>
          </a:xfrm>
        </p:grpSpPr>
        <p:cxnSp>
          <p:nvCxnSpPr>
            <p:cNvPr id="155" name="Straight Connector 154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56" name="Shape 155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2" name="Group 156"/>
          <p:cNvGrpSpPr/>
          <p:nvPr/>
        </p:nvGrpSpPr>
        <p:grpSpPr>
          <a:xfrm flipH="1">
            <a:off x="2030588" y="3352800"/>
            <a:ext cx="1169811" cy="381000"/>
            <a:chOff x="5410200" y="2667794"/>
            <a:chExt cx="876300" cy="379412"/>
          </a:xfrm>
        </p:grpSpPr>
        <p:cxnSp>
          <p:nvCxnSpPr>
            <p:cNvPr id="158" name="Straight Connector 157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59" name="Shape 158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60" name="Straight Connector 159"/>
          <p:cNvCxnSpPr/>
          <p:nvPr/>
        </p:nvCxnSpPr>
        <p:spPr bwMode="auto">
          <a:xfrm rot="5400000">
            <a:off x="449826" y="3817374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1" name="Straight Connector 160"/>
          <p:cNvCxnSpPr/>
          <p:nvPr/>
        </p:nvCxnSpPr>
        <p:spPr bwMode="auto">
          <a:xfrm rot="5400000">
            <a:off x="2964426" y="3817374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2" name="Straight Connector 161"/>
          <p:cNvCxnSpPr/>
          <p:nvPr/>
        </p:nvCxnSpPr>
        <p:spPr bwMode="auto">
          <a:xfrm rot="5400000">
            <a:off x="1288026" y="4503174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3" name="Straight Connector 162"/>
          <p:cNvCxnSpPr/>
          <p:nvPr/>
        </p:nvCxnSpPr>
        <p:spPr bwMode="auto">
          <a:xfrm rot="5400000">
            <a:off x="2061315" y="4503174"/>
            <a:ext cx="381000" cy="21385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4" name="Straight Connector 163"/>
          <p:cNvCxnSpPr/>
          <p:nvPr/>
        </p:nvCxnSpPr>
        <p:spPr bwMode="auto">
          <a:xfrm rot="5400000">
            <a:off x="461115" y="5188974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Straight Connector 164"/>
          <p:cNvCxnSpPr/>
          <p:nvPr/>
        </p:nvCxnSpPr>
        <p:spPr bwMode="auto">
          <a:xfrm rot="5400000">
            <a:off x="678426" y="5188974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Straight Connector 165"/>
          <p:cNvCxnSpPr/>
          <p:nvPr/>
        </p:nvCxnSpPr>
        <p:spPr bwMode="auto">
          <a:xfrm rot="5400000">
            <a:off x="2594715" y="5188974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7" name="Straight Connector 166"/>
          <p:cNvCxnSpPr/>
          <p:nvPr/>
        </p:nvCxnSpPr>
        <p:spPr bwMode="auto">
          <a:xfrm rot="5400000">
            <a:off x="3202551" y="5874774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8" name="Straight Connector 167"/>
          <p:cNvCxnSpPr/>
          <p:nvPr/>
        </p:nvCxnSpPr>
        <p:spPr bwMode="auto">
          <a:xfrm rot="5400000">
            <a:off x="3412101" y="5874774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28" name="Group 227"/>
          <p:cNvGrpSpPr/>
          <p:nvPr/>
        </p:nvGrpSpPr>
        <p:grpSpPr>
          <a:xfrm>
            <a:off x="2819400" y="3733800"/>
            <a:ext cx="838200" cy="381794"/>
            <a:chOff x="2819400" y="3429000"/>
            <a:chExt cx="838200" cy="381794"/>
          </a:xfrm>
        </p:grpSpPr>
        <p:grpSp>
          <p:nvGrpSpPr>
            <p:cNvPr id="6" name="Group 100"/>
            <p:cNvGrpSpPr/>
            <p:nvPr/>
          </p:nvGrpSpPr>
          <p:grpSpPr>
            <a:xfrm>
              <a:off x="2819400" y="3429000"/>
              <a:ext cx="838200" cy="381794"/>
              <a:chOff x="6172200" y="2971006"/>
              <a:chExt cx="838200" cy="381794"/>
            </a:xfrm>
          </p:grpSpPr>
          <p:sp>
            <p:nvSpPr>
              <p:cNvPr id="111" name="Rectangle 110"/>
              <p:cNvSpPr/>
              <p:nvPr/>
            </p:nvSpPr>
            <p:spPr bwMode="auto">
              <a:xfrm>
                <a:off x="6172200" y="2971006"/>
                <a:ext cx="838200" cy="3810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14" name="Straight Connector 113"/>
              <p:cNvCxnSpPr/>
              <p:nvPr/>
            </p:nvCxnSpPr>
            <p:spPr bwMode="auto">
              <a:xfrm rot="5400000">
                <a:off x="6210300" y="3161506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5" name="Straight Connector 114"/>
              <p:cNvCxnSpPr/>
              <p:nvPr/>
            </p:nvCxnSpPr>
            <p:spPr bwMode="auto">
              <a:xfrm rot="5400000">
                <a:off x="6417116" y="3160712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69" name="TextBox 168"/>
            <p:cNvSpPr txBox="1"/>
            <p:nvPr/>
          </p:nvSpPr>
          <p:spPr>
            <a:xfrm>
              <a:off x="3276600" y="3429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3300"/>
                  </a:solidFill>
                </a:rPr>
                <a:t>C</a:t>
              </a: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533400" y="3733006"/>
            <a:ext cx="838200" cy="381794"/>
            <a:chOff x="533400" y="3428206"/>
            <a:chExt cx="838200" cy="381794"/>
          </a:xfrm>
        </p:grpSpPr>
        <p:grpSp>
          <p:nvGrpSpPr>
            <p:cNvPr id="5" name="Group 95"/>
            <p:cNvGrpSpPr/>
            <p:nvPr/>
          </p:nvGrpSpPr>
          <p:grpSpPr>
            <a:xfrm>
              <a:off x="533400" y="3428206"/>
              <a:ext cx="838200" cy="381794"/>
              <a:chOff x="6172200" y="2971006"/>
              <a:chExt cx="838200" cy="381794"/>
            </a:xfrm>
          </p:grpSpPr>
          <p:sp>
            <p:nvSpPr>
              <p:cNvPr id="97" name="Rectangle 96"/>
              <p:cNvSpPr/>
              <p:nvPr/>
            </p:nvSpPr>
            <p:spPr bwMode="auto">
              <a:xfrm>
                <a:off x="6172200" y="2971006"/>
                <a:ext cx="838200" cy="3810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98" name="Straight Connector 97"/>
              <p:cNvCxnSpPr/>
              <p:nvPr/>
            </p:nvCxnSpPr>
            <p:spPr bwMode="auto">
              <a:xfrm rot="5400000">
                <a:off x="6199011" y="3161506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Straight Connector 98"/>
              <p:cNvCxnSpPr/>
              <p:nvPr/>
            </p:nvCxnSpPr>
            <p:spPr bwMode="auto">
              <a:xfrm rot="5400000">
                <a:off x="6439694" y="3160712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0" name="TextBox 169"/>
            <p:cNvSpPr txBox="1"/>
            <p:nvPr/>
          </p:nvSpPr>
          <p:spPr>
            <a:xfrm>
              <a:off x="1012634" y="3429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660066"/>
                  </a:solidFill>
                </a:rPr>
                <a:t>D</a:t>
              </a: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2133600" y="4419600"/>
            <a:ext cx="838200" cy="381794"/>
            <a:chOff x="2133600" y="4114800"/>
            <a:chExt cx="838200" cy="381794"/>
          </a:xfrm>
        </p:grpSpPr>
        <p:grpSp>
          <p:nvGrpSpPr>
            <p:cNvPr id="29" name="Group 119"/>
            <p:cNvGrpSpPr/>
            <p:nvPr/>
          </p:nvGrpSpPr>
          <p:grpSpPr>
            <a:xfrm>
              <a:off x="2133600" y="4114800"/>
              <a:ext cx="838200" cy="381794"/>
              <a:chOff x="6172200" y="2971006"/>
              <a:chExt cx="838200" cy="381794"/>
            </a:xfrm>
          </p:grpSpPr>
          <p:sp>
            <p:nvSpPr>
              <p:cNvPr id="121" name="Rectangle 120"/>
              <p:cNvSpPr/>
              <p:nvPr/>
            </p:nvSpPr>
            <p:spPr bwMode="auto">
              <a:xfrm>
                <a:off x="6172200" y="2971006"/>
                <a:ext cx="838200" cy="3810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22" name="Straight Connector 121"/>
              <p:cNvCxnSpPr/>
              <p:nvPr/>
            </p:nvCxnSpPr>
            <p:spPr bwMode="auto">
              <a:xfrm rot="5400000">
                <a:off x="6199011" y="3161506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Straight Connector 122"/>
              <p:cNvCxnSpPr/>
              <p:nvPr/>
            </p:nvCxnSpPr>
            <p:spPr bwMode="auto">
              <a:xfrm rot="5400000">
                <a:off x="6439694" y="3160712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1" name="TextBox 170"/>
            <p:cNvSpPr txBox="1"/>
            <p:nvPr/>
          </p:nvSpPr>
          <p:spPr>
            <a:xfrm>
              <a:off x="2623851" y="412646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C3300"/>
                  </a:solidFill>
                </a:rPr>
                <a:t>F</a:t>
              </a: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2667000" y="5104606"/>
            <a:ext cx="838200" cy="381794"/>
            <a:chOff x="2667000" y="4799806"/>
            <a:chExt cx="838200" cy="381794"/>
          </a:xfrm>
        </p:grpSpPr>
        <p:grpSp>
          <p:nvGrpSpPr>
            <p:cNvPr id="30" name="Group 123"/>
            <p:cNvGrpSpPr/>
            <p:nvPr/>
          </p:nvGrpSpPr>
          <p:grpSpPr>
            <a:xfrm>
              <a:off x="2667000" y="4799806"/>
              <a:ext cx="838200" cy="381794"/>
              <a:chOff x="6172200" y="2971006"/>
              <a:chExt cx="838200" cy="381794"/>
            </a:xfrm>
          </p:grpSpPr>
          <p:sp>
            <p:nvSpPr>
              <p:cNvPr id="125" name="Rectangle 124"/>
              <p:cNvSpPr/>
              <p:nvPr/>
            </p:nvSpPr>
            <p:spPr bwMode="auto">
              <a:xfrm>
                <a:off x="6172200" y="2971006"/>
                <a:ext cx="838200" cy="3810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26" name="Straight Connector 125"/>
              <p:cNvCxnSpPr/>
              <p:nvPr/>
            </p:nvCxnSpPr>
            <p:spPr bwMode="auto">
              <a:xfrm rot="5400000">
                <a:off x="6210300" y="3161506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Straight Connector 126"/>
              <p:cNvCxnSpPr/>
              <p:nvPr/>
            </p:nvCxnSpPr>
            <p:spPr bwMode="auto">
              <a:xfrm rot="5400000">
                <a:off x="6439694" y="3160712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2" name="TextBox 171"/>
            <p:cNvSpPr txBox="1"/>
            <p:nvPr/>
          </p:nvSpPr>
          <p:spPr>
            <a:xfrm>
              <a:off x="3156332" y="481226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990099"/>
                  </a:solidFill>
                </a:rPr>
                <a:t>G</a:t>
              </a: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3276600" y="5790406"/>
            <a:ext cx="838200" cy="381794"/>
            <a:chOff x="3276600" y="5485606"/>
            <a:chExt cx="838200" cy="381794"/>
          </a:xfrm>
        </p:grpSpPr>
        <p:grpSp>
          <p:nvGrpSpPr>
            <p:cNvPr id="31" name="Group 127"/>
            <p:cNvGrpSpPr/>
            <p:nvPr/>
          </p:nvGrpSpPr>
          <p:grpSpPr>
            <a:xfrm>
              <a:off x="3276600" y="5485606"/>
              <a:ext cx="838200" cy="381794"/>
              <a:chOff x="6172200" y="2971006"/>
              <a:chExt cx="838200" cy="381794"/>
            </a:xfrm>
          </p:grpSpPr>
          <p:sp>
            <p:nvSpPr>
              <p:cNvPr id="129" name="Rectangle 128"/>
              <p:cNvSpPr/>
              <p:nvPr/>
            </p:nvSpPr>
            <p:spPr bwMode="auto">
              <a:xfrm>
                <a:off x="6172200" y="2971006"/>
                <a:ext cx="838200" cy="3810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30" name="Straight Connector 129"/>
              <p:cNvCxnSpPr/>
              <p:nvPr/>
            </p:nvCxnSpPr>
            <p:spPr bwMode="auto">
              <a:xfrm rot="5400000">
                <a:off x="6199297" y="3161506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1" name="Straight Connector 130"/>
              <p:cNvCxnSpPr/>
              <p:nvPr/>
            </p:nvCxnSpPr>
            <p:spPr bwMode="auto">
              <a:xfrm rot="5400000">
                <a:off x="6411119" y="3160712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3" name="TextBox 172"/>
            <p:cNvSpPr txBox="1"/>
            <p:nvPr/>
          </p:nvSpPr>
          <p:spPr>
            <a:xfrm>
              <a:off x="3733800" y="549806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8000"/>
                  </a:solidFill>
                </a:rPr>
                <a:t>H</a:t>
              </a:r>
            </a:p>
          </p:txBody>
        </p:sp>
      </p:grpSp>
      <p:sp>
        <p:nvSpPr>
          <p:cNvPr id="174" name="TextBox 173"/>
          <p:cNvSpPr txBox="1"/>
          <p:nvPr/>
        </p:nvSpPr>
        <p:spPr>
          <a:xfrm>
            <a:off x="1012634" y="51170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CC"/>
                </a:solidFill>
              </a:rPr>
              <a:t>I</a:t>
            </a:r>
          </a:p>
        </p:txBody>
      </p:sp>
      <p:grpSp>
        <p:nvGrpSpPr>
          <p:cNvPr id="229" name="Group 228"/>
          <p:cNvGrpSpPr/>
          <p:nvPr/>
        </p:nvGrpSpPr>
        <p:grpSpPr>
          <a:xfrm>
            <a:off x="1143000" y="4418806"/>
            <a:ext cx="838200" cy="381794"/>
            <a:chOff x="1143000" y="4114006"/>
            <a:chExt cx="838200" cy="381794"/>
          </a:xfrm>
        </p:grpSpPr>
        <p:grpSp>
          <p:nvGrpSpPr>
            <p:cNvPr id="10" name="Group 115"/>
            <p:cNvGrpSpPr/>
            <p:nvPr/>
          </p:nvGrpSpPr>
          <p:grpSpPr>
            <a:xfrm>
              <a:off x="1143000" y="4114006"/>
              <a:ext cx="838200" cy="381794"/>
              <a:chOff x="6172200" y="2971006"/>
              <a:chExt cx="838200" cy="381794"/>
            </a:xfrm>
          </p:grpSpPr>
          <p:sp>
            <p:nvSpPr>
              <p:cNvPr id="117" name="Rectangle 116"/>
              <p:cNvSpPr/>
              <p:nvPr/>
            </p:nvSpPr>
            <p:spPr bwMode="auto">
              <a:xfrm>
                <a:off x="6172200" y="2971006"/>
                <a:ext cx="838200" cy="3810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18" name="Straight Connector 117"/>
              <p:cNvCxnSpPr/>
              <p:nvPr/>
            </p:nvCxnSpPr>
            <p:spPr bwMode="auto">
              <a:xfrm rot="5400000">
                <a:off x="6210300" y="3161506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9" name="Straight Connector 118"/>
              <p:cNvCxnSpPr/>
              <p:nvPr/>
            </p:nvCxnSpPr>
            <p:spPr bwMode="auto">
              <a:xfrm rot="5400000">
                <a:off x="6417116" y="3160712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5" name="TextBox 174"/>
            <p:cNvSpPr txBox="1"/>
            <p:nvPr/>
          </p:nvSpPr>
          <p:spPr>
            <a:xfrm>
              <a:off x="1621315" y="41148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6600"/>
                  </a:solidFill>
                </a:rPr>
                <a:t>E</a:t>
              </a:r>
            </a:p>
          </p:txBody>
        </p:sp>
      </p:grpSp>
      <p:sp>
        <p:nvSpPr>
          <p:cNvPr id="105" name="Content Placeholder 2"/>
          <p:cNvSpPr txBox="1">
            <a:spLocks/>
          </p:cNvSpPr>
          <p:nvPr/>
        </p:nvSpPr>
        <p:spPr bwMode="auto">
          <a:xfrm>
            <a:off x="4648200" y="1600200"/>
            <a:ext cx="4267200" cy="4816475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0988" marR="0" lvl="0" indent="-280988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Binary Tree </a:t>
            </a:r>
            <a:r>
              <a:rPr lang="en-US" sz="2200" b="1" kern="0" dirty="0" smtClean="0">
                <a:solidFill>
                  <a:srgbClr val="002060"/>
                </a:solidFill>
              </a:rPr>
              <a:t>(Linked List)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8153400" y="19812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Head</a:t>
            </a:r>
            <a:endParaRPr lang="en-US" sz="1600" dirty="0"/>
          </a:p>
        </p:txBody>
      </p:sp>
      <p:grpSp>
        <p:nvGrpSpPr>
          <p:cNvPr id="106" name="Group 105"/>
          <p:cNvGrpSpPr/>
          <p:nvPr/>
        </p:nvGrpSpPr>
        <p:grpSpPr>
          <a:xfrm>
            <a:off x="6934200" y="2514600"/>
            <a:ext cx="838200" cy="381794"/>
            <a:chOff x="6248400" y="1752600"/>
            <a:chExt cx="838200" cy="381794"/>
          </a:xfrm>
        </p:grpSpPr>
        <p:sp>
          <p:nvSpPr>
            <p:cNvPr id="107" name="Rectangle 106"/>
            <p:cNvSpPr/>
            <p:nvPr/>
          </p:nvSpPr>
          <p:spPr bwMode="auto">
            <a:xfrm>
              <a:off x="6248400" y="1752600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rPr>
                <a:t>A</a:t>
              </a:r>
            </a:p>
          </p:txBody>
        </p:sp>
        <p:cxnSp>
          <p:nvCxnSpPr>
            <p:cNvPr id="108" name="Straight Connector 107"/>
            <p:cNvCxnSpPr/>
            <p:nvPr/>
          </p:nvCxnSpPr>
          <p:spPr bwMode="auto">
            <a:xfrm rot="5400000">
              <a:off x="6286500" y="1943100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 rot="5400000">
              <a:off x="6697790" y="19423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0" name="Group 109"/>
          <p:cNvGrpSpPr/>
          <p:nvPr/>
        </p:nvGrpSpPr>
        <p:grpSpPr>
          <a:xfrm>
            <a:off x="6096000" y="3197900"/>
            <a:ext cx="838200" cy="381794"/>
            <a:chOff x="5638800" y="2361406"/>
            <a:chExt cx="838200" cy="381794"/>
          </a:xfrm>
        </p:grpSpPr>
        <p:sp>
          <p:nvSpPr>
            <p:cNvPr id="112" name="Rectangle 111"/>
            <p:cNvSpPr/>
            <p:nvPr/>
          </p:nvSpPr>
          <p:spPr bwMode="auto">
            <a:xfrm>
              <a:off x="5638800" y="2361406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Arial" charset="0"/>
                </a:rPr>
                <a:t>B</a:t>
              </a:r>
            </a:p>
          </p:txBody>
        </p:sp>
        <p:cxnSp>
          <p:nvCxnSpPr>
            <p:cNvPr id="113" name="Straight Connector 112"/>
            <p:cNvCxnSpPr/>
            <p:nvPr/>
          </p:nvCxnSpPr>
          <p:spPr bwMode="auto">
            <a:xfrm rot="5400000">
              <a:off x="5676900" y="25519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 rot="5400000">
              <a:off x="6088190" y="2551112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0" name="Group 119"/>
          <p:cNvGrpSpPr/>
          <p:nvPr/>
        </p:nvGrpSpPr>
        <p:grpSpPr>
          <a:xfrm>
            <a:off x="4953000" y="3810000"/>
            <a:ext cx="838200" cy="381794"/>
            <a:chOff x="5638800" y="2361406"/>
            <a:chExt cx="838200" cy="381794"/>
          </a:xfrm>
        </p:grpSpPr>
        <p:sp>
          <p:nvSpPr>
            <p:cNvPr id="124" name="Rectangle 123"/>
            <p:cNvSpPr/>
            <p:nvPr/>
          </p:nvSpPr>
          <p:spPr bwMode="auto">
            <a:xfrm>
              <a:off x="5638800" y="2361406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660066"/>
                  </a:solidFill>
                  <a:effectLst/>
                  <a:latin typeface="Arial" charset="0"/>
                </a:rPr>
                <a:t>D</a:t>
              </a:r>
            </a:p>
          </p:txBody>
        </p:sp>
        <p:cxnSp>
          <p:nvCxnSpPr>
            <p:cNvPr id="128" name="Straight Connector 127"/>
            <p:cNvCxnSpPr/>
            <p:nvPr/>
          </p:nvCxnSpPr>
          <p:spPr bwMode="auto">
            <a:xfrm rot="5400000">
              <a:off x="5676900" y="25519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 bwMode="auto">
            <a:xfrm rot="5400000">
              <a:off x="6088190" y="2551112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6" name="Group 135"/>
          <p:cNvGrpSpPr/>
          <p:nvPr/>
        </p:nvGrpSpPr>
        <p:grpSpPr>
          <a:xfrm>
            <a:off x="5486400" y="4418806"/>
            <a:ext cx="838200" cy="381794"/>
            <a:chOff x="5638800" y="2361406"/>
            <a:chExt cx="838200" cy="381794"/>
          </a:xfrm>
        </p:grpSpPr>
        <p:sp>
          <p:nvSpPr>
            <p:cNvPr id="139" name="Rectangle 138"/>
            <p:cNvSpPr/>
            <p:nvPr/>
          </p:nvSpPr>
          <p:spPr bwMode="auto">
            <a:xfrm>
              <a:off x="5638800" y="2361406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Arial" charset="0"/>
                </a:rPr>
                <a:t>E</a:t>
              </a:r>
            </a:p>
          </p:txBody>
        </p:sp>
        <p:cxnSp>
          <p:nvCxnSpPr>
            <p:cNvPr id="142" name="Straight Connector 141"/>
            <p:cNvCxnSpPr/>
            <p:nvPr/>
          </p:nvCxnSpPr>
          <p:spPr bwMode="auto">
            <a:xfrm rot="5400000">
              <a:off x="5676900" y="25519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/>
            <p:cNvCxnSpPr/>
            <p:nvPr/>
          </p:nvCxnSpPr>
          <p:spPr bwMode="auto">
            <a:xfrm rot="5400000">
              <a:off x="6088190" y="2551112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8" name="Group 147"/>
          <p:cNvGrpSpPr/>
          <p:nvPr/>
        </p:nvGrpSpPr>
        <p:grpSpPr>
          <a:xfrm>
            <a:off x="6553200" y="4420394"/>
            <a:ext cx="838200" cy="381794"/>
            <a:chOff x="5638800" y="2361406"/>
            <a:chExt cx="838200" cy="381794"/>
          </a:xfrm>
        </p:grpSpPr>
        <p:sp>
          <p:nvSpPr>
            <p:cNvPr id="151" name="Rectangle 150"/>
            <p:cNvSpPr/>
            <p:nvPr/>
          </p:nvSpPr>
          <p:spPr bwMode="auto">
            <a:xfrm>
              <a:off x="5638800" y="2361406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CC3300"/>
                  </a:solidFill>
                  <a:effectLst/>
                  <a:latin typeface="Arial" charset="0"/>
                </a:rPr>
                <a:t>F</a:t>
              </a:r>
            </a:p>
          </p:txBody>
        </p:sp>
        <p:cxnSp>
          <p:nvCxnSpPr>
            <p:cNvPr id="154" name="Straight Connector 153"/>
            <p:cNvCxnSpPr/>
            <p:nvPr/>
          </p:nvCxnSpPr>
          <p:spPr bwMode="auto">
            <a:xfrm rot="5400000">
              <a:off x="5676900" y="25519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" name="Straight Connector 156"/>
            <p:cNvCxnSpPr/>
            <p:nvPr/>
          </p:nvCxnSpPr>
          <p:spPr bwMode="auto">
            <a:xfrm rot="5400000">
              <a:off x="6088190" y="2551112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6" name="Group 175"/>
          <p:cNvGrpSpPr/>
          <p:nvPr/>
        </p:nvGrpSpPr>
        <p:grpSpPr>
          <a:xfrm>
            <a:off x="7239000" y="3811588"/>
            <a:ext cx="838200" cy="381794"/>
            <a:chOff x="6248400" y="1752600"/>
            <a:chExt cx="838200" cy="381794"/>
          </a:xfrm>
        </p:grpSpPr>
        <p:sp>
          <p:nvSpPr>
            <p:cNvPr id="177" name="Rectangle 176"/>
            <p:cNvSpPr/>
            <p:nvPr/>
          </p:nvSpPr>
          <p:spPr bwMode="auto">
            <a:xfrm>
              <a:off x="6248400" y="1752600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" charset="0"/>
                </a:rPr>
                <a:t>C</a:t>
              </a:r>
            </a:p>
          </p:txBody>
        </p:sp>
        <p:cxnSp>
          <p:nvCxnSpPr>
            <p:cNvPr id="178" name="Straight Connector 177"/>
            <p:cNvCxnSpPr/>
            <p:nvPr/>
          </p:nvCxnSpPr>
          <p:spPr bwMode="auto">
            <a:xfrm rot="5400000">
              <a:off x="6286500" y="1943100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9" name="Straight Connector 178"/>
            <p:cNvCxnSpPr/>
            <p:nvPr/>
          </p:nvCxnSpPr>
          <p:spPr bwMode="auto">
            <a:xfrm rot="5400000">
              <a:off x="6697790" y="19423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0" name="Group 179"/>
          <p:cNvGrpSpPr/>
          <p:nvPr/>
        </p:nvGrpSpPr>
        <p:grpSpPr>
          <a:xfrm>
            <a:off x="4876800" y="5104606"/>
            <a:ext cx="838200" cy="381794"/>
            <a:chOff x="6248400" y="1752600"/>
            <a:chExt cx="838200" cy="381794"/>
          </a:xfrm>
        </p:grpSpPr>
        <p:sp>
          <p:nvSpPr>
            <p:cNvPr id="181" name="Rectangle 180"/>
            <p:cNvSpPr/>
            <p:nvPr/>
          </p:nvSpPr>
          <p:spPr bwMode="auto">
            <a:xfrm>
              <a:off x="6248400" y="1752600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Arial" charset="0"/>
                </a:rPr>
                <a:t>I</a:t>
              </a:r>
            </a:p>
          </p:txBody>
        </p:sp>
        <p:cxnSp>
          <p:nvCxnSpPr>
            <p:cNvPr id="182" name="Straight Connector 181"/>
            <p:cNvCxnSpPr/>
            <p:nvPr/>
          </p:nvCxnSpPr>
          <p:spPr bwMode="auto">
            <a:xfrm rot="5400000">
              <a:off x="6286500" y="1943100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3" name="Straight Connector 182"/>
            <p:cNvCxnSpPr/>
            <p:nvPr/>
          </p:nvCxnSpPr>
          <p:spPr bwMode="auto">
            <a:xfrm rot="5400000">
              <a:off x="6697790" y="19423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4" name="Group 183"/>
          <p:cNvGrpSpPr/>
          <p:nvPr/>
        </p:nvGrpSpPr>
        <p:grpSpPr>
          <a:xfrm>
            <a:off x="7162800" y="5029200"/>
            <a:ext cx="838200" cy="381794"/>
            <a:chOff x="6248400" y="1752600"/>
            <a:chExt cx="838200" cy="381794"/>
          </a:xfrm>
        </p:grpSpPr>
        <p:sp>
          <p:nvSpPr>
            <p:cNvPr id="185" name="Rectangle 184"/>
            <p:cNvSpPr/>
            <p:nvPr/>
          </p:nvSpPr>
          <p:spPr bwMode="auto">
            <a:xfrm>
              <a:off x="6248400" y="1752600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990099"/>
                  </a:solidFill>
                  <a:effectLst/>
                  <a:latin typeface="Arial" charset="0"/>
                </a:rPr>
                <a:t>G</a:t>
              </a:r>
            </a:p>
          </p:txBody>
        </p:sp>
        <p:cxnSp>
          <p:nvCxnSpPr>
            <p:cNvPr id="186" name="Straight Connector 185"/>
            <p:cNvCxnSpPr/>
            <p:nvPr/>
          </p:nvCxnSpPr>
          <p:spPr bwMode="auto">
            <a:xfrm rot="5400000">
              <a:off x="6286500" y="1943100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7" name="Straight Connector 186"/>
            <p:cNvCxnSpPr/>
            <p:nvPr/>
          </p:nvCxnSpPr>
          <p:spPr bwMode="auto">
            <a:xfrm rot="5400000">
              <a:off x="6697790" y="19423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8" name="Group 187"/>
          <p:cNvGrpSpPr/>
          <p:nvPr/>
        </p:nvGrpSpPr>
        <p:grpSpPr>
          <a:xfrm>
            <a:off x="7848600" y="5658202"/>
            <a:ext cx="838200" cy="381794"/>
            <a:chOff x="6248400" y="1752600"/>
            <a:chExt cx="838200" cy="381794"/>
          </a:xfrm>
        </p:grpSpPr>
        <p:sp>
          <p:nvSpPr>
            <p:cNvPr id="189" name="Rectangle 188"/>
            <p:cNvSpPr/>
            <p:nvPr/>
          </p:nvSpPr>
          <p:spPr bwMode="auto">
            <a:xfrm>
              <a:off x="6248400" y="1752600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charset="0"/>
                </a:rPr>
                <a:t>H</a:t>
              </a:r>
            </a:p>
          </p:txBody>
        </p:sp>
        <p:cxnSp>
          <p:nvCxnSpPr>
            <p:cNvPr id="190" name="Straight Connector 189"/>
            <p:cNvCxnSpPr/>
            <p:nvPr/>
          </p:nvCxnSpPr>
          <p:spPr bwMode="auto">
            <a:xfrm rot="5400000">
              <a:off x="6286500" y="1943100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1" name="Straight Connector 190"/>
            <p:cNvCxnSpPr/>
            <p:nvPr/>
          </p:nvCxnSpPr>
          <p:spPr bwMode="auto">
            <a:xfrm rot="5400000">
              <a:off x="6697790" y="19423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92" name="Elbow Connector 191"/>
          <p:cNvCxnSpPr/>
          <p:nvPr/>
        </p:nvCxnSpPr>
        <p:spPr bwMode="auto">
          <a:xfrm rot="5400000">
            <a:off x="6914753" y="3981847"/>
            <a:ext cx="457994" cy="419100"/>
          </a:xfrm>
          <a:prstGeom prst="bentConnector3">
            <a:avLst>
              <a:gd name="adj1" fmla="val 69187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193" name="Straight Connector 192"/>
          <p:cNvCxnSpPr/>
          <p:nvPr/>
        </p:nvCxnSpPr>
        <p:spPr bwMode="auto">
          <a:xfrm rot="5400000">
            <a:off x="7479276" y="2598174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Straight Connector 193"/>
          <p:cNvCxnSpPr/>
          <p:nvPr/>
        </p:nvCxnSpPr>
        <p:spPr bwMode="auto">
          <a:xfrm rot="5400000">
            <a:off x="7779774" y="3893574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5" name="Straight Connector 194"/>
          <p:cNvCxnSpPr/>
          <p:nvPr/>
        </p:nvCxnSpPr>
        <p:spPr bwMode="auto">
          <a:xfrm rot="5400000">
            <a:off x="7770248" y="5742570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6" name="Straight Connector 195"/>
          <p:cNvCxnSpPr/>
          <p:nvPr/>
        </p:nvCxnSpPr>
        <p:spPr bwMode="auto">
          <a:xfrm rot="5400000">
            <a:off x="8389374" y="5742570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/>
          <p:nvPr/>
        </p:nvCxnSpPr>
        <p:spPr bwMode="auto">
          <a:xfrm rot="5400000">
            <a:off x="6031476" y="4502380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/>
          <p:cNvCxnSpPr/>
          <p:nvPr/>
        </p:nvCxnSpPr>
        <p:spPr bwMode="auto">
          <a:xfrm rot="5400000">
            <a:off x="6488676" y="4503174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9" name="Straight Connector 198"/>
          <p:cNvCxnSpPr/>
          <p:nvPr/>
        </p:nvCxnSpPr>
        <p:spPr bwMode="auto">
          <a:xfrm rot="5400000">
            <a:off x="4802751" y="5188180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0" name="Straight Connector 199"/>
          <p:cNvCxnSpPr/>
          <p:nvPr/>
        </p:nvCxnSpPr>
        <p:spPr bwMode="auto">
          <a:xfrm rot="5400000">
            <a:off x="5421876" y="5188180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/>
          <p:cNvCxnSpPr/>
          <p:nvPr/>
        </p:nvCxnSpPr>
        <p:spPr bwMode="auto">
          <a:xfrm rot="5400000">
            <a:off x="7088751" y="5112774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2" name="Rectangle 201"/>
          <p:cNvSpPr/>
          <p:nvPr/>
        </p:nvSpPr>
        <p:spPr bwMode="auto">
          <a:xfrm>
            <a:off x="8153400" y="2133600"/>
            <a:ext cx="76200" cy="76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3" name="Elbow Connector 202"/>
          <p:cNvCxnSpPr>
            <a:stCxn id="202" idx="2"/>
          </p:cNvCxnSpPr>
          <p:nvPr/>
        </p:nvCxnSpPr>
        <p:spPr bwMode="auto">
          <a:xfrm rot="5400000">
            <a:off x="7620000" y="1943100"/>
            <a:ext cx="304800" cy="838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05" name="Group 204"/>
          <p:cNvGrpSpPr/>
          <p:nvPr/>
        </p:nvGrpSpPr>
        <p:grpSpPr>
          <a:xfrm flipH="1">
            <a:off x="6819900" y="3429000"/>
            <a:ext cx="647700" cy="381000"/>
            <a:chOff x="5410200" y="2667794"/>
            <a:chExt cx="876300" cy="379412"/>
          </a:xfrm>
        </p:grpSpPr>
        <p:cxnSp>
          <p:nvCxnSpPr>
            <p:cNvPr id="206" name="Straight Connector 205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207" name="Shape 206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08" name="Group 207"/>
          <p:cNvGrpSpPr/>
          <p:nvPr/>
        </p:nvGrpSpPr>
        <p:grpSpPr>
          <a:xfrm flipH="1">
            <a:off x="7886700" y="5280753"/>
            <a:ext cx="419100" cy="381000"/>
            <a:chOff x="5410200" y="2667794"/>
            <a:chExt cx="876300" cy="379412"/>
          </a:xfrm>
        </p:grpSpPr>
        <p:cxnSp>
          <p:nvCxnSpPr>
            <p:cNvPr id="209" name="Straight Connector 208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210" name="Shape 209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11" name="Group 210"/>
          <p:cNvGrpSpPr/>
          <p:nvPr/>
        </p:nvGrpSpPr>
        <p:grpSpPr>
          <a:xfrm flipH="1">
            <a:off x="7299134" y="4648200"/>
            <a:ext cx="419100" cy="381000"/>
            <a:chOff x="5410200" y="2667794"/>
            <a:chExt cx="876300" cy="379412"/>
          </a:xfrm>
        </p:grpSpPr>
        <p:cxnSp>
          <p:nvCxnSpPr>
            <p:cNvPr id="212" name="Straight Connector 211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213" name="Shape 212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14" name="Group 213"/>
          <p:cNvGrpSpPr/>
          <p:nvPr/>
        </p:nvGrpSpPr>
        <p:grpSpPr>
          <a:xfrm flipH="1">
            <a:off x="5703983" y="4040306"/>
            <a:ext cx="315817" cy="381000"/>
            <a:chOff x="5410200" y="2667794"/>
            <a:chExt cx="876300" cy="379412"/>
          </a:xfrm>
        </p:grpSpPr>
        <p:cxnSp>
          <p:nvCxnSpPr>
            <p:cNvPr id="215" name="Straight Connector 214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216" name="Shape 215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17" name="Group 216"/>
          <p:cNvGrpSpPr/>
          <p:nvPr/>
        </p:nvGrpSpPr>
        <p:grpSpPr>
          <a:xfrm>
            <a:off x="5486400" y="3429000"/>
            <a:ext cx="723900" cy="381000"/>
            <a:chOff x="5410200" y="2667794"/>
            <a:chExt cx="876300" cy="379412"/>
          </a:xfrm>
        </p:grpSpPr>
        <p:cxnSp>
          <p:nvCxnSpPr>
            <p:cNvPr id="218" name="Straight Connector 217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219" name="Shape 218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20" name="Group 219"/>
          <p:cNvGrpSpPr/>
          <p:nvPr/>
        </p:nvGrpSpPr>
        <p:grpSpPr>
          <a:xfrm>
            <a:off x="5181600" y="4648200"/>
            <a:ext cx="419100" cy="455612"/>
            <a:chOff x="5410200" y="2667794"/>
            <a:chExt cx="876300" cy="379412"/>
          </a:xfrm>
        </p:grpSpPr>
        <p:cxnSp>
          <p:nvCxnSpPr>
            <p:cNvPr id="221" name="Straight Connector 220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222" name="Shape 221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23" name="Group 222"/>
          <p:cNvGrpSpPr/>
          <p:nvPr/>
        </p:nvGrpSpPr>
        <p:grpSpPr>
          <a:xfrm>
            <a:off x="6477000" y="2743200"/>
            <a:ext cx="576549" cy="455612"/>
            <a:chOff x="5410200" y="2667794"/>
            <a:chExt cx="876300" cy="379412"/>
          </a:xfrm>
        </p:grpSpPr>
        <p:cxnSp>
          <p:nvCxnSpPr>
            <p:cNvPr id="224" name="Straight Connector 223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225" name="Shape 224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226" name="Straight Connector 225"/>
          <p:cNvCxnSpPr/>
          <p:nvPr/>
        </p:nvCxnSpPr>
        <p:spPr bwMode="auto">
          <a:xfrm rot="5400000">
            <a:off x="4886679" y="3887079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8309449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0"/>
                            </p:stCondLst>
                            <p:childTnLst>
                              <p:par>
                                <p:cTn id="5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500"/>
                            </p:stCondLst>
                            <p:childTnLst>
                              <p:par>
                                <p:cTn id="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500"/>
                            </p:stCondLst>
                            <p:childTnLst>
                              <p:par>
                                <p:cTn id="6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500"/>
                            </p:stCondLst>
                            <p:childTnLst>
                              <p:par>
                                <p:cTn id="7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0"/>
                            </p:stCondLst>
                            <p:childTnLst>
                              <p:par>
                                <p:cTn id="7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9500"/>
                            </p:stCondLst>
                            <p:childTnLst>
                              <p:par>
                                <p:cTn id="8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1500"/>
                            </p:stCondLst>
                            <p:childTnLst>
                              <p:par>
                                <p:cTn id="8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3500"/>
                            </p:stCondLst>
                            <p:childTnLst>
                              <p:par>
                                <p:cTn id="8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4500"/>
                            </p:stCondLst>
                            <p:childTnLst>
                              <p:par>
                                <p:cTn id="9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6500"/>
                            </p:stCondLst>
                            <p:childTnLst>
                              <p:par>
                                <p:cTn id="9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9500"/>
                            </p:stCondLst>
                            <p:childTnLst>
                              <p:par>
                                <p:cTn id="10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2500"/>
                            </p:stCondLst>
                            <p:childTnLst>
                              <p:par>
                                <p:cTn id="1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4500"/>
                            </p:stCondLst>
                            <p:childTnLst>
                              <p:par>
                                <p:cTn id="1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500"/>
                            </p:stCondLst>
                            <p:childTnLst>
                              <p:par>
                                <p:cTn id="1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7500"/>
                            </p:stCondLst>
                            <p:childTnLst>
                              <p:par>
                                <p:cTn id="1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8500"/>
                            </p:stCondLst>
                            <p:childTnLst>
                              <p:par>
                                <p:cTn id="1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500"/>
                            </p:stCondLst>
                            <p:childTnLst>
                              <p:par>
                                <p:cTn id="1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1500"/>
                            </p:stCondLst>
                            <p:childTnLst>
                              <p:par>
                                <p:cTn id="1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3500"/>
                            </p:stCondLst>
                            <p:childTnLst>
                              <p:par>
                                <p:cTn id="1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4500"/>
                            </p:stCondLst>
                            <p:childTnLst>
                              <p:par>
                                <p:cTn id="1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6500"/>
                            </p:stCondLst>
                            <p:childTnLst>
                              <p:par>
                                <p:cTn id="1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7500"/>
                            </p:stCondLst>
                            <p:childTnLst>
                              <p:par>
                                <p:cTn id="15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9500"/>
                            </p:stCondLst>
                            <p:childTnLst>
                              <p:par>
                                <p:cTn id="1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60500"/>
                            </p:stCondLst>
                            <p:childTnLst>
                              <p:par>
                                <p:cTn id="1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61500"/>
                            </p:stCondLst>
                            <p:childTnLst>
                              <p:par>
                                <p:cTn id="16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62500"/>
                            </p:stCondLst>
                            <p:childTnLst>
                              <p:par>
                                <p:cTn id="16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3500"/>
                            </p:stCondLst>
                            <p:childTnLst>
                              <p:par>
                                <p:cTn id="17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64500"/>
                            </p:stCondLst>
                            <p:childTnLst>
                              <p:par>
                                <p:cTn id="17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65500"/>
                            </p:stCondLst>
                            <p:childTnLst>
                              <p:par>
                                <p:cTn id="18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6500"/>
                            </p:stCondLst>
                            <p:childTnLst>
                              <p:par>
                                <p:cTn id="18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8500"/>
                            </p:stCondLst>
                            <p:childTnLst>
                              <p:par>
                                <p:cTn id="18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1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69500"/>
                            </p:stCondLst>
                            <p:childTnLst>
                              <p:par>
                                <p:cTn id="19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5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70500"/>
                            </p:stCondLst>
                            <p:childTnLst>
                              <p:par>
                                <p:cTn id="19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9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71500"/>
                            </p:stCondLst>
                            <p:childTnLst>
                              <p:par>
                                <p:cTn id="20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3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0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73500"/>
                            </p:stCondLst>
                            <p:childTnLst>
                              <p:par>
                                <p:cTn id="20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1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74500"/>
                            </p:stCondLst>
                            <p:childTnLst>
                              <p:par>
                                <p:cTn id="2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5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5500"/>
                            </p:stCondLst>
                            <p:childTnLst>
                              <p:par>
                                <p:cTn id="2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9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6500"/>
                            </p:stCondLst>
                            <p:childTnLst>
                              <p:par>
                                <p:cTn id="2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3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7500"/>
                            </p:stCondLst>
                            <p:childTnLst>
                              <p:par>
                                <p:cTn id="2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78500"/>
                            </p:stCondLst>
                            <p:childTnLst>
                              <p:par>
                                <p:cTn id="2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1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9500"/>
                            </p:stCondLst>
                            <p:childTnLst>
                              <p:par>
                                <p:cTn id="2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5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80500"/>
                            </p:stCondLst>
                            <p:childTnLst>
                              <p:par>
                                <p:cTn id="2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81500"/>
                            </p:stCondLst>
                            <p:childTnLst>
                              <p:par>
                                <p:cTn id="2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3500"/>
                            </p:stCondLst>
                            <p:childTnLst>
                              <p:par>
                                <p:cTn id="2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1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4500"/>
                            </p:stCondLst>
                            <p:childTnLst>
                              <p:par>
                                <p:cTn id="2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5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5500"/>
                            </p:stCondLst>
                            <p:childTnLst>
                              <p:par>
                                <p:cTn id="2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9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1" grpId="0" animBg="1"/>
      <p:bldP spid="92" grpId="0" animBg="1"/>
      <p:bldP spid="95" grpId="0"/>
      <p:bldP spid="174" grpId="0"/>
      <p:bldP spid="105" grpId="0" animBg="1"/>
      <p:bldP spid="204" grpId="0"/>
      <p:bldP spid="20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p16_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47975"/>
            <a:ext cx="557213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7" name="Picture 5" descr="p16_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925763"/>
            <a:ext cx="533400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86511" y="2677616"/>
            <a:ext cx="476284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600" b="0" cap="none" spc="0" dirty="0" err="1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Terima</a:t>
            </a:r>
            <a:r>
              <a:rPr lang="en-US" sz="5600" b="0" cap="none" spc="0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5600" b="0" cap="none" spc="0" dirty="0" err="1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Kasih</a:t>
            </a:r>
            <a:r>
              <a:rPr lang="en-US" sz="5600" b="0" cap="none" spc="0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  <a:endParaRPr lang="en-US" sz="5600" b="0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79437"/>
            <a:ext cx="5029200" cy="563563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Pendahuluan</a:t>
            </a:r>
            <a:endParaRPr lang="en-US" sz="4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776413"/>
            <a:ext cx="7824788" cy="4852987"/>
          </a:xfrm>
        </p:spPr>
        <p:txBody>
          <a:bodyPr/>
          <a:lstStyle/>
          <a:p>
            <a:r>
              <a:rPr lang="en-US" sz="2400" i="1" dirty="0" smtClean="0"/>
              <a:t>Tree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</a:t>
            </a:r>
            <a:r>
              <a:rPr lang="en-US" sz="2400" dirty="0" smtClean="0"/>
              <a:t> data yang </a:t>
            </a:r>
            <a:r>
              <a:rPr lang="en-US" sz="2400" dirty="0" err="1" smtClean="0">
                <a:solidFill>
                  <a:srgbClr val="FF0000"/>
                </a:solidFill>
              </a:rPr>
              <a:t>tidak</a:t>
            </a:r>
            <a:r>
              <a:rPr lang="en-US" sz="2400" dirty="0" smtClean="0">
                <a:solidFill>
                  <a:srgbClr val="FF0000"/>
                </a:solidFill>
              </a:rPr>
              <a:t> linier/</a:t>
            </a:r>
            <a:r>
              <a:rPr lang="en-US" sz="2400" i="1" dirty="0" smtClean="0">
                <a:solidFill>
                  <a:srgbClr val="FF0000"/>
                </a:solidFill>
              </a:rPr>
              <a:t>non linear</a:t>
            </a:r>
            <a:r>
              <a:rPr lang="en-US" sz="2400" i="1" dirty="0" smtClean="0"/>
              <a:t> </a:t>
            </a:r>
            <a:r>
              <a:rPr lang="en-US" sz="2400" dirty="0" smtClean="0"/>
              <a:t>yang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terutama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merepresentasikan</a:t>
            </a:r>
            <a:r>
              <a:rPr lang="en-US" sz="2400" dirty="0" smtClean="0"/>
              <a:t> </a:t>
            </a:r>
            <a:r>
              <a:rPr lang="en-US" sz="2400" dirty="0" err="1" smtClean="0"/>
              <a:t>hubungan</a:t>
            </a:r>
            <a:r>
              <a:rPr lang="en-US" sz="2400" dirty="0" smtClean="0"/>
              <a:t> data yang </a:t>
            </a:r>
            <a:r>
              <a:rPr lang="en-US" sz="2400" dirty="0" err="1" smtClean="0"/>
              <a:t>bersifat</a:t>
            </a:r>
            <a:r>
              <a:rPr lang="en-US" sz="2400" dirty="0" smtClean="0"/>
              <a:t> </a:t>
            </a:r>
            <a:r>
              <a:rPr lang="en-US" sz="2400" dirty="0" err="1" smtClean="0"/>
              <a:t>hierarkis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elemen-elemennya</a:t>
            </a:r>
            <a:r>
              <a:rPr lang="en-US" sz="2400" dirty="0" smtClean="0"/>
              <a:t> [Seymour </a:t>
            </a:r>
            <a:r>
              <a:rPr lang="en-US" sz="2400" dirty="0" err="1" smtClean="0"/>
              <a:t>Lipschutz</a:t>
            </a:r>
            <a:r>
              <a:rPr lang="en-US" sz="2400" dirty="0" smtClean="0"/>
              <a:t>]</a:t>
            </a:r>
          </a:p>
          <a:p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 smtClean="0"/>
              <a:t>penggunaan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</a:t>
            </a:r>
            <a:r>
              <a:rPr lang="en-US" sz="2400" dirty="0" smtClean="0"/>
              <a:t> </a:t>
            </a:r>
            <a:r>
              <a:rPr lang="en-US" sz="2400" i="1" dirty="0" smtClean="0"/>
              <a:t>Tree</a:t>
            </a:r>
            <a:r>
              <a:rPr lang="en-US" sz="2400" dirty="0" smtClean="0"/>
              <a:t>:</a:t>
            </a:r>
          </a:p>
          <a:p>
            <a:pPr>
              <a:buFontTx/>
              <a:buChar char="-"/>
            </a:pPr>
            <a:r>
              <a:rPr lang="en-US" sz="2400" dirty="0" err="1" smtClean="0"/>
              <a:t>Struktur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Organisasi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err="1" smtClean="0"/>
              <a:t>Silsilah</a:t>
            </a:r>
            <a:r>
              <a:rPr lang="en-US" sz="2400" dirty="0" smtClean="0"/>
              <a:t> </a:t>
            </a:r>
            <a:r>
              <a:rPr lang="en-US" sz="2400" dirty="0" err="1" smtClean="0"/>
              <a:t>Keluarga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err="1" smtClean="0"/>
              <a:t>Turnamen</a:t>
            </a:r>
            <a:endParaRPr lang="en-US" sz="2400" dirty="0" smtClean="0"/>
          </a:p>
          <a:p>
            <a:endParaRPr lang="en-US" sz="2400" dirty="0" smtClean="0"/>
          </a:p>
          <a:p>
            <a:pPr lvl="1">
              <a:lnSpc>
                <a:spcPct val="80000"/>
              </a:lnSpc>
            </a:pPr>
            <a:endParaRPr lang="en-US" sz="240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20785" y="6416675"/>
            <a:ext cx="2751015" cy="319803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Tim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Struktur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Data</a:t>
            </a:r>
            <a:endParaRPr lang="en-US" sz="1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62600" y="6400800"/>
            <a:ext cx="3352800" cy="457200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Program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Studi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Teknik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Informatika</a:t>
            </a:r>
            <a:endParaRPr lang="en-US" sz="1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689451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472" y="533400"/>
            <a:ext cx="7543800" cy="762000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Struktur</a:t>
            </a: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Tree</a:t>
            </a:r>
            <a:endParaRPr lang="en-US" sz="4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382000" cy="5029200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en-US" sz="2400" b="0" dirty="0" smtClean="0">
              <a:cs typeface="Courier New" pitchFamily="49" charset="0"/>
            </a:endParaRPr>
          </a:p>
          <a:p>
            <a:pPr>
              <a:buNone/>
            </a:pPr>
            <a:endParaRPr lang="en-US" sz="2400" b="0" dirty="0" smtClean="0">
              <a:cs typeface="Courier New" pitchFamily="49" charset="0"/>
            </a:endParaRPr>
          </a:p>
          <a:p>
            <a:pPr>
              <a:buNone/>
            </a:pPr>
            <a:endParaRPr lang="en-US" sz="2400" b="0" dirty="0" smtClean="0">
              <a:cs typeface="Courier New" pitchFamily="49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20785" y="6416675"/>
            <a:ext cx="2751015" cy="319803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Tim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Struktur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Data</a:t>
            </a:r>
            <a:endParaRPr lang="en-US" sz="1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62600" y="6400800"/>
            <a:ext cx="3352800" cy="457200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Program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Studi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Teknik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Informatika</a:t>
            </a:r>
            <a:endParaRPr lang="en-US" sz="1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267200" y="1981200"/>
            <a:ext cx="609600" cy="609600"/>
          </a:xfrm>
          <a:prstGeom prst="ellipse">
            <a:avLst/>
          </a:prstGeom>
          <a:gradFill flip="none" rotWithShape="1">
            <a:gsLst>
              <a:gs pos="0">
                <a:schemeClr val="dk1">
                  <a:tint val="80000"/>
                  <a:satMod val="300000"/>
                </a:schemeClr>
              </a:gs>
              <a:gs pos="100000">
                <a:schemeClr val="dk1">
                  <a:shade val="30000"/>
                  <a:satMod val="20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2590800" y="3276600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4267200" y="3276600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E909C9">
                  <a:shade val="30000"/>
                  <a:satMod val="115000"/>
                </a:srgbClr>
              </a:gs>
              <a:gs pos="50000">
                <a:srgbClr val="E909C9">
                  <a:shade val="67500"/>
                  <a:satMod val="115000"/>
                </a:srgbClr>
              </a:gs>
              <a:gs pos="100000">
                <a:srgbClr val="E909C9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5867400" y="3276600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D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1524000" y="4648200"/>
            <a:ext cx="609600" cy="609600"/>
          </a:xfrm>
          <a:prstGeom prst="ellipse">
            <a:avLst/>
          </a:prstGeom>
          <a:solidFill>
            <a:srgbClr val="1B9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3657600" y="4648200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E8210C">
                  <a:shade val="30000"/>
                  <a:satMod val="115000"/>
                </a:srgbClr>
              </a:gs>
              <a:gs pos="50000">
                <a:srgbClr val="E8210C">
                  <a:shade val="67500"/>
                  <a:satMod val="115000"/>
                </a:srgbClr>
              </a:gs>
              <a:gs pos="100000">
                <a:srgbClr val="E8210C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F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5882148" y="4648200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7AD71D">
                  <a:shade val="30000"/>
                  <a:satMod val="115000"/>
                </a:srgbClr>
              </a:gs>
              <a:gs pos="50000">
                <a:srgbClr val="7AD71D">
                  <a:shade val="67500"/>
                  <a:satMod val="115000"/>
                </a:srgbClr>
              </a:gs>
              <a:gs pos="100000">
                <a:srgbClr val="7AD71D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G</a:t>
            </a:r>
          </a:p>
        </p:txBody>
      </p:sp>
      <p:cxnSp>
        <p:nvCxnSpPr>
          <p:cNvPr id="20" name="Straight Connector 19"/>
          <p:cNvCxnSpPr>
            <a:stCxn id="10" idx="3"/>
            <a:endCxn id="11" idx="0"/>
          </p:cNvCxnSpPr>
          <p:nvPr/>
        </p:nvCxnSpPr>
        <p:spPr bwMode="auto">
          <a:xfrm rot="5400000">
            <a:off x="3238500" y="2158626"/>
            <a:ext cx="775074" cy="146087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0" idx="5"/>
            <a:endCxn id="13" idx="0"/>
          </p:cNvCxnSpPr>
          <p:nvPr/>
        </p:nvCxnSpPr>
        <p:spPr bwMode="auto">
          <a:xfrm rot="16200000" flipH="1">
            <a:off x="5092326" y="2196726"/>
            <a:ext cx="775074" cy="138467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10" idx="4"/>
            <a:endCxn id="12" idx="0"/>
          </p:cNvCxnSpPr>
          <p:nvPr/>
        </p:nvCxnSpPr>
        <p:spPr bwMode="auto">
          <a:xfrm rot="5400000">
            <a:off x="4229100" y="2933700"/>
            <a:ext cx="685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1" idx="3"/>
            <a:endCxn id="14" idx="0"/>
          </p:cNvCxnSpPr>
          <p:nvPr/>
        </p:nvCxnSpPr>
        <p:spPr bwMode="auto">
          <a:xfrm rot="5400000">
            <a:off x="1828800" y="3796926"/>
            <a:ext cx="851274" cy="85127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11" idx="5"/>
            <a:endCxn id="15" idx="0"/>
          </p:cNvCxnSpPr>
          <p:nvPr/>
        </p:nvCxnSpPr>
        <p:spPr bwMode="auto">
          <a:xfrm rot="16200000" flipH="1">
            <a:off x="3111126" y="3796926"/>
            <a:ext cx="851274" cy="85127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3" idx="4"/>
            <a:endCxn id="16" idx="0"/>
          </p:cNvCxnSpPr>
          <p:nvPr/>
        </p:nvCxnSpPr>
        <p:spPr bwMode="auto">
          <a:xfrm rot="16200000" flipH="1">
            <a:off x="5798574" y="4259826"/>
            <a:ext cx="762000" cy="1474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Arrow Connector 31"/>
          <p:cNvCxnSpPr>
            <a:stCxn id="10" idx="7"/>
            <a:endCxn id="50" idx="1"/>
          </p:cNvCxnSpPr>
          <p:nvPr/>
        </p:nvCxnSpPr>
        <p:spPr bwMode="auto">
          <a:xfrm rot="5400000" flipH="1" flipV="1">
            <a:off x="5207743" y="1182217"/>
            <a:ext cx="468041" cy="13084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stCxn id="10" idx="2"/>
          </p:cNvCxnSpPr>
          <p:nvPr/>
        </p:nvCxnSpPr>
        <p:spPr bwMode="auto">
          <a:xfrm rot="10800000">
            <a:off x="990600" y="2285792"/>
            <a:ext cx="3276600" cy="20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11" idx="2"/>
            <a:endCxn id="54" idx="3"/>
          </p:cNvCxnSpPr>
          <p:nvPr/>
        </p:nvCxnSpPr>
        <p:spPr bwMode="auto">
          <a:xfrm rot="10800000">
            <a:off x="990600" y="3579168"/>
            <a:ext cx="1600200" cy="223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>
            <a:stCxn id="14" idx="2"/>
            <a:endCxn id="55" idx="3"/>
          </p:cNvCxnSpPr>
          <p:nvPr/>
        </p:nvCxnSpPr>
        <p:spPr bwMode="auto">
          <a:xfrm rot="10800000">
            <a:off x="990600" y="4950768"/>
            <a:ext cx="533400" cy="223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Arrow Connector 42"/>
          <p:cNvCxnSpPr>
            <a:stCxn id="16" idx="3"/>
          </p:cNvCxnSpPr>
          <p:nvPr/>
        </p:nvCxnSpPr>
        <p:spPr bwMode="auto">
          <a:xfrm rot="5400000">
            <a:off x="5150874" y="5123052"/>
            <a:ext cx="775074" cy="86602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45" name="Straight Arrow Connector 44"/>
          <p:cNvCxnSpPr>
            <a:stCxn id="12" idx="4"/>
          </p:cNvCxnSpPr>
          <p:nvPr/>
        </p:nvCxnSpPr>
        <p:spPr bwMode="auto">
          <a:xfrm rot="16200000" flipH="1">
            <a:off x="3619500" y="4838700"/>
            <a:ext cx="19812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47" name="Straight Arrow Connector 46"/>
          <p:cNvCxnSpPr>
            <a:stCxn id="15" idx="4"/>
          </p:cNvCxnSpPr>
          <p:nvPr/>
        </p:nvCxnSpPr>
        <p:spPr bwMode="auto">
          <a:xfrm rot="16200000" flipH="1">
            <a:off x="3886200" y="5334000"/>
            <a:ext cx="60960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49" name="Straight Arrow Connector 48"/>
          <p:cNvCxnSpPr>
            <a:stCxn id="14" idx="4"/>
          </p:cNvCxnSpPr>
          <p:nvPr/>
        </p:nvCxnSpPr>
        <p:spPr bwMode="auto">
          <a:xfrm rot="16200000" flipH="1">
            <a:off x="2628900" y="4457700"/>
            <a:ext cx="685800" cy="2286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6096000" y="1371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 smtClean="0">
                <a:solidFill>
                  <a:srgbClr val="76433A"/>
                </a:solidFill>
              </a:rPr>
              <a:t>Root </a:t>
            </a:r>
            <a:r>
              <a:rPr lang="en-US" sz="2400" b="1" dirty="0" smtClean="0">
                <a:solidFill>
                  <a:srgbClr val="76433A"/>
                </a:solidFill>
              </a:rPr>
              <a:t>(</a:t>
            </a:r>
            <a:r>
              <a:rPr lang="en-US" sz="2400" b="1" dirty="0" err="1" smtClean="0">
                <a:solidFill>
                  <a:srgbClr val="76433A"/>
                </a:solidFill>
              </a:rPr>
              <a:t>akar</a:t>
            </a:r>
            <a:r>
              <a:rPr lang="en-US" sz="2400" b="1" dirty="0" smtClean="0">
                <a:solidFill>
                  <a:srgbClr val="76433A"/>
                </a:solidFill>
              </a:rPr>
              <a:t>)</a:t>
            </a:r>
            <a:endParaRPr lang="en-US" sz="2400" b="1" i="1" dirty="0">
              <a:solidFill>
                <a:srgbClr val="76433A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86200" y="5862935"/>
            <a:ext cx="188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 smtClean="0">
                <a:solidFill>
                  <a:srgbClr val="00B050"/>
                </a:solidFill>
              </a:rPr>
              <a:t>Leaf</a:t>
            </a:r>
            <a:r>
              <a:rPr lang="en-US" sz="2400" b="1" dirty="0" smtClean="0">
                <a:solidFill>
                  <a:srgbClr val="00B050"/>
                </a:solidFill>
              </a:rPr>
              <a:t> (</a:t>
            </a:r>
            <a:r>
              <a:rPr lang="en-US" sz="2400" b="1" dirty="0" err="1" smtClean="0">
                <a:solidFill>
                  <a:srgbClr val="00B050"/>
                </a:solidFill>
              </a:rPr>
              <a:t>daun</a:t>
            </a:r>
            <a:r>
              <a:rPr lang="en-US" sz="2400" b="1" dirty="0" smtClean="0">
                <a:solidFill>
                  <a:srgbClr val="00B050"/>
                </a:solidFill>
              </a:rPr>
              <a:t>)</a:t>
            </a:r>
            <a:endParaRPr lang="en-US" sz="2400" b="1" i="1" dirty="0">
              <a:solidFill>
                <a:srgbClr val="00B05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8600" y="1676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Level/Tingkat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9600" y="2052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2060"/>
                </a:solidFill>
              </a:rPr>
              <a:t>1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9600" y="33483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2060"/>
                </a:solidFill>
              </a:rPr>
              <a:t>2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9600" y="4719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2060"/>
                </a:solidFill>
              </a:rPr>
              <a:t>3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1219200" y="2895600"/>
            <a:ext cx="3200400" cy="3124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6" name="Straight Arrow Connector 65"/>
          <p:cNvCxnSpPr>
            <a:endCxn id="64" idx="3"/>
          </p:cNvCxnSpPr>
          <p:nvPr/>
        </p:nvCxnSpPr>
        <p:spPr bwMode="auto">
          <a:xfrm flipV="1">
            <a:off x="990600" y="5562272"/>
            <a:ext cx="697288" cy="3813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457200" y="58674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err="1" smtClean="0">
                <a:solidFill>
                  <a:srgbClr val="FF0000"/>
                </a:solidFill>
              </a:rPr>
              <a:t>Subtree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84" name="Straight Arrow Connector 83"/>
          <p:cNvCxnSpPr/>
          <p:nvPr/>
        </p:nvCxnSpPr>
        <p:spPr bwMode="auto">
          <a:xfrm>
            <a:off x="4876800" y="2286000"/>
            <a:ext cx="762000" cy="152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86" name="Straight Arrow Connector 85"/>
          <p:cNvCxnSpPr>
            <a:stCxn id="13" idx="7"/>
          </p:cNvCxnSpPr>
          <p:nvPr/>
        </p:nvCxnSpPr>
        <p:spPr bwMode="auto">
          <a:xfrm rot="16200000" flipV="1">
            <a:off x="5892426" y="2870574"/>
            <a:ext cx="622674" cy="3679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87" name="TextBox 86"/>
          <p:cNvSpPr txBox="1"/>
          <p:nvPr/>
        </p:nvSpPr>
        <p:spPr>
          <a:xfrm>
            <a:off x="5491320" y="2374488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9933FF"/>
                </a:solidFill>
              </a:rPr>
              <a:t>Node/</a:t>
            </a:r>
            <a:r>
              <a:rPr lang="en-US" sz="2400" i="1" dirty="0" smtClean="0">
                <a:solidFill>
                  <a:srgbClr val="9933FF"/>
                </a:solidFill>
              </a:rPr>
              <a:t>Vertex</a:t>
            </a:r>
            <a:r>
              <a:rPr lang="en-US" sz="2400" dirty="0" smtClean="0">
                <a:solidFill>
                  <a:srgbClr val="9933FF"/>
                </a:solidFill>
              </a:rPr>
              <a:t>/</a:t>
            </a:r>
            <a:r>
              <a:rPr lang="en-US" sz="2400" dirty="0" err="1" smtClean="0">
                <a:solidFill>
                  <a:srgbClr val="9933FF"/>
                </a:solidFill>
              </a:rPr>
              <a:t>Simpul</a:t>
            </a:r>
            <a:endParaRPr lang="en-US" sz="2400" dirty="0">
              <a:solidFill>
                <a:srgbClr val="9933FF"/>
              </a:solidFill>
            </a:endParaRPr>
          </a:p>
        </p:txBody>
      </p:sp>
      <p:cxnSp>
        <p:nvCxnSpPr>
          <p:cNvPr id="89" name="Straight Arrow Connector 88"/>
          <p:cNvCxnSpPr/>
          <p:nvPr/>
        </p:nvCxnSpPr>
        <p:spPr bwMode="auto">
          <a:xfrm>
            <a:off x="6172200" y="4267200"/>
            <a:ext cx="9144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91" name="TextBox 90"/>
          <p:cNvSpPr txBox="1"/>
          <p:nvPr/>
        </p:nvSpPr>
        <p:spPr>
          <a:xfrm>
            <a:off x="7086600" y="4038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i="1" dirty="0" smtClean="0">
                <a:solidFill>
                  <a:srgbClr val="E909C9"/>
                </a:solidFill>
              </a:rPr>
              <a:t>Edge</a:t>
            </a:r>
            <a:r>
              <a:rPr lang="en-US" sz="2400" dirty="0" smtClean="0">
                <a:solidFill>
                  <a:srgbClr val="E909C9"/>
                </a:solidFill>
              </a:rPr>
              <a:t>/Link</a:t>
            </a:r>
            <a:endParaRPr lang="en-US" sz="2400" dirty="0">
              <a:solidFill>
                <a:srgbClr val="E909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3586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0"/>
                            </p:stCondLst>
                            <p:childTnLst>
                              <p:par>
                                <p:cTn id="7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500"/>
                            </p:stCondLst>
                            <p:childTnLst>
                              <p:par>
                                <p:cTn id="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500"/>
                            </p:stCondLst>
                            <p:childTnLst>
                              <p:par>
                                <p:cTn id="8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500"/>
                            </p:stCondLst>
                            <p:childTnLst>
                              <p:par>
                                <p:cTn id="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500"/>
                            </p:stCondLst>
                            <p:childTnLst>
                              <p:par>
                                <p:cTn id="8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500"/>
                            </p:stCondLst>
                            <p:childTnLst>
                              <p:par>
                                <p:cTn id="9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500"/>
                            </p:stCondLst>
                            <p:childTnLst>
                              <p:par>
                                <p:cTn id="9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500"/>
                            </p:stCondLst>
                            <p:childTnLst>
                              <p:par>
                                <p:cTn id="10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7500"/>
                            </p:stCondLst>
                            <p:childTnLst>
                              <p:par>
                                <p:cTn id="1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8500"/>
                            </p:stCondLst>
                            <p:childTnLst>
                              <p:par>
                                <p:cTn id="1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9500"/>
                            </p:stCondLst>
                            <p:childTnLst>
                              <p:par>
                                <p:cTn id="1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50" grpId="0"/>
      <p:bldP spid="51" grpId="0"/>
      <p:bldP spid="52" grpId="0"/>
      <p:bldP spid="53" grpId="0"/>
      <p:bldP spid="54" grpId="0"/>
      <p:bldP spid="55" grpId="0"/>
      <p:bldP spid="64" grpId="0" animBg="1"/>
      <p:bldP spid="67" grpId="0"/>
      <p:bldP spid="87" grpId="0"/>
      <p:bldP spid="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04850"/>
            <a:ext cx="5638800" cy="487363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Terminologi</a:t>
            </a: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Tree</a:t>
            </a:r>
            <a:endParaRPr lang="en-US" sz="4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70702" name="AutoShape 46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03" name="AutoShape 47"/>
          <p:cNvSpPr>
            <a:spLocks noChangeArrowheads="1"/>
          </p:cNvSpPr>
          <p:nvPr/>
        </p:nvSpPr>
        <p:spPr bwMode="ltGray">
          <a:xfrm rot="5400000" flipH="1">
            <a:off x="-2016918" y="19105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rgbClr val="1B9AD9">
                  <a:alpha val="36000"/>
                </a:srgbClr>
              </a:gs>
              <a:gs pos="100000">
                <a:srgbClr val="1B9AD9">
                  <a:gamma/>
                  <a:tint val="33725"/>
                  <a:invGamma/>
                </a:srgb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04" name="AutoShape 48"/>
          <p:cNvSpPr>
            <a:spLocks noChangeArrowheads="1"/>
          </p:cNvSpPr>
          <p:nvPr/>
        </p:nvSpPr>
        <p:spPr bwMode="gray">
          <a:xfrm>
            <a:off x="2133600" y="4902200"/>
            <a:ext cx="5993466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</a:rPr>
              <a:t>Sibling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: node-node yang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parent </a:t>
            </a:r>
            <a:r>
              <a:rPr lang="en-US" sz="2000" dirty="0" err="1" smtClean="0"/>
              <a:t>yg</a:t>
            </a:r>
            <a:r>
              <a:rPr lang="en-US" sz="2000" dirty="0" smtClean="0"/>
              <a:t> </a:t>
            </a:r>
            <a:r>
              <a:rPr lang="en-US" sz="2000" dirty="0" err="1" smtClean="0"/>
              <a:t>sama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0705" name="AutoShape 49"/>
          <p:cNvSpPr>
            <a:spLocks noChangeArrowheads="1"/>
          </p:cNvSpPr>
          <p:nvPr/>
        </p:nvSpPr>
        <p:spPr bwMode="gray">
          <a:xfrm>
            <a:off x="2514394" y="3501104"/>
            <a:ext cx="6243420" cy="6858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en-US" sz="2000" b="1" i="1" dirty="0" smtClean="0">
                <a:solidFill>
                  <a:srgbClr val="7030A0"/>
                </a:solidFill>
              </a:rPr>
              <a:t>Descendant</a:t>
            </a:r>
            <a:r>
              <a:rPr lang="en-US" sz="2000" dirty="0" smtClean="0"/>
              <a:t> : </a:t>
            </a:r>
            <a:r>
              <a:rPr lang="en-US" sz="2000" dirty="0" err="1" smtClean="0"/>
              <a:t>seluruh</a:t>
            </a:r>
            <a:r>
              <a:rPr lang="en-US" sz="2000" dirty="0" smtClean="0"/>
              <a:t> node yang </a:t>
            </a:r>
            <a:r>
              <a:rPr lang="en-US" sz="2000" dirty="0" err="1" smtClean="0"/>
              <a:t>terletak</a:t>
            </a:r>
            <a:r>
              <a:rPr lang="en-US" sz="2000" dirty="0" smtClean="0"/>
              <a:t> </a:t>
            </a:r>
            <a:r>
              <a:rPr lang="en-US" sz="2000" dirty="0" err="1" smtClean="0"/>
              <a:t>sesudah</a:t>
            </a:r>
            <a:r>
              <a:rPr lang="en-US" sz="2000" dirty="0" smtClean="0"/>
              <a:t> </a:t>
            </a:r>
          </a:p>
          <a:p>
            <a:pPr algn="l" eaLnBrk="0" hangingPunct="0"/>
            <a:r>
              <a:rPr lang="en-US" sz="2000" dirty="0" smtClean="0"/>
              <a:t>node </a:t>
            </a:r>
            <a:r>
              <a:rPr lang="en-US" sz="2000" dirty="0" err="1" smtClean="0"/>
              <a:t>tertentu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terletak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jalur</a:t>
            </a:r>
            <a:r>
              <a:rPr lang="en-US" sz="2000" dirty="0" smtClean="0"/>
              <a:t> yang </a:t>
            </a:r>
            <a:r>
              <a:rPr lang="en-US" sz="2000" dirty="0" err="1" smtClean="0"/>
              <a:t>sama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0706" name="AutoShape 50"/>
          <p:cNvSpPr>
            <a:spLocks noChangeArrowheads="1"/>
          </p:cNvSpPr>
          <p:nvPr/>
        </p:nvSpPr>
        <p:spPr bwMode="gray">
          <a:xfrm>
            <a:off x="2286000" y="2709608"/>
            <a:ext cx="6243194" cy="6858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en-US" sz="2000" b="1" i="1" dirty="0" smtClean="0">
                <a:solidFill>
                  <a:srgbClr val="0070C0"/>
                </a:solidFill>
              </a:rPr>
              <a:t>Ancestor</a:t>
            </a:r>
            <a:r>
              <a:rPr lang="en-US" sz="2000" dirty="0" smtClean="0"/>
              <a:t> : </a:t>
            </a:r>
            <a:r>
              <a:rPr lang="en-US" sz="2000" dirty="0" err="1" smtClean="0"/>
              <a:t>seluruh</a:t>
            </a:r>
            <a:r>
              <a:rPr lang="en-US" sz="2000" dirty="0" smtClean="0"/>
              <a:t> node yang </a:t>
            </a:r>
            <a:r>
              <a:rPr lang="en-US" sz="2000" dirty="0" err="1" smtClean="0"/>
              <a:t>terletak</a:t>
            </a:r>
            <a:r>
              <a:rPr lang="en-US" sz="2000" dirty="0" smtClean="0"/>
              <a:t> </a:t>
            </a:r>
            <a:r>
              <a:rPr lang="en-US" sz="2000" dirty="0" err="1" smtClean="0"/>
              <a:t>sebelum</a:t>
            </a:r>
            <a:r>
              <a:rPr lang="en-US" sz="2000" dirty="0" smtClean="0"/>
              <a:t> </a:t>
            </a:r>
          </a:p>
          <a:p>
            <a:pPr algn="l" eaLnBrk="0" hangingPunct="0"/>
            <a:r>
              <a:rPr lang="en-US" sz="2000" dirty="0" smtClean="0"/>
              <a:t>node </a:t>
            </a:r>
            <a:r>
              <a:rPr lang="en-US" sz="2000" dirty="0" err="1" smtClean="0"/>
              <a:t>tertentu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terletak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jalur</a:t>
            </a:r>
            <a:r>
              <a:rPr lang="en-US" sz="2000" dirty="0" smtClean="0"/>
              <a:t> yang </a:t>
            </a:r>
            <a:r>
              <a:rPr lang="en-US" sz="2000" dirty="0" err="1" smtClean="0"/>
              <a:t>sama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0707" name="AutoShape 51"/>
          <p:cNvSpPr>
            <a:spLocks noChangeArrowheads="1"/>
          </p:cNvSpPr>
          <p:nvPr/>
        </p:nvSpPr>
        <p:spPr bwMode="gray">
          <a:xfrm>
            <a:off x="1986386" y="2100008"/>
            <a:ext cx="6243194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en-US" sz="2000" b="1" i="1" dirty="0" smtClean="0">
                <a:solidFill>
                  <a:srgbClr val="00B050"/>
                </a:solidFill>
              </a:rPr>
              <a:t>Successor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/>
              <a:t>: node </a:t>
            </a:r>
            <a:r>
              <a:rPr lang="en-US" sz="2000" dirty="0" err="1" smtClean="0"/>
              <a:t>yg</a:t>
            </a:r>
            <a:r>
              <a:rPr lang="en-US" sz="2000" dirty="0" smtClean="0"/>
              <a:t> </a:t>
            </a:r>
            <a:r>
              <a:rPr lang="en-US" sz="2000" dirty="0" err="1" smtClean="0"/>
              <a:t>berada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bawah</a:t>
            </a:r>
            <a:r>
              <a:rPr lang="en-US" sz="2000" dirty="0" smtClean="0"/>
              <a:t> node </a:t>
            </a:r>
            <a:r>
              <a:rPr lang="en-US" sz="2000" dirty="0" err="1" smtClean="0"/>
              <a:t>tertentu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0708" name="AutoShape 52"/>
          <p:cNvSpPr>
            <a:spLocks noChangeArrowheads="1"/>
          </p:cNvSpPr>
          <p:nvPr/>
        </p:nvSpPr>
        <p:spPr bwMode="gray">
          <a:xfrm>
            <a:off x="1293352" y="1505156"/>
            <a:ext cx="6479048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en-US" sz="2000" b="1" i="1" dirty="0" smtClean="0">
                <a:solidFill>
                  <a:srgbClr val="DF6A13"/>
                </a:solidFill>
              </a:rPr>
              <a:t>Predecessor</a:t>
            </a:r>
            <a:r>
              <a:rPr lang="en-US" sz="2000" b="1" dirty="0" smtClean="0">
                <a:solidFill>
                  <a:srgbClr val="DF6A13"/>
                </a:solidFill>
              </a:rPr>
              <a:t> </a:t>
            </a:r>
            <a:r>
              <a:rPr lang="en-US" sz="2000" dirty="0" smtClean="0"/>
              <a:t>: node </a:t>
            </a:r>
            <a:r>
              <a:rPr lang="en-US" sz="2000" dirty="0" err="1" smtClean="0"/>
              <a:t>yg</a:t>
            </a:r>
            <a:r>
              <a:rPr lang="en-US" sz="2000" dirty="0" smtClean="0"/>
              <a:t> </a:t>
            </a:r>
            <a:r>
              <a:rPr lang="en-US" sz="2000" dirty="0" err="1" smtClean="0"/>
              <a:t>berada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atas</a:t>
            </a:r>
            <a:r>
              <a:rPr lang="en-US" sz="2000" dirty="0" smtClean="0"/>
              <a:t> node </a:t>
            </a:r>
            <a:r>
              <a:rPr lang="en-US" sz="2000" dirty="0" err="1" smtClean="0"/>
              <a:t>tertentu</a:t>
            </a:r>
            <a:endParaRPr lang="en-US" sz="2000" b="1" dirty="0">
              <a:solidFill>
                <a:schemeClr val="tx2"/>
              </a:solidFill>
            </a:endParaRPr>
          </a:p>
        </p:txBody>
      </p:sp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1752600" y="4951412"/>
            <a:ext cx="438150" cy="425195"/>
            <a:chOff x="2078" y="1680"/>
            <a:chExt cx="1615" cy="1615"/>
          </a:xfrm>
        </p:grpSpPr>
        <p:sp>
          <p:nvSpPr>
            <p:cNvPr id="7073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3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40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074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0742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074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48" name="Picture 4" descr="E:\Adam Baru\Modul Adam\Struktur Data\Gambar\12908_confused_desktop_computer_mascot_cartoon_charact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94925"/>
            <a:ext cx="1760415" cy="2181875"/>
          </a:xfrm>
          <a:prstGeom prst="rect">
            <a:avLst/>
          </a:prstGeom>
          <a:noFill/>
        </p:spPr>
      </p:pic>
      <p:sp>
        <p:nvSpPr>
          <p:cNvPr id="50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20785" y="6416675"/>
            <a:ext cx="2751015" cy="319803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Tim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Struktur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Data</a:t>
            </a:r>
            <a:endParaRPr lang="en-US" sz="1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62600" y="6400800"/>
            <a:ext cx="3352800" cy="457200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Program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Studi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Teknik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Informatika</a:t>
            </a:r>
            <a:endParaRPr lang="en-US" sz="1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2" name="AutoShape 48"/>
          <p:cNvSpPr>
            <a:spLocks noChangeArrowheads="1"/>
          </p:cNvSpPr>
          <p:nvPr/>
        </p:nvSpPr>
        <p:spPr bwMode="gray">
          <a:xfrm>
            <a:off x="2447780" y="4288504"/>
            <a:ext cx="5983217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en-US" sz="2000" b="1" i="1" dirty="0" smtClean="0">
                <a:solidFill>
                  <a:srgbClr val="FF0000"/>
                </a:solidFill>
              </a:rPr>
              <a:t>Parent</a:t>
            </a:r>
            <a:r>
              <a:rPr lang="en-US" sz="2000" i="1" dirty="0" smtClean="0"/>
              <a:t> </a:t>
            </a:r>
            <a:r>
              <a:rPr lang="en-US" sz="2000" dirty="0" smtClean="0"/>
              <a:t>: predecessor </a:t>
            </a:r>
            <a:r>
              <a:rPr lang="en-US" sz="2000" dirty="0" err="1" smtClean="0"/>
              <a:t>satu</a:t>
            </a:r>
            <a:r>
              <a:rPr lang="en-US" sz="2000" dirty="0" smtClean="0"/>
              <a:t> level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atas</a:t>
            </a:r>
            <a:r>
              <a:rPr lang="en-US" sz="2000" dirty="0" smtClean="0"/>
              <a:t>  </a:t>
            </a:r>
            <a:r>
              <a:rPr lang="en-US" sz="2000" dirty="0" err="1" smtClean="0"/>
              <a:t>suatu</a:t>
            </a:r>
            <a:r>
              <a:rPr lang="en-US" sz="2000" dirty="0" smtClean="0"/>
              <a:t> node</a:t>
            </a:r>
            <a:endParaRPr lang="en-US" sz="2000" b="1" dirty="0">
              <a:solidFill>
                <a:schemeClr val="tx2"/>
              </a:solidFill>
            </a:endParaRPr>
          </a:p>
        </p:txBody>
      </p:sp>
      <p:grpSp>
        <p:nvGrpSpPr>
          <p:cNvPr id="53" name="Group 81"/>
          <p:cNvGrpSpPr>
            <a:grpSpLocks/>
          </p:cNvGrpSpPr>
          <p:nvPr/>
        </p:nvGrpSpPr>
        <p:grpSpPr bwMode="auto">
          <a:xfrm>
            <a:off x="2057400" y="4337716"/>
            <a:ext cx="447532" cy="429291"/>
            <a:chOff x="2078" y="1680"/>
            <a:chExt cx="1615" cy="1615"/>
          </a:xfrm>
        </p:grpSpPr>
        <p:sp>
          <p:nvSpPr>
            <p:cNvPr id="54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7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8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9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FF0000"/>
            </a:solidFill>
            <a:ln w="38100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0" name="AutoShape 48"/>
          <p:cNvSpPr>
            <a:spLocks noChangeArrowheads="1"/>
          </p:cNvSpPr>
          <p:nvPr/>
        </p:nvSpPr>
        <p:spPr bwMode="gray">
          <a:xfrm>
            <a:off x="1593848" y="5511800"/>
            <a:ext cx="6026151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en-US" sz="2000" b="1" i="1" dirty="0" smtClean="0">
                <a:solidFill>
                  <a:srgbClr val="E909C9"/>
                </a:solidFill>
              </a:rPr>
              <a:t>Degree</a:t>
            </a:r>
            <a:r>
              <a:rPr lang="en-US" sz="2000" dirty="0" smtClean="0"/>
              <a:t> : </a:t>
            </a:r>
            <a:r>
              <a:rPr lang="en-US" sz="2000" dirty="0" err="1" smtClean="0"/>
              <a:t>banyaknya</a:t>
            </a:r>
            <a:r>
              <a:rPr lang="en-US" sz="2000" dirty="0" smtClean="0"/>
              <a:t> </a:t>
            </a:r>
            <a:r>
              <a:rPr lang="en-US" sz="2000" dirty="0" err="1" smtClean="0"/>
              <a:t>anak</a:t>
            </a:r>
            <a:r>
              <a:rPr lang="en-US" sz="2000" dirty="0" smtClean="0"/>
              <a:t>(child)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node</a:t>
            </a:r>
            <a:endParaRPr lang="en-US" sz="2000" b="1" dirty="0">
              <a:solidFill>
                <a:schemeClr val="tx2"/>
              </a:solidFill>
            </a:endParaRPr>
          </a:p>
        </p:txBody>
      </p:sp>
      <p:grpSp>
        <p:nvGrpSpPr>
          <p:cNvPr id="61" name="Group 81"/>
          <p:cNvGrpSpPr>
            <a:grpSpLocks/>
          </p:cNvGrpSpPr>
          <p:nvPr/>
        </p:nvGrpSpPr>
        <p:grpSpPr bwMode="auto">
          <a:xfrm>
            <a:off x="1219200" y="5561012"/>
            <a:ext cx="431800" cy="425196"/>
            <a:chOff x="2078" y="1680"/>
            <a:chExt cx="1615" cy="1615"/>
          </a:xfrm>
        </p:grpSpPr>
        <p:sp>
          <p:nvSpPr>
            <p:cNvPr id="62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5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6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7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E909C9"/>
            </a:solidFill>
            <a:ln w="38100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8" name="Group 81"/>
          <p:cNvGrpSpPr>
            <a:grpSpLocks/>
          </p:cNvGrpSpPr>
          <p:nvPr/>
        </p:nvGrpSpPr>
        <p:grpSpPr bwMode="auto">
          <a:xfrm>
            <a:off x="2133600" y="3624008"/>
            <a:ext cx="431800" cy="425196"/>
            <a:chOff x="2078" y="1680"/>
            <a:chExt cx="1615" cy="1615"/>
          </a:xfrm>
        </p:grpSpPr>
        <p:sp>
          <p:nvSpPr>
            <p:cNvPr id="69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2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3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4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9933FF"/>
            </a:solidFill>
            <a:ln w="38100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5" name="Group 81"/>
          <p:cNvGrpSpPr>
            <a:grpSpLocks/>
          </p:cNvGrpSpPr>
          <p:nvPr/>
        </p:nvGrpSpPr>
        <p:grpSpPr bwMode="auto">
          <a:xfrm>
            <a:off x="1981200" y="2862008"/>
            <a:ext cx="431800" cy="425196"/>
            <a:chOff x="2078" y="1680"/>
            <a:chExt cx="1615" cy="1615"/>
          </a:xfrm>
        </p:grpSpPr>
        <p:sp>
          <p:nvSpPr>
            <p:cNvPr id="76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9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0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1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0070C0"/>
            </a:solidFill>
            <a:ln w="38100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637342" y="2114756"/>
            <a:ext cx="431800" cy="425196"/>
            <a:chOff x="2078" y="1680"/>
            <a:chExt cx="1615" cy="1615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00B050"/>
            </a:solidFill>
            <a:ln w="38100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9" name="Group 81"/>
          <p:cNvGrpSpPr>
            <a:grpSpLocks/>
          </p:cNvGrpSpPr>
          <p:nvPr/>
        </p:nvGrpSpPr>
        <p:grpSpPr bwMode="auto">
          <a:xfrm>
            <a:off x="975852" y="1551860"/>
            <a:ext cx="431800" cy="425196"/>
            <a:chOff x="2078" y="1680"/>
            <a:chExt cx="1615" cy="1615"/>
          </a:xfrm>
        </p:grpSpPr>
        <p:sp>
          <p:nvSpPr>
            <p:cNvPr id="90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3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4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5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DF6A13"/>
            </a:solidFill>
            <a:ln w="38100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029486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70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70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702" grpId="0" animBg="1"/>
      <p:bldP spid="70703" grpId="0" animBg="1"/>
      <p:bldP spid="70704" grpId="0" animBg="1"/>
      <p:bldP spid="70705" grpId="0" animBg="1"/>
      <p:bldP spid="70706" grpId="0" animBg="1"/>
      <p:bldP spid="70707" grpId="0" animBg="1"/>
      <p:bldP spid="70708" grpId="0" animBg="1"/>
      <p:bldP spid="52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72321"/>
            <a:ext cx="7543800" cy="762000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Contoh</a:t>
            </a: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Tree</a:t>
            </a:r>
            <a:endParaRPr lang="en-US" sz="4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382000" cy="5029200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en-US" sz="2400" b="0" dirty="0" smtClean="0">
              <a:cs typeface="Courier New" pitchFamily="49" charset="0"/>
            </a:endParaRPr>
          </a:p>
          <a:p>
            <a:pPr>
              <a:buNone/>
            </a:pPr>
            <a:endParaRPr lang="en-US" sz="2400" b="0" dirty="0" smtClean="0">
              <a:cs typeface="Courier New" pitchFamily="49" charset="0"/>
            </a:endParaRPr>
          </a:p>
          <a:p>
            <a:pPr>
              <a:buNone/>
            </a:pPr>
            <a:endParaRPr lang="en-US" sz="2400" b="0" dirty="0" smtClean="0">
              <a:cs typeface="Courier New" pitchFamily="49" charset="0"/>
            </a:endParaRPr>
          </a:p>
          <a:p>
            <a:pPr>
              <a:buNone/>
            </a:pPr>
            <a:endParaRPr lang="en-US" sz="2400" dirty="0" smtClean="0">
              <a:cs typeface="Courier New" pitchFamily="49" charset="0"/>
            </a:endParaRPr>
          </a:p>
          <a:p>
            <a:pPr>
              <a:buNone/>
            </a:pPr>
            <a:endParaRPr lang="en-US" sz="2400" b="0" dirty="0" smtClean="0">
              <a:cs typeface="Courier New" pitchFamily="49" charset="0"/>
            </a:endParaRPr>
          </a:p>
          <a:p>
            <a:pPr>
              <a:buNone/>
            </a:pPr>
            <a:endParaRPr lang="en-US" sz="2400" dirty="0" smtClean="0">
              <a:cs typeface="Courier New" pitchFamily="49" charset="0"/>
            </a:endParaRPr>
          </a:p>
          <a:p>
            <a:pPr>
              <a:buNone/>
            </a:pPr>
            <a:endParaRPr lang="en-US" sz="2400" b="0" dirty="0" smtClean="0">
              <a:cs typeface="Courier New" pitchFamily="49" charset="0"/>
            </a:endParaRPr>
          </a:p>
          <a:p>
            <a:pPr>
              <a:buNone/>
            </a:pPr>
            <a:r>
              <a:rPr lang="en-US" sz="2400" b="1" i="1" dirty="0" smtClean="0">
                <a:solidFill>
                  <a:schemeClr val="accent5">
                    <a:lumMod val="25000"/>
                  </a:schemeClr>
                </a:solidFill>
              </a:rPr>
              <a:t>Predecessor</a:t>
            </a:r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</a:rPr>
              <a:t>(B)	: A		</a:t>
            </a:r>
          </a:p>
          <a:p>
            <a:pPr>
              <a:buNone/>
            </a:pPr>
            <a:r>
              <a:rPr lang="en-US" sz="2400" b="1" i="1" dirty="0" smtClean="0">
                <a:solidFill>
                  <a:schemeClr val="accent5">
                    <a:lumMod val="25000"/>
                  </a:schemeClr>
                </a:solidFill>
              </a:rPr>
              <a:t>Successor</a:t>
            </a:r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</a:rPr>
              <a:t>(A)	: B,C,D		</a:t>
            </a:r>
          </a:p>
          <a:p>
            <a:pPr>
              <a:buNone/>
            </a:pPr>
            <a:r>
              <a:rPr lang="en-US" sz="2400" b="1" i="1" dirty="0" smtClean="0">
                <a:solidFill>
                  <a:schemeClr val="accent5">
                    <a:lumMod val="25000"/>
                  </a:schemeClr>
                </a:solidFill>
              </a:rPr>
              <a:t>Ancestor</a:t>
            </a:r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</a:rPr>
              <a:t>(E) 		: B,A		</a:t>
            </a:r>
          </a:p>
          <a:p>
            <a:pPr>
              <a:buNone/>
            </a:pPr>
            <a:r>
              <a:rPr lang="en-US" sz="2400" b="1" i="1" dirty="0" smtClean="0">
                <a:solidFill>
                  <a:schemeClr val="accent5">
                    <a:lumMod val="25000"/>
                  </a:schemeClr>
                </a:solidFill>
              </a:rPr>
              <a:t>Descendant</a:t>
            </a:r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</a:rPr>
              <a:t>(B) 	: E,F</a:t>
            </a:r>
          </a:p>
          <a:p>
            <a:pPr>
              <a:buNone/>
            </a:pPr>
            <a:endParaRPr lang="en-US" sz="2400" b="0" dirty="0" smtClean="0">
              <a:cs typeface="Courier New" pitchFamily="49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20785" y="6416675"/>
            <a:ext cx="2751015" cy="319803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Tim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Struktur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Data</a:t>
            </a:r>
            <a:endParaRPr lang="en-US" sz="1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62600" y="6400800"/>
            <a:ext cx="3352800" cy="457200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Program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Studi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Teknik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Informatika</a:t>
            </a:r>
            <a:endParaRPr lang="en-US" sz="1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267200" y="1447800"/>
            <a:ext cx="609600" cy="609600"/>
          </a:xfrm>
          <a:prstGeom prst="ellipse">
            <a:avLst/>
          </a:prstGeom>
          <a:gradFill flip="none" rotWithShape="1">
            <a:gsLst>
              <a:gs pos="0">
                <a:schemeClr val="dk1">
                  <a:tint val="80000"/>
                  <a:satMod val="300000"/>
                </a:schemeClr>
              </a:gs>
              <a:gs pos="100000">
                <a:schemeClr val="dk1">
                  <a:shade val="30000"/>
                  <a:satMod val="20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2759523" y="2438400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4267200" y="2438400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E909C9">
                  <a:shade val="30000"/>
                  <a:satMod val="115000"/>
                </a:srgbClr>
              </a:gs>
              <a:gs pos="50000">
                <a:srgbClr val="E909C9">
                  <a:shade val="67500"/>
                  <a:satMod val="115000"/>
                </a:srgbClr>
              </a:gs>
              <a:gs pos="100000">
                <a:srgbClr val="E909C9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5775960" y="2435711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D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1905000" y="3413760"/>
            <a:ext cx="609600" cy="609600"/>
          </a:xfrm>
          <a:prstGeom prst="ellipse">
            <a:avLst/>
          </a:prstGeom>
          <a:solidFill>
            <a:srgbClr val="1B9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3581400" y="3489960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E8210C">
                  <a:shade val="30000"/>
                  <a:satMod val="115000"/>
                </a:srgbClr>
              </a:gs>
              <a:gs pos="50000">
                <a:srgbClr val="E8210C">
                  <a:shade val="67500"/>
                  <a:satMod val="115000"/>
                </a:srgbClr>
              </a:gs>
              <a:gs pos="100000">
                <a:srgbClr val="E8210C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F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5791200" y="3487271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7AD71D">
                  <a:shade val="30000"/>
                  <a:satMod val="115000"/>
                </a:srgbClr>
              </a:gs>
              <a:gs pos="50000">
                <a:srgbClr val="7AD71D">
                  <a:shade val="67500"/>
                  <a:satMod val="115000"/>
                </a:srgbClr>
              </a:gs>
              <a:gs pos="100000">
                <a:srgbClr val="7AD71D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G</a:t>
            </a:r>
          </a:p>
        </p:txBody>
      </p:sp>
      <p:cxnSp>
        <p:nvCxnSpPr>
          <p:cNvPr id="20" name="Straight Connector 19"/>
          <p:cNvCxnSpPr>
            <a:stCxn id="10" idx="3"/>
            <a:endCxn id="11" idx="0"/>
          </p:cNvCxnSpPr>
          <p:nvPr/>
        </p:nvCxnSpPr>
        <p:spPr bwMode="auto">
          <a:xfrm flipH="1">
            <a:off x="3064323" y="1968126"/>
            <a:ext cx="1292151" cy="47027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0" idx="5"/>
            <a:endCxn id="13" idx="0"/>
          </p:cNvCxnSpPr>
          <p:nvPr/>
        </p:nvCxnSpPr>
        <p:spPr bwMode="auto">
          <a:xfrm>
            <a:off x="4787526" y="1968126"/>
            <a:ext cx="1293234" cy="46758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10" idx="4"/>
            <a:endCxn id="12" idx="0"/>
          </p:cNvCxnSpPr>
          <p:nvPr/>
        </p:nvCxnSpPr>
        <p:spPr bwMode="auto">
          <a:xfrm>
            <a:off x="4572000" y="2057400"/>
            <a:ext cx="0" cy="381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1" idx="3"/>
          </p:cNvCxnSpPr>
          <p:nvPr/>
        </p:nvCxnSpPr>
        <p:spPr bwMode="auto">
          <a:xfrm rot="5400000">
            <a:off x="2287083" y="2852046"/>
            <a:ext cx="455034" cy="6683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11" idx="5"/>
            <a:endCxn id="15" idx="0"/>
          </p:cNvCxnSpPr>
          <p:nvPr/>
        </p:nvCxnSpPr>
        <p:spPr bwMode="auto">
          <a:xfrm>
            <a:off x="3279849" y="2958726"/>
            <a:ext cx="606351" cy="53123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3" idx="4"/>
            <a:endCxn id="16" idx="0"/>
          </p:cNvCxnSpPr>
          <p:nvPr/>
        </p:nvCxnSpPr>
        <p:spPr bwMode="auto">
          <a:xfrm rot="16200000" flipH="1">
            <a:off x="5867400" y="3258671"/>
            <a:ext cx="441960" cy="152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4876800" y="420624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Parent</a:t>
            </a:r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(E) 	: B</a:t>
            </a:r>
            <a:endParaRPr lang="en-US" sz="2400" b="1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876800" y="4648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Sibling</a:t>
            </a:r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(E) 	: F</a:t>
            </a:r>
            <a:endParaRPr lang="en-US" sz="2400" b="1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876800" y="51009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Degree</a:t>
            </a:r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(A) 	: 3</a:t>
            </a:r>
            <a:endParaRPr lang="en-US" sz="2400" b="1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060964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62" grpId="0"/>
      <p:bldP spid="63" grpId="0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85800"/>
            <a:ext cx="5638800" cy="487363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Binary Tree</a:t>
            </a:r>
            <a:endParaRPr lang="en-US" sz="4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2707" name="AutoShape 3"/>
          <p:cNvSpPr>
            <a:spLocks noChangeArrowheads="1"/>
          </p:cNvSpPr>
          <p:nvPr/>
        </p:nvSpPr>
        <p:spPr bwMode="auto">
          <a:xfrm>
            <a:off x="6248400" y="3071812"/>
            <a:ext cx="2286000" cy="22098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72709" name="AutoShape 5"/>
          <p:cNvSpPr>
            <a:spLocks noChangeArrowheads="1"/>
          </p:cNvSpPr>
          <p:nvPr/>
        </p:nvSpPr>
        <p:spPr bwMode="auto">
          <a:xfrm>
            <a:off x="609600" y="3068637"/>
            <a:ext cx="2362200" cy="22098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72711" name="Freeform 7"/>
          <p:cNvSpPr>
            <a:spLocks/>
          </p:cNvSpPr>
          <p:nvPr/>
        </p:nvSpPr>
        <p:spPr bwMode="gray">
          <a:xfrm>
            <a:off x="2765425" y="2971800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2" name="AutoShape 8"/>
          <p:cNvSpPr>
            <a:spLocks noChangeAspect="1" noChangeArrowheads="1" noTextEdit="1"/>
          </p:cNvSpPr>
          <p:nvPr/>
        </p:nvSpPr>
        <p:spPr bwMode="gray">
          <a:xfrm flipH="1">
            <a:off x="5554663" y="2971800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3" name="Freeform 9"/>
          <p:cNvSpPr>
            <a:spLocks/>
          </p:cNvSpPr>
          <p:nvPr/>
        </p:nvSpPr>
        <p:spPr bwMode="gray">
          <a:xfrm flipH="1">
            <a:off x="5561013" y="2974975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0" y="1628775"/>
            <a:ext cx="2998788" cy="1601788"/>
            <a:chOff x="1997" y="1314"/>
            <a:chExt cx="1889" cy="1009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2716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17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718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2719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2720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2721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3773875" y="1727537"/>
            <a:ext cx="1380506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000" b="1" i="1" dirty="0" smtClean="0">
                <a:solidFill>
                  <a:schemeClr val="tx2"/>
                </a:solidFill>
              </a:rPr>
              <a:t>Binary</a:t>
            </a:r>
          </a:p>
          <a:p>
            <a:pPr algn="ctr" eaLnBrk="0" hangingPunct="0"/>
            <a:r>
              <a:rPr lang="en-US" sz="3000" b="1" i="1" dirty="0" smtClean="0">
                <a:solidFill>
                  <a:schemeClr val="tx2"/>
                </a:solidFill>
              </a:rPr>
              <a:t>Tree</a:t>
            </a:r>
            <a:endParaRPr lang="en-US" sz="3000" i="1" dirty="0">
              <a:solidFill>
                <a:schemeClr val="tx2"/>
              </a:solidFill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762000" y="3430250"/>
            <a:ext cx="20383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200" b="1" dirty="0" err="1" smtClean="0">
                <a:solidFill>
                  <a:schemeClr val="accent5">
                    <a:lumMod val="25000"/>
                  </a:schemeClr>
                </a:solidFill>
              </a:rPr>
              <a:t>Derajat</a:t>
            </a:r>
            <a:r>
              <a:rPr lang="en-US" sz="22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25000"/>
                  </a:schemeClr>
                </a:solidFill>
              </a:rPr>
              <a:t>tertinggi</a:t>
            </a:r>
            <a:r>
              <a:rPr lang="en-US" sz="22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25000"/>
                  </a:schemeClr>
                </a:solidFill>
              </a:rPr>
              <a:t>dari</a:t>
            </a:r>
            <a:r>
              <a:rPr lang="en-US" sz="22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25000"/>
                  </a:schemeClr>
                </a:solidFill>
              </a:rPr>
              <a:t>sebuah</a:t>
            </a:r>
            <a:r>
              <a:rPr lang="en-US" sz="2200" b="1" dirty="0" smtClean="0">
                <a:solidFill>
                  <a:schemeClr val="accent5">
                    <a:lumMod val="25000"/>
                  </a:schemeClr>
                </a:solidFill>
              </a:rPr>
              <a:t> node </a:t>
            </a:r>
            <a:r>
              <a:rPr lang="en-US" sz="2200" b="1" dirty="0" err="1" smtClean="0">
                <a:solidFill>
                  <a:schemeClr val="accent5">
                    <a:lumMod val="25000"/>
                  </a:schemeClr>
                </a:solidFill>
              </a:rPr>
              <a:t>adalah</a:t>
            </a:r>
            <a:r>
              <a:rPr lang="en-US" sz="2200" b="1" dirty="0" smtClean="0">
                <a:solidFill>
                  <a:schemeClr val="accent5">
                    <a:lumMod val="25000"/>
                  </a:schemeClr>
                </a:solidFill>
              </a:rPr>
              <a:t> 2</a:t>
            </a:r>
            <a:endParaRPr lang="en-US" sz="22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20785" y="6416675"/>
            <a:ext cx="2751015" cy="319803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Tim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Struktur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Data</a:t>
            </a:r>
            <a:endParaRPr lang="en-US" sz="1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62600" y="6400800"/>
            <a:ext cx="3352800" cy="457200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Program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Studi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Teknik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Informatika</a:t>
            </a:r>
            <a:endParaRPr lang="en-US" sz="1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6371304" y="3392404"/>
            <a:ext cx="20383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200" b="1" dirty="0" err="1" smtClean="0">
                <a:solidFill>
                  <a:schemeClr val="accent5">
                    <a:lumMod val="25000"/>
                  </a:schemeClr>
                </a:solidFill>
              </a:rPr>
              <a:t>Maksimum</a:t>
            </a:r>
            <a:r>
              <a:rPr lang="en-US" sz="2200" b="1" dirty="0" smtClean="0">
                <a:solidFill>
                  <a:schemeClr val="accent5">
                    <a:lumMod val="25000"/>
                  </a:schemeClr>
                </a:solidFill>
              </a:rPr>
              <a:t> node </a:t>
            </a:r>
            <a:r>
              <a:rPr lang="en-US" sz="2200" b="1" dirty="0" err="1" smtClean="0">
                <a:solidFill>
                  <a:schemeClr val="accent5">
                    <a:lumMod val="25000"/>
                  </a:schemeClr>
                </a:solidFill>
              </a:rPr>
              <a:t>sampai</a:t>
            </a:r>
            <a:r>
              <a:rPr lang="en-US" sz="22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200" b="1" i="1" dirty="0" smtClean="0">
                <a:solidFill>
                  <a:schemeClr val="accent5">
                    <a:lumMod val="25000"/>
                  </a:schemeClr>
                </a:solidFill>
              </a:rPr>
              <a:t>level</a:t>
            </a:r>
            <a:r>
              <a:rPr lang="en-US" sz="2200" b="1" dirty="0" smtClean="0">
                <a:solidFill>
                  <a:schemeClr val="accent5">
                    <a:lumMod val="25000"/>
                  </a:schemeClr>
                </a:solidFill>
              </a:rPr>
              <a:t>/</a:t>
            </a:r>
            <a:r>
              <a:rPr lang="en-US" sz="2200" b="1" dirty="0" err="1" smtClean="0">
                <a:solidFill>
                  <a:schemeClr val="accent5">
                    <a:lumMod val="25000"/>
                  </a:schemeClr>
                </a:solidFill>
              </a:rPr>
              <a:t>tingkat</a:t>
            </a:r>
            <a:r>
              <a:rPr lang="en-US" sz="22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25000"/>
                  </a:schemeClr>
                </a:solidFill>
              </a:rPr>
              <a:t>ke</a:t>
            </a:r>
            <a:r>
              <a:rPr lang="en-US" sz="2200" b="1" dirty="0" smtClean="0">
                <a:solidFill>
                  <a:schemeClr val="accent5">
                    <a:lumMod val="25000"/>
                  </a:schemeClr>
                </a:solidFill>
              </a:rPr>
              <a:t>-N : 2</a:t>
            </a:r>
            <a:r>
              <a:rPr lang="en-US" sz="2200" b="1" baseline="30000" dirty="0" smtClean="0">
                <a:solidFill>
                  <a:schemeClr val="accent5">
                    <a:lumMod val="25000"/>
                  </a:schemeClr>
                </a:solidFill>
              </a:rPr>
              <a:t>N</a:t>
            </a:r>
            <a:r>
              <a:rPr lang="en-US" sz="2200" b="1" dirty="0" smtClean="0">
                <a:solidFill>
                  <a:schemeClr val="accent5">
                    <a:lumMod val="25000"/>
                  </a:schemeClr>
                </a:solidFill>
              </a:rPr>
              <a:t> - 1 </a:t>
            </a:r>
            <a:endParaRPr lang="en-US" sz="22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3429000" y="3930444"/>
            <a:ext cx="2362200" cy="22098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27" name="Down Arrow 26"/>
          <p:cNvSpPr/>
          <p:nvPr/>
        </p:nvSpPr>
        <p:spPr bwMode="auto">
          <a:xfrm>
            <a:off x="4343400" y="3200400"/>
            <a:ext cx="533400" cy="914400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3581400" y="4191000"/>
            <a:ext cx="203835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200" b="1" dirty="0" err="1" smtClean="0">
                <a:solidFill>
                  <a:schemeClr val="accent5">
                    <a:lumMod val="25000"/>
                  </a:schemeClr>
                </a:solidFill>
              </a:rPr>
              <a:t>Jumlah</a:t>
            </a:r>
            <a:r>
              <a:rPr lang="en-US" sz="22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25000"/>
                  </a:schemeClr>
                </a:solidFill>
              </a:rPr>
              <a:t>maksimum</a:t>
            </a:r>
            <a:r>
              <a:rPr lang="en-US" sz="2200" b="1" dirty="0" smtClean="0">
                <a:solidFill>
                  <a:schemeClr val="accent5">
                    <a:lumMod val="25000"/>
                  </a:schemeClr>
                </a:solidFill>
              </a:rPr>
              <a:t>  node </a:t>
            </a:r>
            <a:r>
              <a:rPr lang="en-US" sz="2200" b="1" dirty="0" err="1" smtClean="0">
                <a:solidFill>
                  <a:schemeClr val="accent5">
                    <a:lumMod val="25000"/>
                  </a:schemeClr>
                </a:solidFill>
              </a:rPr>
              <a:t>setiap</a:t>
            </a:r>
            <a:r>
              <a:rPr lang="en-US" sz="22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200" b="1" i="1" dirty="0" smtClean="0">
                <a:solidFill>
                  <a:schemeClr val="accent5">
                    <a:lumMod val="25000"/>
                  </a:schemeClr>
                </a:solidFill>
              </a:rPr>
              <a:t>level</a:t>
            </a:r>
            <a:r>
              <a:rPr lang="en-US" sz="2200" b="1" dirty="0" smtClean="0">
                <a:solidFill>
                  <a:schemeClr val="accent5">
                    <a:lumMod val="25000"/>
                  </a:schemeClr>
                </a:solidFill>
              </a:rPr>
              <a:t>/</a:t>
            </a:r>
            <a:r>
              <a:rPr lang="en-US" sz="2200" b="1" dirty="0" err="1" smtClean="0">
                <a:solidFill>
                  <a:schemeClr val="accent5">
                    <a:lumMod val="25000"/>
                  </a:schemeClr>
                </a:solidFill>
              </a:rPr>
              <a:t>tingkat</a:t>
            </a:r>
            <a:r>
              <a:rPr lang="en-US" sz="2200" b="1" dirty="0" smtClean="0">
                <a:solidFill>
                  <a:schemeClr val="accent5">
                    <a:lumMod val="25000"/>
                  </a:schemeClr>
                </a:solidFill>
              </a:rPr>
              <a:t> : 2 </a:t>
            </a:r>
            <a:r>
              <a:rPr lang="en-US" sz="2200" b="1" baseline="30000" dirty="0" smtClean="0">
                <a:solidFill>
                  <a:schemeClr val="accent5">
                    <a:lumMod val="25000"/>
                  </a:schemeClr>
                </a:solidFill>
              </a:rPr>
              <a:t>(N-1)</a:t>
            </a:r>
            <a:endParaRPr lang="en-US" sz="2200" b="1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3971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animBg="1"/>
      <p:bldP spid="72709" grpId="0" animBg="1"/>
      <p:bldP spid="72711" grpId="0" animBg="1"/>
      <p:bldP spid="72713" grpId="0" animBg="1"/>
      <p:bldP spid="72722" grpId="0"/>
      <p:bldP spid="21" grpId="0"/>
      <p:bldP spid="26" grpId="0"/>
      <p:bldP spid="28" grpId="0" animBg="1"/>
      <p:bldP spid="27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Binary Tree (</a:t>
            </a:r>
            <a:r>
              <a:rPr lang="en-US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lanjutan</a:t>
            </a: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)</a:t>
            </a:r>
            <a:endParaRPr lang="en-US" sz="4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20785" y="6416675"/>
            <a:ext cx="2751015" cy="319803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Tim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Struktur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Data</a:t>
            </a:r>
            <a:endParaRPr lang="en-US" sz="1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62600" y="6400800"/>
            <a:ext cx="3352800" cy="457200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Program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Studi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Teknik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Informatika</a:t>
            </a:r>
            <a:endParaRPr lang="en-US" sz="1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267200" y="1550313"/>
            <a:ext cx="609600" cy="609600"/>
          </a:xfrm>
          <a:prstGeom prst="ellipse">
            <a:avLst/>
          </a:prstGeom>
          <a:gradFill flip="none" rotWithShape="1">
            <a:gsLst>
              <a:gs pos="0">
                <a:schemeClr val="dk1">
                  <a:tint val="80000"/>
                  <a:satMod val="300000"/>
                </a:schemeClr>
              </a:gs>
              <a:gs pos="100000">
                <a:schemeClr val="dk1">
                  <a:shade val="30000"/>
                  <a:satMod val="20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2590800" y="2388513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6934200" y="3379113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E909C9">
                  <a:shade val="30000"/>
                  <a:satMod val="115000"/>
                </a:srgbClr>
              </a:gs>
              <a:gs pos="50000">
                <a:srgbClr val="E909C9">
                  <a:shade val="67500"/>
                  <a:satMod val="115000"/>
                </a:srgbClr>
              </a:gs>
              <a:gs pos="100000">
                <a:srgbClr val="E909C9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G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5867400" y="2388513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tx2"/>
                </a:solidFill>
              </a:rPr>
              <a:t>C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524000" y="3379113"/>
            <a:ext cx="609600" cy="609600"/>
          </a:xfrm>
          <a:prstGeom prst="ellipse">
            <a:avLst/>
          </a:prstGeom>
          <a:solidFill>
            <a:srgbClr val="1B9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bg1"/>
                </a:solidFill>
              </a:rPr>
              <a:t>D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657600" y="3379113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E8210C">
                  <a:shade val="30000"/>
                  <a:satMod val="115000"/>
                </a:srgbClr>
              </a:gs>
              <a:gs pos="50000">
                <a:srgbClr val="E8210C">
                  <a:shade val="67500"/>
                  <a:satMod val="115000"/>
                </a:srgbClr>
              </a:gs>
              <a:gs pos="100000">
                <a:srgbClr val="E8210C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bg1"/>
                </a:solidFill>
              </a:rPr>
              <a:t>E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876800" y="3379113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7AD71D">
                  <a:shade val="30000"/>
                  <a:satMod val="115000"/>
                </a:srgbClr>
              </a:gs>
              <a:gs pos="50000">
                <a:srgbClr val="7AD71D">
                  <a:shade val="67500"/>
                  <a:satMod val="115000"/>
                </a:srgbClr>
              </a:gs>
              <a:gs pos="100000">
                <a:srgbClr val="7AD71D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F</a:t>
            </a:r>
          </a:p>
        </p:txBody>
      </p:sp>
      <p:cxnSp>
        <p:nvCxnSpPr>
          <p:cNvPr id="16" name="Straight Connector 15"/>
          <p:cNvCxnSpPr>
            <a:stCxn id="9" idx="3"/>
            <a:endCxn id="10" idx="0"/>
          </p:cNvCxnSpPr>
          <p:nvPr/>
        </p:nvCxnSpPr>
        <p:spPr bwMode="auto">
          <a:xfrm rot="5400000">
            <a:off x="3467100" y="1499139"/>
            <a:ext cx="317874" cy="146087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9" idx="5"/>
            <a:endCxn id="12" idx="0"/>
          </p:cNvCxnSpPr>
          <p:nvPr/>
        </p:nvCxnSpPr>
        <p:spPr bwMode="auto">
          <a:xfrm rot="16200000" flipH="1">
            <a:off x="5320926" y="1537239"/>
            <a:ext cx="317874" cy="138467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10" idx="3"/>
            <a:endCxn id="13" idx="0"/>
          </p:cNvCxnSpPr>
          <p:nvPr/>
        </p:nvCxnSpPr>
        <p:spPr bwMode="auto">
          <a:xfrm rot="5400000">
            <a:off x="2019300" y="2718339"/>
            <a:ext cx="470274" cy="85127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0" idx="5"/>
            <a:endCxn id="14" idx="0"/>
          </p:cNvCxnSpPr>
          <p:nvPr/>
        </p:nvCxnSpPr>
        <p:spPr bwMode="auto">
          <a:xfrm rot="16200000" flipH="1">
            <a:off x="3301626" y="2718339"/>
            <a:ext cx="470274" cy="85127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12" idx="3"/>
            <a:endCxn id="15" idx="0"/>
          </p:cNvCxnSpPr>
          <p:nvPr/>
        </p:nvCxnSpPr>
        <p:spPr bwMode="auto">
          <a:xfrm rot="5400000">
            <a:off x="5334000" y="2756439"/>
            <a:ext cx="470274" cy="77507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12" idx="5"/>
            <a:endCxn id="11" idx="0"/>
          </p:cNvCxnSpPr>
          <p:nvPr/>
        </p:nvCxnSpPr>
        <p:spPr bwMode="auto">
          <a:xfrm rot="16200000" flipH="1">
            <a:off x="6578226" y="2718339"/>
            <a:ext cx="470274" cy="85127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Down Arrow Callout 48"/>
          <p:cNvSpPr/>
          <p:nvPr/>
        </p:nvSpPr>
        <p:spPr bwMode="auto">
          <a:xfrm>
            <a:off x="4343400" y="2769513"/>
            <a:ext cx="1295400" cy="609600"/>
          </a:xfrm>
          <a:prstGeom prst="downArrowCallout">
            <a:avLst/>
          </a:prstGeom>
          <a:solidFill>
            <a:srgbClr val="9933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Left Son</a:t>
            </a:r>
          </a:p>
        </p:txBody>
      </p:sp>
      <p:sp>
        <p:nvSpPr>
          <p:cNvPr id="50" name="Down Arrow Callout 49"/>
          <p:cNvSpPr/>
          <p:nvPr/>
        </p:nvSpPr>
        <p:spPr bwMode="auto">
          <a:xfrm>
            <a:off x="6705600" y="2769513"/>
            <a:ext cx="1371600" cy="609600"/>
          </a:xfrm>
          <a:prstGeom prst="downArrowCallout">
            <a:avLst/>
          </a:prstGeom>
          <a:solidFill>
            <a:srgbClr val="9933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Right Son</a:t>
            </a:r>
          </a:p>
        </p:txBody>
      </p:sp>
      <p:sp>
        <p:nvSpPr>
          <p:cNvPr id="52" name="Right Arrow Callout 51"/>
          <p:cNvSpPr/>
          <p:nvPr/>
        </p:nvSpPr>
        <p:spPr bwMode="auto">
          <a:xfrm>
            <a:off x="2819400" y="1626513"/>
            <a:ext cx="1447800" cy="381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5996"/>
            </a:avLst>
          </a:prstGeom>
          <a:solidFill>
            <a:srgbClr val="9933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Root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609600" y="4217313"/>
            <a:ext cx="3657600" cy="178510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200" b="1" dirty="0" err="1" smtClean="0">
                <a:solidFill>
                  <a:schemeClr val="tx2"/>
                </a:solidFill>
              </a:rPr>
              <a:t>Jumlah</a:t>
            </a:r>
            <a:r>
              <a:rPr lang="en-US" sz="2200" b="1" dirty="0" smtClean="0">
                <a:solidFill>
                  <a:schemeClr val="tx2"/>
                </a:solidFill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</a:rPr>
              <a:t>maksimum</a:t>
            </a:r>
            <a:r>
              <a:rPr lang="en-US" sz="2200" b="1" dirty="0" smtClean="0">
                <a:solidFill>
                  <a:schemeClr val="tx2"/>
                </a:solidFill>
              </a:rPr>
              <a:t>  node </a:t>
            </a:r>
          </a:p>
          <a:p>
            <a:pPr algn="l" eaLnBrk="0" hangingPunct="0"/>
            <a:r>
              <a:rPr lang="en-US" sz="2200" b="1" dirty="0" err="1" smtClean="0">
                <a:solidFill>
                  <a:schemeClr val="tx2"/>
                </a:solidFill>
              </a:rPr>
              <a:t>pada</a:t>
            </a:r>
            <a:r>
              <a:rPr lang="en-US" sz="2200" b="1" dirty="0" smtClean="0">
                <a:solidFill>
                  <a:schemeClr val="tx2"/>
                </a:solidFill>
              </a:rPr>
              <a:t> </a:t>
            </a:r>
            <a:r>
              <a:rPr lang="en-US" sz="2200" b="1" i="1" dirty="0" smtClean="0">
                <a:solidFill>
                  <a:schemeClr val="tx2"/>
                </a:solidFill>
              </a:rPr>
              <a:t>level </a:t>
            </a:r>
            <a:r>
              <a:rPr lang="en-US" sz="2200" b="1" dirty="0" smtClean="0">
                <a:solidFill>
                  <a:schemeClr val="tx2"/>
                </a:solidFill>
              </a:rPr>
              <a:t> 3 </a:t>
            </a:r>
            <a:r>
              <a:rPr lang="en-US" sz="2200" dirty="0" smtClean="0">
                <a:solidFill>
                  <a:schemeClr val="tx2"/>
                </a:solidFill>
              </a:rPr>
              <a:t>	= </a:t>
            </a:r>
            <a:r>
              <a:rPr lang="en-US" sz="2200" b="1" dirty="0" smtClean="0">
                <a:solidFill>
                  <a:srgbClr val="C00000"/>
                </a:solidFill>
              </a:rPr>
              <a:t>2</a:t>
            </a:r>
            <a:r>
              <a:rPr lang="en-US" sz="2200" b="1" baseline="30000" dirty="0" smtClean="0">
                <a:solidFill>
                  <a:srgbClr val="C00000"/>
                </a:solidFill>
              </a:rPr>
              <a:t>(N-1)	</a:t>
            </a:r>
          </a:p>
          <a:p>
            <a:pPr algn="l" eaLnBrk="0" hangingPunct="0"/>
            <a:endParaRPr lang="en-US" sz="2200" b="1" baseline="30000" dirty="0" smtClean="0">
              <a:solidFill>
                <a:srgbClr val="C00000"/>
              </a:solidFill>
            </a:endParaRPr>
          </a:p>
          <a:p>
            <a:pPr algn="l" eaLnBrk="0" hangingPunct="0"/>
            <a:endParaRPr lang="en-US" sz="2200" b="1" baseline="30000" dirty="0" smtClean="0">
              <a:solidFill>
                <a:srgbClr val="C00000"/>
              </a:solidFill>
            </a:endParaRPr>
          </a:p>
          <a:p>
            <a:pPr algn="l" eaLnBrk="0" hangingPunct="0"/>
            <a:endParaRPr lang="en-US" sz="2200" b="1" baseline="30000" dirty="0" smtClean="0">
              <a:solidFill>
                <a:srgbClr val="C00000"/>
              </a:solidFill>
            </a:endParaRPr>
          </a:p>
          <a:p>
            <a:pPr algn="l" eaLnBrk="0" hangingPunct="0"/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5029200" y="4217313"/>
            <a:ext cx="3581400" cy="1785104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200" b="1" dirty="0" err="1" smtClean="0">
                <a:solidFill>
                  <a:schemeClr val="tx2"/>
                </a:solidFill>
              </a:rPr>
              <a:t>Maksimum</a:t>
            </a:r>
            <a:r>
              <a:rPr lang="en-US" sz="2200" b="1" dirty="0" smtClean="0">
                <a:solidFill>
                  <a:schemeClr val="tx2"/>
                </a:solidFill>
              </a:rPr>
              <a:t>  node </a:t>
            </a:r>
            <a:r>
              <a:rPr lang="en-US" sz="2200" b="1" dirty="0" err="1" smtClean="0">
                <a:solidFill>
                  <a:schemeClr val="tx2"/>
                </a:solidFill>
              </a:rPr>
              <a:t>sampai</a:t>
            </a:r>
            <a:r>
              <a:rPr lang="en-US" sz="2200" b="1" dirty="0" smtClean="0">
                <a:solidFill>
                  <a:schemeClr val="tx2"/>
                </a:solidFill>
              </a:rPr>
              <a:t> </a:t>
            </a:r>
            <a:r>
              <a:rPr lang="en-US" sz="2200" b="1" i="1" dirty="0" smtClean="0">
                <a:solidFill>
                  <a:schemeClr val="tx2"/>
                </a:solidFill>
              </a:rPr>
              <a:t>level </a:t>
            </a:r>
            <a:r>
              <a:rPr lang="en-US" sz="2200" b="1" dirty="0" smtClean="0">
                <a:solidFill>
                  <a:schemeClr val="tx2"/>
                </a:solidFill>
              </a:rPr>
              <a:t>ke-3 </a:t>
            </a:r>
            <a:r>
              <a:rPr lang="en-US" sz="2200" dirty="0" smtClean="0">
                <a:solidFill>
                  <a:schemeClr val="tx2"/>
                </a:solidFill>
              </a:rPr>
              <a:t>	= </a:t>
            </a:r>
            <a:r>
              <a:rPr lang="en-US" sz="2200" b="1" dirty="0" smtClean="0">
                <a:solidFill>
                  <a:srgbClr val="C00000"/>
                </a:solidFill>
              </a:rPr>
              <a:t>2</a:t>
            </a:r>
            <a:r>
              <a:rPr lang="en-US" sz="2200" b="1" baseline="30000" dirty="0" smtClean="0">
                <a:solidFill>
                  <a:srgbClr val="C00000"/>
                </a:solidFill>
              </a:rPr>
              <a:t>N</a:t>
            </a:r>
            <a:r>
              <a:rPr lang="en-US" sz="2200" b="1" dirty="0" smtClean="0">
                <a:solidFill>
                  <a:srgbClr val="C00000"/>
                </a:solidFill>
              </a:rPr>
              <a:t> - 1 </a:t>
            </a:r>
          </a:p>
          <a:p>
            <a:pPr algn="l" eaLnBrk="0" hangingPunct="0"/>
            <a:r>
              <a:rPr lang="en-US" sz="2200" b="1" dirty="0" smtClean="0">
                <a:solidFill>
                  <a:srgbClr val="C00000"/>
                </a:solidFill>
              </a:rPr>
              <a:t>		</a:t>
            </a:r>
          </a:p>
          <a:p>
            <a:pPr algn="l" eaLnBrk="0" hangingPunct="0"/>
            <a:endParaRPr lang="en-US" sz="2200" b="1" dirty="0" smtClean="0">
              <a:solidFill>
                <a:srgbClr val="C00000"/>
              </a:solidFill>
            </a:endParaRPr>
          </a:p>
          <a:p>
            <a:pPr algn="l" eaLnBrk="0" hangingPunct="0"/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25" name="Down Arrow Callout 24"/>
          <p:cNvSpPr/>
          <p:nvPr/>
        </p:nvSpPr>
        <p:spPr bwMode="auto">
          <a:xfrm>
            <a:off x="5715000" y="1778913"/>
            <a:ext cx="1143000" cy="609600"/>
          </a:xfrm>
          <a:prstGeom prst="downArrowCallout">
            <a:avLst/>
          </a:prstGeom>
          <a:solidFill>
            <a:srgbClr val="9933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Parent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609600" y="4888365"/>
            <a:ext cx="3352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200" b="1" dirty="0" smtClean="0">
                <a:solidFill>
                  <a:srgbClr val="C00000"/>
                </a:solidFill>
              </a:rPr>
              <a:t>		</a:t>
            </a:r>
            <a:r>
              <a:rPr lang="en-US" sz="2200" dirty="0" smtClean="0">
                <a:solidFill>
                  <a:schemeClr val="tx2"/>
                </a:solidFill>
              </a:rPr>
              <a:t>=</a:t>
            </a:r>
            <a:r>
              <a:rPr lang="en-US" sz="2200" b="1" dirty="0" smtClean="0">
                <a:solidFill>
                  <a:srgbClr val="C00000"/>
                </a:solidFill>
              </a:rPr>
              <a:t> 2</a:t>
            </a:r>
            <a:r>
              <a:rPr lang="en-US" sz="2200" b="1" baseline="30000" dirty="0" smtClean="0">
                <a:solidFill>
                  <a:srgbClr val="C00000"/>
                </a:solidFill>
              </a:rPr>
              <a:t>(3-1)	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609600" y="5225121"/>
            <a:ext cx="3352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200" b="1" baseline="30000" dirty="0" smtClean="0">
                <a:solidFill>
                  <a:srgbClr val="C00000"/>
                </a:solidFill>
              </a:rPr>
              <a:t>		</a:t>
            </a:r>
            <a:r>
              <a:rPr lang="en-US" sz="2200" dirty="0" smtClean="0">
                <a:solidFill>
                  <a:schemeClr val="tx2"/>
                </a:solidFill>
              </a:rPr>
              <a:t>=</a:t>
            </a:r>
            <a:r>
              <a:rPr lang="en-US" sz="2200" b="1" dirty="0" smtClean="0">
                <a:solidFill>
                  <a:srgbClr val="C00000"/>
                </a:solidFill>
              </a:rPr>
              <a:t> 2</a:t>
            </a:r>
            <a:r>
              <a:rPr lang="en-US" sz="2200" b="1" baseline="30000" dirty="0" smtClean="0">
                <a:solidFill>
                  <a:srgbClr val="C00000"/>
                </a:solidFill>
              </a:rPr>
              <a:t>2	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609600" y="5574165"/>
            <a:ext cx="3352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200" b="1" dirty="0" smtClean="0">
                <a:solidFill>
                  <a:srgbClr val="C00000"/>
                </a:solidFill>
              </a:rPr>
              <a:t>		</a:t>
            </a:r>
            <a:r>
              <a:rPr lang="en-US" sz="2200" dirty="0" smtClean="0">
                <a:solidFill>
                  <a:schemeClr val="tx2"/>
                </a:solidFill>
              </a:rPr>
              <a:t>=</a:t>
            </a:r>
            <a:r>
              <a:rPr lang="en-US" sz="2200" b="1" dirty="0" smtClean="0">
                <a:solidFill>
                  <a:srgbClr val="C00000"/>
                </a:solidFill>
              </a:rPr>
              <a:t> 4</a:t>
            </a:r>
            <a:r>
              <a:rPr lang="en-US" sz="2200" b="1" baseline="30000" dirty="0" smtClean="0">
                <a:solidFill>
                  <a:srgbClr val="C00000"/>
                </a:solidFill>
              </a:rPr>
              <a:t>	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5029200" y="4903113"/>
            <a:ext cx="3577098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200" b="1" dirty="0" smtClean="0">
                <a:solidFill>
                  <a:srgbClr val="C00000"/>
                </a:solidFill>
              </a:rPr>
              <a:t>	          	</a:t>
            </a:r>
            <a:r>
              <a:rPr lang="en-US" sz="2200" dirty="0" smtClean="0">
                <a:solidFill>
                  <a:schemeClr val="tx2"/>
                </a:solidFill>
              </a:rPr>
              <a:t>=</a:t>
            </a:r>
            <a:r>
              <a:rPr lang="en-US" sz="2200" b="1" dirty="0" smtClean="0">
                <a:solidFill>
                  <a:srgbClr val="C00000"/>
                </a:solidFill>
              </a:rPr>
              <a:t> 2</a:t>
            </a:r>
            <a:r>
              <a:rPr lang="en-US" sz="2200" b="1" baseline="30000" dirty="0" smtClean="0">
                <a:solidFill>
                  <a:srgbClr val="C00000"/>
                </a:solidFill>
              </a:rPr>
              <a:t>3</a:t>
            </a:r>
            <a:r>
              <a:rPr lang="en-US" sz="2200" b="1" dirty="0" smtClean="0">
                <a:solidFill>
                  <a:srgbClr val="C00000"/>
                </a:solidFill>
              </a:rPr>
              <a:t>- 1</a:t>
            </a: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5029200" y="5237409"/>
            <a:ext cx="3577098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200" b="1" baseline="30000" dirty="0" smtClean="0">
                <a:solidFill>
                  <a:srgbClr val="C00000"/>
                </a:solidFill>
              </a:rPr>
              <a:t>		</a:t>
            </a:r>
            <a:r>
              <a:rPr lang="en-US" sz="2200" dirty="0" smtClean="0">
                <a:solidFill>
                  <a:schemeClr val="tx2"/>
                </a:solidFill>
              </a:rPr>
              <a:t>=</a:t>
            </a:r>
            <a:r>
              <a:rPr lang="en-US" sz="2200" b="1" dirty="0" smtClean="0">
                <a:solidFill>
                  <a:srgbClr val="C00000"/>
                </a:solidFill>
              </a:rPr>
              <a:t> 8 - 1</a:t>
            </a:r>
            <a:r>
              <a:rPr lang="en-US" sz="2200" b="1" baseline="30000" dirty="0" smtClean="0">
                <a:solidFill>
                  <a:srgbClr val="C00000"/>
                </a:solidFill>
              </a:rPr>
              <a:t>	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5029200" y="5588913"/>
            <a:ext cx="3577098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200" b="1" dirty="0" smtClean="0">
                <a:solidFill>
                  <a:srgbClr val="C00000"/>
                </a:solidFill>
              </a:rPr>
              <a:t>		</a:t>
            </a:r>
            <a:r>
              <a:rPr lang="en-US" sz="2200" dirty="0" smtClean="0">
                <a:solidFill>
                  <a:schemeClr val="tx2"/>
                </a:solidFill>
              </a:rPr>
              <a:t>=</a:t>
            </a:r>
            <a:r>
              <a:rPr lang="en-US" sz="2200" b="1" dirty="0" smtClean="0">
                <a:solidFill>
                  <a:srgbClr val="C00000"/>
                </a:solidFill>
              </a:rPr>
              <a:t> 7</a:t>
            </a:r>
            <a:r>
              <a:rPr lang="en-US" sz="2200" b="1" baseline="30000" dirty="0" smtClean="0">
                <a:solidFill>
                  <a:srgbClr val="C00000"/>
                </a:solidFill>
              </a:rPr>
              <a:t>	</a:t>
            </a:r>
            <a:endParaRPr lang="en-US" sz="2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25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9" grpId="0" animBg="1"/>
      <p:bldP spid="50" grpId="0" animBg="1"/>
      <p:bldP spid="5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40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Jenis</a:t>
            </a:r>
            <a:r>
              <a:rPr lang="en-US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Binary Tree</a:t>
            </a:r>
            <a:endParaRPr lang="en-US" sz="4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267200" cy="4495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0988" indent="-280988" algn="ctr">
              <a:buNone/>
            </a:pPr>
            <a:r>
              <a:rPr lang="en-US" sz="2200" b="1" i="1" dirty="0" smtClean="0">
                <a:solidFill>
                  <a:srgbClr val="002060"/>
                </a:solidFill>
              </a:rPr>
              <a:t>Full Binary Tree</a:t>
            </a:r>
          </a:p>
          <a:p>
            <a:pPr marL="0" indent="0">
              <a:buNone/>
            </a:pPr>
            <a:endParaRPr lang="en-US" sz="22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20785" y="6416675"/>
            <a:ext cx="2751015" cy="319803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Tim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Struktur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Data</a:t>
            </a:r>
            <a:endParaRPr lang="en-US" sz="1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62600" y="6400800"/>
            <a:ext cx="3352800" cy="457200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Program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Studi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Teknik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Informatika</a:t>
            </a:r>
            <a:endParaRPr lang="en-US" sz="1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724400" y="1676400"/>
            <a:ext cx="4267200" cy="449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0988" marR="0" lvl="0" indent="-2809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2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Complete Binary Tree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209800" y="2133600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dk1">
                  <a:tint val="80000"/>
                  <a:satMod val="300000"/>
                </a:schemeClr>
              </a:gs>
              <a:gs pos="100000">
                <a:schemeClr val="dk1">
                  <a:shade val="30000"/>
                  <a:satMod val="20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295400" y="2819400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3962400" y="3733800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E909C9">
                  <a:shade val="30000"/>
                  <a:satMod val="115000"/>
                </a:srgbClr>
              </a:gs>
              <a:gs pos="50000">
                <a:srgbClr val="E909C9">
                  <a:shade val="67500"/>
                  <a:satMod val="115000"/>
                </a:srgbClr>
              </a:gs>
              <a:gs pos="100000">
                <a:srgbClr val="E909C9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G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200400" y="2819400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tx2"/>
                </a:solidFill>
              </a:rPr>
              <a:t>C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85800" y="3733800"/>
            <a:ext cx="457200" cy="457200"/>
          </a:xfrm>
          <a:prstGeom prst="ellipse">
            <a:avLst/>
          </a:prstGeom>
          <a:solidFill>
            <a:srgbClr val="1B9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</a:rPr>
              <a:t>D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905000" y="3733800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E8210C">
                  <a:shade val="30000"/>
                  <a:satMod val="115000"/>
                </a:srgbClr>
              </a:gs>
              <a:gs pos="50000">
                <a:srgbClr val="E8210C">
                  <a:shade val="67500"/>
                  <a:satMod val="115000"/>
                </a:srgbClr>
              </a:gs>
              <a:gs pos="100000">
                <a:srgbClr val="E8210C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</a:rPr>
              <a:t>E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514600" y="3733800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7AD71D">
                  <a:shade val="30000"/>
                  <a:satMod val="115000"/>
                </a:srgbClr>
              </a:gs>
              <a:gs pos="50000">
                <a:srgbClr val="7AD71D">
                  <a:shade val="67500"/>
                  <a:satMod val="115000"/>
                </a:srgbClr>
              </a:gs>
              <a:gs pos="100000">
                <a:srgbClr val="7AD71D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F</a:t>
            </a:r>
          </a:p>
        </p:txBody>
      </p:sp>
      <p:cxnSp>
        <p:nvCxnSpPr>
          <p:cNvPr id="16" name="Straight Connector 15"/>
          <p:cNvCxnSpPr>
            <a:stCxn id="8" idx="3"/>
            <a:endCxn id="9" idx="0"/>
          </p:cNvCxnSpPr>
          <p:nvPr/>
        </p:nvCxnSpPr>
        <p:spPr bwMode="auto">
          <a:xfrm rot="5400000">
            <a:off x="1752601" y="2295245"/>
            <a:ext cx="295555" cy="7527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8" idx="5"/>
            <a:endCxn id="11" idx="0"/>
          </p:cNvCxnSpPr>
          <p:nvPr/>
        </p:nvCxnSpPr>
        <p:spPr bwMode="auto">
          <a:xfrm rot="16200000" flipH="1">
            <a:off x="2866745" y="2257144"/>
            <a:ext cx="295555" cy="8289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9" idx="3"/>
            <a:endCxn id="12" idx="0"/>
          </p:cNvCxnSpPr>
          <p:nvPr/>
        </p:nvCxnSpPr>
        <p:spPr bwMode="auto">
          <a:xfrm rot="5400000">
            <a:off x="876301" y="3247745"/>
            <a:ext cx="524155" cy="4479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9" idx="5"/>
            <a:endCxn id="13" idx="0"/>
          </p:cNvCxnSpPr>
          <p:nvPr/>
        </p:nvCxnSpPr>
        <p:spPr bwMode="auto">
          <a:xfrm rot="16200000" flipH="1">
            <a:off x="1647545" y="3247744"/>
            <a:ext cx="524155" cy="4479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11" idx="3"/>
            <a:endCxn id="14" idx="0"/>
          </p:cNvCxnSpPr>
          <p:nvPr/>
        </p:nvCxnSpPr>
        <p:spPr bwMode="auto">
          <a:xfrm rot="5400000">
            <a:off x="2743201" y="3209645"/>
            <a:ext cx="524155" cy="5241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1" idx="5"/>
            <a:endCxn id="10" idx="0"/>
          </p:cNvCxnSpPr>
          <p:nvPr/>
        </p:nvCxnSpPr>
        <p:spPr bwMode="auto">
          <a:xfrm rot="16200000" flipH="1">
            <a:off x="3628745" y="3171544"/>
            <a:ext cx="524155" cy="6003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6629400" y="2209800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dk1">
                  <a:tint val="80000"/>
                  <a:satMod val="300000"/>
                </a:schemeClr>
              </a:gs>
              <a:gs pos="100000">
                <a:schemeClr val="dk1">
                  <a:shade val="30000"/>
                  <a:satMod val="20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5715000" y="2895600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7620000" y="2895600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tx2"/>
                </a:solidFill>
              </a:rPr>
              <a:t>C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5042452" y="3800060"/>
            <a:ext cx="457200" cy="457200"/>
          </a:xfrm>
          <a:prstGeom prst="ellipse">
            <a:avLst/>
          </a:prstGeom>
          <a:solidFill>
            <a:srgbClr val="1B9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</a:rPr>
              <a:t>D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324600" y="3810000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E8210C">
                  <a:shade val="30000"/>
                  <a:satMod val="115000"/>
                </a:srgbClr>
              </a:gs>
              <a:gs pos="50000">
                <a:srgbClr val="E8210C">
                  <a:shade val="67500"/>
                  <a:satMod val="115000"/>
                </a:srgbClr>
              </a:gs>
              <a:gs pos="100000">
                <a:srgbClr val="E8210C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</a:rPr>
              <a:t>E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35" name="Straight Connector 34"/>
          <p:cNvCxnSpPr>
            <a:stCxn id="28" idx="3"/>
            <a:endCxn id="29" idx="0"/>
          </p:cNvCxnSpPr>
          <p:nvPr/>
        </p:nvCxnSpPr>
        <p:spPr bwMode="auto">
          <a:xfrm rot="5400000">
            <a:off x="6172201" y="2371445"/>
            <a:ext cx="295555" cy="7527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28" idx="5"/>
            <a:endCxn id="31" idx="0"/>
          </p:cNvCxnSpPr>
          <p:nvPr/>
        </p:nvCxnSpPr>
        <p:spPr bwMode="auto">
          <a:xfrm rot="16200000" flipH="1">
            <a:off x="7286345" y="2333344"/>
            <a:ext cx="295555" cy="8289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>
            <a:stCxn id="29" idx="3"/>
            <a:endCxn id="32" idx="0"/>
          </p:cNvCxnSpPr>
          <p:nvPr/>
        </p:nvCxnSpPr>
        <p:spPr bwMode="auto">
          <a:xfrm rot="5400000">
            <a:off x="5269397" y="3287501"/>
            <a:ext cx="514215" cy="51090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29" idx="5"/>
            <a:endCxn id="33" idx="0"/>
          </p:cNvCxnSpPr>
          <p:nvPr/>
        </p:nvCxnSpPr>
        <p:spPr bwMode="auto">
          <a:xfrm rot="16200000" flipH="1">
            <a:off x="6067145" y="3323944"/>
            <a:ext cx="524155" cy="4479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381000" y="4419600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indent="-290513" algn="l">
              <a:buFont typeface="Wingdings" pitchFamily="2" charset="2"/>
              <a:buChar char="v"/>
            </a:pP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Semua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node (</a:t>
            </a: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kecuali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i="1" dirty="0" smtClean="0">
                <a:solidFill>
                  <a:schemeClr val="accent5">
                    <a:lumMod val="10000"/>
                  </a:schemeClr>
                </a:solidFill>
              </a:rPr>
              <a:t>leaf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) </a:t>
            </a: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pasti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memiliki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2 </a:t>
            </a: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anak</a:t>
            </a:r>
            <a:endParaRPr lang="en-US" sz="2000" b="1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marL="290513" indent="-290513" algn="l">
              <a:buFont typeface="Wingdings" pitchFamily="2" charset="2"/>
              <a:buChar char="v"/>
            </a:pP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Setiap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5">
                    <a:lumMod val="10000"/>
                  </a:schemeClr>
                </a:solidFill>
              </a:rPr>
              <a:t>subtree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memiliki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panjang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i="1" dirty="0" smtClean="0">
                <a:solidFill>
                  <a:schemeClr val="accent5">
                    <a:lumMod val="10000"/>
                  </a:schemeClr>
                </a:solidFill>
              </a:rPr>
              <a:t>path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yg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sama</a:t>
            </a:r>
            <a:endParaRPr lang="en-US" sz="20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00600" y="4419600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indent="-290513" algn="l">
              <a:buFont typeface="Wingdings" pitchFamily="2" charset="2"/>
              <a:buChar char="v"/>
            </a:pP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Semua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node (</a:t>
            </a: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kecuali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i="1" dirty="0" smtClean="0">
                <a:solidFill>
                  <a:schemeClr val="accent5">
                    <a:lumMod val="10000"/>
                  </a:schemeClr>
                </a:solidFill>
              </a:rPr>
              <a:t>leaf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) </a:t>
            </a: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pasti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memiliki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2 </a:t>
            </a: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anak</a:t>
            </a:r>
            <a:endParaRPr lang="en-US" sz="2000" b="1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marL="290513" indent="-290513" algn="l">
              <a:buFont typeface="Wingdings" pitchFamily="2" charset="2"/>
              <a:buChar char="v"/>
            </a:pP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Setiap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5">
                    <a:lumMod val="10000"/>
                  </a:schemeClr>
                </a:solidFill>
              </a:rPr>
              <a:t>subtree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 </a:t>
            </a: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boleh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memiliki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panjang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i="1" dirty="0" smtClean="0">
                <a:solidFill>
                  <a:schemeClr val="accent5">
                    <a:lumMod val="10000"/>
                  </a:schemeClr>
                </a:solidFill>
              </a:rPr>
              <a:t>path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yg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berbeda</a:t>
            </a:r>
            <a:endParaRPr lang="en-US" sz="2000" b="1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312461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750"/>
                            </p:stCondLst>
                            <p:childTnLst>
                              <p:par>
                                <p:cTn id="7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9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5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500"/>
                            </p:stCondLst>
                            <p:childTnLst>
                              <p:par>
                                <p:cTn id="8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2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2500"/>
                            </p:stCondLst>
                            <p:childTnLst>
                              <p:par>
                                <p:cTn id="9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500"/>
                            </p:stCondLst>
                            <p:childTnLst>
                              <p:par>
                                <p:cTn id="1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750"/>
                            </p:stCondLst>
                            <p:childTnLst>
                              <p:par>
                                <p:cTn id="12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9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0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8" grpId="0" animBg="1"/>
      <p:bldP spid="29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04850"/>
            <a:ext cx="6096000" cy="487363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Pembuatan</a:t>
            </a: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Binary Tree</a:t>
            </a:r>
            <a:endParaRPr lang="en-US" sz="4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4196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3200" b="0" dirty="0" smtClean="0">
                <a:solidFill>
                  <a:schemeClr val="tx1"/>
                </a:solidFill>
              </a:rPr>
              <a:t>Data </a:t>
            </a:r>
            <a:r>
              <a:rPr lang="en-US" sz="3200" b="0" dirty="0" err="1" smtClean="0">
                <a:solidFill>
                  <a:schemeClr val="tx1"/>
                </a:solidFill>
              </a:rPr>
              <a:t>Masukan</a:t>
            </a:r>
            <a:endParaRPr lang="en-US" sz="3200" b="0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n-US" sz="3200" dirty="0" smtClean="0"/>
              <a:t>General Tree</a:t>
            </a:r>
          </a:p>
          <a:p>
            <a:pPr marL="514350" indent="-514350">
              <a:buAutoNum type="arabicPeriod"/>
            </a:pPr>
            <a:r>
              <a:rPr lang="en-US" sz="3200" b="0" dirty="0" err="1" smtClean="0">
                <a:solidFill>
                  <a:schemeClr val="tx1"/>
                </a:solidFill>
              </a:rPr>
              <a:t>Hasil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Penelusuran</a:t>
            </a:r>
            <a:endParaRPr lang="en-US" sz="3200" b="0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en-US" sz="3200" b="0" i="1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en-US" sz="3200" b="0" dirty="0">
              <a:solidFill>
                <a:schemeClr val="tx1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220785" y="6416675"/>
            <a:ext cx="2751015" cy="31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Tim Struktur Data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5562600" y="6418008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88077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 3">
      <a:dk1>
        <a:srgbClr val="000000"/>
      </a:dk1>
      <a:lt1>
        <a:srgbClr val="FFFFFF"/>
      </a:lt1>
      <a:dk2>
        <a:srgbClr val="220D8D"/>
      </a:dk2>
      <a:lt2>
        <a:srgbClr val="C0C0C0"/>
      </a:lt2>
      <a:accent1>
        <a:srgbClr val="E5730B"/>
      </a:accent1>
      <a:accent2>
        <a:srgbClr val="4FB0E1"/>
      </a:accent2>
      <a:accent3>
        <a:srgbClr val="FFFFFF"/>
      </a:accent3>
      <a:accent4>
        <a:srgbClr val="000000"/>
      </a:accent4>
      <a:accent5>
        <a:srgbClr val="F0BCAA"/>
      </a:accent5>
      <a:accent6>
        <a:srgbClr val="479FCC"/>
      </a:accent6>
      <a:hlink>
        <a:srgbClr val="1A72D2"/>
      </a:hlink>
      <a:folHlink>
        <a:srgbClr val="AAC85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229450"/>
        </a:accent1>
        <a:accent2>
          <a:srgbClr val="E3892F"/>
        </a:accent2>
        <a:accent3>
          <a:srgbClr val="FFFFFF"/>
        </a:accent3>
        <a:accent4>
          <a:srgbClr val="000000"/>
        </a:accent4>
        <a:accent5>
          <a:srgbClr val="ABC8B3"/>
        </a:accent5>
        <a:accent6>
          <a:srgbClr val="CE7C2A"/>
        </a:accent6>
        <a:hlink>
          <a:srgbClr val="0099CC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220D8D"/>
        </a:dk2>
        <a:lt2>
          <a:srgbClr val="C0C0C0"/>
        </a:lt2>
        <a:accent1>
          <a:srgbClr val="865DE3"/>
        </a:accent1>
        <a:accent2>
          <a:srgbClr val="4FB0E1"/>
        </a:accent2>
        <a:accent3>
          <a:srgbClr val="FFFFFF"/>
        </a:accent3>
        <a:accent4>
          <a:srgbClr val="000000"/>
        </a:accent4>
        <a:accent5>
          <a:srgbClr val="C3B6EF"/>
        </a:accent5>
        <a:accent6>
          <a:srgbClr val="479FCC"/>
        </a:accent6>
        <a:hlink>
          <a:srgbClr val="1A72D2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220D8D"/>
        </a:dk2>
        <a:lt2>
          <a:srgbClr val="C0C0C0"/>
        </a:lt2>
        <a:accent1>
          <a:srgbClr val="E5730B"/>
        </a:accent1>
        <a:accent2>
          <a:srgbClr val="4FB0E1"/>
        </a:accent2>
        <a:accent3>
          <a:srgbClr val="FFFFFF"/>
        </a:accent3>
        <a:accent4>
          <a:srgbClr val="000000"/>
        </a:accent4>
        <a:accent5>
          <a:srgbClr val="F0BCAA"/>
        </a:accent5>
        <a:accent6>
          <a:srgbClr val="479FCC"/>
        </a:accent6>
        <a:hlink>
          <a:srgbClr val="1A72D2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Curs</Template>
  <TotalTime>87</TotalTime>
  <Words>759</Words>
  <Application>Microsoft Office PowerPoint</Application>
  <PresentationFormat>On-screen Show (4:3)</PresentationFormat>
  <Paragraphs>291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Aharoni</vt:lpstr>
      <vt:lpstr>Arial</vt:lpstr>
      <vt:lpstr>Arial Rounded MT Bold</vt:lpstr>
      <vt:lpstr>Courier New</vt:lpstr>
      <vt:lpstr>Verdana</vt:lpstr>
      <vt:lpstr>Wingdings</vt:lpstr>
      <vt:lpstr>Office Theme</vt:lpstr>
      <vt:lpstr>Image</vt:lpstr>
      <vt:lpstr>PowerPoint Presentation</vt:lpstr>
      <vt:lpstr>Pendahuluan</vt:lpstr>
      <vt:lpstr>Struktur Tree</vt:lpstr>
      <vt:lpstr>Terminologi Tree</vt:lpstr>
      <vt:lpstr>Contoh Tree</vt:lpstr>
      <vt:lpstr>Binary Tree</vt:lpstr>
      <vt:lpstr>Binary Tree (lanjutan)</vt:lpstr>
      <vt:lpstr>Jenis Binary Tree</vt:lpstr>
      <vt:lpstr>Pembuatan Binary Tree</vt:lpstr>
      <vt:lpstr>Data Masukan    Binary Tree</vt:lpstr>
      <vt:lpstr>Data Masukan    Binary Tree</vt:lpstr>
      <vt:lpstr>General Tree    Binary Tree </vt:lpstr>
      <vt:lpstr>General Tree    Binary Tree </vt:lpstr>
      <vt:lpstr>Implementasi di Program (1)</vt:lpstr>
      <vt:lpstr>Implementasi di Program (2)</vt:lpstr>
      <vt:lpstr>Implementasi di Program (3)</vt:lpstr>
      <vt:lpstr>Implementasi di Program (4)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</dc:title>
  <dc:creator>Tati Harihayati</dc:creator>
  <cp:lastModifiedBy>Tati Harihayati</cp:lastModifiedBy>
  <cp:revision>25</cp:revision>
  <dcterms:created xsi:type="dcterms:W3CDTF">2015-05-25T01:07:22Z</dcterms:created>
  <dcterms:modified xsi:type="dcterms:W3CDTF">2015-05-30T04:09:05Z</dcterms:modified>
</cp:coreProperties>
</file>