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7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6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>
        <p:scale>
          <a:sx n="70" d="100"/>
          <a:sy n="70" d="100"/>
        </p:scale>
        <p:origin x="660" y="-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3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AA08F-8AAB-43D5-A180-3199F5584F3D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23B7-1E40-40B4-9898-B7622FE75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56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90538" y="1027113"/>
            <a:ext cx="657860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2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4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8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604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641" y="635108"/>
            <a:ext cx="10408319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66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6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4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85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10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29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4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98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18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6574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  <p:sldLayoutId id="2147483949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>
                <a:effectLst>
                  <a:outerShdw blurRad="38100" dist="38100" dir="2700000" algn="tl">
                    <a:srgbClr val="C0C0C0"/>
                  </a:outerShdw>
                </a:effectLst>
              </a:rPr>
              <a:t>Aljabar Boole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Matematika Diskrit</a:t>
            </a:r>
          </a:p>
          <a:p>
            <a:r>
              <a:rPr lang="en-US" smtClean="0"/>
              <a:t>Nelly Indriani Widiastuti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3869268" y="726141"/>
            <a:ext cx="7772400" cy="4755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indent="-283464">
              <a:buClr>
                <a:schemeClr val="accent3"/>
              </a:buClr>
              <a:buFontTx/>
              <a:buNone/>
              <a:defRPr/>
            </a:pPr>
            <a:r>
              <a:rPr lang="en-US" sz="2400" smtClean="0"/>
              <a:t>2. Cara kedua: menggunakan prinsip dualitas. </a:t>
            </a:r>
          </a:p>
          <a:p>
            <a:pPr marL="0" indent="0">
              <a:lnSpc>
                <a:spcPct val="170000"/>
              </a:lnSpc>
              <a:buClr>
                <a:schemeClr val="accent3"/>
              </a:buClr>
              <a:buFontTx/>
              <a:buNone/>
              <a:defRPr/>
            </a:pPr>
            <a:r>
              <a:rPr lang="en-US" sz="2400" smtClean="0"/>
              <a:t>Tentukan dual dari ekspresi Boolean yang merepresentasikan  </a:t>
            </a:r>
            <a:r>
              <a:rPr lang="en-US" sz="2400" i="1" smtClean="0"/>
              <a:t>f</a:t>
            </a:r>
            <a:r>
              <a:rPr lang="en-US" sz="2400" smtClean="0"/>
              <a:t>,  lalu komplemenkan setiap literal di dalam dual tersebut. </a:t>
            </a:r>
          </a:p>
          <a:p>
            <a:pPr marL="365760" indent="-283464">
              <a:buClr>
                <a:schemeClr val="accent3"/>
              </a:buClr>
              <a:buFontTx/>
              <a:buNone/>
              <a:defRPr/>
            </a:pPr>
            <a:r>
              <a:rPr lang="en-US" sz="2400" smtClean="0"/>
              <a:t> </a:t>
            </a:r>
          </a:p>
          <a:p>
            <a:pPr marL="365760" indent="-283464">
              <a:buClr>
                <a:schemeClr val="accent3"/>
              </a:buClr>
              <a:buFontTx/>
              <a:buNone/>
              <a:defRPr/>
            </a:pPr>
            <a:r>
              <a:rPr lang="en-US" sz="2400" b="1" smtClean="0"/>
              <a:t>Contoh.</a:t>
            </a:r>
            <a:r>
              <a:rPr lang="en-US" sz="2400" smtClean="0"/>
              <a:t> Misalkan </a:t>
            </a:r>
            <a:r>
              <a:rPr lang="en-US" sz="2400" i="1" smtClean="0"/>
              <a:t>f</a:t>
            </a:r>
            <a:r>
              <a:rPr lang="en-US" sz="2400" smtClean="0"/>
              <a:t>(</a:t>
            </a:r>
            <a:r>
              <a:rPr lang="en-US" sz="2400" i="1" smtClean="0"/>
              <a:t>x</a:t>
            </a:r>
            <a:r>
              <a:rPr lang="en-US" sz="2400" smtClean="0"/>
              <a:t>, </a:t>
            </a:r>
            <a:r>
              <a:rPr lang="en-US" sz="2400" i="1" smtClean="0"/>
              <a:t>y</a:t>
            </a:r>
            <a:r>
              <a:rPr lang="en-US" sz="2400" smtClean="0"/>
              <a:t>, </a:t>
            </a:r>
            <a:r>
              <a:rPr lang="en-US" sz="2400" i="1" smtClean="0"/>
              <a:t>z</a:t>
            </a:r>
            <a:r>
              <a:rPr lang="en-US" sz="2400" smtClean="0"/>
              <a:t>) = </a:t>
            </a:r>
            <a:r>
              <a:rPr lang="en-US" sz="2400" i="1" smtClean="0"/>
              <a:t>x</a:t>
            </a:r>
            <a:r>
              <a:rPr lang="en-US" sz="2400" smtClean="0"/>
              <a:t>(</a:t>
            </a:r>
            <a:r>
              <a:rPr lang="en-US" sz="2400" i="1" smtClean="0"/>
              <a:t>y</a:t>
            </a:r>
            <a:r>
              <a:rPr lang="en-US" sz="2400" smtClean="0"/>
              <a:t>’</a:t>
            </a:r>
            <a:r>
              <a:rPr lang="en-US" sz="2400" i="1" smtClean="0"/>
              <a:t>z</a:t>
            </a:r>
            <a:r>
              <a:rPr lang="en-US" sz="2400" smtClean="0"/>
              <a:t>’ + </a:t>
            </a:r>
            <a:r>
              <a:rPr lang="en-US" sz="2400" i="1" smtClean="0"/>
              <a:t>yz</a:t>
            </a:r>
            <a:r>
              <a:rPr lang="en-US" sz="2400" smtClean="0"/>
              <a:t>), maka </a:t>
            </a:r>
          </a:p>
          <a:p>
            <a:pPr marL="539496" indent="-457200">
              <a:buClr>
                <a:schemeClr val="accent3"/>
              </a:buClr>
              <a:buFontTx/>
              <a:buAutoNum type="arabicPeriod"/>
              <a:defRPr/>
            </a:pPr>
            <a:r>
              <a:rPr lang="en-US" sz="2400" smtClean="0"/>
              <a:t>Tentukan dual nya </a:t>
            </a:r>
          </a:p>
          <a:p>
            <a:pPr marL="539496" indent="-457200" algn="ctr"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sz="2200" smtClean="0"/>
              <a:t> </a:t>
            </a:r>
            <a:r>
              <a:rPr lang="en-US" sz="2200" i="1" smtClean="0"/>
              <a:t>f</a:t>
            </a:r>
            <a:r>
              <a:rPr lang="en-US" sz="2200" smtClean="0"/>
              <a:t>:	</a:t>
            </a:r>
            <a:r>
              <a:rPr lang="en-US" sz="2200" i="1" smtClean="0"/>
              <a:t>x</a:t>
            </a:r>
            <a:r>
              <a:rPr lang="en-US" sz="2200" smtClean="0"/>
              <a:t> + (</a:t>
            </a:r>
            <a:r>
              <a:rPr lang="en-US" sz="2200" i="1" smtClean="0"/>
              <a:t>y</a:t>
            </a:r>
            <a:r>
              <a:rPr lang="en-US" sz="2200" smtClean="0"/>
              <a:t>’ + </a:t>
            </a:r>
            <a:r>
              <a:rPr lang="en-US" sz="2200" i="1" smtClean="0"/>
              <a:t>z</a:t>
            </a:r>
            <a:r>
              <a:rPr lang="en-US" sz="2200" smtClean="0"/>
              <a:t>’) (</a:t>
            </a:r>
            <a:r>
              <a:rPr lang="en-US" sz="2200" i="1" smtClean="0"/>
              <a:t>y</a:t>
            </a:r>
            <a:r>
              <a:rPr lang="en-US" sz="2200" smtClean="0"/>
              <a:t> + </a:t>
            </a:r>
            <a:r>
              <a:rPr lang="en-US" sz="2200" i="1" smtClean="0"/>
              <a:t>z</a:t>
            </a:r>
            <a:r>
              <a:rPr lang="en-US" sz="2200" smtClean="0"/>
              <a:t>)</a:t>
            </a:r>
          </a:p>
          <a:p>
            <a:pPr marL="539496" indent="-457200"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sz="2400" smtClean="0"/>
              <a:t>2.    komplemenkan tiap literalnya: </a:t>
            </a:r>
          </a:p>
          <a:p>
            <a:pPr marL="539496" indent="-457200" algn="ctr"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sz="2400" i="1" smtClean="0"/>
              <a:t>x</a:t>
            </a:r>
            <a:r>
              <a:rPr lang="en-US" sz="2400" smtClean="0"/>
              <a:t>’ + (</a:t>
            </a:r>
            <a:r>
              <a:rPr lang="en-US" sz="2400" i="1" smtClean="0"/>
              <a:t>y</a:t>
            </a:r>
            <a:r>
              <a:rPr lang="en-US" sz="2400" smtClean="0"/>
              <a:t> + </a:t>
            </a:r>
            <a:r>
              <a:rPr lang="en-US" sz="2400" i="1" smtClean="0"/>
              <a:t>z</a:t>
            </a:r>
            <a:r>
              <a:rPr lang="en-US" sz="2400" smtClean="0"/>
              <a:t>) (</a:t>
            </a:r>
            <a:r>
              <a:rPr lang="en-US" sz="2400" i="1" smtClean="0"/>
              <a:t>y</a:t>
            </a:r>
            <a:r>
              <a:rPr lang="en-US" sz="2400" smtClean="0"/>
              <a:t>’ + </a:t>
            </a:r>
            <a:r>
              <a:rPr lang="en-US" sz="2400" i="1" smtClean="0"/>
              <a:t>z</a:t>
            </a:r>
            <a:r>
              <a:rPr lang="en-US" sz="2400" smtClean="0"/>
              <a:t>’) = </a:t>
            </a:r>
            <a:r>
              <a:rPr lang="en-US" sz="2400" i="1" smtClean="0"/>
              <a:t>f</a:t>
            </a:r>
            <a:r>
              <a:rPr lang="en-US" sz="2400" smtClean="0"/>
              <a:t> ’</a:t>
            </a:r>
          </a:p>
          <a:p>
            <a:pPr marL="365760" indent="-283464">
              <a:buClr>
                <a:schemeClr val="accent3"/>
              </a:buClr>
              <a:buFontTx/>
              <a:buNone/>
              <a:defRPr/>
            </a:pPr>
            <a:r>
              <a:rPr lang="en-US" sz="2400" smtClean="0"/>
              <a:t>      	</a:t>
            </a:r>
          </a:p>
          <a:p>
            <a:pPr marL="365760" indent="-283464">
              <a:buClr>
                <a:schemeClr val="accent3"/>
              </a:buClr>
              <a:buFontTx/>
              <a:buNone/>
              <a:defRPr/>
            </a:pPr>
            <a:r>
              <a:rPr lang="en-US" sz="2400" smtClean="0"/>
              <a:t>Jadi,  </a:t>
            </a:r>
            <a:r>
              <a:rPr lang="en-US" sz="2400" i="1" smtClean="0"/>
              <a:t>f </a:t>
            </a:r>
            <a:r>
              <a:rPr lang="en-US" sz="2400" smtClean="0"/>
              <a:t>‘(</a:t>
            </a:r>
            <a:r>
              <a:rPr lang="en-US" sz="2400" i="1" smtClean="0"/>
              <a:t>x</a:t>
            </a:r>
            <a:r>
              <a:rPr lang="en-US" sz="2400" smtClean="0"/>
              <a:t>, </a:t>
            </a:r>
            <a:r>
              <a:rPr lang="en-US" sz="2400" i="1" smtClean="0"/>
              <a:t>y</a:t>
            </a:r>
            <a:r>
              <a:rPr lang="en-US" sz="2400" smtClean="0"/>
              <a:t>, </a:t>
            </a:r>
            <a:r>
              <a:rPr lang="en-US" sz="2400" i="1" smtClean="0"/>
              <a:t>z</a:t>
            </a:r>
            <a:r>
              <a:rPr lang="en-US" sz="2400" smtClean="0"/>
              <a:t>) = </a:t>
            </a:r>
            <a:r>
              <a:rPr lang="en-US" sz="2400" i="1" smtClean="0"/>
              <a:t>x</a:t>
            </a:r>
            <a:r>
              <a:rPr lang="en-US" sz="2400" smtClean="0"/>
              <a:t>’ + (</a:t>
            </a:r>
            <a:r>
              <a:rPr lang="en-US" sz="2400" i="1" smtClean="0"/>
              <a:t>y</a:t>
            </a:r>
            <a:r>
              <a:rPr lang="en-US" sz="2400" smtClean="0"/>
              <a:t> + </a:t>
            </a:r>
            <a:r>
              <a:rPr lang="en-US" sz="2400" i="1" smtClean="0"/>
              <a:t>z</a:t>
            </a:r>
            <a:r>
              <a:rPr lang="en-US" sz="2400" smtClean="0"/>
              <a:t>)(</a:t>
            </a:r>
            <a:r>
              <a:rPr lang="en-US" sz="2400" i="1" smtClean="0"/>
              <a:t>y</a:t>
            </a:r>
            <a:r>
              <a:rPr lang="en-US" sz="2400" smtClean="0"/>
              <a:t>’ + </a:t>
            </a:r>
            <a:r>
              <a:rPr lang="en-US" sz="2400" i="1" smtClean="0"/>
              <a:t>z</a:t>
            </a:r>
            <a:r>
              <a:rPr lang="en-US" sz="2400" smtClean="0"/>
              <a:t>’)</a:t>
            </a:r>
          </a:p>
          <a:p>
            <a:pPr marL="365760" indent="-283464">
              <a:buClr>
                <a:schemeClr val="accent3"/>
              </a:buClr>
              <a:buFontTx/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647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KANONIK</a:t>
            </a:r>
            <a:endParaRPr lang="en-US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605165"/>
              </p:ext>
            </p:extLst>
          </p:nvPr>
        </p:nvGraphicFramePr>
        <p:xfrm>
          <a:off x="3716868" y="1025715"/>
          <a:ext cx="7467600" cy="479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Document" r:id="rId3" imgW="5486400" imgH="3524040" progId="Word.Document.8">
                  <p:embed/>
                </p:oleObj>
              </mc:Choice>
              <mc:Fallback>
                <p:oleObj name="Document" r:id="rId3" imgW="5486400" imgH="35240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868" y="1025715"/>
                        <a:ext cx="7467600" cy="4797425"/>
                      </a:xfrm>
                      <a:prstGeom prst="rect">
                        <a:avLst/>
                      </a:prstGeom>
                      <a:solidFill>
                        <a:schemeClr val="tx1">
                          <a:lumMod val="95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528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KANONIK </a:t>
            </a:r>
            <a:r>
              <a:rPr lang="en-US" sz="2800" smtClean="0"/>
              <a:t>(minterm &amp; maxterm)</a:t>
            </a:r>
            <a:endParaRPr lang="en-US" sz="280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374223"/>
              </p:ext>
            </p:extLst>
          </p:nvPr>
        </p:nvGraphicFramePr>
        <p:xfrm>
          <a:off x="3931023" y="618565"/>
          <a:ext cx="7467600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Document" r:id="rId3" imgW="5632920" imgH="1761480" progId="Word.Document.8">
                  <p:embed/>
                </p:oleObj>
              </mc:Choice>
              <mc:Fallback>
                <p:oleObj name="Document" r:id="rId3" imgW="5632920" imgH="17614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1023" y="618565"/>
                        <a:ext cx="7467600" cy="2289175"/>
                      </a:xfrm>
                      <a:prstGeom prst="rect">
                        <a:avLst/>
                      </a:prstGeom>
                      <a:solidFill>
                        <a:schemeClr val="tx1">
                          <a:lumMod val="95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085007"/>
              </p:ext>
            </p:extLst>
          </p:nvPr>
        </p:nvGraphicFramePr>
        <p:xfrm>
          <a:off x="3931023" y="2929258"/>
          <a:ext cx="7467600" cy="372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Document" r:id="rId5" imgW="5632920" imgH="2812680" progId="Word.Document.8">
                  <p:embed/>
                </p:oleObj>
              </mc:Choice>
              <mc:Fallback>
                <p:oleObj name="Document" r:id="rId5" imgW="5632920" imgH="28126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1023" y="2929258"/>
                        <a:ext cx="7467600" cy="3729038"/>
                      </a:xfrm>
                      <a:prstGeom prst="rect">
                        <a:avLst/>
                      </a:prstGeom>
                      <a:solidFill>
                        <a:schemeClr val="tx1">
                          <a:lumMod val="95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9535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SOAL:</a:t>
            </a:r>
            <a:endParaRPr lang="en-US" sz="280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B995B44-1461-47C2-A012-68182B427DD2}" type="slidenum">
              <a:rPr lang="en-GB" sz="1800">
                <a:solidFill>
                  <a:srgbClr val="FFFFFF"/>
                </a:solidFill>
              </a:rPr>
              <a:pPr eaLnBrk="1" hangingPunct="1"/>
              <a:t>13</a:t>
            </a:fld>
            <a:endParaRPr lang="en-GB" sz="1800">
              <a:solidFill>
                <a:srgbClr val="FFFFFF"/>
              </a:solidFill>
            </a:endParaRP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446832"/>
              </p:ext>
            </p:extLst>
          </p:nvPr>
        </p:nvGraphicFramePr>
        <p:xfrm>
          <a:off x="3648635" y="1044390"/>
          <a:ext cx="7543800" cy="440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Document" r:id="rId3" imgW="5632920" imgH="3288240" progId="Word.Document.8">
                  <p:embed/>
                </p:oleObj>
              </mc:Choice>
              <mc:Fallback>
                <p:oleObj name="Document" r:id="rId3" imgW="5632920" imgH="3288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635" y="1044390"/>
                        <a:ext cx="7543800" cy="4403725"/>
                      </a:xfrm>
                      <a:prstGeom prst="rect">
                        <a:avLst/>
                      </a:prstGeom>
                      <a:solidFill>
                        <a:schemeClr val="tx1">
                          <a:lumMod val="95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115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82392EB-7955-4E8C-ABB6-BA073744C58F}" type="slidenum">
              <a:rPr lang="en-GB" sz="1800">
                <a:solidFill>
                  <a:srgbClr val="FFFFFF"/>
                </a:solidFill>
              </a:rPr>
              <a:pPr eaLnBrk="1" hangingPunct="1"/>
              <a:t>14</a:t>
            </a:fld>
            <a:endParaRPr lang="en-GB" sz="1800">
              <a:solidFill>
                <a:srgbClr val="FFFFFF"/>
              </a:solidFill>
            </a:endParaRP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723892"/>
              </p:ext>
            </p:extLst>
          </p:nvPr>
        </p:nvGraphicFramePr>
        <p:xfrm>
          <a:off x="3621741" y="463550"/>
          <a:ext cx="7391400" cy="589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Document" r:id="rId3" imgW="5486400" imgH="4373640" progId="Word.Document.8">
                  <p:embed/>
                </p:oleObj>
              </mc:Choice>
              <mc:Fallback>
                <p:oleObj name="Document" r:id="rId3" imgW="5486400" imgH="43736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741" y="463550"/>
                        <a:ext cx="7391400" cy="5892800"/>
                      </a:xfrm>
                      <a:prstGeom prst="rect">
                        <a:avLst/>
                      </a:prstGeom>
                      <a:solidFill>
                        <a:schemeClr val="tx1">
                          <a:lumMod val="95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031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46BD161-CC7F-48AB-ACBC-A39ECEF2D4E8}" type="slidenum">
              <a:rPr lang="en-GB" sz="1800">
                <a:solidFill>
                  <a:srgbClr val="FFFFFF"/>
                </a:solidFill>
              </a:rPr>
              <a:pPr eaLnBrk="1" hangingPunct="1"/>
              <a:t>15</a:t>
            </a:fld>
            <a:endParaRPr lang="en-GB" sz="1800">
              <a:solidFill>
                <a:srgbClr val="FFFFFF"/>
              </a:solidFill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990461"/>
              </p:ext>
            </p:extLst>
          </p:nvPr>
        </p:nvGraphicFramePr>
        <p:xfrm>
          <a:off x="3724836" y="1026459"/>
          <a:ext cx="7543800" cy="462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Document" r:id="rId3" imgW="5486400" imgH="3362760" progId="Word.Document.8">
                  <p:embed/>
                </p:oleObj>
              </mc:Choice>
              <mc:Fallback>
                <p:oleObj name="Document" r:id="rId3" imgW="5486400" imgH="33627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836" y="1026459"/>
                        <a:ext cx="7543800" cy="4622800"/>
                      </a:xfrm>
                      <a:prstGeom prst="rect">
                        <a:avLst/>
                      </a:prstGeom>
                      <a:solidFill>
                        <a:schemeClr val="tx1">
                          <a:lumMod val="95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739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cs typeface="Times New Roman" pitchFamily="18" charset="0"/>
              </a:rPr>
              <a:t>Bentuk Baku</a:t>
            </a:r>
            <a:endParaRPr lang="en-GB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Tidak harus mengandung literal yang lengkap.</a:t>
            </a:r>
          </a:p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Contohnya,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f</a:t>
            </a:r>
            <a:r>
              <a:rPr lang="en-US" smtClean="0">
                <a:cs typeface="Times New Roman" panose="02020603050405020304" pitchFamily="18" charset="0"/>
              </a:rPr>
              <a:t>(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y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z</a:t>
            </a:r>
            <a:r>
              <a:rPr lang="en-US" smtClean="0">
                <a:cs typeface="Times New Roman" panose="02020603050405020304" pitchFamily="18" charset="0"/>
              </a:rPr>
              <a:t>) = </a:t>
            </a:r>
            <a:r>
              <a:rPr lang="en-US" i="1" smtClean="0">
                <a:cs typeface="Times New Roman" panose="02020603050405020304" pitchFamily="18" charset="0"/>
              </a:rPr>
              <a:t>y</a:t>
            </a:r>
            <a:r>
              <a:rPr lang="en-US" smtClean="0">
                <a:cs typeface="Times New Roman" panose="02020603050405020304" pitchFamily="18" charset="0"/>
              </a:rPr>
              <a:t>’ + </a:t>
            </a:r>
            <a:r>
              <a:rPr lang="en-US" i="1" smtClean="0">
                <a:cs typeface="Times New Roman" panose="02020603050405020304" pitchFamily="18" charset="0"/>
              </a:rPr>
              <a:t>xy</a:t>
            </a:r>
            <a:r>
              <a:rPr lang="en-US" smtClean="0">
                <a:cs typeface="Times New Roman" panose="02020603050405020304" pitchFamily="18" charset="0"/>
              </a:rPr>
              <a:t> + 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’</a:t>
            </a:r>
            <a:r>
              <a:rPr lang="en-US" i="1" smtClean="0">
                <a:cs typeface="Times New Roman" panose="02020603050405020304" pitchFamily="18" charset="0"/>
              </a:rPr>
              <a:t>yz  	</a:t>
            </a:r>
            <a:r>
              <a:rPr lang="en-US">
                <a:cs typeface="Times New Roman" panose="02020603050405020304" pitchFamily="18" charset="0"/>
              </a:rPr>
              <a:t>(bentuk baku SOP)</a:t>
            </a: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i="1" smtClean="0">
                <a:cs typeface="Times New Roman" panose="02020603050405020304" pitchFamily="18" charset="0"/>
              </a:rPr>
              <a:t> </a:t>
            </a: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i="1" smtClean="0">
                <a:cs typeface="Times New Roman" panose="02020603050405020304" pitchFamily="18" charset="0"/>
              </a:rPr>
              <a:t>f</a:t>
            </a:r>
            <a:r>
              <a:rPr lang="en-US" smtClean="0">
                <a:cs typeface="Times New Roman" panose="02020603050405020304" pitchFamily="18" charset="0"/>
              </a:rPr>
              <a:t>(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y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z</a:t>
            </a:r>
            <a:r>
              <a:rPr lang="en-US" smtClean="0">
                <a:cs typeface="Times New Roman" panose="02020603050405020304" pitchFamily="18" charset="0"/>
              </a:rPr>
              <a:t>) = 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(</a:t>
            </a:r>
            <a:r>
              <a:rPr lang="en-US" i="1" smtClean="0">
                <a:cs typeface="Times New Roman" panose="02020603050405020304" pitchFamily="18" charset="0"/>
              </a:rPr>
              <a:t>y</a:t>
            </a:r>
            <a:r>
              <a:rPr lang="en-US" smtClean="0">
                <a:cs typeface="Times New Roman" panose="02020603050405020304" pitchFamily="18" charset="0"/>
              </a:rPr>
              <a:t>’ + </a:t>
            </a:r>
            <a:r>
              <a:rPr lang="en-US" i="1" smtClean="0">
                <a:cs typeface="Times New Roman" panose="02020603050405020304" pitchFamily="18" charset="0"/>
              </a:rPr>
              <a:t>z</a:t>
            </a:r>
            <a:r>
              <a:rPr lang="en-US" smtClean="0">
                <a:cs typeface="Times New Roman" panose="02020603050405020304" pitchFamily="18" charset="0"/>
              </a:rPr>
              <a:t>)(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’ + </a:t>
            </a:r>
            <a:r>
              <a:rPr lang="en-US" i="1" smtClean="0">
                <a:cs typeface="Times New Roman" panose="02020603050405020304" pitchFamily="18" charset="0"/>
              </a:rPr>
              <a:t>y</a:t>
            </a:r>
            <a:r>
              <a:rPr lang="en-US" smtClean="0">
                <a:cs typeface="Times New Roman" panose="02020603050405020304" pitchFamily="18" charset="0"/>
              </a:rPr>
              <a:t> + </a:t>
            </a:r>
            <a:r>
              <a:rPr lang="en-US" i="1" smtClean="0">
                <a:cs typeface="Times New Roman" panose="02020603050405020304" pitchFamily="18" charset="0"/>
              </a:rPr>
              <a:t>z</a:t>
            </a:r>
            <a:r>
              <a:rPr lang="en-US" smtClean="0">
                <a:cs typeface="Times New Roman" panose="02020603050405020304" pitchFamily="18" charset="0"/>
              </a:rPr>
              <a:t>’)	</a:t>
            </a:r>
            <a:r>
              <a:rPr lang="en-US">
                <a:cs typeface="Times New Roman" panose="02020603050405020304" pitchFamily="18" charset="0"/>
              </a:rPr>
              <a:t>(bentuk baku  POS)</a:t>
            </a:r>
            <a:endParaRPr lang="en-US" sz="2400">
              <a:cs typeface="Times New Roman" panose="02020603050405020304" pitchFamily="18" charset="0"/>
            </a:endParaRPr>
          </a:p>
          <a:p>
            <a:pPr eaLnBrk="1" hangingPunct="1"/>
            <a:endParaRPr lang="en-GB" smtClean="0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365A604-7E40-423F-B03E-1E9214AA2674}" type="slidenum">
              <a:rPr lang="en-GB" sz="1800">
                <a:solidFill>
                  <a:srgbClr val="FFFFFF"/>
                </a:solidFill>
              </a:rPr>
              <a:pPr eaLnBrk="1" hangingPunct="1"/>
              <a:t>16</a:t>
            </a:fld>
            <a:endParaRPr lang="en-GB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50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53" y="2725271"/>
            <a:ext cx="3128682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cs typeface="Times New Roman" pitchFamily="18" charset="0"/>
              </a:rPr>
              <a:t>Penyederhanaan </a:t>
            </a:r>
            <a:r>
              <a:rPr lang="en-US" dirty="0" err="1">
                <a:solidFill>
                  <a:schemeClr val="tx1"/>
                </a:solidFill>
                <a:cs typeface="Times New Roman" pitchFamily="18" charset="0"/>
              </a:rPr>
              <a:t>Secara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Times New Roman" pitchFamily="18" charset="0"/>
              </a:rPr>
              <a:t>Aljabar</a:t>
            </a:r>
            <a:endParaRPr lang="en-GB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367C9D4-D120-41EE-8F1A-DE6FD066FC63}" type="slidenum">
              <a:rPr lang="en-GB" sz="1800">
                <a:solidFill>
                  <a:srgbClr val="FFFFFF"/>
                </a:solidFill>
              </a:rPr>
              <a:pPr eaLnBrk="1" hangingPunct="1"/>
              <a:t>17</a:t>
            </a:fld>
            <a:endParaRPr lang="en-GB" sz="1800">
              <a:solidFill>
                <a:srgbClr val="FFFFFF"/>
              </a:solidFill>
            </a:endParaRP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504077"/>
              </p:ext>
            </p:extLst>
          </p:nvPr>
        </p:nvGraphicFramePr>
        <p:xfrm>
          <a:off x="3935227" y="953622"/>
          <a:ext cx="6810375" cy="501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Document" r:id="rId3" imgW="5491805" imgH="4049473" progId="Word.Document.8">
                  <p:embed/>
                </p:oleObj>
              </mc:Choice>
              <mc:Fallback>
                <p:oleObj name="Document" r:id="rId3" imgW="5491805" imgH="404947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227" y="953622"/>
                        <a:ext cx="6810375" cy="5013325"/>
                      </a:xfrm>
                      <a:prstGeom prst="rect">
                        <a:avLst/>
                      </a:prstGeom>
                      <a:solidFill>
                        <a:schemeClr val="tx1">
                          <a:lumMod val="95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575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25506" y="2339788"/>
            <a:ext cx="3303494" cy="106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cs typeface="Times New Roman" pitchFamily="18" charset="0"/>
              </a:rPr>
              <a:t>Peta </a:t>
            </a:r>
            <a:r>
              <a:rPr lang="en-US" dirty="0" err="1">
                <a:solidFill>
                  <a:schemeClr val="tx1"/>
                </a:solidFill>
                <a:cs typeface="Times New Roman" pitchFamily="18" charset="0"/>
              </a:rPr>
              <a:t>Karnaugh</a:t>
            </a:r>
            <a:endParaRPr lang="en-GB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C7C9C72-2D5C-40D4-8B90-999F42272ABA}" type="slidenum">
              <a:rPr lang="en-GB" sz="1800">
                <a:solidFill>
                  <a:srgbClr val="FFFFFF"/>
                </a:solidFill>
              </a:rPr>
              <a:pPr eaLnBrk="1" hangingPunct="1"/>
              <a:t>18</a:t>
            </a:fld>
            <a:endParaRPr lang="en-GB" sz="1800">
              <a:solidFill>
                <a:srgbClr val="FFFFFF"/>
              </a:solidFill>
            </a:endParaRP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415613"/>
              </p:ext>
            </p:extLst>
          </p:nvPr>
        </p:nvGraphicFramePr>
        <p:xfrm>
          <a:off x="3931998" y="1519518"/>
          <a:ext cx="7467600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Document" r:id="rId3" imgW="5632920" imgH="3295440" progId="Word.Document.8">
                  <p:embed/>
                </p:oleObj>
              </mc:Choice>
              <mc:Fallback>
                <p:oleObj name="Document" r:id="rId3" imgW="5632920" imgH="32954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1998" y="1519518"/>
                        <a:ext cx="7467600" cy="4368800"/>
                      </a:xfrm>
                      <a:prstGeom prst="rect">
                        <a:avLst/>
                      </a:prstGeom>
                      <a:solidFill>
                        <a:schemeClr val="tx1">
                          <a:lumMod val="95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976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378C76C-16B9-4326-B4FE-45620FA93B66}" type="slidenum">
              <a:rPr lang="en-GB" sz="1800">
                <a:solidFill>
                  <a:srgbClr val="FFFFFF"/>
                </a:solidFill>
              </a:rPr>
              <a:pPr eaLnBrk="1" hangingPunct="1"/>
              <a:t>19</a:t>
            </a:fld>
            <a:endParaRPr lang="en-GB" sz="1800">
              <a:solidFill>
                <a:srgbClr val="FFFFFF"/>
              </a:solidFill>
            </a:endParaRP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532340"/>
              </p:ext>
            </p:extLst>
          </p:nvPr>
        </p:nvGraphicFramePr>
        <p:xfrm>
          <a:off x="3729318" y="1550894"/>
          <a:ext cx="7315200" cy="291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Document" r:id="rId3" imgW="5680800" imgH="2263680" progId="Word.Document.8">
                  <p:embed/>
                </p:oleObj>
              </mc:Choice>
              <mc:Fallback>
                <p:oleObj name="Document" r:id="rId3" imgW="5680800" imgH="22636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9318" y="1550894"/>
                        <a:ext cx="7315200" cy="2916238"/>
                      </a:xfrm>
                      <a:prstGeom prst="rect">
                        <a:avLst/>
                      </a:prstGeom>
                      <a:solidFill>
                        <a:schemeClr val="tx1">
                          <a:lumMod val="95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746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Kompetensi dan </a:t>
            </a:r>
            <a:r>
              <a:rPr lang="en-US" sz="4400" smtClean="0"/>
              <a:t>capaian </a:t>
            </a:r>
            <a:r>
              <a:rPr lang="en-US" sz="4400" smtClean="0"/>
              <a:t>materi:</a:t>
            </a:r>
            <a:r>
              <a:rPr lang="en-US" sz="5400" smtClean="0"/>
              <a:t/>
            </a:r>
            <a:br>
              <a:rPr lang="en-US" sz="5400" smtClean="0"/>
            </a:br>
            <a:endParaRPr lang="en-US" sz="5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Menyelesaikan masalah-masalah dengan pemahaman dan fungsi dalam aljabar Boolean</a:t>
            </a:r>
          </a:p>
          <a:p>
            <a:endParaRPr lang="en-US" sz="2400"/>
          </a:p>
          <a:p>
            <a:r>
              <a:rPr lang="en-US" sz="2400" smtClean="0"/>
              <a:t>Definisi</a:t>
            </a:r>
          </a:p>
          <a:p>
            <a:r>
              <a:rPr lang="en-US" sz="2400" smtClean="0"/>
              <a:t>Prinsip Dualitas</a:t>
            </a:r>
          </a:p>
          <a:p>
            <a:r>
              <a:rPr lang="en-US" sz="2400" smtClean="0"/>
              <a:t>Fungsi Boolean dan Komplemen</a:t>
            </a:r>
          </a:p>
          <a:p>
            <a:r>
              <a:rPr lang="en-US" sz="2400" smtClean="0"/>
              <a:t>Kanonik</a:t>
            </a:r>
          </a:p>
          <a:p>
            <a:r>
              <a:rPr lang="en-US" sz="2400" smtClean="0"/>
              <a:t>Penyederhanaan</a:t>
            </a:r>
          </a:p>
          <a:p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342850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TUGAS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4115" y="864108"/>
            <a:ext cx="7315200" cy="512064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mtClean="0"/>
              <a:t>Nyatakan </a:t>
            </a:r>
            <a:r>
              <a:rPr lang="en-US" i="1" smtClean="0"/>
              <a:t>f(a,b,c) = ((ab)’c)’((a’+c)(b’+c’))’  </a:t>
            </a:r>
            <a:r>
              <a:rPr lang="en-US" smtClean="0"/>
              <a:t>dalam bentuk kanonik SOP</a:t>
            </a:r>
          </a:p>
          <a:p>
            <a:pPr marL="457200" indent="-457200">
              <a:buFont typeface="+mj-lt"/>
              <a:buAutoNum type="arabicPeriod"/>
            </a:pPr>
            <a:r>
              <a:rPr lang="en-US" smtClean="0"/>
              <a:t>Cari komplemen dari fungsi </a:t>
            </a:r>
            <a:r>
              <a:rPr lang="en-US" i="1" smtClean="0"/>
              <a:t>f(w,x,y,z) = x’z + w’xy’ + wyz +w’xy </a:t>
            </a:r>
            <a:r>
              <a:rPr lang="en-US" smtClean="0"/>
              <a:t>dengan cara:</a:t>
            </a:r>
          </a:p>
          <a:p>
            <a:pPr marL="960120" lvl="1" indent="-457200">
              <a:buFont typeface="+mj-lt"/>
              <a:buAutoNum type="alphaLcPeriod"/>
            </a:pPr>
            <a:r>
              <a:rPr lang="en-US" smtClean="0"/>
              <a:t>deMorgan</a:t>
            </a:r>
          </a:p>
          <a:p>
            <a:pPr marL="960120" lvl="1" indent="-457200">
              <a:buFont typeface="+mj-lt"/>
              <a:buAutoNum type="alphaLcPeriod"/>
            </a:pPr>
            <a:r>
              <a:rPr lang="en-US" smtClean="0"/>
              <a:t>Dualitas </a:t>
            </a:r>
          </a:p>
          <a:p>
            <a:pPr marL="457200" indent="-457200">
              <a:buFont typeface="+mj-lt"/>
              <a:buAutoNum type="arabicPeriod"/>
            </a:pPr>
            <a:r>
              <a:rPr lang="en-US" smtClean="0"/>
              <a:t>Sederhanakan fungsi Boolean berikut secara aljabar</a:t>
            </a:r>
          </a:p>
          <a:p>
            <a:pPr marL="960120" lvl="1" indent="-457200">
              <a:buFont typeface="+mj-lt"/>
              <a:buAutoNum type="alphaLcPeriod"/>
            </a:pPr>
            <a:r>
              <a:rPr lang="en-US" smtClean="0"/>
              <a:t> </a:t>
            </a:r>
            <a:r>
              <a:rPr lang="en-US" i="1" smtClean="0"/>
              <a:t>xy + x’z + yz</a:t>
            </a:r>
          </a:p>
          <a:p>
            <a:pPr marL="960120" lvl="1" indent="-457200">
              <a:buFont typeface="+mj-lt"/>
              <a:buAutoNum type="alphaLcPeriod"/>
            </a:pPr>
            <a:r>
              <a:rPr lang="en-US" i="1" smtClean="0"/>
              <a:t>(x + y)(x’ + z)(y + z)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mtClean="0"/>
              <a:t>Minimisasi fungsi-fungsi Boolean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444500" algn="l"/>
                <a:tab pos="538163" algn="l"/>
              </a:tabLst>
            </a:pPr>
            <a:r>
              <a:rPr lang="en-US"/>
              <a:t>	</a:t>
            </a:r>
            <a:r>
              <a:rPr lang="en-US" smtClean="0"/>
              <a:t>berikut dengan metode peta Karnaugh,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/>
              <a:t>	</a:t>
            </a:r>
            <a:r>
              <a:rPr lang="en-US" smtClean="0"/>
              <a:t>dalam bentuk baku SOP dan bentuk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/>
              <a:t>	</a:t>
            </a:r>
            <a:r>
              <a:rPr lang="en-US" smtClean="0"/>
              <a:t>baku POS</a:t>
            </a:r>
          </a:p>
          <a:p>
            <a:pPr marL="960120" lvl="1" indent="-457200">
              <a:buFont typeface="+mj-lt"/>
              <a:buAutoNum type="alphaLcPeriod"/>
            </a:pPr>
            <a:r>
              <a:rPr lang="en-US"/>
              <a:t> </a:t>
            </a:r>
            <a:r>
              <a:rPr lang="en-US" i="1" smtClean="0"/>
              <a:t>f(x, y, z) = ∑ (2, 3, 6, 7)</a:t>
            </a:r>
          </a:p>
          <a:p>
            <a:pPr marL="960120" lvl="1" indent="-457200">
              <a:buFont typeface="+mj-lt"/>
              <a:buAutoNum type="alphaLcPeriod"/>
            </a:pPr>
            <a:r>
              <a:rPr lang="en-US"/>
              <a:t> </a:t>
            </a:r>
            <a:r>
              <a:rPr lang="en-US" i="1" smtClean="0"/>
              <a:t>f(x, y, z) = xy + x’y’z’ + x’yz’</a:t>
            </a:r>
          </a:p>
          <a:p>
            <a:pPr marL="960120" lvl="1" indent="-457200">
              <a:buFont typeface="+mj-lt"/>
              <a:buAutoNum type="alphaLcPeriod"/>
            </a:pPr>
            <a:r>
              <a:rPr lang="en-US"/>
              <a:t> </a:t>
            </a:r>
            <a:r>
              <a:rPr lang="en-US" smtClean="0"/>
              <a:t>Diberikan table kebenaran:</a:t>
            </a:r>
          </a:p>
          <a:p>
            <a:pPr marL="960120" lvl="1" indent="-457200">
              <a:buFont typeface="+mj-lt"/>
              <a:buAutoNum type="alphaLcPeriod"/>
            </a:pPr>
            <a:endParaRPr lang="en-US" smtClean="0"/>
          </a:p>
          <a:p>
            <a:pPr marL="457200" indent="-457200">
              <a:buFont typeface="+mj-lt"/>
              <a:buAutoNum type="arabicPeriod"/>
            </a:pP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109804"/>
              </p:ext>
            </p:extLst>
          </p:nvPr>
        </p:nvGraphicFramePr>
        <p:xfrm>
          <a:off x="8473141" y="3224605"/>
          <a:ext cx="315856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491"/>
                <a:gridCol w="654206"/>
                <a:gridCol w="691237"/>
                <a:gridCol w="11726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smtClean="0"/>
                        <a:t>x</a:t>
                      </a:r>
                      <a:endParaRPr lang="en-US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smtClean="0"/>
                        <a:t>y</a:t>
                      </a:r>
                      <a:endParaRPr lang="en-US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smtClean="0"/>
                        <a:t>z</a:t>
                      </a:r>
                      <a:endParaRPr lang="en-US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smtClean="0"/>
                        <a:t>f(x,y,z)</a:t>
                      </a:r>
                      <a:endParaRPr lang="en-US" i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109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DEFINISI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721984"/>
              </p:ext>
            </p:extLst>
          </p:nvPr>
        </p:nvGraphicFramePr>
        <p:xfrm>
          <a:off x="4030663" y="1560513"/>
          <a:ext cx="7246937" cy="346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3" imgW="5486400" imgH="2621160" progId="Word.Document.8">
                  <p:embed/>
                </p:oleObj>
              </mc:Choice>
              <mc:Fallback>
                <p:oleObj name="Document" r:id="rId3" imgW="5486400" imgH="2621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0663" y="1560513"/>
                        <a:ext cx="7246937" cy="3462337"/>
                      </a:xfrm>
                      <a:prstGeom prst="rect">
                        <a:avLst/>
                      </a:prstGeom>
                      <a:solidFill>
                        <a:schemeClr val="tx1">
                          <a:lumMod val="9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332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3"/>
          <p:cNvSpPr>
            <a:spLocks noGrp="1"/>
          </p:cNvSpPr>
          <p:nvPr>
            <p:ph type="title"/>
          </p:nvPr>
        </p:nvSpPr>
        <p:spPr>
          <a:xfrm>
            <a:off x="188258" y="2590799"/>
            <a:ext cx="3160059" cy="199464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POSTULAT HUNTINGTON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6803" name="Content Placeholder 4"/>
          <p:cNvSpPr>
            <a:spLocks noGrp="1"/>
          </p:cNvSpPr>
          <p:nvPr>
            <p:ph idx="1"/>
          </p:nvPr>
        </p:nvSpPr>
        <p:spPr>
          <a:xfrm>
            <a:off x="3563470" y="1788456"/>
            <a:ext cx="7557248" cy="4652682"/>
          </a:xfrm>
        </p:spPr>
        <p:txBody>
          <a:bodyPr>
            <a:normAutofit fontScale="92500" lnSpcReduction="10000"/>
          </a:bodyPr>
          <a:lstStyle/>
          <a:p>
            <a:pPr marL="365760" indent="-283464">
              <a:buClr>
                <a:schemeClr val="accent3"/>
              </a:buClr>
              <a:buNone/>
              <a:defRPr/>
            </a:pPr>
            <a:r>
              <a:rPr lang="en-US" sz="2400" dirty="0"/>
              <a:t>1. </a:t>
            </a:r>
            <a:r>
              <a:rPr lang="en-US" sz="2400" i="1" dirty="0"/>
              <a:t>Closure</a:t>
            </a:r>
            <a:r>
              <a:rPr lang="en-US" sz="2400" dirty="0"/>
              <a:t>:	(</a:t>
            </a:r>
            <a:r>
              <a:rPr lang="en-US" sz="2400" dirty="0" err="1"/>
              <a:t>i</a:t>
            </a:r>
            <a:r>
              <a:rPr lang="en-US" sz="2400" dirty="0"/>
              <a:t>)  </a:t>
            </a:r>
            <a:r>
              <a:rPr lang="en-US" sz="2400" i="1" dirty="0"/>
              <a:t>a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   </a:t>
            </a:r>
          </a:p>
          <a:p>
            <a:pPr marL="365760" indent="-283464">
              <a:buClr>
                <a:schemeClr val="accent3"/>
              </a:buClr>
              <a:buNone/>
              <a:defRPr/>
            </a:pPr>
            <a:r>
              <a:rPr lang="en-US" sz="2400" dirty="0"/>
              <a:t>			(ii)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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     </a:t>
            </a:r>
          </a:p>
          <a:p>
            <a:pPr marL="365760" indent="-283464">
              <a:buClr>
                <a:schemeClr val="accent3"/>
              </a:buClr>
              <a:buNone/>
              <a:defRPr/>
            </a:pPr>
            <a:r>
              <a:rPr lang="en-US" sz="2400" smtClean="0"/>
              <a:t>2</a:t>
            </a:r>
            <a:r>
              <a:rPr lang="en-US" sz="2400" dirty="0"/>
              <a:t>. </a:t>
            </a:r>
            <a:r>
              <a:rPr lang="en-US" sz="2400" dirty="0" err="1"/>
              <a:t>Identitas</a:t>
            </a:r>
            <a:r>
              <a:rPr lang="en-US" sz="2400" dirty="0"/>
              <a:t>:	(</a:t>
            </a:r>
            <a:r>
              <a:rPr lang="en-US" sz="2400" dirty="0" err="1"/>
              <a:t>i</a:t>
            </a:r>
            <a:r>
              <a:rPr lang="en-US" sz="2400" dirty="0"/>
              <a:t>) 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/>
              <a:t>+ </a:t>
            </a:r>
            <a:r>
              <a:rPr lang="en-US" sz="2400" smtClean="0"/>
              <a:t>0 </a:t>
            </a:r>
            <a:r>
              <a:rPr lang="en-US" sz="2400" dirty="0"/>
              <a:t>= </a:t>
            </a:r>
            <a:r>
              <a:rPr lang="en-US" sz="2400" i="1" dirty="0"/>
              <a:t>a</a:t>
            </a:r>
            <a:endParaRPr lang="en-US" sz="2400" dirty="0"/>
          </a:p>
          <a:p>
            <a:pPr marL="365760" indent="-283464">
              <a:buClr>
                <a:schemeClr val="accent3"/>
              </a:buClr>
              <a:buNone/>
              <a:defRPr/>
            </a:pPr>
            <a:r>
              <a:rPr lang="en-US" sz="2400" dirty="0"/>
              <a:t>			(ii)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</a:t>
            </a:r>
            <a:r>
              <a:rPr lang="en-US" sz="2400" dirty="0"/>
              <a:t> 1 = </a:t>
            </a:r>
            <a:r>
              <a:rPr lang="en-US" sz="2400" i="1" dirty="0"/>
              <a:t>a</a:t>
            </a:r>
            <a:r>
              <a:rPr lang="en-US" sz="2400" dirty="0"/>
              <a:t>	</a:t>
            </a:r>
          </a:p>
          <a:p>
            <a:pPr marL="365760" indent="-283464">
              <a:buClr>
                <a:schemeClr val="accent3"/>
              </a:buClr>
              <a:buNone/>
              <a:defRPr/>
            </a:pPr>
            <a:r>
              <a:rPr lang="en-US" sz="2400" dirty="0"/>
              <a:t>3. </a:t>
            </a:r>
            <a:r>
              <a:rPr lang="en-US" sz="2400" dirty="0" err="1"/>
              <a:t>Komutatif</a:t>
            </a:r>
            <a:r>
              <a:rPr lang="en-US" sz="2400" dirty="0"/>
              <a:t>:	(</a:t>
            </a:r>
            <a:r>
              <a:rPr lang="en-US" sz="2400" dirty="0" err="1"/>
              <a:t>i</a:t>
            </a:r>
            <a:r>
              <a:rPr lang="en-US" sz="2400" dirty="0"/>
              <a:t>)  </a:t>
            </a:r>
            <a:r>
              <a:rPr lang="en-US" sz="2400" i="1" dirty="0"/>
              <a:t>a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endParaRPr lang="en-US" sz="2400" dirty="0"/>
          </a:p>
          <a:p>
            <a:pPr marL="365760" indent="-283464">
              <a:buClr>
                <a:schemeClr val="accent3"/>
              </a:buClr>
              <a:buNone/>
              <a:defRPr/>
            </a:pPr>
            <a:r>
              <a:rPr lang="en-US" sz="2400" dirty="0"/>
              <a:t>			(ii) 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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r>
              <a:rPr lang="en-US" sz="2400" dirty="0"/>
              <a:t> . </a:t>
            </a:r>
            <a:r>
              <a:rPr lang="en-US" sz="2400" i="1" dirty="0"/>
              <a:t>a</a:t>
            </a:r>
            <a:endParaRPr lang="en-US" sz="2400" dirty="0"/>
          </a:p>
          <a:p>
            <a:pPr marL="365760" indent="-283464">
              <a:buClr>
                <a:schemeClr val="accent3"/>
              </a:buClr>
              <a:buNone/>
              <a:defRPr/>
            </a:pPr>
            <a:r>
              <a:rPr lang="en-US" sz="2400" dirty="0"/>
              <a:t>4. </a:t>
            </a:r>
            <a:r>
              <a:rPr lang="en-US" sz="2400" dirty="0" err="1"/>
              <a:t>Distributif</a:t>
            </a:r>
            <a:r>
              <a:rPr lang="en-US" sz="2400" dirty="0"/>
              <a:t>:	(</a:t>
            </a:r>
            <a:r>
              <a:rPr lang="en-US" sz="2400" dirty="0" err="1"/>
              <a:t>i</a:t>
            </a:r>
            <a:r>
              <a:rPr lang="en-US" sz="2400" dirty="0"/>
              <a:t>)  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</a:t>
            </a:r>
            <a:r>
              <a:rPr lang="en-US" sz="2400" dirty="0"/>
              <a:t> (</a:t>
            </a:r>
            <a:r>
              <a:rPr lang="en-US" sz="2400" i="1" dirty="0"/>
              <a:t>b</a:t>
            </a:r>
            <a:r>
              <a:rPr lang="en-US" sz="2400" dirty="0"/>
              <a:t> + </a:t>
            </a:r>
            <a:r>
              <a:rPr lang="en-US" sz="2400" i="1" dirty="0"/>
              <a:t>c</a:t>
            </a:r>
            <a:r>
              <a:rPr lang="en-US" sz="2400" dirty="0"/>
              <a:t>) = (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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) + (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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)</a:t>
            </a:r>
          </a:p>
          <a:p>
            <a:pPr marL="365760" indent="-283464">
              <a:buClr>
                <a:schemeClr val="accent3"/>
              </a:buClr>
              <a:buNone/>
              <a:defRPr/>
            </a:pPr>
            <a:r>
              <a:rPr lang="en-US" sz="2400" dirty="0"/>
              <a:t>			(ii)  </a:t>
            </a:r>
            <a:r>
              <a:rPr lang="en-US" sz="2400" i="1" dirty="0"/>
              <a:t>a</a:t>
            </a:r>
            <a:r>
              <a:rPr lang="en-US" sz="2400" dirty="0"/>
              <a:t> + (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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) = (</a:t>
            </a:r>
            <a:r>
              <a:rPr lang="en-US" sz="2400" i="1" dirty="0"/>
              <a:t>a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dirty="0"/>
              <a:t>) </a:t>
            </a:r>
            <a:r>
              <a:rPr lang="en-US" sz="2400" dirty="0">
                <a:sym typeface="Symbol" pitchFamily="18" charset="2"/>
              </a:rPr>
              <a:t></a:t>
            </a:r>
            <a:r>
              <a:rPr lang="en-US" sz="2400" dirty="0"/>
              <a:t> (</a:t>
            </a:r>
            <a:r>
              <a:rPr lang="en-US" sz="2400" i="1" dirty="0"/>
              <a:t>a</a:t>
            </a:r>
            <a:r>
              <a:rPr lang="en-US" sz="2400" dirty="0"/>
              <a:t> + </a:t>
            </a:r>
            <a:r>
              <a:rPr lang="en-US" sz="2400" i="1" dirty="0"/>
              <a:t>c</a:t>
            </a:r>
            <a:r>
              <a:rPr lang="en-US" sz="2400" dirty="0"/>
              <a:t>)</a:t>
            </a:r>
          </a:p>
          <a:p>
            <a:pPr marL="365760" indent="-283464">
              <a:buClr>
                <a:schemeClr val="accent3"/>
              </a:buClr>
              <a:buNone/>
              <a:defRPr/>
            </a:pPr>
            <a:r>
              <a:rPr lang="en-US" sz="2400" dirty="0"/>
              <a:t>5. </a:t>
            </a:r>
            <a:r>
              <a:rPr lang="en-US" sz="2400" dirty="0" err="1"/>
              <a:t>Komplemen</a:t>
            </a:r>
            <a:r>
              <a:rPr lang="en-US" sz="2400" dirty="0"/>
              <a:t>: (</a:t>
            </a:r>
            <a:r>
              <a:rPr lang="en-US" sz="2400" dirty="0" err="1"/>
              <a:t>i</a:t>
            </a:r>
            <a:r>
              <a:rPr lang="en-US" sz="2400" dirty="0"/>
              <a:t>)  </a:t>
            </a:r>
            <a:r>
              <a:rPr lang="en-US" sz="2400" i="1" dirty="0"/>
              <a:t>a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dirty="0"/>
              <a:t>’ = 1 </a:t>
            </a:r>
          </a:p>
          <a:p>
            <a:pPr marL="365760" indent="-283464">
              <a:buClr>
                <a:schemeClr val="accent3"/>
              </a:buClr>
              <a:buNone/>
              <a:defRPr/>
            </a:pPr>
            <a:r>
              <a:rPr lang="en-US" sz="2400" dirty="0"/>
              <a:t> 			    (ii) 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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’ = 0</a:t>
            </a:r>
          </a:p>
          <a:p>
            <a:pPr marL="365760" indent="-283464">
              <a:buClr>
                <a:schemeClr val="accent3"/>
              </a:buClr>
              <a:buNone/>
              <a:defRPr/>
            </a:pPr>
            <a:r>
              <a:rPr lang="en-US" sz="2400" dirty="0"/>
              <a:t> </a:t>
            </a:r>
          </a:p>
          <a:p>
            <a:pPr marL="365760" indent="-283464">
              <a:buClr>
                <a:schemeClr val="accent3"/>
              </a:buClr>
              <a:buNone/>
              <a:defRPr/>
            </a:pPr>
            <a:endParaRPr lang="en-US" sz="2400" dirty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F1C28BB-AB14-4EEB-9C46-337D3862F7CC}" type="slidenum">
              <a:rPr lang="en-GB" sz="1800">
                <a:solidFill>
                  <a:srgbClr val="FFFFFF"/>
                </a:solidFill>
              </a:rPr>
              <a:pPr eaLnBrk="1" hangingPunct="1"/>
              <a:t>4</a:t>
            </a:fld>
            <a:endParaRPr lang="en-GB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7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PRINSIP DUALITAS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087094"/>
              </p:ext>
            </p:extLst>
          </p:nvPr>
        </p:nvGraphicFramePr>
        <p:xfrm>
          <a:off x="3770655" y="968188"/>
          <a:ext cx="7696200" cy="357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Document" r:id="rId3" imgW="5491805" imgH="2553274" progId="Word.Document.8">
                  <p:embed/>
                </p:oleObj>
              </mc:Choice>
              <mc:Fallback>
                <p:oleObj name="Document" r:id="rId3" imgW="5491805" imgH="255327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655" y="968188"/>
                        <a:ext cx="7696200" cy="3576638"/>
                      </a:xfrm>
                      <a:prstGeom prst="rect">
                        <a:avLst/>
                      </a:prstGeom>
                      <a:solidFill>
                        <a:schemeClr val="tx1">
                          <a:lumMod val="95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860623"/>
              </p:ext>
            </p:extLst>
          </p:nvPr>
        </p:nvGraphicFramePr>
        <p:xfrm>
          <a:off x="3770655" y="4529978"/>
          <a:ext cx="769620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Document" r:id="rId5" imgW="5486400" imgH="716400" progId="Word.Document.8">
                  <p:embed/>
                </p:oleObj>
              </mc:Choice>
              <mc:Fallback>
                <p:oleObj name="Document" r:id="rId5" imgW="5486400" imgH="7164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655" y="4529978"/>
                        <a:ext cx="7696200" cy="1023938"/>
                      </a:xfrm>
                      <a:prstGeom prst="rect">
                        <a:avLst/>
                      </a:prstGeom>
                      <a:solidFill>
                        <a:schemeClr val="tx1">
                          <a:lumMod val="95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177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79052" y="2619596"/>
            <a:ext cx="3102030" cy="816565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en-GB" sz="2903" smtClean="0"/>
              <a:t>HUKUM-HUKUM ALJABAR BOOLE</a:t>
            </a:r>
            <a:endParaRPr lang="en-GB" sz="2903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926541" y="715641"/>
            <a:ext cx="4383088" cy="54848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0" rtlCol="0" anchor="ctr">
            <a:normAutofit fontScale="85000" lnSpcReduction="20000"/>
          </a:bodyPr>
          <a:lstStyle/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1. Hukum Komutatif</a:t>
            </a: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	a. x v y = y v x</a:t>
            </a: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	b. x ^ y = y ^ x</a:t>
            </a: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2. Hukum Asosiatif</a:t>
            </a: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	a. (x v y) v z = x v (y v z)</a:t>
            </a:r>
            <a:r>
              <a:rPr lang="ar-SA" sz="2177">
                <a:solidFill>
                  <a:schemeClr val="tx1"/>
                </a:solidFill>
                <a:cs typeface="Arial" panose="020B0604020202020204" pitchFamily="34" charset="0"/>
              </a:rPr>
              <a:t>‏</a:t>
            </a:r>
            <a:endParaRPr lang="en-GB" sz="2177">
              <a:solidFill>
                <a:schemeClr val="tx1"/>
              </a:solidFill>
            </a:endParaRP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	b. (x ^ y) ^ z = x ^ (y ^ z)</a:t>
            </a:r>
            <a:r>
              <a:rPr lang="ar-SA" sz="2177">
                <a:solidFill>
                  <a:schemeClr val="tx1"/>
                </a:solidFill>
                <a:cs typeface="Arial" panose="020B0604020202020204" pitchFamily="34" charset="0"/>
              </a:rPr>
              <a:t>‏</a:t>
            </a:r>
            <a:endParaRPr lang="en-GB" sz="2177">
              <a:solidFill>
                <a:schemeClr val="tx1"/>
              </a:solidFill>
            </a:endParaRP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3. Hukum Distributif</a:t>
            </a: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	a. x v (y ^ z) = (x v y) ^ (x v z)</a:t>
            </a:r>
            <a:r>
              <a:rPr lang="ar-SA" sz="2177">
                <a:solidFill>
                  <a:schemeClr val="tx1"/>
                </a:solidFill>
                <a:cs typeface="Arial" panose="020B0604020202020204" pitchFamily="34" charset="0"/>
              </a:rPr>
              <a:t>‏</a:t>
            </a:r>
            <a:endParaRPr lang="en-GB" sz="2177">
              <a:solidFill>
                <a:schemeClr val="tx1"/>
              </a:solidFill>
            </a:endParaRP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	b. x ^ (y v z) = (x ^ y) v (x ^ z)</a:t>
            </a:r>
            <a:r>
              <a:rPr lang="ar-SA" sz="2177">
                <a:solidFill>
                  <a:schemeClr val="tx1"/>
                </a:solidFill>
                <a:cs typeface="Arial" panose="020B0604020202020204" pitchFamily="34" charset="0"/>
              </a:rPr>
              <a:t>‏</a:t>
            </a:r>
            <a:endParaRPr lang="en-GB" sz="2177">
              <a:solidFill>
                <a:schemeClr val="tx1"/>
              </a:solidFill>
            </a:endParaRP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4. Hukum Identitas</a:t>
            </a: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	a. x v 0 = x</a:t>
            </a: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	b. x ^ 1 = x</a:t>
            </a: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5. Hukum Negasi</a:t>
            </a: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	a. x v x' = 1</a:t>
            </a: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	b. x ^ x' = 0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421516" y="693997"/>
            <a:ext cx="3110727" cy="405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5pPr>
            <a:lvl6pPr marL="1536700" indent="-215900" defTabSz="71913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6pPr>
            <a:lvl7pPr marL="1993900" indent="-215900" defTabSz="71913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7pPr>
            <a:lvl8pPr marL="2451100" indent="-215900" defTabSz="71913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8pPr>
            <a:lvl9pPr marL="2908300" indent="-215900" defTabSz="71913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9pPr>
          </a:lstStyle>
          <a:p>
            <a:r>
              <a:rPr lang="en-GB" sz="1900">
                <a:solidFill>
                  <a:schemeClr val="tx1"/>
                </a:solidFill>
                <a:latin typeface="Calibri" panose="020F0502020204030204" pitchFamily="34" charset="0"/>
              </a:rPr>
              <a:t>6. Hukum Idempoten</a:t>
            </a:r>
          </a:p>
          <a:p>
            <a:r>
              <a:rPr lang="en-GB" sz="1900">
                <a:solidFill>
                  <a:schemeClr val="tx1"/>
                </a:solidFill>
                <a:latin typeface="Calibri" panose="020F0502020204030204" pitchFamily="34" charset="0"/>
              </a:rPr>
              <a:t>	a. x v x = x</a:t>
            </a:r>
          </a:p>
          <a:p>
            <a:r>
              <a:rPr lang="en-GB" sz="1900">
                <a:solidFill>
                  <a:schemeClr val="tx1"/>
                </a:solidFill>
                <a:latin typeface="Calibri" panose="020F0502020204030204" pitchFamily="34" charset="0"/>
              </a:rPr>
              <a:t>	b. x ^ x = x</a:t>
            </a:r>
          </a:p>
          <a:p>
            <a:r>
              <a:rPr lang="en-GB" sz="1900">
                <a:solidFill>
                  <a:schemeClr val="tx1"/>
                </a:solidFill>
                <a:latin typeface="Calibri" panose="020F0502020204030204" pitchFamily="34" charset="0"/>
              </a:rPr>
              <a:t>7. Hukum Ikatan</a:t>
            </a:r>
          </a:p>
          <a:p>
            <a:r>
              <a:rPr lang="en-GB" sz="1900">
                <a:solidFill>
                  <a:schemeClr val="tx1"/>
                </a:solidFill>
                <a:latin typeface="Calibri" panose="020F0502020204030204" pitchFamily="34" charset="0"/>
              </a:rPr>
              <a:t>	a. x v 1 = 1</a:t>
            </a:r>
          </a:p>
          <a:p>
            <a:r>
              <a:rPr lang="en-GB" sz="1900">
                <a:solidFill>
                  <a:schemeClr val="tx1"/>
                </a:solidFill>
                <a:latin typeface="Calibri" panose="020F0502020204030204" pitchFamily="34" charset="0"/>
              </a:rPr>
              <a:t>	b. x ^ 0 = 0</a:t>
            </a:r>
          </a:p>
          <a:p>
            <a:r>
              <a:rPr lang="en-GB" sz="1900">
                <a:solidFill>
                  <a:schemeClr val="tx1"/>
                </a:solidFill>
                <a:latin typeface="Calibri" panose="020F0502020204030204" pitchFamily="34" charset="0"/>
              </a:rPr>
              <a:t>8. Hukum Absorbsi</a:t>
            </a:r>
          </a:p>
          <a:p>
            <a:r>
              <a:rPr lang="en-GB" sz="1900">
                <a:solidFill>
                  <a:schemeClr val="tx1"/>
                </a:solidFill>
                <a:latin typeface="Calibri" panose="020F0502020204030204" pitchFamily="34" charset="0"/>
              </a:rPr>
              <a:t>	a. (x ^ y) v x = x</a:t>
            </a:r>
          </a:p>
          <a:p>
            <a:r>
              <a:rPr lang="en-GB" sz="1900">
                <a:solidFill>
                  <a:schemeClr val="tx1"/>
                </a:solidFill>
                <a:latin typeface="Calibri" panose="020F0502020204030204" pitchFamily="34" charset="0"/>
              </a:rPr>
              <a:t>	b. (x v y) ^ x = x</a:t>
            </a:r>
          </a:p>
          <a:p>
            <a:r>
              <a:rPr lang="en-GB" sz="1900">
                <a:solidFill>
                  <a:schemeClr val="tx1"/>
                </a:solidFill>
                <a:latin typeface="Calibri" panose="020F0502020204030204" pitchFamily="34" charset="0"/>
              </a:rPr>
              <a:t>9. Hukum De Morgan</a:t>
            </a:r>
          </a:p>
          <a:p>
            <a:r>
              <a:rPr lang="en-GB" sz="1900">
                <a:solidFill>
                  <a:schemeClr val="tx1"/>
                </a:solidFill>
                <a:latin typeface="Calibri" panose="020F0502020204030204" pitchFamily="34" charset="0"/>
              </a:rPr>
              <a:t>	a. (x v y)' = x' ^ y'</a:t>
            </a:r>
          </a:p>
          <a:p>
            <a:r>
              <a:rPr lang="en-GB" sz="1900">
                <a:solidFill>
                  <a:schemeClr val="tx1"/>
                </a:solidFill>
                <a:latin typeface="Calibri" panose="020F0502020204030204" pitchFamily="34" charset="0"/>
              </a:rPr>
              <a:t>	b. (x ^ y)' = x' v y'</a:t>
            </a:r>
          </a:p>
        </p:txBody>
      </p:sp>
    </p:spTree>
    <p:extLst>
      <p:ext uri="{BB962C8B-B14F-4D97-AF65-F5344CB8AC3E}">
        <p14:creationId xmlns:p14="http://schemas.microsoft.com/office/powerpoint/2010/main" val="14005779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FUNGSI BOOLEAN</a:t>
            </a:r>
            <a:endParaRPr lang="en-US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793068" y="1531334"/>
            <a:ext cx="73914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b="1"/>
              <a:t>Fungsi Boolean</a:t>
            </a:r>
            <a:r>
              <a:rPr lang="en-US"/>
              <a:t> (disebut juga fungsi biner) adalah pemetaan dari </a:t>
            </a:r>
            <a:r>
              <a:rPr lang="en-US" i="1"/>
              <a:t>Bn</a:t>
            </a:r>
            <a:r>
              <a:rPr lang="en-US"/>
              <a:t> ke </a:t>
            </a:r>
            <a:r>
              <a:rPr lang="en-US" i="1"/>
              <a:t>B</a:t>
            </a:r>
            <a:r>
              <a:rPr lang="en-US"/>
              <a:t> melalui ekspresi Boolean, kita menuliskannya sebagai</a:t>
            </a:r>
          </a:p>
          <a:p>
            <a:pPr algn="just" eaLnBrk="1" hangingPunct="1"/>
            <a:endParaRPr lang="en-US"/>
          </a:p>
          <a:p>
            <a:pPr algn="just" eaLnBrk="1" hangingPunct="1"/>
            <a:r>
              <a:rPr lang="en-US"/>
              <a:t>		</a:t>
            </a:r>
            <a:r>
              <a:rPr lang="en-US" i="1"/>
              <a:t>f</a:t>
            </a:r>
            <a:r>
              <a:rPr lang="en-US"/>
              <a:t> : </a:t>
            </a:r>
            <a:r>
              <a:rPr lang="en-US" i="1"/>
              <a:t>Bn</a:t>
            </a:r>
            <a:r>
              <a:rPr lang="en-US"/>
              <a:t> </a:t>
            </a:r>
            <a:r>
              <a:rPr lang="en-US">
                <a:sym typeface="Symbol" panose="05050102010706020507" pitchFamily="18" charset="2"/>
              </a:rPr>
              <a:t></a:t>
            </a:r>
            <a:r>
              <a:rPr lang="en-US"/>
              <a:t> </a:t>
            </a:r>
            <a:r>
              <a:rPr lang="en-US" i="1"/>
              <a:t>B</a:t>
            </a:r>
            <a:endParaRPr lang="en-US"/>
          </a:p>
          <a:p>
            <a:pPr algn="just" eaLnBrk="1" hangingPunct="1"/>
            <a:endParaRPr lang="en-US"/>
          </a:p>
          <a:p>
            <a:pPr algn="just" eaLnBrk="1" hangingPunct="1"/>
            <a:r>
              <a:rPr lang="en-US"/>
              <a:t>yang dalam hal ini </a:t>
            </a:r>
            <a:r>
              <a:rPr lang="en-US" i="1"/>
              <a:t>Bn</a:t>
            </a:r>
            <a:r>
              <a:rPr lang="en-US"/>
              <a:t> adalah himpunan yang beranggotakan  pasangan terurut ganda-</a:t>
            </a:r>
            <a:r>
              <a:rPr lang="en-US" i="1"/>
              <a:t>n</a:t>
            </a:r>
            <a:r>
              <a:rPr lang="en-US"/>
              <a:t> (</a:t>
            </a:r>
            <a:r>
              <a:rPr lang="en-US" i="1"/>
              <a:t>ordered n-tuple</a:t>
            </a:r>
            <a:r>
              <a:rPr lang="en-US"/>
              <a:t>) di dalam daerah asal </a:t>
            </a:r>
            <a:r>
              <a:rPr lang="en-US" i="1"/>
              <a:t>B</a:t>
            </a:r>
            <a:r>
              <a:rPr lang="en-US"/>
              <a:t>. </a:t>
            </a:r>
          </a:p>
          <a:p>
            <a:pPr algn="just"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1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075387"/>
              </p:ext>
            </p:extLst>
          </p:nvPr>
        </p:nvGraphicFramePr>
        <p:xfrm>
          <a:off x="3984812" y="1086992"/>
          <a:ext cx="7315200" cy="4211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3" imgW="5632920" imgH="3364560" progId="Word.Document.8">
                  <p:embed/>
                </p:oleObj>
              </mc:Choice>
              <mc:Fallback>
                <p:oleObj name="Document" r:id="rId3" imgW="5632920" imgH="3364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812" y="1086992"/>
                        <a:ext cx="7315200" cy="421114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954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KOMPLEMEN FUNGSI</a:t>
            </a:r>
            <a:endParaRPr lang="en-US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969190"/>
              </p:ext>
            </p:extLst>
          </p:nvPr>
        </p:nvGraphicFramePr>
        <p:xfrm>
          <a:off x="4016189" y="1806388"/>
          <a:ext cx="7543800" cy="278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Document" r:id="rId3" imgW="5491805" imgH="2025458" progId="Word.Document.8">
                  <p:embed/>
                </p:oleObj>
              </mc:Choice>
              <mc:Fallback>
                <p:oleObj name="Document" r:id="rId3" imgW="5491805" imgH="202545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189" y="1806388"/>
                        <a:ext cx="7543800" cy="2781300"/>
                      </a:xfrm>
                      <a:prstGeom prst="rect">
                        <a:avLst/>
                      </a:prstGeom>
                      <a:solidFill>
                        <a:schemeClr val="tx1">
                          <a:lumMod val="95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779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329</TotalTime>
  <Words>244</Words>
  <Application>Microsoft Office PowerPoint</Application>
  <PresentationFormat>Widescreen</PresentationFormat>
  <Paragraphs>141</Paragraphs>
  <Slides>20</Slides>
  <Notes>1</Notes>
  <HiddenSlides>1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Corbel</vt:lpstr>
      <vt:lpstr>Georgia</vt:lpstr>
      <vt:lpstr>msmincho</vt:lpstr>
      <vt:lpstr>Symbol</vt:lpstr>
      <vt:lpstr>Times New Roman</vt:lpstr>
      <vt:lpstr>Wingdings 2</vt:lpstr>
      <vt:lpstr>Frame</vt:lpstr>
      <vt:lpstr>Document</vt:lpstr>
      <vt:lpstr>Aljabar Boole</vt:lpstr>
      <vt:lpstr>Kompetensi dan capaian materi: </vt:lpstr>
      <vt:lpstr>DEFINISI</vt:lpstr>
      <vt:lpstr>POSTULAT HUNTINGTON</vt:lpstr>
      <vt:lpstr>PRINSIP DUALITAS</vt:lpstr>
      <vt:lpstr>HUKUM-HUKUM ALJABAR BOOLE</vt:lpstr>
      <vt:lpstr>FUNGSI BOOLEAN</vt:lpstr>
      <vt:lpstr>PowerPoint Presentation</vt:lpstr>
      <vt:lpstr>KOMPLEMEN FUNGSI</vt:lpstr>
      <vt:lpstr>PowerPoint Presentation</vt:lpstr>
      <vt:lpstr>KANONIK</vt:lpstr>
      <vt:lpstr>KANONIK (minterm &amp; maxterm)</vt:lpstr>
      <vt:lpstr>CONTOH SOAL:</vt:lpstr>
      <vt:lpstr>PowerPoint Presentation</vt:lpstr>
      <vt:lpstr>PowerPoint Presentation</vt:lpstr>
      <vt:lpstr>Bentuk Baku</vt:lpstr>
      <vt:lpstr>Penyederhanaan Secara Aljabar</vt:lpstr>
      <vt:lpstr>Peta Karnaugh</vt:lpstr>
      <vt:lpstr>PowerPoint Presentation</vt:lpstr>
      <vt:lpstr>TUGAS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Aljabar Boole</dc:title>
  <dc:creator>indi widi</dc:creator>
  <cp:lastModifiedBy>indi widi</cp:lastModifiedBy>
  <cp:revision>18</cp:revision>
  <dcterms:created xsi:type="dcterms:W3CDTF">2016-06-05T12:11:23Z</dcterms:created>
  <dcterms:modified xsi:type="dcterms:W3CDTF">2016-06-06T03:32:06Z</dcterms:modified>
</cp:coreProperties>
</file>