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6" autoAdjust="0"/>
    <p:restoredTop sz="94655" autoAdjust="0"/>
  </p:normalViewPr>
  <p:slideViewPr>
    <p:cSldViewPr>
      <p:cViewPr>
        <p:scale>
          <a:sx n="70" d="100"/>
          <a:sy n="70" d="100"/>
        </p:scale>
        <p:origin x="-16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9C307C-21E7-4BFC-9FD3-BF5A230AE9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6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852738"/>
            <a:ext cx="691356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913562" cy="50323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1863" y="260350"/>
            <a:ext cx="1871662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5464175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36671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4813" y="908050"/>
            <a:ext cx="3668712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74882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2708275"/>
            <a:ext cx="4718050" cy="793750"/>
          </a:xfrm>
          <a:noFill/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  <a:latin typeface="Tahoma" charset="0"/>
              </a:rPr>
              <a:t>T R A N S P O R T A S I</a:t>
            </a:r>
            <a:endParaRPr lang="uk-UA" sz="2600" dirty="0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3429000"/>
            <a:ext cx="4718050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NWC, LC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VAM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0480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Least Cost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dirty="0" smtClean="0"/>
              <a:t>TC </a:t>
            </a:r>
            <a:r>
              <a:rPr lang="en-US" sz="2400" dirty="0" err="1" smtClean="0"/>
              <a:t>awal</a:t>
            </a:r>
            <a:r>
              <a:rPr lang="en-US" sz="2400" dirty="0" smtClean="0"/>
              <a:t> = 15(0)+15(9)+10(20)+5(0)</a:t>
            </a:r>
          </a:p>
          <a:p>
            <a:pPr marL="514350" indent="-514350">
              <a:buNone/>
            </a:pPr>
            <a:r>
              <a:rPr lang="en-US" sz="2400" dirty="0" smtClean="0"/>
              <a:t>              = 335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219200"/>
          <a:ext cx="7010402" cy="3809997"/>
        </p:xfrm>
        <a:graphic>
          <a:graphicData uri="http://schemas.openxmlformats.org/drawingml/2006/table">
            <a:tbl>
              <a:tblPr/>
              <a:tblGrid>
                <a:gridCol w="808408"/>
                <a:gridCol w="947352"/>
                <a:gridCol w="694724"/>
                <a:gridCol w="467360"/>
                <a:gridCol w="694724"/>
                <a:gridCol w="378940"/>
                <a:gridCol w="694724"/>
                <a:gridCol w="378940"/>
                <a:gridCol w="694724"/>
                <a:gridCol w="442098"/>
                <a:gridCol w="808408"/>
              </a:tblGrid>
              <a:tr h="4152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63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2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Prosedurnya</a:t>
            </a:r>
            <a:r>
              <a:rPr lang="en-US" dirty="0" smtClean="0"/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Hitung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penalty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selisih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ongkos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penalty </a:t>
            </a:r>
            <a:r>
              <a:rPr lang="en-US" sz="2400" dirty="0" err="1" smtClean="0"/>
              <a:t>terbesar</a:t>
            </a:r>
            <a:r>
              <a:rPr lang="en-US" sz="2400" dirty="0" smtClean="0"/>
              <a:t> </a:t>
            </a:r>
            <a:r>
              <a:rPr lang="en-US" sz="2400" dirty="0" err="1" smtClean="0"/>
              <a:t>diantara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Cari</a:t>
            </a:r>
            <a:r>
              <a:rPr lang="en-US" sz="2400" dirty="0" smtClean="0"/>
              <a:t> </a:t>
            </a:r>
            <a:r>
              <a:rPr lang="en-US" sz="2400" dirty="0" err="1" smtClean="0"/>
              <a:t>ongkos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baris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kolom</a:t>
            </a:r>
            <a:r>
              <a:rPr lang="id-ID" sz="2400" dirty="0" smtClean="0"/>
              <a:t> yang terpilih</a:t>
            </a:r>
            <a:endParaRPr lang="en-US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err="1" smtClean="0"/>
              <a:t>Alokasikan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</a:t>
            </a:r>
            <a:r>
              <a:rPr lang="en-US" sz="2400" dirty="0" err="1" smtClean="0"/>
              <a:t>komoditas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ongkos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Iterasi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752600"/>
          <a:ext cx="7289800" cy="4126228"/>
        </p:xfrm>
        <a:graphic>
          <a:graphicData uri="http://schemas.openxmlformats.org/drawingml/2006/table">
            <a:tbl>
              <a:tblPr/>
              <a:tblGrid>
                <a:gridCol w="753711"/>
                <a:gridCol w="883255"/>
                <a:gridCol w="647721"/>
                <a:gridCol w="435739"/>
                <a:gridCol w="647721"/>
                <a:gridCol w="353302"/>
                <a:gridCol w="647721"/>
                <a:gridCol w="353302"/>
                <a:gridCol w="647721"/>
                <a:gridCol w="412185"/>
                <a:gridCol w="753711"/>
                <a:gridCol w="753711"/>
              </a:tblGrid>
              <a:tr h="37593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6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8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9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93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74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9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Iterasi</a:t>
            </a:r>
            <a:r>
              <a:rPr lang="en-US" dirty="0" smtClean="0"/>
              <a:t> 2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1752600"/>
          <a:ext cx="6629399" cy="3886200"/>
        </p:xfrm>
        <a:graphic>
          <a:graphicData uri="http://schemas.openxmlformats.org/drawingml/2006/table">
            <a:tbl>
              <a:tblPr/>
              <a:tblGrid>
                <a:gridCol w="805088"/>
                <a:gridCol w="943463"/>
                <a:gridCol w="691873"/>
                <a:gridCol w="377385"/>
                <a:gridCol w="691873"/>
                <a:gridCol w="377385"/>
                <a:gridCol w="691873"/>
                <a:gridCol w="440283"/>
                <a:gridCol w="805088"/>
                <a:gridCol w="805088"/>
              </a:tblGrid>
              <a:tr h="4368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32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8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3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47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8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VAM(4)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Iterasi</a:t>
            </a:r>
            <a:r>
              <a:rPr lang="en-US" dirty="0" smtClean="0"/>
              <a:t> 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1981200"/>
          <a:ext cx="5943601" cy="3352799"/>
        </p:xfrm>
        <a:graphic>
          <a:graphicData uri="http://schemas.openxmlformats.org/drawingml/2006/table">
            <a:tbl>
              <a:tblPr/>
              <a:tblGrid>
                <a:gridCol w="860612"/>
                <a:gridCol w="1008530"/>
                <a:gridCol w="739588"/>
                <a:gridCol w="403412"/>
                <a:gridCol w="739588"/>
                <a:gridCol w="470647"/>
                <a:gridCol w="860612"/>
                <a:gridCol w="860612"/>
              </a:tblGrid>
              <a:tr h="3768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7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88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5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88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Iterasi</a:t>
            </a:r>
            <a:r>
              <a:rPr lang="en-US" dirty="0" smtClean="0"/>
              <a:t> 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33600" y="1828800"/>
          <a:ext cx="5410202" cy="2971800"/>
        </p:xfrm>
        <a:graphic>
          <a:graphicData uri="http://schemas.openxmlformats.org/drawingml/2006/table">
            <a:tbl>
              <a:tblPr/>
              <a:tblGrid>
                <a:gridCol w="783378"/>
                <a:gridCol w="918021"/>
                <a:gridCol w="673215"/>
                <a:gridCol w="367208"/>
                <a:gridCol w="673215"/>
                <a:gridCol w="428409"/>
                <a:gridCol w="783378"/>
                <a:gridCol w="783378"/>
              </a:tblGrid>
              <a:tr h="62456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9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96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9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415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VAM(6)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dirty="0" smtClean="0"/>
              <a:t>TC = 5(0)+10(7)+15(9)+5(0)+10(11)</a:t>
            </a:r>
          </a:p>
          <a:p>
            <a:pPr marL="514350" indent="-514350">
              <a:buNone/>
            </a:pPr>
            <a:r>
              <a:rPr lang="en-US" sz="2400" dirty="0" smtClean="0"/>
              <a:t>      = 315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066800"/>
          <a:ext cx="6400800" cy="3657600"/>
        </p:xfrm>
        <a:graphic>
          <a:graphicData uri="http://schemas.openxmlformats.org/drawingml/2006/table">
            <a:tbl>
              <a:tblPr/>
              <a:tblGrid>
                <a:gridCol w="738111"/>
                <a:gridCol w="864973"/>
                <a:gridCol w="634313"/>
                <a:gridCol w="426720"/>
                <a:gridCol w="634313"/>
                <a:gridCol w="345989"/>
                <a:gridCol w="634313"/>
                <a:gridCol w="345989"/>
                <a:gridCol w="634313"/>
                <a:gridCol w="403655"/>
                <a:gridCol w="738111"/>
              </a:tblGrid>
              <a:tr h="378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54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5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79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985000" cy="7239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Pengantar</a:t>
            </a:r>
            <a:r>
              <a:rPr lang="en-US" dirty="0" smtClean="0">
                <a:solidFill>
                  <a:schemeClr val="tx1"/>
                </a:solidFill>
              </a:rPr>
              <a:t>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92263"/>
            <a:ext cx="6988175" cy="5265737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linier</a:t>
            </a:r>
          </a:p>
          <a:p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pembatas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endParaRPr lang="en-US" dirty="0" smtClean="0"/>
          </a:p>
          <a:p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optimal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Pengantar</a:t>
            </a:r>
            <a:r>
              <a:rPr lang="en-US" dirty="0" smtClean="0">
                <a:solidFill>
                  <a:schemeClr val="tx1"/>
                </a:solidFill>
              </a:rPr>
              <a:t>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6988175" cy="5265737"/>
          </a:xfrm>
        </p:spPr>
        <p:txBody>
          <a:bodyPr/>
          <a:lstStyle/>
          <a:p>
            <a:pPr algn="just"/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(</a:t>
            </a:r>
            <a:r>
              <a:rPr lang="en-US" i="1" dirty="0" smtClean="0"/>
              <a:t>supply</a:t>
            </a:r>
            <a:r>
              <a:rPr lang="en-US" dirty="0" smtClean="0"/>
              <a:t>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(</a:t>
            </a:r>
            <a:r>
              <a:rPr lang="en-US" i="1" dirty="0" smtClean="0"/>
              <a:t>demand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meminimumkan</a:t>
            </a:r>
            <a:r>
              <a:rPr lang="en-US" dirty="0" smtClean="0"/>
              <a:t> </a:t>
            </a:r>
            <a:r>
              <a:rPr lang="en-US" dirty="0" err="1" smtClean="0"/>
              <a:t>ongkos</a:t>
            </a:r>
            <a:r>
              <a:rPr lang="en-US" dirty="0" smtClean="0"/>
              <a:t> </a:t>
            </a:r>
            <a:r>
              <a:rPr lang="en-US" dirty="0" err="1" smtClean="0"/>
              <a:t>pendistribusian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85000" cy="7239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transportasi</a:t>
            </a:r>
            <a:r>
              <a:rPr lang="en-US" dirty="0" smtClean="0">
                <a:solidFill>
                  <a:schemeClr val="tx1"/>
                </a:solidFill>
              </a:rPr>
              <a:t>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6988175" cy="5265737"/>
          </a:xfrm>
        </p:spPr>
        <p:txBody>
          <a:bodyPr/>
          <a:lstStyle/>
          <a:p>
            <a:pPr algn="just"/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Kuantitas</a:t>
            </a:r>
            <a:r>
              <a:rPr lang="en-US" sz="2400" dirty="0" smtClean="0"/>
              <a:t> </a:t>
            </a:r>
            <a:r>
              <a:rPr lang="en-US" sz="2400" dirty="0" err="1" smtClean="0"/>
              <a:t>komoditas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didistribusikan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berjumlah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Komoditas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dikirim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diangkut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,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Ongkos</a:t>
            </a:r>
            <a:r>
              <a:rPr lang="en-US" sz="2400" dirty="0" smtClean="0"/>
              <a:t> </a:t>
            </a:r>
            <a:r>
              <a:rPr lang="en-US" sz="2400" dirty="0" err="1" smtClean="0"/>
              <a:t>pendistribusian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85000" cy="7239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Ciri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khusus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transportasi</a:t>
            </a:r>
            <a:r>
              <a:rPr lang="en-US" dirty="0" smtClean="0">
                <a:solidFill>
                  <a:schemeClr val="tx1"/>
                </a:solidFill>
              </a:rPr>
              <a:t>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6988175" cy="5265737"/>
          </a:xfrm>
        </p:spPr>
        <p:txBody>
          <a:bodyPr/>
          <a:lstStyle/>
          <a:p>
            <a:pPr algn="just"/>
            <a:r>
              <a:rPr lang="en-US" sz="2400" dirty="0" err="1" smtClean="0"/>
              <a:t>Suatu</a:t>
            </a:r>
            <a:r>
              <a:rPr lang="en-US" sz="2400" dirty="0" smtClean="0"/>
              <a:t> model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</a:t>
            </a:r>
            <a:r>
              <a:rPr lang="en-US" sz="2400" dirty="0" err="1" smtClean="0"/>
              <a:t>dikatakan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seimbang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total supply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total demand</a:t>
            </a:r>
          </a:p>
          <a:p>
            <a:pPr algn="just"/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demand </a:t>
            </a:r>
            <a:r>
              <a:rPr lang="en-US" sz="2400" dirty="0" err="1" smtClean="0"/>
              <a:t>melebihi</a:t>
            </a:r>
            <a:r>
              <a:rPr lang="en-US" sz="2400" dirty="0" smtClean="0"/>
              <a:t> supply,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ditambahkan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dummy supply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menutupi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demand,begitu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sebaliknya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dummy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ongkos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transportasinya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ongkosnya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85000" cy="7239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Prosedur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Transportasi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6988175" cy="526573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fisibel</a:t>
            </a:r>
            <a:r>
              <a:rPr lang="en-US" dirty="0" smtClean="0"/>
              <a:t> basis </a:t>
            </a:r>
            <a:r>
              <a:rPr lang="en-US" dirty="0" err="1" smtClean="0"/>
              <a:t>awal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North West Corner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Least Cost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Metode</a:t>
            </a:r>
            <a:r>
              <a:rPr lang="en-US" dirty="0" smtClean="0"/>
              <a:t> Vogel </a:t>
            </a:r>
            <a:r>
              <a:rPr lang="en-US" dirty="0" err="1" smtClean="0"/>
              <a:t>Aproximation</a:t>
            </a:r>
            <a:r>
              <a:rPr lang="en-US" dirty="0" smtClean="0"/>
              <a:t> Method</a:t>
            </a:r>
          </a:p>
          <a:p>
            <a:pPr marL="514350" indent="-514350">
              <a:buAutoNum type="arabicPeriod" startAt="2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entering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AutoNum type="arabicPeriod" startAt="2"/>
            </a:pP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i="1" dirty="0" smtClean="0"/>
              <a:t>leaving </a:t>
            </a:r>
            <a:r>
              <a:rPr lang="en-US" i="1" dirty="0" err="1" smtClean="0"/>
              <a:t>variabel</a:t>
            </a:r>
            <a:endParaRPr lang="en-US" i="1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North West Corner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1295400"/>
          <a:ext cx="6705603" cy="4190998"/>
        </p:xfrm>
        <a:graphic>
          <a:graphicData uri="http://schemas.openxmlformats.org/drawingml/2006/table">
            <a:tbl>
              <a:tblPr/>
              <a:tblGrid>
                <a:gridCol w="773259"/>
                <a:gridCol w="906163"/>
                <a:gridCol w="664519"/>
                <a:gridCol w="447040"/>
                <a:gridCol w="664519"/>
                <a:gridCol w="362465"/>
                <a:gridCol w="664519"/>
                <a:gridCol w="362465"/>
                <a:gridCol w="664519"/>
                <a:gridCol w="422876"/>
                <a:gridCol w="773259"/>
              </a:tblGrid>
              <a:tr h="4567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50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7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North West Corner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400" dirty="0" smtClean="0"/>
              <a:t>TC </a:t>
            </a:r>
            <a:r>
              <a:rPr lang="en-US" sz="2400" dirty="0" err="1" smtClean="0"/>
              <a:t>awal</a:t>
            </a:r>
            <a:r>
              <a:rPr lang="en-US" sz="2400" dirty="0" smtClean="0"/>
              <a:t> = 5(10)+10(0)+5(7)+15(9)+5(20)+5(18)</a:t>
            </a:r>
          </a:p>
          <a:p>
            <a:pPr marL="514350" indent="-514350">
              <a:buNone/>
            </a:pPr>
            <a:r>
              <a:rPr lang="en-US" sz="2400" dirty="0" smtClean="0"/>
              <a:t>              = 410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1143000"/>
          <a:ext cx="7162801" cy="4038596"/>
        </p:xfrm>
        <a:graphic>
          <a:graphicData uri="http://schemas.openxmlformats.org/drawingml/2006/table">
            <a:tbl>
              <a:tblPr/>
              <a:tblGrid>
                <a:gridCol w="825981"/>
                <a:gridCol w="967946"/>
                <a:gridCol w="709827"/>
                <a:gridCol w="477520"/>
                <a:gridCol w="709827"/>
                <a:gridCol w="387178"/>
                <a:gridCol w="709827"/>
                <a:gridCol w="387178"/>
                <a:gridCol w="709827"/>
                <a:gridCol w="451709"/>
                <a:gridCol w="825981"/>
              </a:tblGrid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19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7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12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304800"/>
            <a:ext cx="6985000" cy="7239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Least Cost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8" y="1125538"/>
            <a:ext cx="6988175" cy="5265737"/>
          </a:xfrm>
        </p:spPr>
        <p:txBody>
          <a:bodyPr/>
          <a:lstStyle/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143000"/>
          <a:ext cx="6705603" cy="4190998"/>
        </p:xfrm>
        <a:graphic>
          <a:graphicData uri="http://schemas.openxmlformats.org/drawingml/2006/table">
            <a:tbl>
              <a:tblPr/>
              <a:tblGrid>
                <a:gridCol w="773259"/>
                <a:gridCol w="906163"/>
                <a:gridCol w="664519"/>
                <a:gridCol w="447040"/>
                <a:gridCol w="664519"/>
                <a:gridCol w="362465"/>
                <a:gridCol w="664519"/>
                <a:gridCol w="362465"/>
                <a:gridCol w="664519"/>
                <a:gridCol w="422876"/>
                <a:gridCol w="773259"/>
              </a:tblGrid>
              <a:tr h="4567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TUJUAN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750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SUMBER</a:t>
                      </a:r>
                    </a:p>
                  </a:txBody>
                  <a:tcPr marL="9525" marR="9525" marT="9525" marB="0" vert="vert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0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73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354</TotalTime>
  <Words>589</Words>
  <Application>Microsoft Office PowerPoint</Application>
  <PresentationFormat>On-screen Show (4:3)</PresentationFormat>
  <Paragraphs>473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template</vt:lpstr>
      <vt:lpstr>T R A N S P O R T A S I</vt:lpstr>
      <vt:lpstr>Pengantar (1)</vt:lpstr>
      <vt:lpstr>Pengantar (2)</vt:lpstr>
      <vt:lpstr>Ciri khusus transportasi (1)</vt:lpstr>
      <vt:lpstr>Ciri khusus transportasi (2)</vt:lpstr>
      <vt:lpstr>Prosedur Transportasi</vt:lpstr>
      <vt:lpstr>North West Corner (1)</vt:lpstr>
      <vt:lpstr>North West Corner (2)</vt:lpstr>
      <vt:lpstr>Least Cost (1)</vt:lpstr>
      <vt:lpstr>Least Cost (2)</vt:lpstr>
      <vt:lpstr>VAM(1)</vt:lpstr>
      <vt:lpstr>VAM(2)</vt:lpstr>
      <vt:lpstr>VAM(3)</vt:lpstr>
      <vt:lpstr>VAM(4)</vt:lpstr>
      <vt:lpstr>VAM(5)</vt:lpstr>
      <vt:lpstr>VAM(6)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R A N S P O R T A S I</dc:title>
  <dc:creator>Teknik Industri</dc:creator>
  <cp:lastModifiedBy>ismail - [2010]</cp:lastModifiedBy>
  <cp:revision>10</cp:revision>
  <dcterms:created xsi:type="dcterms:W3CDTF">2011-12-21T03:08:35Z</dcterms:created>
  <dcterms:modified xsi:type="dcterms:W3CDTF">2015-01-08T00:59:19Z</dcterms:modified>
</cp:coreProperties>
</file>