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77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276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BD9E61"/>
    <a:srgbClr val="99CC00"/>
    <a:srgbClr val="1966B3"/>
    <a:srgbClr val="DDDDDD"/>
    <a:srgbClr val="C1D1D3"/>
    <a:srgbClr val="5AA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>
      <p:cViewPr varScale="1">
        <p:scale>
          <a:sx n="71" d="100"/>
          <a:sy n="71" d="100"/>
        </p:scale>
        <p:origin x="73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05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09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3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7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1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5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3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" name="Picture 60" descr="imag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0"/>
            <a:ext cx="1752600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0B4C2E-880E-42F9-9765-2090C8D18E9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705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ABFEF6-F1FB-4D94-975D-07BD52C95F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67208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CDBEFCF-5E1C-40E8-BC27-692DA359CC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669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868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222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418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5DF21B-3B24-4D44-A6AC-D429706EE6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0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110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27C48-84AC-4628-A7DE-F496C019414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17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3D925E-D193-4010-AFEF-17476A6A46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888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293CA6-3AA3-493D-892B-F92BA021B32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gray">
          <a:xfrm>
            <a:off x="5105400" y="6629400"/>
            <a:ext cx="37338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Teknik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Informatika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UNIKOM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157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EA6B93-154D-428A-A7C2-F8F4F90B38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1128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0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8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2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6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0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4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8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 altLang="en-US"/>
              <a:t>www.themegallery.com</a:t>
            </a:r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5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gray">
          <a:xfrm>
            <a:off x="1600200" y="3124200"/>
            <a:ext cx="5791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perspectiveRelaxedModerately"/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Heap Sort</a:t>
            </a:r>
            <a:endParaRPr lang="en-US" sz="3600" b="1" kern="10" dirty="0">
              <a:ln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68388" y="2224771"/>
            <a:ext cx="37593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9525">
                  <a:solidFill>
                    <a:srgbClr val="BD9E6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Struktur</a:t>
            </a:r>
            <a:r>
              <a:rPr lang="en-US" sz="4400" b="1" cap="none" spc="0" dirty="0" smtClean="0">
                <a:ln w="9525">
                  <a:solidFill>
                    <a:srgbClr val="BD9E6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Data</a:t>
            </a:r>
            <a:endParaRPr lang="en-US" sz="4400" b="1" cap="none" spc="0" dirty="0">
              <a:ln w="9525">
                <a:solidFill>
                  <a:srgbClr val="BD9E61"/>
                </a:solidFill>
                <a:prstDash val="solid"/>
              </a:ln>
              <a:solidFill>
                <a:schemeClr val="accent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162800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 (5)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 </a:t>
            </a:r>
            <a:r>
              <a:rPr lang="en-US" sz="2000" dirty="0" err="1" smtClean="0">
                <a:solidFill>
                  <a:schemeClr val="tx2"/>
                </a:solidFill>
              </a:rPr>
              <a:t>kembali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r>
              <a:rPr lang="en-US" sz="2000" dirty="0" smtClean="0">
                <a:solidFill>
                  <a:schemeClr val="tx2"/>
                </a:solidFill>
              </a:rPr>
              <a:t>Tengah = N/2 = 2/2 = 1</a:t>
            </a: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chemeClr val="tx2"/>
                </a:solidFill>
              </a:rPr>
              <a:t>“</a:t>
            </a:r>
            <a:r>
              <a:rPr lang="en-US" sz="2000" dirty="0" err="1" smtClean="0">
                <a:solidFill>
                  <a:schemeClr val="tx2"/>
                </a:solidFill>
              </a:rPr>
              <a:t>Pecat</a:t>
            </a:r>
            <a:r>
              <a:rPr lang="en-US" sz="2000" dirty="0" smtClean="0">
                <a:solidFill>
                  <a:schemeClr val="tx2"/>
                </a:solidFill>
              </a:rPr>
              <a:t>” root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tukarkan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posisi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terakhir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Banyaknya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dikurangi</a:t>
            </a:r>
            <a:r>
              <a:rPr lang="en-US" sz="2000" dirty="0" smtClean="0">
                <a:solidFill>
                  <a:schemeClr val="tx2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Jika</a:t>
            </a:r>
            <a:r>
              <a:rPr lang="en-US" sz="2000" dirty="0" smtClean="0">
                <a:solidFill>
                  <a:schemeClr val="tx2"/>
                </a:solidFill>
              </a:rPr>
              <a:t> N &gt; 1, </a:t>
            </a:r>
            <a:r>
              <a:rPr lang="en-US" sz="2000" dirty="0" err="1" smtClean="0">
                <a:solidFill>
                  <a:schemeClr val="tx2"/>
                </a:solidFill>
              </a:rPr>
              <a:t>maka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lagi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langkah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point b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point d </a:t>
            </a:r>
            <a:r>
              <a:rPr lang="en-US" sz="2000" dirty="0" err="1" smtClean="0">
                <a:solidFill>
                  <a:schemeClr val="tx2"/>
                </a:solidFill>
              </a:rPr>
              <a:t>hingga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habis</a:t>
            </a:r>
            <a:r>
              <a:rPr lang="en-US" sz="2000" dirty="0" smtClean="0">
                <a:solidFill>
                  <a:schemeClr val="tx2"/>
                </a:solidFill>
              </a:rPr>
              <a:t> (N=0)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ke-1</a:t>
            </a:r>
          </a:p>
        </p:txBody>
      </p:sp>
      <p:cxnSp>
        <p:nvCxnSpPr>
          <p:cNvPr id="44" name="Straight Connector 43"/>
          <p:cNvCxnSpPr>
            <a:stCxn id="64" idx="3"/>
            <a:endCxn id="65" idx="0"/>
          </p:cNvCxnSpPr>
          <p:nvPr/>
        </p:nvCxnSpPr>
        <p:spPr bwMode="auto">
          <a:xfrm rot="5400000">
            <a:off x="1466022" y="1986348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2040836" y="1400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40296" y="22158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905000" y="1739348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887896" y="2514600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30896" y="185799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27044" y="2631662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87188" y="45720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rot="5400000">
            <a:off x="2634617" y="49621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3244633" y="49625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63388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09432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915720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35260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895840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141544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rot="5400000">
            <a:off x="2038685" y="49625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1429879" y="49617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820676" y="49621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141544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754456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415988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747832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635188" y="47302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3635188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124980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025588" y="47170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042152" y="457454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196788" y="47257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502128" y="471839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515380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2429240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909092" y="472579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909092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76640" y="47277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1819640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27044" y="2630556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044148" y="186366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87188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286240" y="4719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030896" y="1868556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196788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63388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210040" y="45720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3</a:t>
            </a:r>
          </a:p>
        </p:txBody>
      </p:sp>
      <p:pic>
        <p:nvPicPr>
          <p:cNvPr id="55" name="Picture 5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426803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59" grpId="0"/>
      <p:bldP spid="60" grpId="0"/>
      <p:bldP spid="60" grpId="1"/>
      <p:bldP spid="64" grpId="0" animBg="1"/>
      <p:bldP spid="64" grpId="1" animBg="1"/>
      <p:bldP spid="65" grpId="0" animBg="1"/>
      <p:bldP spid="65" grpId="1" animBg="1"/>
      <p:bldP spid="67" grpId="0"/>
      <p:bldP spid="67" grpId="1"/>
      <p:bldP spid="68" grpId="0"/>
      <p:bldP spid="68" grpId="1"/>
      <p:bldP spid="73" grpId="0" animBg="1"/>
      <p:bldP spid="77" grpId="0"/>
      <p:bldP spid="82" grpId="0"/>
      <p:bldP spid="83" grpId="0"/>
      <p:bldP spid="84" grpId="0"/>
      <p:bldP spid="85" grpId="0"/>
      <p:bldP spid="86" grpId="0"/>
      <p:bldP spid="90" grpId="0"/>
      <p:bldP spid="91" grpId="0"/>
      <p:bldP spid="92" grpId="0"/>
      <p:bldP spid="93" grpId="0"/>
      <p:bldP spid="94" grpId="0"/>
      <p:bldP spid="95" grpId="0" animBg="1"/>
      <p:bldP spid="96" grpId="0"/>
      <p:bldP spid="97" grpId="0"/>
      <p:bldP spid="99" grpId="0" animBg="1"/>
      <p:bldP spid="100" grpId="0"/>
      <p:bldP spid="100" grpId="1"/>
      <p:bldP spid="101" grpId="0"/>
      <p:bldP spid="102" grpId="0"/>
      <p:bldP spid="106" grpId="0" animBg="1"/>
      <p:bldP spid="108" grpId="0"/>
      <p:bldP spid="109" grpId="0"/>
      <p:bldP spid="110" grpId="0"/>
      <p:bldP spid="110" grpId="1"/>
      <p:bldP spid="111" grpId="0" animBg="1"/>
      <p:bldP spid="112" grpId="0"/>
      <p:bldP spid="112" grpId="1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7" grpId="0"/>
      <p:bldP spid="118" grpId="0"/>
      <p:bldP spid="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391400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 (6)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066800"/>
            <a:ext cx="472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Karena</a:t>
            </a:r>
            <a:r>
              <a:rPr lang="en-US" sz="2000" dirty="0" smtClean="0">
                <a:solidFill>
                  <a:schemeClr val="tx2"/>
                </a:solidFill>
              </a:rPr>
              <a:t> N = 1, </a:t>
            </a:r>
            <a:r>
              <a:rPr lang="en-US" sz="2000" dirty="0" err="1" smtClean="0">
                <a:solidFill>
                  <a:schemeClr val="tx2"/>
                </a:solidFill>
              </a:rPr>
              <a:t>maka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tidak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terjadi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</a:t>
            </a: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chemeClr val="tx2"/>
                </a:solidFill>
              </a:rPr>
              <a:t>“</a:t>
            </a:r>
            <a:r>
              <a:rPr lang="en-US" sz="2000" dirty="0" err="1" smtClean="0">
                <a:solidFill>
                  <a:schemeClr val="tx2"/>
                </a:solidFill>
              </a:rPr>
              <a:t>Pecat</a:t>
            </a:r>
            <a:r>
              <a:rPr lang="en-US" sz="2000" dirty="0" smtClean="0">
                <a:solidFill>
                  <a:schemeClr val="tx2"/>
                </a:solidFill>
              </a:rPr>
              <a:t>” root</a:t>
            </a: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Banyaknya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dikurangi</a:t>
            </a:r>
            <a:r>
              <a:rPr lang="en-US" sz="2000" dirty="0" smtClean="0">
                <a:solidFill>
                  <a:schemeClr val="tx2"/>
                </a:solidFill>
              </a:rPr>
              <a:t> 1</a:t>
            </a:r>
          </a:p>
          <a:p>
            <a:pPr marL="292100" indent="-292100" algn="l">
              <a:buAutoNum type="alphaLcPeriod" startAt="2"/>
            </a:pPr>
            <a:endParaRPr lang="en-US" sz="2000" dirty="0" smtClean="0">
              <a:solidFill>
                <a:srgbClr val="002060"/>
              </a:solidFill>
            </a:endParaRPr>
          </a:p>
          <a:p>
            <a:pPr algn="l"/>
            <a:r>
              <a:rPr lang="en-US" sz="2000" dirty="0" err="1" smtClean="0">
                <a:solidFill>
                  <a:srgbClr val="FF0000"/>
                </a:solidFill>
              </a:rPr>
              <a:t>Karena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harga</a:t>
            </a:r>
            <a:r>
              <a:rPr lang="en-US" sz="2000" dirty="0" smtClean="0">
                <a:solidFill>
                  <a:srgbClr val="FF0000"/>
                </a:solidFill>
              </a:rPr>
              <a:t> N </a:t>
            </a:r>
            <a:r>
              <a:rPr lang="en-US" sz="2000" dirty="0" err="1" smtClean="0">
                <a:solidFill>
                  <a:srgbClr val="FF0000"/>
                </a:solidFill>
              </a:rPr>
              <a:t>sudah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sama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dengan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nol</a:t>
            </a:r>
            <a:r>
              <a:rPr lang="en-US" sz="2000" dirty="0" smtClean="0">
                <a:solidFill>
                  <a:srgbClr val="FF0000"/>
                </a:solidFill>
              </a:rPr>
              <a:t> (0), </a:t>
            </a:r>
            <a:r>
              <a:rPr lang="en-US" sz="2000" dirty="0" err="1" smtClean="0">
                <a:solidFill>
                  <a:srgbClr val="FF0000"/>
                </a:solidFill>
              </a:rPr>
              <a:t>maka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proses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pengurutan</a:t>
            </a:r>
            <a:r>
              <a:rPr lang="en-US" sz="2000" dirty="0" smtClean="0">
                <a:solidFill>
                  <a:srgbClr val="FF0000"/>
                </a:solidFill>
              </a:rPr>
              <a:t> data </a:t>
            </a:r>
            <a:r>
              <a:rPr lang="en-US" sz="2000" dirty="0" err="1" smtClean="0">
                <a:solidFill>
                  <a:srgbClr val="FF0000"/>
                </a:solidFill>
              </a:rPr>
              <a:t>selesai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14940" y="1400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779104" y="1739348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05000" y="185799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3400" y="40386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2580829" y="44287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190845" y="44291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55644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61932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1472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42052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87756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1984897" y="44291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1376091" y="44283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766888" y="44287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87756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0668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622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94044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81400" y="41968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581400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71192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71800" y="41836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988364" y="404114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143000" y="41923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448340" y="418499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461592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375452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855304" y="419239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855304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2852" y="41943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1765852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232452" y="4186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430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156252" y="4044458"/>
            <a:ext cx="609600" cy="769394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33400" y="4044458"/>
            <a:ext cx="623646" cy="769394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</a:t>
            </a:r>
          </a:p>
        </p:txBody>
      </p:sp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37582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39" grpId="0" animBg="1"/>
      <p:bldP spid="39" grpId="1" animBg="1"/>
      <p:bldP spid="41" grpId="0"/>
      <p:bldP spid="41" grpId="1"/>
      <p:bldP spid="48" grpId="0" animBg="1"/>
      <p:bldP spid="51" grpId="0"/>
      <p:bldP spid="52" grpId="0"/>
      <p:bldP spid="59" grpId="0"/>
      <p:bldP spid="60" grpId="0"/>
      <p:bldP spid="61" grpId="0"/>
      <p:bldP spid="62" grpId="0"/>
      <p:bldP spid="67" grpId="0"/>
      <p:bldP spid="68" grpId="0"/>
      <p:bldP spid="70" grpId="0"/>
      <p:bldP spid="71" grpId="0"/>
      <p:bldP spid="72" grpId="0"/>
      <p:bldP spid="73" grpId="0" animBg="1"/>
      <p:bldP spid="74" grpId="0"/>
      <p:bldP spid="75" grpId="0"/>
      <p:bldP spid="76" grpId="0" animBg="1"/>
      <p:bldP spid="77" grpId="0"/>
      <p:bldP spid="82" grpId="0"/>
      <p:bldP spid="83" grpId="0"/>
      <p:bldP spid="84" grpId="0" animBg="1"/>
      <p:bldP spid="85" grpId="0"/>
      <p:bldP spid="86" grpId="0"/>
      <p:bldP spid="87" grpId="0"/>
      <p:bldP spid="87" grpId="1"/>
      <p:bldP spid="88" grpId="0" animBg="1"/>
      <p:bldP spid="90" grpId="0"/>
      <p:bldP spid="91" grpId="0"/>
      <p:bldP spid="9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4008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73753"/>
              </p:ext>
            </p:extLst>
          </p:nvPr>
        </p:nvGraphicFramePr>
        <p:xfrm>
          <a:off x="3127512" y="1981200"/>
          <a:ext cx="2587488" cy="405980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62000"/>
                <a:gridCol w="1825488"/>
              </a:tblGrid>
              <a:tr h="4022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Nama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Rahmat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Didin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Ahmad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Joned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Syahrul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Riki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Arif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Susi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Donni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2"/>
                          </a:solidFill>
                        </a:rPr>
                        <a:t>Asih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533400" y="10668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002060"/>
                </a:solidFill>
              </a:rPr>
              <a:t>Urutkan</a:t>
            </a:r>
            <a:r>
              <a:rPr lang="en-US" sz="2000" b="1" dirty="0" smtClean="0">
                <a:solidFill>
                  <a:srgbClr val="002060"/>
                </a:solidFill>
              </a:rPr>
              <a:t> data </a:t>
            </a:r>
            <a:r>
              <a:rPr lang="en-US" sz="2000" b="1" dirty="0" err="1" smtClean="0">
                <a:solidFill>
                  <a:srgbClr val="002060"/>
                </a:solidFill>
              </a:rPr>
              <a:t>pada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tabel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di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bawah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ini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secara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descending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berdasarkan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Nama</a:t>
            </a:r>
            <a:r>
              <a:rPr lang="en-US" sz="2000" b="1" dirty="0" smtClean="0">
                <a:solidFill>
                  <a:srgbClr val="002060"/>
                </a:solidFill>
              </a:rPr>
              <a:t>, </a:t>
            </a:r>
            <a:r>
              <a:rPr lang="en-US" sz="2000" b="1" dirty="0" err="1" smtClean="0">
                <a:solidFill>
                  <a:srgbClr val="002060"/>
                </a:solidFill>
              </a:rPr>
              <a:t>menggunakan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metode</a:t>
            </a:r>
            <a:r>
              <a:rPr lang="en-US" sz="2000" b="1" dirty="0" smtClean="0">
                <a:solidFill>
                  <a:srgbClr val="002060"/>
                </a:solidFill>
              </a:rPr>
              <a:t> Heap Sort.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427585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CBT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163" idx="2"/>
            <a:endCxn id="171" idx="0"/>
          </p:cNvCxnSpPr>
          <p:nvPr/>
        </p:nvCxnSpPr>
        <p:spPr bwMode="auto">
          <a:xfrm flipH="1">
            <a:off x="3222713" y="1893332"/>
            <a:ext cx="1685561" cy="2788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163" idx="2"/>
            <a:endCxn id="170" idx="0"/>
          </p:cNvCxnSpPr>
          <p:nvPr/>
        </p:nvCxnSpPr>
        <p:spPr bwMode="auto">
          <a:xfrm>
            <a:off x="4908274" y="1893332"/>
            <a:ext cx="1461052" cy="2806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171" idx="2"/>
            <a:endCxn id="172" idx="0"/>
          </p:cNvCxnSpPr>
          <p:nvPr/>
        </p:nvCxnSpPr>
        <p:spPr bwMode="auto">
          <a:xfrm flipH="1">
            <a:off x="2025926" y="2541481"/>
            <a:ext cx="1196787" cy="354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171" idx="2"/>
            <a:endCxn id="173" idx="0"/>
          </p:cNvCxnSpPr>
          <p:nvPr/>
        </p:nvCxnSpPr>
        <p:spPr bwMode="auto">
          <a:xfrm>
            <a:off x="3222713" y="2541481"/>
            <a:ext cx="1394013" cy="354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170" idx="2"/>
            <a:endCxn id="174" idx="0"/>
          </p:cNvCxnSpPr>
          <p:nvPr/>
        </p:nvCxnSpPr>
        <p:spPr bwMode="auto">
          <a:xfrm flipH="1">
            <a:off x="5607326" y="2543273"/>
            <a:ext cx="762000" cy="3523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53948" y="1524000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715000" y="2173941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Ahmad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568387" y="2172149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371600" y="2895600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962400" y="2895600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53000" y="2895600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858000" y="2895600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457200" y="3623846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057400" y="3623846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170" idx="2"/>
            <a:endCxn id="175" idx="0"/>
          </p:cNvCxnSpPr>
          <p:nvPr/>
        </p:nvCxnSpPr>
        <p:spPr bwMode="auto">
          <a:xfrm>
            <a:off x="6369326" y="2543273"/>
            <a:ext cx="1143000" cy="3523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172" idx="2"/>
            <a:endCxn id="176" idx="0"/>
          </p:cNvCxnSpPr>
          <p:nvPr/>
        </p:nvCxnSpPr>
        <p:spPr bwMode="auto">
          <a:xfrm flipH="1">
            <a:off x="1111526" y="3264932"/>
            <a:ext cx="914400" cy="3589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72" idx="2"/>
            <a:endCxn id="177" idx="0"/>
          </p:cNvCxnSpPr>
          <p:nvPr/>
        </p:nvCxnSpPr>
        <p:spPr bwMode="auto">
          <a:xfrm>
            <a:off x="2025926" y="3264932"/>
            <a:ext cx="685800" cy="3589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048000" y="3623846"/>
            <a:ext cx="130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stCxn id="173" idx="2"/>
            <a:endCxn id="193" idx="0"/>
          </p:cNvCxnSpPr>
          <p:nvPr/>
        </p:nvCxnSpPr>
        <p:spPr bwMode="auto">
          <a:xfrm flipH="1">
            <a:off x="3702326" y="3264932"/>
            <a:ext cx="914400" cy="3589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976205" y="4126468"/>
            <a:ext cx="211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28599" y="1154668"/>
            <a:ext cx="4253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Complete Binary Tree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57200" y="4721423"/>
            <a:ext cx="806726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008" y="4797623"/>
            <a:ext cx="861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263926" y="4721423"/>
            <a:ext cx="793474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192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0574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74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8956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956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7338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5720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4102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102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2484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866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924800" y="4721423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797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9356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97496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22444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67268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4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015408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5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40356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6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8556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7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26696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8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351644" y="5178623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9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126896" y="5178623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10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1247352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63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93" grpId="0"/>
      <p:bldP spid="202" grpId="0"/>
      <p:bldP spid="203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457200" y="4876800"/>
            <a:ext cx="8305800" cy="764977"/>
            <a:chOff x="381000" y="4876800"/>
            <a:chExt cx="8382000" cy="764977"/>
          </a:xfrm>
        </p:grpSpPr>
        <p:sp>
          <p:nvSpPr>
            <p:cNvPr id="37" name="Rectangle 3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163" idx="2"/>
            <a:endCxn id="171" idx="0"/>
          </p:cNvCxnSpPr>
          <p:nvPr/>
        </p:nvCxnSpPr>
        <p:spPr bwMode="auto">
          <a:xfrm flipH="1">
            <a:off x="3253410" y="1935778"/>
            <a:ext cx="1647950" cy="3396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163" idx="2"/>
            <a:endCxn id="170" idx="0"/>
          </p:cNvCxnSpPr>
          <p:nvPr/>
        </p:nvCxnSpPr>
        <p:spPr bwMode="auto">
          <a:xfrm>
            <a:off x="4901360" y="1935778"/>
            <a:ext cx="1555762" cy="356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171" idx="2"/>
            <a:endCxn id="172" idx="0"/>
          </p:cNvCxnSpPr>
          <p:nvPr/>
        </p:nvCxnSpPr>
        <p:spPr bwMode="auto">
          <a:xfrm flipH="1">
            <a:off x="2189922" y="2644770"/>
            <a:ext cx="1063488" cy="3694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171" idx="2"/>
            <a:endCxn id="173" idx="0"/>
          </p:cNvCxnSpPr>
          <p:nvPr/>
        </p:nvCxnSpPr>
        <p:spPr bwMode="auto">
          <a:xfrm>
            <a:off x="3253410" y="2644770"/>
            <a:ext cx="1343583" cy="3694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170" idx="2"/>
            <a:endCxn id="174" idx="0"/>
          </p:cNvCxnSpPr>
          <p:nvPr/>
        </p:nvCxnSpPr>
        <p:spPr bwMode="auto">
          <a:xfrm flipH="1">
            <a:off x="5542722" y="2661334"/>
            <a:ext cx="914400" cy="3529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53948" y="1566446"/>
            <a:ext cx="129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867400" y="2292002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Ahmad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663688" y="2275438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00200" y="301424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962399" y="3014246"/>
            <a:ext cx="126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53000" y="301424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858000" y="301424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2200" y="370004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170" idx="2"/>
            <a:endCxn id="175" idx="0"/>
          </p:cNvCxnSpPr>
          <p:nvPr/>
        </p:nvCxnSpPr>
        <p:spPr bwMode="auto">
          <a:xfrm>
            <a:off x="6457122" y="2661334"/>
            <a:ext cx="990600" cy="3529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172" idx="2"/>
            <a:endCxn id="176" idx="0"/>
          </p:cNvCxnSpPr>
          <p:nvPr/>
        </p:nvCxnSpPr>
        <p:spPr bwMode="auto">
          <a:xfrm flipH="1">
            <a:off x="1275522" y="3383578"/>
            <a:ext cx="914400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72" idx="2"/>
            <a:endCxn id="177" idx="0"/>
          </p:cNvCxnSpPr>
          <p:nvPr/>
        </p:nvCxnSpPr>
        <p:spPr bwMode="auto">
          <a:xfrm>
            <a:off x="2189922" y="3383578"/>
            <a:ext cx="762000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272184" y="370004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stCxn id="173" idx="2"/>
            <a:endCxn id="193" idx="0"/>
          </p:cNvCxnSpPr>
          <p:nvPr/>
        </p:nvCxnSpPr>
        <p:spPr bwMode="auto">
          <a:xfrm flipH="1">
            <a:off x="3861906" y="3383578"/>
            <a:ext cx="735087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3800" y="4191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48383" y="3707296"/>
            <a:ext cx="137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12704" y="302149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729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83636" y="3021496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399" y="3021496"/>
            <a:ext cx="127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80252" y="2272748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40895" y="2286000"/>
            <a:ext cx="1303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30756" y="1577008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Ahmad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27644" y="2286000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1376" y="3021496"/>
            <a:ext cx="1384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268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65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03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96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17819" y="4953000"/>
            <a:ext cx="876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75494" y="4953000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71" name="Picture 7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2" name="TextBox 71"/>
          <p:cNvSpPr txBox="1"/>
          <p:nvPr/>
        </p:nvSpPr>
        <p:spPr>
          <a:xfrm>
            <a:off x="5881228" y="1296888"/>
            <a:ext cx="98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Pecat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73" name="Straight Arrow Connector 72"/>
          <p:cNvCxnSpPr>
            <a:endCxn id="72" idx="1"/>
          </p:cNvCxnSpPr>
          <p:nvPr/>
        </p:nvCxnSpPr>
        <p:spPr>
          <a:xfrm flipV="1">
            <a:off x="5410200" y="1481554"/>
            <a:ext cx="471028" cy="271046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9061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0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7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8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63" grpId="0"/>
      <p:bldP spid="163" grpId="1"/>
      <p:bldP spid="163" grpId="2"/>
      <p:bldP spid="170" grpId="0"/>
      <p:bldP spid="170" grpId="1"/>
      <p:bldP spid="170" grpId="2"/>
      <p:bldP spid="171" grpId="0"/>
      <p:bldP spid="171" grpId="1"/>
      <p:bldP spid="171" grpId="2"/>
      <p:bldP spid="172" grpId="0"/>
      <p:bldP spid="172" grpId="1"/>
      <p:bldP spid="172" grpId="2"/>
      <p:bldP spid="173" grpId="0"/>
      <p:bldP spid="173" grpId="1"/>
      <p:bldP spid="173" grpId="2"/>
      <p:bldP spid="174" grpId="0"/>
      <p:bldP spid="175" grpId="0"/>
      <p:bldP spid="175" grpId="1"/>
      <p:bldP spid="176" grpId="0"/>
      <p:bldP spid="177" grpId="0"/>
      <p:bldP spid="177" grpId="1"/>
      <p:bldP spid="193" grpId="0"/>
      <p:bldP spid="193" grpId="1"/>
      <p:bldP spid="202" grpId="0"/>
      <p:bldP spid="27" grpId="0"/>
      <p:bldP spid="28" grpId="0"/>
      <p:bldP spid="28" grpId="1"/>
      <p:bldP spid="30" grpId="0"/>
      <p:bldP spid="31" grpId="0"/>
      <p:bldP spid="33" grpId="0"/>
      <p:bldP spid="34" grpId="0"/>
      <p:bldP spid="35" grpId="0"/>
      <p:bldP spid="35" grpId="1"/>
      <p:bldP spid="36" grpId="0"/>
      <p:bldP spid="38" grpId="0"/>
      <p:bldP spid="39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  <p:bldP spid="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40" idx="2"/>
            <a:endCxn id="34" idx="0"/>
          </p:cNvCxnSpPr>
          <p:nvPr/>
        </p:nvCxnSpPr>
        <p:spPr bwMode="auto">
          <a:xfrm flipH="1">
            <a:off x="3087679" y="1786354"/>
            <a:ext cx="1530628" cy="419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36" idx="2"/>
            <a:endCxn id="38" idx="0"/>
          </p:cNvCxnSpPr>
          <p:nvPr/>
        </p:nvCxnSpPr>
        <p:spPr bwMode="auto">
          <a:xfrm>
            <a:off x="4621619" y="1789048"/>
            <a:ext cx="1547192" cy="4035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34" idx="2"/>
          </p:cNvCxnSpPr>
          <p:nvPr/>
        </p:nvCxnSpPr>
        <p:spPr bwMode="auto">
          <a:xfrm flipH="1">
            <a:off x="2057400" y="2544420"/>
            <a:ext cx="1030279" cy="3936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34" idx="2"/>
          </p:cNvCxnSpPr>
          <p:nvPr/>
        </p:nvCxnSpPr>
        <p:spPr bwMode="auto">
          <a:xfrm>
            <a:off x="3087679" y="2544420"/>
            <a:ext cx="1328609" cy="3936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8" idx="2"/>
            <a:endCxn id="174" idx="0"/>
          </p:cNvCxnSpPr>
          <p:nvPr/>
        </p:nvCxnSpPr>
        <p:spPr bwMode="auto">
          <a:xfrm flipH="1">
            <a:off x="5333923" y="2531168"/>
            <a:ext cx="834888" cy="40688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774185" y="29380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506985" y="36238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8" idx="2"/>
            <a:endCxn id="39" idx="0"/>
          </p:cNvCxnSpPr>
          <p:nvPr/>
        </p:nvCxnSpPr>
        <p:spPr bwMode="auto">
          <a:xfrm>
            <a:off x="6168811" y="2531168"/>
            <a:ext cx="1020327" cy="40688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31" idx="2"/>
            <a:endCxn id="176" idx="0"/>
          </p:cNvCxnSpPr>
          <p:nvPr/>
        </p:nvCxnSpPr>
        <p:spPr bwMode="auto">
          <a:xfrm flipH="1">
            <a:off x="1066723" y="3276604"/>
            <a:ext cx="92434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31" idx="2"/>
          </p:cNvCxnSpPr>
          <p:nvPr/>
        </p:nvCxnSpPr>
        <p:spPr bwMode="auto">
          <a:xfrm>
            <a:off x="1991063" y="3276604"/>
            <a:ext cx="828337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>
            <a:stCxn id="33" idx="2"/>
            <a:endCxn id="27" idx="0"/>
          </p:cNvCxnSpPr>
          <p:nvPr/>
        </p:nvCxnSpPr>
        <p:spPr bwMode="auto">
          <a:xfrm flipH="1">
            <a:off x="3707462" y="3276604"/>
            <a:ext cx="635861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25240" y="4038600"/>
            <a:ext cx="188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47724" y="36238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56881" y="36238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31325" y="29380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83585" y="29380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27941" y="2205866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61881" y="1450494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09073" y="2192614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29400" y="293805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58569" y="1447800"/>
            <a:ext cx="1119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57200" y="4876800"/>
            <a:ext cx="83058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648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2268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65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03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96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17819" y="4953000"/>
            <a:ext cx="876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932420" y="4953000"/>
            <a:ext cx="861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919168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4820" y="4950023"/>
            <a:ext cx="853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7932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766031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176" grpId="0"/>
      <p:bldP spid="202" grpId="0"/>
      <p:bldP spid="27" grpId="0"/>
      <p:bldP spid="27" grpId="1"/>
      <p:bldP spid="30" grpId="0"/>
      <p:bldP spid="31" grpId="0"/>
      <p:bldP spid="33" grpId="0"/>
      <p:bldP spid="34" grpId="0"/>
      <p:bldP spid="36" grpId="0"/>
      <p:bldP spid="36" grpId="1"/>
      <p:bldP spid="38" grpId="0"/>
      <p:bldP spid="39" grpId="0"/>
      <p:bldP spid="40" grpId="0"/>
      <p:bldP spid="58" grpId="0"/>
      <p:bldP spid="58" grpId="1"/>
      <p:bldP spid="5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8" grpId="1"/>
      <p:bldP spid="69" grpId="0"/>
      <p:bldP spid="70" grpId="0"/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40" idx="2"/>
            <a:endCxn id="34" idx="0"/>
          </p:cNvCxnSpPr>
          <p:nvPr/>
        </p:nvCxnSpPr>
        <p:spPr bwMode="auto">
          <a:xfrm flipH="1">
            <a:off x="3116283" y="1664732"/>
            <a:ext cx="1707509" cy="3932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40" idx="2"/>
            <a:endCxn id="35" idx="0"/>
          </p:cNvCxnSpPr>
          <p:nvPr/>
        </p:nvCxnSpPr>
        <p:spPr bwMode="auto">
          <a:xfrm>
            <a:off x="4823792" y="1664732"/>
            <a:ext cx="1598027" cy="3634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34" idx="2"/>
            <a:endCxn id="31" idx="0"/>
          </p:cNvCxnSpPr>
          <p:nvPr/>
        </p:nvCxnSpPr>
        <p:spPr bwMode="auto">
          <a:xfrm flipH="1">
            <a:off x="2135623" y="2427354"/>
            <a:ext cx="980660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34" idx="2"/>
            <a:endCxn id="33" idx="0"/>
          </p:cNvCxnSpPr>
          <p:nvPr/>
        </p:nvCxnSpPr>
        <p:spPr bwMode="auto">
          <a:xfrm>
            <a:off x="3116283" y="2427354"/>
            <a:ext cx="1219200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8" idx="2"/>
            <a:endCxn id="174" idx="0"/>
          </p:cNvCxnSpPr>
          <p:nvPr/>
        </p:nvCxnSpPr>
        <p:spPr bwMode="auto">
          <a:xfrm flipH="1">
            <a:off x="5478483" y="2414102"/>
            <a:ext cx="834888" cy="37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2790206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476006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8" idx="2"/>
            <a:endCxn id="37" idx="0"/>
          </p:cNvCxnSpPr>
          <p:nvPr/>
        </p:nvCxnSpPr>
        <p:spPr bwMode="auto">
          <a:xfrm>
            <a:off x="6313371" y="2414102"/>
            <a:ext cx="1165577" cy="383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31" idx="2"/>
            <a:endCxn id="176" idx="0"/>
          </p:cNvCxnSpPr>
          <p:nvPr/>
        </p:nvCxnSpPr>
        <p:spPr bwMode="auto">
          <a:xfrm flipH="1">
            <a:off x="1211283" y="3159538"/>
            <a:ext cx="924340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31" idx="2"/>
            <a:endCxn id="30" idx="0"/>
          </p:cNvCxnSpPr>
          <p:nvPr/>
        </p:nvCxnSpPr>
        <p:spPr bwMode="auto">
          <a:xfrm>
            <a:off x="2135623" y="3159538"/>
            <a:ext cx="725556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738360"/>
            <a:ext cx="192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476006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2790206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0" y="2790206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90800" y="2058022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87888" y="2044770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1192" y="2790206"/>
            <a:ext cx="118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7384" y="1295400"/>
            <a:ext cx="1172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7444" y="1313212"/>
            <a:ext cx="10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1200" y="2048708"/>
            <a:ext cx="1180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39" y="2028206"/>
            <a:ext cx="124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3" y="2797456"/>
            <a:ext cx="116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57200" y="4724400"/>
            <a:ext cx="8305800" cy="764977"/>
            <a:chOff x="381000" y="4876800"/>
            <a:chExt cx="8382000" cy="764977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2268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650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032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414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5796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178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560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0942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9324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919168" y="47976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4820" y="4784371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7932420" y="47244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64820" y="47976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1412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41220" y="47976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17820" y="48006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2" name="Picture 6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9" name="TextBox 78"/>
          <p:cNvSpPr txBox="1"/>
          <p:nvPr/>
        </p:nvSpPr>
        <p:spPr>
          <a:xfrm>
            <a:off x="5805028" y="990600"/>
            <a:ext cx="98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Pecat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80" name="Straight Arrow Connector 79"/>
          <p:cNvCxnSpPr>
            <a:endCxn id="79" idx="1"/>
          </p:cNvCxnSpPr>
          <p:nvPr/>
        </p:nvCxnSpPr>
        <p:spPr>
          <a:xfrm flipV="1">
            <a:off x="5029200" y="1175266"/>
            <a:ext cx="775828" cy="27253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00907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176" grpId="0"/>
      <p:bldP spid="202" grpId="0"/>
      <p:bldP spid="30" grpId="0"/>
      <p:bldP spid="31" grpId="0"/>
      <p:bldP spid="31" grpId="1"/>
      <p:bldP spid="33" grpId="0"/>
      <p:bldP spid="34" grpId="0"/>
      <p:bldP spid="34" grpId="1"/>
      <p:bldP spid="38" grpId="0"/>
      <p:bldP spid="38" grpId="1"/>
      <p:bldP spid="38" grpId="2"/>
      <p:bldP spid="39" grpId="0"/>
      <p:bldP spid="39" grpId="1"/>
      <p:bldP spid="40" grpId="0"/>
      <p:bldP spid="40" grpId="1"/>
      <p:bldP spid="40" grpId="2"/>
      <p:bldP spid="28" grpId="0"/>
      <p:bldP spid="29" grpId="0"/>
      <p:bldP spid="29" grpId="1"/>
      <p:bldP spid="35" grpId="0"/>
      <p:bldP spid="37" grpId="0"/>
      <p:bldP spid="63" grpId="0"/>
      <p:bldP spid="64" grpId="0"/>
      <p:bldP spid="64" grpId="1"/>
      <p:bldP spid="65" grpId="0"/>
      <p:bldP spid="66" grpId="0"/>
      <p:bldP spid="67" grpId="0"/>
      <p:bldP spid="68" grpId="0"/>
      <p:bldP spid="68" grpId="1"/>
      <p:bldP spid="69" grpId="0"/>
      <p:bldP spid="70" grpId="0"/>
      <p:bldP spid="71" grpId="0"/>
      <p:bldP spid="72" grpId="0"/>
      <p:bldP spid="73" grpId="0"/>
      <p:bldP spid="73" grpId="1"/>
      <p:bldP spid="74" grpId="0" animBg="1"/>
      <p:bldP spid="75" grpId="0"/>
      <p:bldP spid="76" grpId="0"/>
      <p:bldP spid="76" grpId="1"/>
      <p:bldP spid="77" grpId="0"/>
      <p:bldP spid="78" grpId="0"/>
      <p:bldP spid="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8" idx="2"/>
            <a:endCxn id="34" idx="0"/>
          </p:cNvCxnSpPr>
          <p:nvPr/>
        </p:nvCxnSpPr>
        <p:spPr bwMode="auto">
          <a:xfrm flipH="1">
            <a:off x="3163956" y="1664732"/>
            <a:ext cx="1520688" cy="3887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8" idx="2"/>
            <a:endCxn id="35" idx="0"/>
          </p:cNvCxnSpPr>
          <p:nvPr/>
        </p:nvCxnSpPr>
        <p:spPr bwMode="auto">
          <a:xfrm>
            <a:off x="4684644" y="1664732"/>
            <a:ext cx="1759226" cy="3887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34" idx="2"/>
            <a:endCxn id="31" idx="0"/>
          </p:cNvCxnSpPr>
          <p:nvPr/>
        </p:nvCxnSpPr>
        <p:spPr bwMode="auto">
          <a:xfrm flipH="1">
            <a:off x="2044043" y="2422794"/>
            <a:ext cx="1119913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34" idx="2"/>
            <a:endCxn id="33" idx="0"/>
          </p:cNvCxnSpPr>
          <p:nvPr/>
        </p:nvCxnSpPr>
        <p:spPr bwMode="auto">
          <a:xfrm>
            <a:off x="3163956" y="2422794"/>
            <a:ext cx="1179444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410200" y="2422794"/>
            <a:ext cx="1033670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27856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4714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5" idx="2"/>
            <a:endCxn id="37" idx="0"/>
          </p:cNvCxnSpPr>
          <p:nvPr/>
        </p:nvCxnSpPr>
        <p:spPr bwMode="auto">
          <a:xfrm>
            <a:off x="6443870" y="2422794"/>
            <a:ext cx="1069691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31" idx="2"/>
            <a:endCxn id="176" idx="0"/>
          </p:cNvCxnSpPr>
          <p:nvPr/>
        </p:nvCxnSpPr>
        <p:spPr bwMode="auto">
          <a:xfrm flipH="1">
            <a:off x="1143000" y="3154978"/>
            <a:ext cx="901043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31" idx="2"/>
            <a:endCxn id="30" idx="0"/>
          </p:cNvCxnSpPr>
          <p:nvPr/>
        </p:nvCxnSpPr>
        <p:spPr bwMode="auto">
          <a:xfrm>
            <a:off x="2044043" y="3154978"/>
            <a:ext cx="800205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97868"/>
            <a:ext cx="1896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471446"/>
            <a:ext cx="1017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63546" y="2785646"/>
            <a:ext cx="96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86200" y="27856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05346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7444" y="129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Arif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053462"/>
            <a:ext cx="128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3" y="2785646"/>
            <a:ext cx="123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27444" y="1295400"/>
            <a:ext cx="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57200" y="4648200"/>
            <a:ext cx="83058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12268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032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414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96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2560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0942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892079" y="4724400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19168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7932420" y="46482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8620" y="4718446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65020" y="4721423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17820" y="4721423"/>
            <a:ext cx="863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4820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942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94220" y="46482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58" name="Picture 5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83093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176" grpId="0"/>
      <p:bldP spid="202" grpId="0"/>
      <p:bldP spid="30" grpId="0"/>
      <p:bldP spid="30" grpId="1"/>
      <p:bldP spid="31" grpId="0"/>
      <p:bldP spid="33" grpId="0"/>
      <p:bldP spid="34" grpId="0"/>
      <p:bldP spid="28" grpId="0"/>
      <p:bldP spid="28" grpId="1"/>
      <p:bldP spid="35" grpId="0"/>
      <p:bldP spid="37" grpId="0"/>
      <p:bldP spid="36" grpId="0"/>
      <p:bldP spid="57" grpId="0"/>
      <p:bldP spid="59" grpId="0"/>
      <p:bldP spid="61" grpId="0"/>
      <p:bldP spid="62" grpId="0"/>
      <p:bldP spid="64" grpId="0"/>
      <p:bldP spid="65" grpId="0"/>
      <p:bldP spid="65" grpId="1"/>
      <p:bldP spid="66" grpId="0"/>
      <p:bldP spid="67" grpId="0"/>
      <p:bldP spid="69" grpId="0" animBg="1"/>
      <p:bldP spid="70" grpId="0"/>
      <p:bldP spid="70" grpId="1"/>
      <p:bldP spid="72" grpId="0"/>
      <p:bldP spid="73" grpId="0"/>
      <p:bldP spid="74" grpId="0"/>
      <p:bldP spid="75" grpId="0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36" idx="2"/>
            <a:endCxn id="29" idx="0"/>
          </p:cNvCxnSpPr>
          <p:nvPr/>
        </p:nvCxnSpPr>
        <p:spPr bwMode="auto">
          <a:xfrm flipH="1">
            <a:off x="3186633" y="1754184"/>
            <a:ext cx="1606824" cy="379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36" idx="2"/>
            <a:endCxn id="35" idx="0"/>
          </p:cNvCxnSpPr>
          <p:nvPr/>
        </p:nvCxnSpPr>
        <p:spPr bwMode="auto">
          <a:xfrm>
            <a:off x="4793457" y="1754184"/>
            <a:ext cx="1611877" cy="3754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34" idx="2"/>
            <a:endCxn id="31" idx="0"/>
          </p:cNvCxnSpPr>
          <p:nvPr/>
        </p:nvCxnSpPr>
        <p:spPr bwMode="auto">
          <a:xfrm flipH="1">
            <a:off x="2146337" y="2510662"/>
            <a:ext cx="1070112" cy="351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34" idx="2"/>
            <a:endCxn id="38" idx="0"/>
          </p:cNvCxnSpPr>
          <p:nvPr/>
        </p:nvCxnSpPr>
        <p:spPr bwMode="auto">
          <a:xfrm>
            <a:off x="3216449" y="2510662"/>
            <a:ext cx="1292088" cy="3584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489197" y="2498994"/>
            <a:ext cx="916137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12193" y="2861846"/>
            <a:ext cx="11540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44993" y="3547646"/>
            <a:ext cx="11540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5" idx="2"/>
            <a:endCxn id="37" idx="0"/>
          </p:cNvCxnSpPr>
          <p:nvPr/>
        </p:nvCxnSpPr>
        <p:spPr bwMode="auto">
          <a:xfrm>
            <a:off x="6405334" y="2498994"/>
            <a:ext cx="1085533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31" idx="2"/>
            <a:endCxn id="176" idx="0"/>
          </p:cNvCxnSpPr>
          <p:nvPr/>
        </p:nvCxnSpPr>
        <p:spPr bwMode="auto">
          <a:xfrm flipH="1">
            <a:off x="1221997" y="3231178"/>
            <a:ext cx="924340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5189" y="3733800"/>
            <a:ext cx="211568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69333" y="2861846"/>
            <a:ext cx="115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21593" y="2861846"/>
            <a:ext cx="11540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9445" y="2129662"/>
            <a:ext cx="11540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55159" y="2129662"/>
            <a:ext cx="130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49055" y="2861846"/>
            <a:ext cx="1283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16453" y="1384852"/>
            <a:ext cx="115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3141" y="1371600"/>
            <a:ext cx="11540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22881" y="2133600"/>
            <a:ext cx="115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09629" y="2133600"/>
            <a:ext cx="115400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31533" y="2869096"/>
            <a:ext cx="115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57200" y="4572000"/>
            <a:ext cx="8305800" cy="764977"/>
            <a:chOff x="381000" y="4876800"/>
            <a:chExt cx="8382000" cy="764977"/>
          </a:xfrm>
        </p:grpSpPr>
        <p:sp>
          <p:nvSpPr>
            <p:cNvPr id="30" name="Rectangle 29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2268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03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414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96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2560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94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848600" y="4648200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19168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932420" y="45720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18808" y="4645223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17819" y="4645223"/>
            <a:ext cx="884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48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094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094220" y="45720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13568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8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268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414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68" name="Picture 6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8" name="TextBox 77"/>
          <p:cNvSpPr txBox="1"/>
          <p:nvPr/>
        </p:nvSpPr>
        <p:spPr>
          <a:xfrm>
            <a:off x="5576428" y="1154668"/>
            <a:ext cx="98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Pecat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79" name="Straight Arrow Connector 78"/>
          <p:cNvCxnSpPr>
            <a:endCxn id="78" idx="1"/>
          </p:cNvCxnSpPr>
          <p:nvPr/>
        </p:nvCxnSpPr>
        <p:spPr>
          <a:xfrm flipV="1">
            <a:off x="5168348" y="1339334"/>
            <a:ext cx="408080" cy="152400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5549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176" grpId="0"/>
      <p:bldP spid="202" grpId="0"/>
      <p:bldP spid="31" grpId="0"/>
      <p:bldP spid="31" grpId="1"/>
      <p:bldP spid="33" grpId="0"/>
      <p:bldP spid="33" grpId="1"/>
      <p:bldP spid="34" grpId="0"/>
      <p:bldP spid="34" grpId="1"/>
      <p:bldP spid="34" grpId="2"/>
      <p:bldP spid="35" grpId="0"/>
      <p:bldP spid="35" grpId="1"/>
      <p:bldP spid="37" grpId="0"/>
      <p:bldP spid="36" grpId="0"/>
      <p:bldP spid="36" grpId="1"/>
      <p:bldP spid="36" grpId="2"/>
      <p:bldP spid="26" grpId="0"/>
      <p:bldP spid="27" grpId="0"/>
      <p:bldP spid="27" grpId="1"/>
      <p:bldP spid="29" grpId="0"/>
      <p:bldP spid="38" grpId="0"/>
      <p:bldP spid="58" grpId="0"/>
      <p:bldP spid="58" grpId="1"/>
      <p:bldP spid="59" grpId="0"/>
      <p:bldP spid="61" grpId="0"/>
      <p:bldP spid="61" grpId="1"/>
      <p:bldP spid="62" grpId="0"/>
      <p:bldP spid="63" grpId="0"/>
      <p:bldP spid="64" grpId="0"/>
      <p:bldP spid="65" grpId="0"/>
      <p:bldP spid="66" grpId="0"/>
      <p:bldP spid="67" grpId="0" animBg="1"/>
      <p:bldP spid="69" grpId="0"/>
      <p:bldP spid="70" grpId="0"/>
      <p:bldP spid="71" grpId="0"/>
      <p:bldP spid="71" grpId="1"/>
      <p:bldP spid="72" grpId="0"/>
      <p:bldP spid="73" grpId="0" animBg="1"/>
      <p:bldP spid="74" grpId="0"/>
      <p:bldP spid="74" grpId="1"/>
      <p:bldP spid="75" grpId="0"/>
      <p:bldP spid="76" grpId="0"/>
      <p:bldP spid="77" grpId="0"/>
      <p:bldP spid="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6" idx="2"/>
            <a:endCxn id="29" idx="0"/>
          </p:cNvCxnSpPr>
          <p:nvPr/>
        </p:nvCxnSpPr>
        <p:spPr bwMode="auto">
          <a:xfrm flipH="1">
            <a:off x="3107636" y="1588532"/>
            <a:ext cx="1603512" cy="3926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6" idx="2"/>
            <a:endCxn id="35" idx="0"/>
          </p:cNvCxnSpPr>
          <p:nvPr/>
        </p:nvCxnSpPr>
        <p:spPr bwMode="auto">
          <a:xfrm>
            <a:off x="4711148" y="1588532"/>
            <a:ext cx="1606915" cy="3827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9" idx="2"/>
            <a:endCxn id="31" idx="0"/>
          </p:cNvCxnSpPr>
          <p:nvPr/>
        </p:nvCxnSpPr>
        <p:spPr bwMode="auto">
          <a:xfrm flipH="1">
            <a:off x="2022614" y="2350532"/>
            <a:ext cx="1085022" cy="3529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29" idx="2"/>
            <a:endCxn id="38" idx="0"/>
          </p:cNvCxnSpPr>
          <p:nvPr/>
        </p:nvCxnSpPr>
        <p:spPr bwMode="auto">
          <a:xfrm>
            <a:off x="3107636" y="2350532"/>
            <a:ext cx="1202634" cy="3529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334000" y="2340592"/>
            <a:ext cx="984063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876800" y="27034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389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5" idx="2"/>
            <a:endCxn id="37" idx="0"/>
          </p:cNvCxnSpPr>
          <p:nvPr/>
        </p:nvCxnSpPr>
        <p:spPr bwMode="auto">
          <a:xfrm>
            <a:off x="6318063" y="2340592"/>
            <a:ext cx="1086589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31" idx="2"/>
            <a:endCxn id="176" idx="0"/>
          </p:cNvCxnSpPr>
          <p:nvPr/>
        </p:nvCxnSpPr>
        <p:spPr bwMode="auto">
          <a:xfrm flipH="1">
            <a:off x="1143000" y="3072776"/>
            <a:ext cx="879614" cy="3164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93068"/>
            <a:ext cx="1896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20687" y="2703444"/>
            <a:ext cx="100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01926" y="1971260"/>
            <a:ext cx="12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08304" y="2703444"/>
            <a:ext cx="119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53948" y="121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Asih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1981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0" y="2703444"/>
            <a:ext cx="100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44008" y="12264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57200" y="4337398"/>
            <a:ext cx="8305800" cy="764977"/>
            <a:chOff x="381000" y="4876800"/>
            <a:chExt cx="8382000" cy="764977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9032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796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560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942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92079" y="4413598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19168" y="4410621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932420" y="4337398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065020" y="4410621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7820" y="4410621"/>
            <a:ext cx="870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942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094220" y="4337398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75368" y="4404667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26820" y="4410621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41420" y="4410621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48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56020" y="4413598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256020" y="4337398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39289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176" grpId="0"/>
      <p:bldP spid="176" grpId="1"/>
      <p:bldP spid="202" grpId="0"/>
      <p:bldP spid="31" grpId="0"/>
      <p:bldP spid="35" grpId="0"/>
      <p:bldP spid="37" grpId="0"/>
      <p:bldP spid="26" grpId="0"/>
      <p:bldP spid="26" grpId="1"/>
      <p:bldP spid="29" grpId="0"/>
      <p:bldP spid="38" grpId="0"/>
      <p:bldP spid="28" grpId="0"/>
      <p:bldP spid="54" grpId="0"/>
      <p:bldP spid="56" grpId="0"/>
      <p:bldP spid="57" grpId="0"/>
      <p:bldP spid="57" grpId="1"/>
      <p:bldP spid="58" grpId="0"/>
      <p:bldP spid="59" grpId="0"/>
      <p:bldP spid="61" grpId="0"/>
      <p:bldP spid="62" grpId="0" animBg="1"/>
      <p:bldP spid="63" grpId="0"/>
      <p:bldP spid="64" grpId="0"/>
      <p:bldP spid="66" grpId="0"/>
      <p:bldP spid="67" grpId="0" animBg="1"/>
      <p:bldP spid="69" grpId="0"/>
      <p:bldP spid="69" grpId="1"/>
      <p:bldP spid="70" grpId="0"/>
      <p:bldP spid="71" grpId="0"/>
      <p:bldP spid="72" grpId="0"/>
      <p:bldP spid="73" grpId="0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6705600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Ketentuan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248400" y="2814637"/>
            <a:ext cx="2119313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714374" y="2811462"/>
            <a:ext cx="2105025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2689225" y="2714625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5554663" y="2714625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484813" y="271780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918857" y="1419225"/>
            <a:ext cx="118654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i="1" dirty="0" smtClean="0">
                <a:solidFill>
                  <a:schemeClr val="tx2"/>
                </a:solidFill>
              </a:rPr>
              <a:t>Heap</a:t>
            </a:r>
          </a:p>
          <a:p>
            <a:pPr algn="ctr" eaLnBrk="0" hangingPunct="0"/>
            <a:r>
              <a:rPr lang="en-US" sz="3200" b="1" i="1" dirty="0" smtClean="0">
                <a:solidFill>
                  <a:schemeClr val="tx2"/>
                </a:solidFill>
              </a:rPr>
              <a:t>Tree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04850" y="3095625"/>
            <a:ext cx="2038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smtClean="0">
                <a:solidFill>
                  <a:schemeClr val="tx2"/>
                </a:solidFill>
              </a:rPr>
              <a:t>Complete Binary Tree</a:t>
            </a:r>
          </a:p>
          <a:p>
            <a:pPr algn="ctr" eaLnBrk="0" hangingPunct="0"/>
            <a:r>
              <a:rPr lang="en-US" sz="2000" b="1" dirty="0" smtClean="0">
                <a:solidFill>
                  <a:schemeClr val="tx2"/>
                </a:solidFill>
              </a:rPr>
              <a:t>(CBT)</a:t>
            </a:r>
            <a:endParaRPr lang="en-US" sz="2000" b="1" dirty="0">
              <a:solidFill>
                <a:schemeClr val="tx2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604" y="-5769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503612" y="3673269"/>
            <a:ext cx="2058988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267200" y="2943225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05200" y="3810000"/>
            <a:ext cx="203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smtClean="0">
                <a:solidFill>
                  <a:srgbClr val="FF0000"/>
                </a:solidFill>
              </a:rPr>
              <a:t>Max Heap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3594847" y="4165937"/>
            <a:ext cx="187810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err="1" smtClean="0">
                <a:solidFill>
                  <a:schemeClr val="tx2"/>
                </a:solidFill>
              </a:rPr>
              <a:t>Nilai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dari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simpul</a:t>
            </a:r>
            <a:r>
              <a:rPr lang="en-US" sz="2000" b="1" dirty="0" smtClean="0">
                <a:solidFill>
                  <a:schemeClr val="tx2"/>
                </a:solidFill>
              </a:rPr>
              <a:t> &gt;= </a:t>
            </a:r>
            <a:r>
              <a:rPr lang="en-US" sz="2000" b="1" dirty="0" err="1" smtClean="0">
                <a:solidFill>
                  <a:schemeClr val="tx2"/>
                </a:solidFill>
              </a:rPr>
              <a:t>nilai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anaknya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324600" y="2895600"/>
            <a:ext cx="203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smtClean="0">
                <a:solidFill>
                  <a:srgbClr val="FF0000"/>
                </a:solidFill>
              </a:rPr>
              <a:t>Min Heap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6324600" y="3276600"/>
            <a:ext cx="195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err="1" smtClean="0">
                <a:solidFill>
                  <a:schemeClr val="tx2"/>
                </a:solidFill>
              </a:rPr>
              <a:t>Nilai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dari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simpul</a:t>
            </a:r>
            <a:r>
              <a:rPr lang="en-US" sz="2000" b="1" dirty="0" smtClean="0">
                <a:solidFill>
                  <a:schemeClr val="tx2"/>
                </a:solidFill>
              </a:rPr>
              <a:t> &lt;= </a:t>
            </a:r>
            <a:r>
              <a:rPr lang="en-US" sz="2000" b="1" dirty="0" err="1" smtClean="0">
                <a:solidFill>
                  <a:schemeClr val="tx2"/>
                </a:solidFill>
              </a:rPr>
              <a:t>nilai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anaknya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31" name="Group 10"/>
          <p:cNvGrpSpPr>
            <a:grpSpLocks/>
          </p:cNvGrpSpPr>
          <p:nvPr/>
        </p:nvGrpSpPr>
        <p:grpSpPr bwMode="auto">
          <a:xfrm>
            <a:off x="3048000" y="1370012"/>
            <a:ext cx="2998788" cy="1601788"/>
            <a:chOff x="1997" y="1314"/>
            <a:chExt cx="1889" cy="1009"/>
          </a:xfrm>
        </p:grpSpPr>
        <p:grpSp>
          <p:nvGrpSpPr>
            <p:cNvPr id="32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39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4314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7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79216"/>
                    <a:invGamma/>
                  </a:schemeClr>
                </a:gs>
                <a:gs pos="100000">
                  <a:schemeClr val="hlink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8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3652931" y="1662953"/>
            <a:ext cx="1654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i="1" dirty="0" smtClean="0">
                <a:solidFill>
                  <a:schemeClr val="tx2"/>
                </a:solidFill>
              </a:rPr>
              <a:t>Heap Tree</a:t>
            </a: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42" name="Footer Placeholder 4"/>
          <p:cNvSpPr txBox="1">
            <a:spLocks/>
          </p:cNvSpPr>
          <p:nvPr/>
        </p:nvSpPr>
        <p:spPr bwMode="gray">
          <a:xfrm>
            <a:off x="5562600" y="6629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20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Studi Teknik 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988970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1" grpId="0" animBg="1"/>
      <p:bldP spid="72713" grpId="0" animBg="1"/>
      <p:bldP spid="72722" grpId="0"/>
      <p:bldP spid="21" grpId="0"/>
      <p:bldP spid="28" grpId="0" animBg="1"/>
      <p:bldP spid="27" grpId="0" animBg="1"/>
      <p:bldP spid="29" grpId="0"/>
      <p:bldP spid="30" grpId="0"/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4" idx="2"/>
            <a:endCxn id="27" idx="0"/>
          </p:cNvCxnSpPr>
          <p:nvPr/>
        </p:nvCxnSpPr>
        <p:spPr bwMode="auto">
          <a:xfrm flipH="1">
            <a:off x="3015916" y="1740932"/>
            <a:ext cx="1600200" cy="379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8" idx="2"/>
            <a:endCxn id="35" idx="0"/>
          </p:cNvCxnSpPr>
          <p:nvPr/>
        </p:nvCxnSpPr>
        <p:spPr bwMode="auto">
          <a:xfrm>
            <a:off x="4606176" y="1746934"/>
            <a:ext cx="1579276" cy="3694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9" idx="2"/>
            <a:endCxn id="30" idx="0"/>
          </p:cNvCxnSpPr>
          <p:nvPr/>
        </p:nvCxnSpPr>
        <p:spPr bwMode="auto">
          <a:xfrm flipH="1">
            <a:off x="1922612" y="2495682"/>
            <a:ext cx="1076740" cy="3601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29" idx="2"/>
            <a:endCxn id="38" idx="0"/>
          </p:cNvCxnSpPr>
          <p:nvPr/>
        </p:nvCxnSpPr>
        <p:spPr bwMode="auto">
          <a:xfrm>
            <a:off x="2999352" y="2495682"/>
            <a:ext cx="1147533" cy="3529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301916" y="2485742"/>
            <a:ext cx="883536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736431" y="2848594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5" idx="2"/>
            <a:endCxn id="37" idx="0"/>
          </p:cNvCxnSpPr>
          <p:nvPr/>
        </p:nvCxnSpPr>
        <p:spPr bwMode="auto">
          <a:xfrm>
            <a:off x="6185452" y="2485742"/>
            <a:ext cx="1029639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431805" y="3644348"/>
            <a:ext cx="205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93571" y="2848594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62600" y="2116410"/>
            <a:ext cx="124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53200" y="2848594"/>
            <a:ext cx="1323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33867" y="2126350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81400" y="2848594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40691" y="1377602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0631" y="1371600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50431" y="2120348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50431" y="2120348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57127" y="2855844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00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57200" y="4572000"/>
            <a:ext cx="8305800" cy="764977"/>
            <a:chOff x="381000" y="4876800"/>
            <a:chExt cx="8382000" cy="764977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903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796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560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094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62047" y="4648200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19168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932420" y="45720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105361" y="4645223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17820" y="4645223"/>
            <a:ext cx="867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94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094219" y="4572000"/>
            <a:ext cx="839545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268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414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5368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2560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256019" y="4572000"/>
            <a:ext cx="842539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48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268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268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903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68" name="Picture 6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8" name="TextBox 77"/>
          <p:cNvSpPr txBox="1"/>
          <p:nvPr/>
        </p:nvSpPr>
        <p:spPr>
          <a:xfrm>
            <a:off x="5640989" y="1230868"/>
            <a:ext cx="98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Pecat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79" name="Straight Arrow Connector 78"/>
          <p:cNvCxnSpPr>
            <a:endCxn id="78" idx="1"/>
          </p:cNvCxnSpPr>
          <p:nvPr/>
        </p:nvCxnSpPr>
        <p:spPr>
          <a:xfrm flipV="1">
            <a:off x="5029200" y="1415534"/>
            <a:ext cx="611789" cy="108466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97775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202" grpId="0"/>
      <p:bldP spid="31" grpId="0"/>
      <p:bldP spid="31" grpId="1"/>
      <p:bldP spid="35" grpId="0"/>
      <p:bldP spid="35" grpId="1"/>
      <p:bldP spid="37" grpId="0"/>
      <p:bldP spid="29" grpId="0"/>
      <p:bldP spid="29" grpId="1"/>
      <p:bldP spid="29" grpId="2"/>
      <p:bldP spid="38" grpId="0"/>
      <p:bldP spid="28" grpId="0"/>
      <p:bldP spid="28" grpId="1"/>
      <p:bldP spid="28" grpId="2"/>
      <p:bldP spid="24" grpId="0"/>
      <p:bldP spid="25" grpId="0"/>
      <p:bldP spid="25" grpId="1"/>
      <p:bldP spid="27" grpId="0"/>
      <p:bldP spid="30" grpId="0"/>
      <p:bldP spid="56" grpId="0"/>
      <p:bldP spid="56" grpId="1"/>
      <p:bldP spid="57" grpId="0"/>
      <p:bldP spid="58" grpId="0"/>
      <p:bldP spid="59" grpId="0"/>
      <p:bldP spid="61" grpId="0"/>
      <p:bldP spid="62" grpId="0"/>
      <p:bldP spid="63" grpId="0" animBg="1"/>
      <p:bldP spid="64" grpId="0"/>
      <p:bldP spid="65" grpId="0"/>
      <p:bldP spid="66" grpId="0"/>
      <p:bldP spid="67" grpId="0" animBg="1"/>
      <p:bldP spid="69" grpId="0"/>
      <p:bldP spid="69" grpId="1"/>
      <p:bldP spid="70" grpId="0"/>
      <p:bldP spid="71" grpId="0"/>
      <p:bldP spid="71" grpId="1"/>
      <p:bldP spid="72" grpId="0"/>
      <p:bldP spid="73" grpId="0" animBg="1"/>
      <p:bldP spid="74" grpId="0"/>
      <p:bldP spid="75" grpId="0"/>
      <p:bldP spid="75" grpId="1"/>
      <p:bldP spid="76" grpId="0"/>
      <p:bldP spid="77" grpId="0"/>
      <p:bldP spid="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4" idx="2"/>
            <a:endCxn id="27" idx="0"/>
          </p:cNvCxnSpPr>
          <p:nvPr/>
        </p:nvCxnSpPr>
        <p:spPr bwMode="auto">
          <a:xfrm flipH="1">
            <a:off x="3250532" y="1902646"/>
            <a:ext cx="1600200" cy="379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4" idx="2"/>
            <a:endCxn id="35" idx="0"/>
          </p:cNvCxnSpPr>
          <p:nvPr/>
        </p:nvCxnSpPr>
        <p:spPr bwMode="auto">
          <a:xfrm>
            <a:off x="4850732" y="1902646"/>
            <a:ext cx="1593138" cy="379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7" idx="2"/>
            <a:endCxn id="30" idx="0"/>
          </p:cNvCxnSpPr>
          <p:nvPr/>
        </p:nvCxnSpPr>
        <p:spPr bwMode="auto">
          <a:xfrm flipH="1">
            <a:off x="2157228" y="2651394"/>
            <a:ext cx="1093304" cy="3661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27" idx="2"/>
            <a:endCxn id="38" idx="0"/>
          </p:cNvCxnSpPr>
          <p:nvPr/>
        </p:nvCxnSpPr>
        <p:spPr bwMode="auto">
          <a:xfrm>
            <a:off x="3250532" y="2651394"/>
            <a:ext cx="1066801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536532" y="2651394"/>
            <a:ext cx="907338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2999" y="3014246"/>
            <a:ext cx="116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stCxn id="35" idx="2"/>
            <a:endCxn id="37" idx="0"/>
          </p:cNvCxnSpPr>
          <p:nvPr/>
        </p:nvCxnSpPr>
        <p:spPr bwMode="auto">
          <a:xfrm>
            <a:off x="6443870" y="2651394"/>
            <a:ext cx="1011329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09999" y="3810000"/>
            <a:ext cx="213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39" y="2282062"/>
            <a:ext cx="128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31496" y="3014246"/>
            <a:ext cx="1247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33800" y="3014246"/>
            <a:ext cx="116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199" y="1533314"/>
            <a:ext cx="116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Didin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6999" y="2282062"/>
            <a:ext cx="116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5" y="3017558"/>
            <a:ext cx="116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3888" y="1524000"/>
            <a:ext cx="144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57200" y="4648200"/>
            <a:ext cx="8305800" cy="764977"/>
            <a:chOff x="381000" y="4876800"/>
            <a:chExt cx="8382000" cy="764977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73661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521801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46749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191573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39713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864661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02861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551001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375949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5796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560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42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05526" y="4724400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19168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932420" y="46482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105361" y="4721423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17820" y="4721423"/>
            <a:ext cx="835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942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094220" y="4648200"/>
            <a:ext cx="83820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41420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56020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256019" y="4648200"/>
            <a:ext cx="842539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8620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26820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903220" y="47214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4478" y="4724400"/>
            <a:ext cx="898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04568" y="47244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417820" y="46482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900819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35" grpId="0"/>
      <p:bldP spid="37" grpId="0"/>
      <p:bldP spid="37" grpId="1"/>
      <p:bldP spid="38" grpId="0"/>
      <p:bldP spid="24" grpId="0"/>
      <p:bldP spid="24" grpId="1"/>
      <p:bldP spid="27" grpId="0"/>
      <p:bldP spid="30" grpId="0"/>
      <p:bldP spid="26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/>
      <p:bldP spid="59" grpId="1"/>
      <p:bldP spid="61" grpId="0"/>
      <p:bldP spid="62" grpId="0" animBg="1"/>
      <p:bldP spid="64" grpId="0"/>
      <p:bldP spid="66" grpId="0"/>
      <p:bldP spid="67" grpId="0" animBg="1"/>
      <p:bldP spid="68" grpId="0"/>
      <p:bldP spid="68" grpId="1"/>
      <p:bldP spid="70" grpId="0"/>
      <p:bldP spid="71" grpId="0"/>
      <p:bldP spid="72" grpId="0"/>
      <p:bldP spid="73" grpId="0"/>
      <p:bldP spid="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6" idx="2"/>
            <a:endCxn id="27" idx="0"/>
          </p:cNvCxnSpPr>
          <p:nvPr/>
        </p:nvCxnSpPr>
        <p:spPr bwMode="auto">
          <a:xfrm flipH="1">
            <a:off x="3250532" y="1740932"/>
            <a:ext cx="1542941" cy="3694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6" idx="2"/>
            <a:endCxn id="35" idx="0"/>
          </p:cNvCxnSpPr>
          <p:nvPr/>
        </p:nvCxnSpPr>
        <p:spPr bwMode="auto">
          <a:xfrm>
            <a:off x="4793473" y="1740932"/>
            <a:ext cx="1650397" cy="3694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7" idx="2"/>
            <a:endCxn id="30" idx="0"/>
          </p:cNvCxnSpPr>
          <p:nvPr/>
        </p:nvCxnSpPr>
        <p:spPr bwMode="auto">
          <a:xfrm flipH="1">
            <a:off x="2157228" y="2479740"/>
            <a:ext cx="1093304" cy="3661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27" idx="2"/>
            <a:endCxn id="28" idx="0"/>
          </p:cNvCxnSpPr>
          <p:nvPr/>
        </p:nvCxnSpPr>
        <p:spPr bwMode="auto">
          <a:xfrm>
            <a:off x="3250532" y="2479740"/>
            <a:ext cx="1120418" cy="3568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536532" y="2479740"/>
            <a:ext cx="907338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2842592"/>
            <a:ext cx="11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809999" y="3516868"/>
            <a:ext cx="21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110408"/>
            <a:ext cx="128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33388" y="2842592"/>
            <a:ext cx="11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110408"/>
            <a:ext cx="11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2845904"/>
            <a:ext cx="11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799" y="1371600"/>
            <a:ext cx="1357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1378850"/>
            <a:ext cx="11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90800" y="2114346"/>
            <a:ext cx="136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114346"/>
            <a:ext cx="11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47247" y="2836590"/>
            <a:ext cx="124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57200" y="4419600"/>
            <a:ext cx="83058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5796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560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942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92079" y="4495800"/>
            <a:ext cx="942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19168" y="44928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932420" y="44196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65020" y="4492823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17820" y="4492823"/>
            <a:ext cx="859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942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094220" y="4419600"/>
            <a:ext cx="85344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41420" y="44928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560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256020" y="4419600"/>
            <a:ext cx="859072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26820" y="44928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03220" y="44928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51373" y="4495800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04568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417820" y="44196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40462" y="4495800"/>
            <a:ext cx="881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13568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741420" y="4495800"/>
            <a:ext cx="883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67" name="Picture 6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7" name="TextBox 76"/>
          <p:cNvSpPr txBox="1"/>
          <p:nvPr/>
        </p:nvSpPr>
        <p:spPr>
          <a:xfrm>
            <a:off x="5717189" y="1143000"/>
            <a:ext cx="98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Pecat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78" name="Straight Arrow Connector 77"/>
          <p:cNvCxnSpPr>
            <a:endCxn id="77" idx="1"/>
          </p:cNvCxnSpPr>
          <p:nvPr/>
        </p:nvCxnSpPr>
        <p:spPr>
          <a:xfrm flipV="1">
            <a:off x="5257800" y="1327666"/>
            <a:ext cx="459389" cy="184666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3431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202" grpId="0"/>
      <p:bldP spid="35" grpId="0"/>
      <p:bldP spid="35" grpId="1"/>
      <p:bldP spid="38" grpId="0"/>
      <p:bldP spid="38" grpId="1"/>
      <p:bldP spid="27" grpId="0"/>
      <p:bldP spid="27" grpId="1"/>
      <p:bldP spid="27" grpId="2"/>
      <p:bldP spid="30" grpId="0"/>
      <p:bldP spid="26" grpId="0"/>
      <p:bldP spid="26" grpId="1"/>
      <p:bldP spid="26" grpId="2"/>
      <p:bldP spid="22" grpId="0"/>
      <p:bldP spid="23" grpId="0"/>
      <p:bldP spid="23" grpId="1"/>
      <p:bldP spid="25" grpId="0"/>
      <p:bldP spid="28" grpId="0"/>
      <p:bldP spid="53" grpId="0"/>
      <p:bldP spid="54" grpId="0"/>
      <p:bldP spid="55" grpId="0"/>
      <p:bldP spid="56" grpId="0"/>
      <p:bldP spid="57" grpId="0"/>
      <p:bldP spid="58" grpId="0" animBg="1"/>
      <p:bldP spid="59" grpId="0"/>
      <p:bldP spid="61" grpId="0"/>
      <p:bldP spid="62" grpId="0"/>
      <p:bldP spid="63" grpId="0" animBg="1"/>
      <p:bldP spid="64" grpId="0"/>
      <p:bldP spid="64" grpId="1"/>
      <p:bldP spid="65" grpId="0"/>
      <p:bldP spid="66" grpId="0" animBg="1"/>
      <p:bldP spid="68" grpId="0"/>
      <p:bldP spid="68" grpId="1"/>
      <p:bldP spid="69" grpId="0"/>
      <p:bldP spid="70" grpId="0"/>
      <p:bldP spid="70" grpId="1"/>
      <p:bldP spid="71" grpId="0"/>
      <p:bldP spid="72" grpId="0" animBg="1"/>
      <p:bldP spid="73" grpId="0"/>
      <p:bldP spid="74" grpId="0"/>
      <p:bldP spid="74" grpId="1"/>
      <p:bldP spid="75" grpId="0"/>
      <p:bldP spid="76" grpId="0"/>
      <p:bldP spid="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2" idx="2"/>
            <a:endCxn id="25" idx="0"/>
          </p:cNvCxnSpPr>
          <p:nvPr/>
        </p:nvCxnSpPr>
        <p:spPr bwMode="auto">
          <a:xfrm flipH="1">
            <a:off x="3228109" y="1893332"/>
            <a:ext cx="1600200" cy="3661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2" idx="2"/>
            <a:endCxn id="35" idx="0"/>
          </p:cNvCxnSpPr>
          <p:nvPr/>
        </p:nvCxnSpPr>
        <p:spPr bwMode="auto">
          <a:xfrm>
            <a:off x="4828309" y="1893332"/>
            <a:ext cx="1552838" cy="3887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5" idx="2"/>
            <a:endCxn id="30" idx="0"/>
          </p:cNvCxnSpPr>
          <p:nvPr/>
        </p:nvCxnSpPr>
        <p:spPr bwMode="auto">
          <a:xfrm flipH="1">
            <a:off x="2182091" y="2628828"/>
            <a:ext cx="1046018" cy="3887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25" idx="2"/>
            <a:endCxn id="28" idx="0"/>
          </p:cNvCxnSpPr>
          <p:nvPr/>
        </p:nvCxnSpPr>
        <p:spPr bwMode="auto">
          <a:xfrm>
            <a:off x="3228109" y="2628828"/>
            <a:ext cx="1099328" cy="385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35" idx="2"/>
            <a:endCxn id="174" idx="0"/>
          </p:cNvCxnSpPr>
          <p:nvPr/>
        </p:nvCxnSpPr>
        <p:spPr bwMode="auto">
          <a:xfrm flipH="1">
            <a:off x="5437909" y="2651394"/>
            <a:ext cx="943238" cy="362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876800" y="3014246"/>
            <a:ext cx="11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810000" y="3581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44816" y="2282062"/>
            <a:ext cx="127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20982" y="3017558"/>
            <a:ext cx="11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1524000"/>
            <a:ext cx="11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Donni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59496"/>
            <a:ext cx="11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33800" y="3014246"/>
            <a:ext cx="118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0696" y="1524000"/>
            <a:ext cx="11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4419600"/>
            <a:ext cx="83058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96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560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942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932420" y="4495800"/>
            <a:ext cx="861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19168" y="44928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932420" y="44196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05361" y="4492823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7819" y="4492823"/>
            <a:ext cx="848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942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94220" y="44196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560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256020" y="44196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03220" y="44928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04568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5417820" y="44196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5368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13568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27972" y="4495800"/>
            <a:ext cx="894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4820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66368" y="44958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4579620" y="44196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58" name="Picture 5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90001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74" grpId="0"/>
      <p:bldP spid="174" grpId="1"/>
      <p:bldP spid="202" grpId="0"/>
      <p:bldP spid="35" grpId="0"/>
      <p:bldP spid="30" grpId="0"/>
      <p:bldP spid="22" grpId="0"/>
      <p:bldP spid="22" grpId="1"/>
      <p:bldP spid="25" grpId="0"/>
      <p:bldP spid="28" grpId="0"/>
      <p:bldP spid="24" grpId="0"/>
      <p:bldP spid="48" grpId="0"/>
      <p:bldP spid="48" grpId="1"/>
      <p:bldP spid="49" grpId="0"/>
      <p:bldP spid="50" grpId="0"/>
      <p:bldP spid="51" grpId="0"/>
      <p:bldP spid="52" grpId="0"/>
      <p:bldP spid="53" grpId="0" animBg="1"/>
      <p:bldP spid="54" grpId="0"/>
      <p:bldP spid="55" grpId="0"/>
      <p:bldP spid="56" grpId="0"/>
      <p:bldP spid="57" grpId="0" animBg="1"/>
      <p:bldP spid="59" grpId="0"/>
      <p:bldP spid="61" grpId="0" animBg="1"/>
      <p:bldP spid="63" grpId="0"/>
      <p:bldP spid="65" grpId="0"/>
      <p:bldP spid="66" grpId="0" animBg="1"/>
      <p:bldP spid="67" grpId="0"/>
      <p:bldP spid="67" grpId="1"/>
      <p:bldP spid="69" grpId="0"/>
      <p:bldP spid="70" grpId="0"/>
      <p:bldP spid="71" grpId="0"/>
      <p:bldP spid="72" grpId="0"/>
      <p:bldP spid="7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>
            <a:stCxn id="24" idx="2"/>
            <a:endCxn id="25" idx="0"/>
          </p:cNvCxnSpPr>
          <p:nvPr/>
        </p:nvCxnSpPr>
        <p:spPr bwMode="auto">
          <a:xfrm flipH="1">
            <a:off x="3200400" y="1875806"/>
            <a:ext cx="1573696" cy="3836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4" idx="2"/>
            <a:endCxn id="35" idx="0"/>
          </p:cNvCxnSpPr>
          <p:nvPr/>
        </p:nvCxnSpPr>
        <p:spPr bwMode="auto">
          <a:xfrm>
            <a:off x="4774096" y="1875806"/>
            <a:ext cx="1560444" cy="406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5" idx="2"/>
            <a:endCxn id="30" idx="0"/>
          </p:cNvCxnSpPr>
          <p:nvPr/>
        </p:nvCxnSpPr>
        <p:spPr bwMode="auto">
          <a:xfrm flipH="1">
            <a:off x="2107096" y="2598050"/>
            <a:ext cx="1093304" cy="4195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25" idx="2"/>
            <a:endCxn id="28" idx="0"/>
          </p:cNvCxnSpPr>
          <p:nvPr/>
        </p:nvCxnSpPr>
        <p:spPr bwMode="auto">
          <a:xfrm>
            <a:off x="3200400" y="2598050"/>
            <a:ext cx="1219200" cy="4161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86200" y="3657600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rgbClr val="FF0000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5949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6200" y="30142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0696" y="1537252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7200" y="1537252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5949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/>
                </a:solidFill>
                <a:latin typeface="+mn-lt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chemeClr val="tx2"/>
              </a:solidFill>
              <a:latin typeface="+mn-lt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7200" y="4572000"/>
            <a:ext cx="8305800" cy="764977"/>
            <a:chOff x="381000" y="4876800"/>
            <a:chExt cx="8382000" cy="76497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96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560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94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9324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919168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932420" y="45720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650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178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942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94220" y="4572000"/>
            <a:ext cx="83820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560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6256020" y="4572000"/>
            <a:ext cx="859072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03220" y="46452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404568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5417820" y="4572000"/>
            <a:ext cx="830580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13568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37414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3886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4566368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4579619" y="4572000"/>
            <a:ext cx="881811" cy="457200"/>
          </a:xfrm>
          <a:prstGeom prst="rect">
            <a:avLst/>
          </a:prstGeom>
          <a:solidFill>
            <a:srgbClr val="FF99CC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4820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1213568" y="46482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4" name="TextBox 63"/>
          <p:cNvSpPr txBox="1"/>
          <p:nvPr/>
        </p:nvSpPr>
        <p:spPr>
          <a:xfrm>
            <a:off x="5640989" y="1307068"/>
            <a:ext cx="98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Pecat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72" name="Straight Arrow Connector 71"/>
          <p:cNvCxnSpPr>
            <a:endCxn id="64" idx="1"/>
          </p:cNvCxnSpPr>
          <p:nvPr/>
        </p:nvCxnSpPr>
        <p:spPr>
          <a:xfrm flipV="1">
            <a:off x="5181600" y="1491734"/>
            <a:ext cx="459389" cy="184666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9543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35" grpId="0"/>
      <p:bldP spid="30" grpId="0"/>
      <p:bldP spid="25" grpId="0"/>
      <p:bldP spid="25" grpId="1"/>
      <p:bldP spid="25" grpId="2"/>
      <p:bldP spid="28" grpId="0"/>
      <p:bldP spid="24" grpId="0"/>
      <p:bldP spid="24" grpId="1"/>
      <p:bldP spid="24" grpId="2"/>
      <p:bldP spid="26" grpId="0"/>
      <p:bldP spid="27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5" grpId="0"/>
      <p:bldP spid="56" grpId="0"/>
      <p:bldP spid="57" grpId="0" animBg="1"/>
      <p:bldP spid="58" grpId="0"/>
      <p:bldP spid="59" grpId="0" animBg="1"/>
      <p:bldP spid="61" grpId="0"/>
      <p:bldP spid="62" grpId="0"/>
      <p:bldP spid="63" grpId="0" animBg="1"/>
      <p:bldP spid="65" grpId="0"/>
      <p:bldP spid="65" grpId="1"/>
      <p:bldP spid="66" grpId="0"/>
      <p:bldP spid="67" grpId="0"/>
      <p:bldP spid="67" grpId="1"/>
      <p:bldP spid="68" grpId="0"/>
      <p:bldP spid="69" grpId="0" animBg="1"/>
      <p:bldP spid="70" grpId="0"/>
      <p:bldP spid="71" grpId="0"/>
      <p:bldP spid="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15000" y="2282062"/>
            <a:ext cx="103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6200" y="301424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0696" y="155050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91000" y="1547192"/>
            <a:ext cx="1017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57200" y="4876800"/>
            <a:ext cx="8305800" cy="764977"/>
            <a:chOff x="381000" y="4876800"/>
            <a:chExt cx="8382000" cy="764977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5796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32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919168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932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0650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17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0942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2560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032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045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4178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663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45796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86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13568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648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3741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Joned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23574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35" grpId="0"/>
      <p:bldP spid="30" grpId="0"/>
      <p:bldP spid="28" grpId="0"/>
      <p:bldP spid="28" grpId="1"/>
      <p:bldP spid="26" grpId="0"/>
      <p:bldP spid="26" grpId="1"/>
      <p:bldP spid="27" grpId="0"/>
      <p:bldP spid="29" grpId="0"/>
      <p:bldP spid="54" grpId="0"/>
      <p:bldP spid="55" grpId="0"/>
      <p:bldP spid="56" grpId="0"/>
      <p:bldP spid="57" grpId="0"/>
      <p:bldP spid="58" grpId="0"/>
      <p:bldP spid="59" grpId="0" animBg="1"/>
      <p:bldP spid="61" grpId="0"/>
      <p:bldP spid="62" grpId="0"/>
      <p:bldP spid="63" grpId="0"/>
      <p:bldP spid="64" grpId="0" animBg="1"/>
      <p:bldP spid="65" grpId="0"/>
      <p:bldP spid="66" grpId="0" animBg="1"/>
      <p:bldP spid="67" grpId="0"/>
      <p:bldP spid="68" grpId="0"/>
      <p:bldP spid="69" grpId="0" animBg="1"/>
      <p:bldP spid="71" grpId="0"/>
      <p:bldP spid="71" grpId="1"/>
      <p:bldP spid="73" grpId="0"/>
      <p:bldP spid="74" grpId="0" animBg="1"/>
      <p:bldP spid="75" grpId="0"/>
      <p:bldP spid="75" grpId="1"/>
      <p:bldP spid="76" grpId="0"/>
      <p:bldP spid="84" grpId="0"/>
      <p:bldP spid="85" grpId="0"/>
      <p:bldP spid="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3800" y="3352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15000" y="2282062"/>
            <a:ext cx="103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91000" y="1516750"/>
            <a:ext cx="1017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0756" y="1524000"/>
            <a:ext cx="1027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0" y="2286000"/>
            <a:ext cx="104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4876800"/>
            <a:ext cx="83058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96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932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19168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932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650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7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942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2560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032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045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4178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663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796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64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26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741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4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0517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7" name="TextBox 66"/>
          <p:cNvSpPr txBox="1"/>
          <p:nvPr/>
        </p:nvSpPr>
        <p:spPr>
          <a:xfrm>
            <a:off x="5640989" y="1307068"/>
            <a:ext cx="98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Pecat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8" name="Straight Arrow Connector 67"/>
          <p:cNvCxnSpPr>
            <a:endCxn id="67" idx="1"/>
          </p:cNvCxnSpPr>
          <p:nvPr/>
        </p:nvCxnSpPr>
        <p:spPr>
          <a:xfrm flipV="1">
            <a:off x="5181600" y="1491734"/>
            <a:ext cx="459389" cy="184666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7645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35" grpId="0"/>
      <p:bldP spid="35" grpId="1"/>
      <p:bldP spid="30" grpId="0"/>
      <p:bldP spid="27" grpId="0"/>
      <p:bldP spid="27" grpId="1"/>
      <p:bldP spid="29" grpId="0"/>
      <p:bldP spid="29" grpId="1"/>
      <p:bldP spid="29" grpId="2"/>
      <p:bldP spid="18" grpId="0"/>
      <p:bldP spid="19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4" grpId="1"/>
      <p:bldP spid="55" grpId="0"/>
      <p:bldP spid="56" grpId="0"/>
      <p:bldP spid="57" grpId="0" animBg="1"/>
      <p:bldP spid="58" grpId="0"/>
      <p:bldP spid="59" grpId="0" animBg="1"/>
      <p:bldP spid="61" grpId="0"/>
      <p:bldP spid="62" grpId="0"/>
      <p:bldP spid="63" grpId="0" animBg="1"/>
      <p:bldP spid="64" grpId="0"/>
      <p:bldP spid="65" grpId="0"/>
      <p:bldP spid="66" grpId="0" animBg="1"/>
      <p:bldP spid="69" grpId="0"/>
      <p:bldP spid="69" grpId="1"/>
      <p:bldP spid="70" grpId="0"/>
      <p:bldP spid="71" grpId="0"/>
      <p:bldP spid="72" grpId="0" animBg="1"/>
      <p:bldP spid="73" grpId="0"/>
      <p:bldP spid="74" grpId="0"/>
      <p:bldP spid="6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1516750"/>
            <a:ext cx="111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0" y="2278750"/>
            <a:ext cx="104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04252" y="152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4876800"/>
            <a:ext cx="83058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5796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32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919168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932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17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4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0942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56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560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032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045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4178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66368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5796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414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26820" y="4950023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37414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2440" y="4953001"/>
            <a:ext cx="80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0650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3400" y="4953001"/>
            <a:ext cx="78486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903220" y="4953000"/>
            <a:ext cx="83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2903220" y="4876800"/>
            <a:ext cx="83058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1127336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30" grpId="0"/>
      <p:bldP spid="30" grpId="1"/>
      <p:bldP spid="27" grpId="0"/>
      <p:bldP spid="18" grpId="0"/>
      <p:bldP spid="18" grpId="1"/>
      <p:bldP spid="19" grpId="0"/>
      <p:bldP spid="17" grpId="0"/>
      <p:bldP spid="46" grpId="0"/>
      <p:bldP spid="47" grpId="0"/>
      <p:bldP spid="48" grpId="0"/>
      <p:bldP spid="49" grpId="0"/>
      <p:bldP spid="50" grpId="0"/>
      <p:bldP spid="51" grpId="0" animBg="1"/>
      <p:bldP spid="53" grpId="0"/>
      <p:bldP spid="54" grpId="0"/>
      <p:bldP spid="55" grpId="0" animBg="1"/>
      <p:bldP spid="56" grpId="0"/>
      <p:bldP spid="57" grpId="0" animBg="1"/>
      <p:bldP spid="58" grpId="0"/>
      <p:bldP spid="58" grpId="1"/>
      <p:bldP spid="59" grpId="0"/>
      <p:bldP spid="61" grpId="0" animBg="1"/>
      <p:bldP spid="62" grpId="0"/>
      <p:bldP spid="63" grpId="0"/>
      <p:bldP spid="64" grpId="0" animBg="1"/>
      <p:bldP spid="66" grpId="0"/>
      <p:bldP spid="67" grpId="0"/>
      <p:bldP spid="68" grpId="0" animBg="1"/>
      <p:bldP spid="69" grpId="0"/>
      <p:bldP spid="69" grpId="1"/>
      <p:bldP spid="70" grpId="0"/>
      <p:bldP spid="71" grpId="0"/>
      <p:bldP spid="72" grpId="0"/>
      <p:bldP spid="7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743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0756" y="15134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52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0192" y="22727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7200" y="4495800"/>
            <a:ext cx="8310282" cy="764977"/>
            <a:chOff x="381000" y="4876800"/>
            <a:chExt cx="8382000" cy="764977"/>
          </a:xfrm>
        </p:grpSpPr>
        <p:sp>
          <p:nvSpPr>
            <p:cNvPr id="22" name="Rectangle 21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5764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528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910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9292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1603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9292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14682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910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0910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528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2528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00082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0143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4146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382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6323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45764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382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23682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7382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618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54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000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900082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3400" y="4572001"/>
            <a:ext cx="690282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2368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6" name="TextBox 65"/>
          <p:cNvSpPr txBox="1"/>
          <p:nvPr/>
        </p:nvSpPr>
        <p:spPr>
          <a:xfrm>
            <a:off x="5412389" y="1307068"/>
            <a:ext cx="98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Pecat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73" name="Straight Arrow Connector 72"/>
          <p:cNvCxnSpPr>
            <a:endCxn id="66" idx="1"/>
          </p:cNvCxnSpPr>
          <p:nvPr/>
        </p:nvCxnSpPr>
        <p:spPr>
          <a:xfrm flipV="1">
            <a:off x="4953000" y="1491734"/>
            <a:ext cx="459389" cy="184666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53402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27" grpId="0"/>
      <p:bldP spid="27" grpId="1"/>
      <p:bldP spid="19" grpId="0"/>
      <p:bldP spid="17" grpId="0"/>
      <p:bldP spid="17" grpId="1"/>
      <p:bldP spid="17" grpId="2"/>
      <p:bldP spid="16" grpId="0"/>
      <p:bldP spid="20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/>
      <p:bldP spid="53" grpId="0" animBg="1"/>
      <p:bldP spid="54" grpId="0"/>
      <p:bldP spid="55" grpId="0" animBg="1"/>
      <p:bldP spid="56" grpId="0"/>
      <p:bldP spid="57" grpId="0"/>
      <p:bldP spid="58" grpId="0" animBg="1"/>
      <p:bldP spid="59" grpId="0"/>
      <p:bldP spid="61" grpId="0"/>
      <p:bldP spid="62" grpId="0" animBg="1"/>
      <p:bldP spid="63" grpId="0"/>
      <p:bldP spid="64" grpId="0"/>
      <p:bldP spid="64" grpId="1"/>
      <p:bldP spid="65" grpId="0" animBg="1"/>
      <p:bldP spid="67" grpId="0"/>
      <p:bldP spid="68" grpId="0"/>
      <p:bldP spid="68" grpId="1"/>
      <p:bldP spid="69" grpId="0"/>
      <p:bldP spid="70" grpId="0" animBg="1"/>
      <p:bldP spid="71" grpId="0"/>
      <p:bldP spid="72" grpId="0"/>
      <p:bldP spid="6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0" y="2278750"/>
            <a:ext cx="9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5167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0192" y="226549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93059" y="4495800"/>
            <a:ext cx="82296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5468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232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614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8996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6447" y="4569023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8996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85099" y="4569023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614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0614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232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2232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70499" y="4569023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71847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3850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7086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33647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5468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086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37086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084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704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870499" y="4495800"/>
            <a:ext cx="82296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58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310640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078019" y="4495800"/>
            <a:ext cx="77724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Riki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114800" y="1524000"/>
            <a:ext cx="112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8299" y="4572000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01365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19" grpId="0"/>
      <p:bldP spid="19" grpId="1"/>
      <p:bldP spid="16" grpId="0"/>
      <p:bldP spid="16" grpId="1"/>
      <p:bldP spid="20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/>
      <p:bldP spid="51" grpId="0" animBg="1"/>
      <p:bldP spid="52" grpId="0"/>
      <p:bldP spid="53" grpId="0" animBg="1"/>
      <p:bldP spid="54" grpId="0"/>
      <p:bldP spid="55" grpId="0"/>
      <p:bldP spid="56" grpId="0" animBg="1"/>
      <p:bldP spid="57" grpId="0"/>
      <p:bldP spid="58" grpId="0"/>
      <p:bldP spid="59" grpId="0" animBg="1"/>
      <p:bldP spid="61" grpId="0"/>
      <p:bldP spid="63" grpId="0" animBg="1"/>
      <p:bldP spid="64" grpId="0"/>
      <p:bldP spid="64" grpId="1"/>
      <p:bldP spid="66" grpId="0"/>
      <p:bldP spid="67" grpId="0" animBg="1"/>
      <p:bldP spid="68" grpId="0"/>
      <p:bldP spid="68" grpId="1"/>
      <p:bldP spid="69" grpId="0"/>
      <p:bldP spid="72" grpId="0" animBg="1"/>
      <p:bldP spid="74" grpId="0"/>
      <p:bldP spid="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1209260"/>
            <a:ext cx="41148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 Heap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684644" y="1209260"/>
            <a:ext cx="4078356" cy="4810540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 Heap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86000" y="21336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1451697" y="2971338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3733800" y="38100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3221250" y="2971800"/>
            <a:ext cx="664949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838200" y="3809538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1985097" y="3809538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2667000" y="38100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96" name="Straight Connector 95"/>
          <p:cNvCxnSpPr>
            <a:stCxn id="89" idx="4"/>
            <a:endCxn id="90" idx="0"/>
          </p:cNvCxnSpPr>
          <p:nvPr/>
        </p:nvCxnSpPr>
        <p:spPr bwMode="auto">
          <a:xfrm flipH="1">
            <a:off x="1794597" y="2514600"/>
            <a:ext cx="834303" cy="45673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7" name="Straight Connector 96"/>
          <p:cNvCxnSpPr>
            <a:stCxn id="89" idx="4"/>
            <a:endCxn id="92" idx="0"/>
          </p:cNvCxnSpPr>
          <p:nvPr/>
        </p:nvCxnSpPr>
        <p:spPr bwMode="auto">
          <a:xfrm>
            <a:off x="2628900" y="2514600"/>
            <a:ext cx="924825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8" name="Straight Connector 97"/>
          <p:cNvCxnSpPr>
            <a:stCxn id="90" idx="4"/>
            <a:endCxn id="93" idx="0"/>
          </p:cNvCxnSpPr>
          <p:nvPr/>
        </p:nvCxnSpPr>
        <p:spPr bwMode="auto">
          <a:xfrm flipH="1">
            <a:off x="1181100" y="3352338"/>
            <a:ext cx="613497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9" name="Straight Connector 98"/>
          <p:cNvCxnSpPr>
            <a:endCxn id="94" idx="0"/>
          </p:cNvCxnSpPr>
          <p:nvPr/>
        </p:nvCxnSpPr>
        <p:spPr bwMode="auto">
          <a:xfrm>
            <a:off x="1839630" y="3352338"/>
            <a:ext cx="488367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0" name="Straight Connector 99"/>
          <p:cNvCxnSpPr>
            <a:stCxn id="92" idx="4"/>
            <a:endCxn id="95" idx="0"/>
          </p:cNvCxnSpPr>
          <p:nvPr/>
        </p:nvCxnSpPr>
        <p:spPr bwMode="auto">
          <a:xfrm flipH="1">
            <a:off x="3009900" y="3352800"/>
            <a:ext cx="543825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1" name="Straight Connector 100"/>
          <p:cNvCxnSpPr>
            <a:stCxn id="92" idx="4"/>
            <a:endCxn id="91" idx="0"/>
          </p:cNvCxnSpPr>
          <p:nvPr/>
        </p:nvCxnSpPr>
        <p:spPr bwMode="auto">
          <a:xfrm>
            <a:off x="3553725" y="3352800"/>
            <a:ext cx="522975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4" name="Oval 103"/>
          <p:cNvSpPr/>
          <p:nvPr/>
        </p:nvSpPr>
        <p:spPr bwMode="auto">
          <a:xfrm>
            <a:off x="457200" y="4709616"/>
            <a:ext cx="609600" cy="395784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105" name="Straight Connector 104"/>
          <p:cNvCxnSpPr>
            <a:stCxn id="93" idx="4"/>
            <a:endCxn id="104" idx="0"/>
          </p:cNvCxnSpPr>
          <p:nvPr/>
        </p:nvCxnSpPr>
        <p:spPr bwMode="auto">
          <a:xfrm flipH="1">
            <a:off x="762000" y="4190538"/>
            <a:ext cx="419100" cy="51907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77635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6705600" y="2133600"/>
            <a:ext cx="5334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5791378" y="2971800"/>
            <a:ext cx="5334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2" name="Oval 151"/>
          <p:cNvSpPr/>
          <p:nvPr/>
        </p:nvSpPr>
        <p:spPr bwMode="auto">
          <a:xfrm>
            <a:off x="8077200" y="38100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53" name="Oval 152"/>
          <p:cNvSpPr/>
          <p:nvPr/>
        </p:nvSpPr>
        <p:spPr bwMode="auto">
          <a:xfrm>
            <a:off x="7620000" y="2971800"/>
            <a:ext cx="5334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54" name="Oval 153"/>
          <p:cNvSpPr/>
          <p:nvPr/>
        </p:nvSpPr>
        <p:spPr bwMode="auto">
          <a:xfrm>
            <a:off x="5181600" y="38100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55" name="Oval 154"/>
          <p:cNvSpPr/>
          <p:nvPr/>
        </p:nvSpPr>
        <p:spPr bwMode="auto">
          <a:xfrm>
            <a:off x="6172200" y="38100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156" name="Oval 155"/>
          <p:cNvSpPr/>
          <p:nvPr/>
        </p:nvSpPr>
        <p:spPr bwMode="auto">
          <a:xfrm>
            <a:off x="7010400" y="3810000"/>
            <a:ext cx="685800" cy="3810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cxnSp>
        <p:nvCxnSpPr>
          <p:cNvPr id="157" name="Straight Connector 156"/>
          <p:cNvCxnSpPr>
            <a:stCxn id="150" idx="4"/>
            <a:endCxn id="151" idx="0"/>
          </p:cNvCxnSpPr>
          <p:nvPr/>
        </p:nvCxnSpPr>
        <p:spPr bwMode="auto">
          <a:xfrm flipH="1">
            <a:off x="6058078" y="2514600"/>
            <a:ext cx="914222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8" name="Straight Connector 157"/>
          <p:cNvCxnSpPr>
            <a:stCxn id="150" idx="4"/>
            <a:endCxn id="153" idx="0"/>
          </p:cNvCxnSpPr>
          <p:nvPr/>
        </p:nvCxnSpPr>
        <p:spPr bwMode="auto">
          <a:xfrm>
            <a:off x="6972300" y="2514600"/>
            <a:ext cx="914400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9" name="Straight Connector 158"/>
          <p:cNvCxnSpPr>
            <a:stCxn id="151" idx="4"/>
            <a:endCxn id="154" idx="0"/>
          </p:cNvCxnSpPr>
          <p:nvPr/>
        </p:nvCxnSpPr>
        <p:spPr bwMode="auto">
          <a:xfrm flipH="1">
            <a:off x="5524500" y="3352800"/>
            <a:ext cx="533578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0" name="Straight Connector 159"/>
          <p:cNvCxnSpPr>
            <a:stCxn id="151" idx="4"/>
            <a:endCxn id="155" idx="0"/>
          </p:cNvCxnSpPr>
          <p:nvPr/>
        </p:nvCxnSpPr>
        <p:spPr bwMode="auto">
          <a:xfrm>
            <a:off x="6058078" y="3352800"/>
            <a:ext cx="457022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1" name="Straight Connector 160"/>
          <p:cNvCxnSpPr>
            <a:stCxn id="153" idx="4"/>
            <a:endCxn id="156" idx="0"/>
          </p:cNvCxnSpPr>
          <p:nvPr/>
        </p:nvCxnSpPr>
        <p:spPr bwMode="auto">
          <a:xfrm flipH="1">
            <a:off x="7353300" y="3352800"/>
            <a:ext cx="533400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2" name="Straight Connector 161"/>
          <p:cNvCxnSpPr>
            <a:stCxn id="153" idx="4"/>
            <a:endCxn id="152" idx="0"/>
          </p:cNvCxnSpPr>
          <p:nvPr/>
        </p:nvCxnSpPr>
        <p:spPr bwMode="auto">
          <a:xfrm>
            <a:off x="7886700" y="3352800"/>
            <a:ext cx="533400" cy="4572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3" name="Oval 162"/>
          <p:cNvSpPr/>
          <p:nvPr/>
        </p:nvSpPr>
        <p:spPr bwMode="auto">
          <a:xfrm>
            <a:off x="4648200" y="4710078"/>
            <a:ext cx="685800" cy="395784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cxnSp>
        <p:nvCxnSpPr>
          <p:cNvPr id="164" name="Straight Connector 163"/>
          <p:cNvCxnSpPr>
            <a:stCxn id="154" idx="4"/>
            <a:endCxn id="163" idx="0"/>
          </p:cNvCxnSpPr>
          <p:nvPr/>
        </p:nvCxnSpPr>
        <p:spPr bwMode="auto">
          <a:xfrm flipH="1">
            <a:off x="4991100" y="4191000"/>
            <a:ext cx="533400" cy="51907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32259954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5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000"/>
                            </p:stCondLst>
                            <p:childTnLst>
                              <p:par>
                                <p:cTn id="1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500"/>
                            </p:stCondLst>
                            <p:childTnLst>
                              <p:par>
                                <p:cTn id="1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6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4" name="Straight Connector 93"/>
          <p:cNvCxnSpPr>
            <a:stCxn id="15" idx="2"/>
          </p:cNvCxnSpPr>
          <p:nvPr/>
        </p:nvCxnSpPr>
        <p:spPr bwMode="auto">
          <a:xfrm flipH="1">
            <a:off x="3465444" y="1933088"/>
            <a:ext cx="1360004" cy="5125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2438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0148" y="156375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57200" y="4495800"/>
            <a:ext cx="8305800" cy="764977"/>
            <a:chOff x="381000" y="4876800"/>
            <a:chExt cx="8382000" cy="76497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572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Riki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8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2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9115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Ahmad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924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102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86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Arif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86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48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Asih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248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956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69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Didin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410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33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58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Donni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572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733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Joned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733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57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95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Rahmat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895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1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19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057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419600" y="15770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41372" y="2448340"/>
            <a:ext cx="107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1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Susi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19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Syahrul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3" name="TextBox 62"/>
          <p:cNvSpPr txBox="1"/>
          <p:nvPr/>
        </p:nvSpPr>
        <p:spPr>
          <a:xfrm>
            <a:off x="5717189" y="1383268"/>
            <a:ext cx="98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Pecat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4" name="Straight Arrow Connector 63"/>
          <p:cNvCxnSpPr>
            <a:endCxn id="63" idx="1"/>
          </p:cNvCxnSpPr>
          <p:nvPr/>
        </p:nvCxnSpPr>
        <p:spPr>
          <a:xfrm flipV="1">
            <a:off x="5257800" y="1567934"/>
            <a:ext cx="459389" cy="184666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04821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19" grpId="0"/>
      <p:bldP spid="19" grpId="1"/>
      <p:bldP spid="15" grpId="0"/>
      <p:bldP spid="15" grpId="1"/>
      <p:bldP spid="15" grpId="2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1" grpId="0"/>
      <p:bldP spid="62" grpId="0" animBg="1"/>
      <p:bldP spid="65" grpId="0"/>
      <p:bldP spid="65" grpId="1"/>
      <p:bldP spid="66" grpId="0"/>
      <p:bldP spid="66" grpId="1"/>
      <p:bldP spid="67" grpId="0" animBg="1"/>
      <p:bldP spid="69" grpId="0"/>
      <p:bldP spid="70" grpId="0"/>
      <p:bldP spid="71" grpId="0"/>
      <p:bldP spid="72" grpId="0"/>
      <p:bldP spid="6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 rot="5400000">
            <a:off x="4007126" y="1513028"/>
            <a:ext cx="543340" cy="13219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497541" y="4495800"/>
            <a:ext cx="8229600" cy="764977"/>
            <a:chOff x="533400" y="4876800"/>
            <a:chExt cx="8229600" cy="76497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533400" y="4876800"/>
              <a:ext cx="798444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331844" y="4876800"/>
              <a:ext cx="725556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5361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125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507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889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875689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8889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74341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507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507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125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2125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9741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61089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3743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979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22889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5361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979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6979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215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597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8597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021541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Riki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2000" y="15770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93772" y="2448340"/>
            <a:ext cx="105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5141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41612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89176" y="1566446"/>
            <a:ext cx="9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97541" y="4569024"/>
            <a:ext cx="851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295985" y="4495800"/>
            <a:ext cx="725556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Susi</a:t>
            </a: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035672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2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1" grpId="0"/>
      <p:bldP spid="62" grpId="0" animBg="1"/>
      <p:bldP spid="67" grpId="0" animBg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63" grpId="0"/>
      <p:bldP spid="68" grpId="0"/>
      <p:bldP spid="7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179504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2" name="Group 13"/>
          <p:cNvGrpSpPr/>
          <p:nvPr/>
        </p:nvGrpSpPr>
        <p:grpSpPr>
          <a:xfrm>
            <a:off x="457200" y="3810000"/>
            <a:ext cx="8305800" cy="764977"/>
            <a:chOff x="457200" y="4876800"/>
            <a:chExt cx="8305800" cy="764977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57200" y="4876800"/>
              <a:ext cx="7620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510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4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5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7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9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10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2000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Riki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48400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86600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24800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11548" y="3883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Ahmad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924800" y="3810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10200" y="3883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86600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Arif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086600" y="3810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Arif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48400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Asih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248400" y="3810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Asih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95600" y="3883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96948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Didin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410200" y="3810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Didin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58748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Donni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572000" y="3810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33800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Joned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733800" y="3810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Donni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7400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95600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Rahmat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895600" y="3810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Rahmat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057400" y="3810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Riki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19200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19200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Susi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1000" y="3886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Syahrul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219200" y="3810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Susi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57200" y="3810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Syahrul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59" name="Picture 5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0" name="TextBox 59"/>
          <p:cNvSpPr txBox="1"/>
          <p:nvPr/>
        </p:nvSpPr>
        <p:spPr>
          <a:xfrm>
            <a:off x="5652628" y="1525488"/>
            <a:ext cx="98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Pecat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6" name="Straight Arrow Connector 65"/>
          <p:cNvCxnSpPr>
            <a:endCxn id="60" idx="1"/>
          </p:cNvCxnSpPr>
          <p:nvPr/>
        </p:nvCxnSpPr>
        <p:spPr>
          <a:xfrm flipV="1">
            <a:off x="5181600" y="1710154"/>
            <a:ext cx="471028" cy="271046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35106" y="4876800"/>
            <a:ext cx="661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Harga</a:t>
            </a:r>
            <a:r>
              <a:rPr lang="en-US" b="1" dirty="0" smtClean="0">
                <a:solidFill>
                  <a:srgbClr val="FF0000"/>
                </a:solidFill>
              </a:rPr>
              <a:t> N = 0, </a:t>
            </a:r>
            <a:r>
              <a:rPr lang="en-US" b="1" dirty="0" err="1" smtClean="0">
                <a:solidFill>
                  <a:srgbClr val="FF0000"/>
                </a:solidFill>
              </a:rPr>
              <a:t>maka</a:t>
            </a:r>
            <a:r>
              <a:rPr lang="en-US" b="1" dirty="0" smtClean="0">
                <a:solidFill>
                  <a:srgbClr val="FF0000"/>
                </a:solidFill>
              </a:rPr>
              <a:t> proses </a:t>
            </a:r>
            <a:r>
              <a:rPr lang="en-US" b="1" dirty="0" err="1" smtClean="0">
                <a:solidFill>
                  <a:srgbClr val="FF0000"/>
                </a:solidFill>
              </a:rPr>
              <a:t>pengurutan</a:t>
            </a:r>
            <a:r>
              <a:rPr lang="en-US" b="1" dirty="0" smtClean="0">
                <a:solidFill>
                  <a:srgbClr val="FF0000"/>
                </a:solidFill>
              </a:rPr>
              <a:t> data </a:t>
            </a:r>
            <a:r>
              <a:rPr lang="en-US" b="1" dirty="0" err="1" smtClean="0">
                <a:solidFill>
                  <a:srgbClr val="FF0000"/>
                </a:solidFill>
              </a:rPr>
              <a:t>selesai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28692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1" grpId="0"/>
      <p:bldP spid="11" grpId="1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/>
      <p:bldP spid="44" grpId="0" animBg="1"/>
      <p:bldP spid="45" grpId="0"/>
      <p:bldP spid="46" grpId="0" animBg="1"/>
      <p:bldP spid="47" grpId="0"/>
      <p:bldP spid="48" grpId="0"/>
      <p:bldP spid="49" grpId="0" animBg="1"/>
      <p:bldP spid="50" grpId="0"/>
      <p:bldP spid="51" grpId="0"/>
      <p:bldP spid="52" grpId="0" animBg="1"/>
      <p:bldP spid="53" grpId="0"/>
      <p:bldP spid="54" grpId="0" animBg="1"/>
      <p:bldP spid="55" grpId="0"/>
      <p:bldP spid="56" grpId="0"/>
      <p:bldP spid="57" grpId="0" animBg="1"/>
      <p:bldP spid="58" grpId="0" animBg="1"/>
      <p:bldP spid="61" grpId="0"/>
      <p:bldP spid="62" grpId="0"/>
      <p:bldP spid="63" grpId="0"/>
      <p:bldP spid="64" grpId="0" animBg="1"/>
      <p:bldP spid="65" grpId="0" animBg="1"/>
      <p:bldP spid="60" grpId="0"/>
      <p:bldP spid="60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gray">
          <a:xfrm>
            <a:off x="1752600" y="2895600"/>
            <a:ext cx="5759450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Terima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600" b="1" kern="10" dirty="0" err="1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Kasih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!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rgbClr val="868686">
                    <a:alpha val="50000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6705600" cy="563562"/>
          </a:xfrm>
        </p:spPr>
        <p:txBody>
          <a:bodyPr/>
          <a:lstStyle/>
          <a:p>
            <a:r>
              <a:rPr lang="en-US" sz="3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Proses </a:t>
            </a:r>
            <a:r>
              <a:rPr lang="en-US" sz="3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pada</a:t>
            </a:r>
            <a:r>
              <a:rPr lang="en-US" sz="3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altLang="en-US" sz="3200" dirty="0">
              <a:solidFill>
                <a:schemeClr val="accent1"/>
              </a:solidFill>
            </a:endParaRPr>
          </a:p>
        </p:txBody>
      </p:sp>
      <p:grpSp>
        <p:nvGrpSpPr>
          <p:cNvPr id="87081" name="Group 41"/>
          <p:cNvGrpSpPr>
            <a:grpSpLocks/>
          </p:cNvGrpSpPr>
          <p:nvPr/>
        </p:nvGrpSpPr>
        <p:grpSpPr bwMode="auto">
          <a:xfrm>
            <a:off x="2514600" y="2133600"/>
            <a:ext cx="4114800" cy="609600"/>
            <a:chOff x="1440" y="1296"/>
            <a:chExt cx="2592" cy="384"/>
          </a:xfrm>
        </p:grpSpPr>
        <p:grpSp>
          <p:nvGrpSpPr>
            <p:cNvPr id="87082" name="Group 42"/>
            <p:cNvGrpSpPr>
              <a:grpSpLocks/>
            </p:cNvGrpSpPr>
            <p:nvPr/>
          </p:nvGrpSpPr>
          <p:grpSpPr bwMode="auto">
            <a:xfrm>
              <a:off x="1440" y="1296"/>
              <a:ext cx="336" cy="384"/>
              <a:chOff x="982" y="214"/>
              <a:chExt cx="759" cy="872"/>
            </a:xfrm>
          </p:grpSpPr>
          <p:sp>
            <p:nvSpPr>
              <p:cNvPr id="87083" name="Freeform 43"/>
              <p:cNvSpPr>
                <a:spLocks/>
              </p:cNvSpPr>
              <p:nvPr/>
            </p:nvSpPr>
            <p:spPr bwMode="auto">
              <a:xfrm>
                <a:off x="1214" y="214"/>
                <a:ext cx="299" cy="434"/>
              </a:xfrm>
              <a:custGeom>
                <a:avLst/>
                <a:gdLst>
                  <a:gd name="T0" fmla="*/ 174 w 299"/>
                  <a:gd name="T1" fmla="*/ 121 h 434"/>
                  <a:gd name="T2" fmla="*/ 174 w 299"/>
                  <a:gd name="T3" fmla="*/ 23 h 434"/>
                  <a:gd name="T4" fmla="*/ 170 w 299"/>
                  <a:gd name="T5" fmla="*/ 9 h 434"/>
                  <a:gd name="T6" fmla="*/ 165 w 299"/>
                  <a:gd name="T7" fmla="*/ 5 h 434"/>
                  <a:gd name="T8" fmla="*/ 156 w 299"/>
                  <a:gd name="T9" fmla="*/ 0 h 434"/>
                  <a:gd name="T10" fmla="*/ 152 w 299"/>
                  <a:gd name="T11" fmla="*/ 0 h 434"/>
                  <a:gd name="T12" fmla="*/ 143 w 299"/>
                  <a:gd name="T13" fmla="*/ 0 h 434"/>
                  <a:gd name="T14" fmla="*/ 134 w 299"/>
                  <a:gd name="T15" fmla="*/ 5 h 434"/>
                  <a:gd name="T16" fmla="*/ 125 w 299"/>
                  <a:gd name="T17" fmla="*/ 9 h 434"/>
                  <a:gd name="T18" fmla="*/ 125 w 299"/>
                  <a:gd name="T19" fmla="*/ 23 h 434"/>
                  <a:gd name="T20" fmla="*/ 125 w 299"/>
                  <a:gd name="T21" fmla="*/ 126 h 434"/>
                  <a:gd name="T22" fmla="*/ 76 w 299"/>
                  <a:gd name="T23" fmla="*/ 99 h 434"/>
                  <a:gd name="T24" fmla="*/ 67 w 299"/>
                  <a:gd name="T25" fmla="*/ 94 h 434"/>
                  <a:gd name="T26" fmla="*/ 58 w 299"/>
                  <a:gd name="T27" fmla="*/ 94 h 434"/>
                  <a:gd name="T28" fmla="*/ 49 w 299"/>
                  <a:gd name="T29" fmla="*/ 99 h 434"/>
                  <a:gd name="T30" fmla="*/ 45 w 299"/>
                  <a:gd name="T31" fmla="*/ 103 h 434"/>
                  <a:gd name="T32" fmla="*/ 40 w 299"/>
                  <a:gd name="T33" fmla="*/ 112 h 434"/>
                  <a:gd name="T34" fmla="*/ 45 w 299"/>
                  <a:gd name="T35" fmla="*/ 117 h 434"/>
                  <a:gd name="T36" fmla="*/ 45 w 299"/>
                  <a:gd name="T37" fmla="*/ 126 h 434"/>
                  <a:gd name="T38" fmla="*/ 54 w 299"/>
                  <a:gd name="T39" fmla="*/ 134 h 434"/>
                  <a:gd name="T40" fmla="*/ 121 w 299"/>
                  <a:gd name="T41" fmla="*/ 170 h 434"/>
                  <a:gd name="T42" fmla="*/ 121 w 299"/>
                  <a:gd name="T43" fmla="*/ 242 h 434"/>
                  <a:gd name="T44" fmla="*/ 36 w 299"/>
                  <a:gd name="T45" fmla="*/ 188 h 434"/>
                  <a:gd name="T46" fmla="*/ 27 w 299"/>
                  <a:gd name="T47" fmla="*/ 184 h 434"/>
                  <a:gd name="T48" fmla="*/ 18 w 299"/>
                  <a:gd name="T49" fmla="*/ 184 h 434"/>
                  <a:gd name="T50" fmla="*/ 9 w 299"/>
                  <a:gd name="T51" fmla="*/ 188 h 434"/>
                  <a:gd name="T52" fmla="*/ 5 w 299"/>
                  <a:gd name="T53" fmla="*/ 193 h 434"/>
                  <a:gd name="T54" fmla="*/ 0 w 299"/>
                  <a:gd name="T55" fmla="*/ 202 h 434"/>
                  <a:gd name="T56" fmla="*/ 0 w 299"/>
                  <a:gd name="T57" fmla="*/ 210 h 434"/>
                  <a:gd name="T58" fmla="*/ 5 w 299"/>
                  <a:gd name="T59" fmla="*/ 219 h 434"/>
                  <a:gd name="T60" fmla="*/ 14 w 299"/>
                  <a:gd name="T61" fmla="*/ 224 h 434"/>
                  <a:gd name="T62" fmla="*/ 121 w 299"/>
                  <a:gd name="T63" fmla="*/ 291 h 434"/>
                  <a:gd name="T64" fmla="*/ 121 w 299"/>
                  <a:gd name="T65" fmla="*/ 434 h 434"/>
                  <a:gd name="T66" fmla="*/ 174 w 299"/>
                  <a:gd name="T67" fmla="*/ 434 h 434"/>
                  <a:gd name="T68" fmla="*/ 174 w 299"/>
                  <a:gd name="T69" fmla="*/ 291 h 434"/>
                  <a:gd name="T70" fmla="*/ 290 w 299"/>
                  <a:gd name="T71" fmla="*/ 224 h 434"/>
                  <a:gd name="T72" fmla="*/ 295 w 299"/>
                  <a:gd name="T73" fmla="*/ 219 h 434"/>
                  <a:gd name="T74" fmla="*/ 299 w 299"/>
                  <a:gd name="T75" fmla="*/ 210 h 434"/>
                  <a:gd name="T76" fmla="*/ 299 w 299"/>
                  <a:gd name="T77" fmla="*/ 202 h 434"/>
                  <a:gd name="T78" fmla="*/ 299 w 299"/>
                  <a:gd name="T79" fmla="*/ 197 h 434"/>
                  <a:gd name="T80" fmla="*/ 295 w 299"/>
                  <a:gd name="T81" fmla="*/ 188 h 434"/>
                  <a:gd name="T82" fmla="*/ 286 w 299"/>
                  <a:gd name="T83" fmla="*/ 184 h 434"/>
                  <a:gd name="T84" fmla="*/ 277 w 299"/>
                  <a:gd name="T85" fmla="*/ 184 h 434"/>
                  <a:gd name="T86" fmla="*/ 268 w 299"/>
                  <a:gd name="T87" fmla="*/ 188 h 434"/>
                  <a:gd name="T88" fmla="*/ 174 w 299"/>
                  <a:gd name="T89" fmla="*/ 237 h 434"/>
                  <a:gd name="T90" fmla="*/ 174 w 299"/>
                  <a:gd name="T91" fmla="*/ 170 h 434"/>
                  <a:gd name="T92" fmla="*/ 246 w 299"/>
                  <a:gd name="T93" fmla="*/ 134 h 434"/>
                  <a:gd name="T94" fmla="*/ 250 w 299"/>
                  <a:gd name="T95" fmla="*/ 130 h 434"/>
                  <a:gd name="T96" fmla="*/ 255 w 299"/>
                  <a:gd name="T97" fmla="*/ 121 h 434"/>
                  <a:gd name="T98" fmla="*/ 255 w 299"/>
                  <a:gd name="T99" fmla="*/ 112 h 434"/>
                  <a:gd name="T100" fmla="*/ 250 w 299"/>
                  <a:gd name="T101" fmla="*/ 108 h 434"/>
                  <a:gd name="T102" fmla="*/ 246 w 299"/>
                  <a:gd name="T103" fmla="*/ 103 h 434"/>
                  <a:gd name="T104" fmla="*/ 237 w 299"/>
                  <a:gd name="T105" fmla="*/ 99 h 434"/>
                  <a:gd name="T106" fmla="*/ 232 w 299"/>
                  <a:gd name="T107" fmla="*/ 99 h 434"/>
                  <a:gd name="T108" fmla="*/ 223 w 299"/>
                  <a:gd name="T109" fmla="*/ 99 h 434"/>
                  <a:gd name="T110" fmla="*/ 174 w 299"/>
                  <a:gd name="T111" fmla="*/ 121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9" h="434">
                    <a:moveTo>
                      <a:pt x="174" y="121"/>
                    </a:moveTo>
                    <a:lnTo>
                      <a:pt x="174" y="23"/>
                    </a:lnTo>
                    <a:lnTo>
                      <a:pt x="170" y="9"/>
                    </a:lnTo>
                    <a:lnTo>
                      <a:pt x="165" y="5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43" y="0"/>
                    </a:lnTo>
                    <a:lnTo>
                      <a:pt x="134" y="5"/>
                    </a:lnTo>
                    <a:lnTo>
                      <a:pt x="125" y="9"/>
                    </a:lnTo>
                    <a:lnTo>
                      <a:pt x="125" y="23"/>
                    </a:lnTo>
                    <a:lnTo>
                      <a:pt x="125" y="126"/>
                    </a:lnTo>
                    <a:lnTo>
                      <a:pt x="76" y="99"/>
                    </a:lnTo>
                    <a:lnTo>
                      <a:pt x="67" y="94"/>
                    </a:lnTo>
                    <a:lnTo>
                      <a:pt x="58" y="94"/>
                    </a:lnTo>
                    <a:lnTo>
                      <a:pt x="49" y="99"/>
                    </a:lnTo>
                    <a:lnTo>
                      <a:pt x="45" y="103"/>
                    </a:lnTo>
                    <a:lnTo>
                      <a:pt x="40" y="112"/>
                    </a:lnTo>
                    <a:lnTo>
                      <a:pt x="45" y="117"/>
                    </a:lnTo>
                    <a:lnTo>
                      <a:pt x="45" y="126"/>
                    </a:lnTo>
                    <a:lnTo>
                      <a:pt x="54" y="134"/>
                    </a:lnTo>
                    <a:lnTo>
                      <a:pt x="121" y="170"/>
                    </a:lnTo>
                    <a:lnTo>
                      <a:pt x="121" y="242"/>
                    </a:lnTo>
                    <a:lnTo>
                      <a:pt x="36" y="188"/>
                    </a:lnTo>
                    <a:lnTo>
                      <a:pt x="27" y="184"/>
                    </a:lnTo>
                    <a:lnTo>
                      <a:pt x="18" y="184"/>
                    </a:lnTo>
                    <a:lnTo>
                      <a:pt x="9" y="188"/>
                    </a:lnTo>
                    <a:lnTo>
                      <a:pt x="5" y="193"/>
                    </a:lnTo>
                    <a:lnTo>
                      <a:pt x="0" y="202"/>
                    </a:lnTo>
                    <a:lnTo>
                      <a:pt x="0" y="210"/>
                    </a:lnTo>
                    <a:lnTo>
                      <a:pt x="5" y="219"/>
                    </a:lnTo>
                    <a:lnTo>
                      <a:pt x="14" y="224"/>
                    </a:lnTo>
                    <a:lnTo>
                      <a:pt x="121" y="291"/>
                    </a:lnTo>
                    <a:lnTo>
                      <a:pt x="121" y="434"/>
                    </a:lnTo>
                    <a:lnTo>
                      <a:pt x="174" y="434"/>
                    </a:lnTo>
                    <a:lnTo>
                      <a:pt x="174" y="291"/>
                    </a:lnTo>
                    <a:lnTo>
                      <a:pt x="290" y="224"/>
                    </a:lnTo>
                    <a:lnTo>
                      <a:pt x="295" y="219"/>
                    </a:lnTo>
                    <a:lnTo>
                      <a:pt x="299" y="210"/>
                    </a:lnTo>
                    <a:lnTo>
                      <a:pt x="299" y="202"/>
                    </a:lnTo>
                    <a:lnTo>
                      <a:pt x="299" y="197"/>
                    </a:lnTo>
                    <a:lnTo>
                      <a:pt x="295" y="188"/>
                    </a:lnTo>
                    <a:lnTo>
                      <a:pt x="286" y="184"/>
                    </a:lnTo>
                    <a:lnTo>
                      <a:pt x="277" y="184"/>
                    </a:lnTo>
                    <a:lnTo>
                      <a:pt x="268" y="188"/>
                    </a:lnTo>
                    <a:lnTo>
                      <a:pt x="174" y="237"/>
                    </a:lnTo>
                    <a:lnTo>
                      <a:pt x="174" y="170"/>
                    </a:lnTo>
                    <a:lnTo>
                      <a:pt x="246" y="134"/>
                    </a:lnTo>
                    <a:lnTo>
                      <a:pt x="250" y="130"/>
                    </a:lnTo>
                    <a:lnTo>
                      <a:pt x="255" y="121"/>
                    </a:lnTo>
                    <a:lnTo>
                      <a:pt x="255" y="112"/>
                    </a:lnTo>
                    <a:lnTo>
                      <a:pt x="250" y="108"/>
                    </a:lnTo>
                    <a:lnTo>
                      <a:pt x="246" y="103"/>
                    </a:lnTo>
                    <a:lnTo>
                      <a:pt x="237" y="99"/>
                    </a:lnTo>
                    <a:lnTo>
                      <a:pt x="232" y="99"/>
                    </a:lnTo>
                    <a:lnTo>
                      <a:pt x="223" y="99"/>
                    </a:lnTo>
                    <a:lnTo>
                      <a:pt x="174" y="121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84" name="Freeform 44"/>
              <p:cNvSpPr>
                <a:spLocks/>
              </p:cNvSpPr>
              <p:nvPr/>
            </p:nvSpPr>
            <p:spPr bwMode="auto">
              <a:xfrm>
                <a:off x="982" y="398"/>
                <a:ext cx="393" cy="272"/>
              </a:xfrm>
              <a:custGeom>
                <a:avLst/>
                <a:gdLst>
                  <a:gd name="T0" fmla="*/ 121 w 393"/>
                  <a:gd name="T1" fmla="*/ 71 h 272"/>
                  <a:gd name="T2" fmla="*/ 36 w 393"/>
                  <a:gd name="T3" fmla="*/ 22 h 272"/>
                  <a:gd name="T4" fmla="*/ 27 w 393"/>
                  <a:gd name="T5" fmla="*/ 18 h 272"/>
                  <a:gd name="T6" fmla="*/ 18 w 393"/>
                  <a:gd name="T7" fmla="*/ 18 h 272"/>
                  <a:gd name="T8" fmla="*/ 9 w 393"/>
                  <a:gd name="T9" fmla="*/ 22 h 272"/>
                  <a:gd name="T10" fmla="*/ 5 w 393"/>
                  <a:gd name="T11" fmla="*/ 31 h 272"/>
                  <a:gd name="T12" fmla="*/ 0 w 393"/>
                  <a:gd name="T13" fmla="*/ 40 h 272"/>
                  <a:gd name="T14" fmla="*/ 0 w 393"/>
                  <a:gd name="T15" fmla="*/ 49 h 272"/>
                  <a:gd name="T16" fmla="*/ 5 w 393"/>
                  <a:gd name="T17" fmla="*/ 58 h 272"/>
                  <a:gd name="T18" fmla="*/ 9 w 393"/>
                  <a:gd name="T19" fmla="*/ 62 h 272"/>
                  <a:gd name="T20" fmla="*/ 98 w 393"/>
                  <a:gd name="T21" fmla="*/ 116 h 272"/>
                  <a:gd name="T22" fmla="*/ 54 w 393"/>
                  <a:gd name="T23" fmla="*/ 143 h 272"/>
                  <a:gd name="T24" fmla="*/ 45 w 393"/>
                  <a:gd name="T25" fmla="*/ 147 h 272"/>
                  <a:gd name="T26" fmla="*/ 40 w 393"/>
                  <a:gd name="T27" fmla="*/ 156 h 272"/>
                  <a:gd name="T28" fmla="*/ 40 w 393"/>
                  <a:gd name="T29" fmla="*/ 165 h 272"/>
                  <a:gd name="T30" fmla="*/ 40 w 393"/>
                  <a:gd name="T31" fmla="*/ 174 h 272"/>
                  <a:gd name="T32" fmla="*/ 49 w 393"/>
                  <a:gd name="T33" fmla="*/ 178 h 272"/>
                  <a:gd name="T34" fmla="*/ 54 w 393"/>
                  <a:gd name="T35" fmla="*/ 183 h 272"/>
                  <a:gd name="T36" fmla="*/ 63 w 393"/>
                  <a:gd name="T37" fmla="*/ 183 h 272"/>
                  <a:gd name="T38" fmla="*/ 72 w 393"/>
                  <a:gd name="T39" fmla="*/ 183 h 272"/>
                  <a:gd name="T40" fmla="*/ 139 w 393"/>
                  <a:gd name="T41" fmla="*/ 143 h 272"/>
                  <a:gd name="T42" fmla="*/ 197 w 393"/>
                  <a:gd name="T43" fmla="*/ 178 h 272"/>
                  <a:gd name="T44" fmla="*/ 112 w 393"/>
                  <a:gd name="T45" fmla="*/ 223 h 272"/>
                  <a:gd name="T46" fmla="*/ 103 w 393"/>
                  <a:gd name="T47" fmla="*/ 232 h 272"/>
                  <a:gd name="T48" fmla="*/ 98 w 393"/>
                  <a:gd name="T49" fmla="*/ 241 h 272"/>
                  <a:gd name="T50" fmla="*/ 98 w 393"/>
                  <a:gd name="T51" fmla="*/ 246 h 272"/>
                  <a:gd name="T52" fmla="*/ 98 w 393"/>
                  <a:gd name="T53" fmla="*/ 254 h 272"/>
                  <a:gd name="T54" fmla="*/ 103 w 393"/>
                  <a:gd name="T55" fmla="*/ 263 h 272"/>
                  <a:gd name="T56" fmla="*/ 112 w 393"/>
                  <a:gd name="T57" fmla="*/ 268 h 272"/>
                  <a:gd name="T58" fmla="*/ 121 w 393"/>
                  <a:gd name="T59" fmla="*/ 268 h 272"/>
                  <a:gd name="T60" fmla="*/ 130 w 393"/>
                  <a:gd name="T61" fmla="*/ 263 h 272"/>
                  <a:gd name="T62" fmla="*/ 241 w 393"/>
                  <a:gd name="T63" fmla="*/ 201 h 272"/>
                  <a:gd name="T64" fmla="*/ 366 w 393"/>
                  <a:gd name="T65" fmla="*/ 272 h 272"/>
                  <a:gd name="T66" fmla="*/ 393 w 393"/>
                  <a:gd name="T67" fmla="*/ 228 h 272"/>
                  <a:gd name="T68" fmla="*/ 268 w 393"/>
                  <a:gd name="T69" fmla="*/ 156 h 272"/>
                  <a:gd name="T70" fmla="*/ 268 w 393"/>
                  <a:gd name="T71" fmla="*/ 22 h 272"/>
                  <a:gd name="T72" fmla="*/ 268 w 393"/>
                  <a:gd name="T73" fmla="*/ 13 h 272"/>
                  <a:gd name="T74" fmla="*/ 264 w 393"/>
                  <a:gd name="T75" fmla="*/ 9 h 272"/>
                  <a:gd name="T76" fmla="*/ 255 w 393"/>
                  <a:gd name="T77" fmla="*/ 4 h 272"/>
                  <a:gd name="T78" fmla="*/ 250 w 393"/>
                  <a:gd name="T79" fmla="*/ 0 h 272"/>
                  <a:gd name="T80" fmla="*/ 241 w 393"/>
                  <a:gd name="T81" fmla="*/ 0 h 272"/>
                  <a:gd name="T82" fmla="*/ 232 w 393"/>
                  <a:gd name="T83" fmla="*/ 4 h 272"/>
                  <a:gd name="T84" fmla="*/ 228 w 393"/>
                  <a:gd name="T85" fmla="*/ 13 h 272"/>
                  <a:gd name="T86" fmla="*/ 228 w 393"/>
                  <a:gd name="T87" fmla="*/ 22 h 272"/>
                  <a:gd name="T88" fmla="*/ 223 w 393"/>
                  <a:gd name="T89" fmla="*/ 129 h 272"/>
                  <a:gd name="T90" fmla="*/ 165 w 393"/>
                  <a:gd name="T91" fmla="*/ 94 h 272"/>
                  <a:gd name="T92" fmla="*/ 170 w 393"/>
                  <a:gd name="T93" fmla="*/ 18 h 272"/>
                  <a:gd name="T94" fmla="*/ 165 w 393"/>
                  <a:gd name="T95" fmla="*/ 9 h 272"/>
                  <a:gd name="T96" fmla="*/ 161 w 393"/>
                  <a:gd name="T97" fmla="*/ 4 h 272"/>
                  <a:gd name="T98" fmla="*/ 156 w 393"/>
                  <a:gd name="T99" fmla="*/ 0 h 272"/>
                  <a:gd name="T100" fmla="*/ 148 w 393"/>
                  <a:gd name="T101" fmla="*/ 0 h 272"/>
                  <a:gd name="T102" fmla="*/ 139 w 393"/>
                  <a:gd name="T103" fmla="*/ 0 h 272"/>
                  <a:gd name="T104" fmla="*/ 134 w 393"/>
                  <a:gd name="T105" fmla="*/ 4 h 272"/>
                  <a:gd name="T106" fmla="*/ 130 w 393"/>
                  <a:gd name="T107" fmla="*/ 9 h 272"/>
                  <a:gd name="T108" fmla="*/ 125 w 393"/>
                  <a:gd name="T109" fmla="*/ 18 h 272"/>
                  <a:gd name="T110" fmla="*/ 121 w 393"/>
                  <a:gd name="T111" fmla="*/ 71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2">
                    <a:moveTo>
                      <a:pt x="121" y="71"/>
                    </a:moveTo>
                    <a:lnTo>
                      <a:pt x="36" y="22"/>
                    </a:lnTo>
                    <a:lnTo>
                      <a:pt x="27" y="18"/>
                    </a:lnTo>
                    <a:lnTo>
                      <a:pt x="18" y="18"/>
                    </a:lnTo>
                    <a:lnTo>
                      <a:pt x="9" y="22"/>
                    </a:lnTo>
                    <a:lnTo>
                      <a:pt x="5" y="31"/>
                    </a:lnTo>
                    <a:lnTo>
                      <a:pt x="0" y="40"/>
                    </a:lnTo>
                    <a:lnTo>
                      <a:pt x="0" y="49"/>
                    </a:lnTo>
                    <a:lnTo>
                      <a:pt x="5" y="58"/>
                    </a:lnTo>
                    <a:lnTo>
                      <a:pt x="9" y="62"/>
                    </a:lnTo>
                    <a:lnTo>
                      <a:pt x="98" y="116"/>
                    </a:lnTo>
                    <a:lnTo>
                      <a:pt x="54" y="143"/>
                    </a:lnTo>
                    <a:lnTo>
                      <a:pt x="45" y="147"/>
                    </a:lnTo>
                    <a:lnTo>
                      <a:pt x="40" y="156"/>
                    </a:lnTo>
                    <a:lnTo>
                      <a:pt x="40" y="165"/>
                    </a:lnTo>
                    <a:lnTo>
                      <a:pt x="40" y="174"/>
                    </a:lnTo>
                    <a:lnTo>
                      <a:pt x="49" y="178"/>
                    </a:lnTo>
                    <a:lnTo>
                      <a:pt x="54" y="183"/>
                    </a:lnTo>
                    <a:lnTo>
                      <a:pt x="63" y="183"/>
                    </a:lnTo>
                    <a:lnTo>
                      <a:pt x="72" y="183"/>
                    </a:lnTo>
                    <a:lnTo>
                      <a:pt x="139" y="143"/>
                    </a:lnTo>
                    <a:lnTo>
                      <a:pt x="197" y="178"/>
                    </a:lnTo>
                    <a:lnTo>
                      <a:pt x="112" y="223"/>
                    </a:lnTo>
                    <a:lnTo>
                      <a:pt x="103" y="232"/>
                    </a:lnTo>
                    <a:lnTo>
                      <a:pt x="98" y="241"/>
                    </a:lnTo>
                    <a:lnTo>
                      <a:pt x="98" y="246"/>
                    </a:lnTo>
                    <a:lnTo>
                      <a:pt x="98" y="254"/>
                    </a:lnTo>
                    <a:lnTo>
                      <a:pt x="103" y="263"/>
                    </a:lnTo>
                    <a:lnTo>
                      <a:pt x="112" y="268"/>
                    </a:lnTo>
                    <a:lnTo>
                      <a:pt x="121" y="268"/>
                    </a:lnTo>
                    <a:lnTo>
                      <a:pt x="130" y="263"/>
                    </a:lnTo>
                    <a:lnTo>
                      <a:pt x="241" y="201"/>
                    </a:lnTo>
                    <a:lnTo>
                      <a:pt x="366" y="272"/>
                    </a:lnTo>
                    <a:lnTo>
                      <a:pt x="393" y="228"/>
                    </a:lnTo>
                    <a:lnTo>
                      <a:pt x="268" y="156"/>
                    </a:lnTo>
                    <a:lnTo>
                      <a:pt x="268" y="22"/>
                    </a:lnTo>
                    <a:lnTo>
                      <a:pt x="268" y="13"/>
                    </a:lnTo>
                    <a:lnTo>
                      <a:pt x="264" y="9"/>
                    </a:lnTo>
                    <a:lnTo>
                      <a:pt x="255" y="4"/>
                    </a:lnTo>
                    <a:lnTo>
                      <a:pt x="250" y="0"/>
                    </a:lnTo>
                    <a:lnTo>
                      <a:pt x="241" y="0"/>
                    </a:lnTo>
                    <a:lnTo>
                      <a:pt x="232" y="4"/>
                    </a:lnTo>
                    <a:lnTo>
                      <a:pt x="228" y="13"/>
                    </a:lnTo>
                    <a:lnTo>
                      <a:pt x="228" y="22"/>
                    </a:lnTo>
                    <a:lnTo>
                      <a:pt x="223" y="129"/>
                    </a:lnTo>
                    <a:lnTo>
                      <a:pt x="165" y="94"/>
                    </a:lnTo>
                    <a:lnTo>
                      <a:pt x="170" y="18"/>
                    </a:lnTo>
                    <a:lnTo>
                      <a:pt x="165" y="9"/>
                    </a:lnTo>
                    <a:lnTo>
                      <a:pt x="161" y="4"/>
                    </a:lnTo>
                    <a:lnTo>
                      <a:pt x="156" y="0"/>
                    </a:lnTo>
                    <a:lnTo>
                      <a:pt x="148" y="0"/>
                    </a:lnTo>
                    <a:lnTo>
                      <a:pt x="139" y="0"/>
                    </a:lnTo>
                    <a:lnTo>
                      <a:pt x="134" y="4"/>
                    </a:lnTo>
                    <a:lnTo>
                      <a:pt x="130" y="9"/>
                    </a:lnTo>
                    <a:lnTo>
                      <a:pt x="125" y="18"/>
                    </a:lnTo>
                    <a:lnTo>
                      <a:pt x="121" y="71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85" name="Freeform 45"/>
              <p:cNvSpPr>
                <a:spLocks/>
              </p:cNvSpPr>
              <p:nvPr/>
            </p:nvSpPr>
            <p:spPr bwMode="auto">
              <a:xfrm>
                <a:off x="982" y="626"/>
                <a:ext cx="393" cy="277"/>
              </a:xfrm>
              <a:custGeom>
                <a:avLst/>
                <a:gdLst>
                  <a:gd name="T0" fmla="*/ 98 w 393"/>
                  <a:gd name="T1" fmla="*/ 156 h 277"/>
                  <a:gd name="T2" fmla="*/ 9 w 393"/>
                  <a:gd name="T3" fmla="*/ 205 h 277"/>
                  <a:gd name="T4" fmla="*/ 0 w 393"/>
                  <a:gd name="T5" fmla="*/ 214 h 277"/>
                  <a:gd name="T6" fmla="*/ 0 w 393"/>
                  <a:gd name="T7" fmla="*/ 223 h 277"/>
                  <a:gd name="T8" fmla="*/ 0 w 393"/>
                  <a:gd name="T9" fmla="*/ 228 h 277"/>
                  <a:gd name="T10" fmla="*/ 0 w 393"/>
                  <a:gd name="T11" fmla="*/ 237 h 277"/>
                  <a:gd name="T12" fmla="*/ 9 w 393"/>
                  <a:gd name="T13" fmla="*/ 246 h 277"/>
                  <a:gd name="T14" fmla="*/ 14 w 393"/>
                  <a:gd name="T15" fmla="*/ 250 h 277"/>
                  <a:gd name="T16" fmla="*/ 23 w 393"/>
                  <a:gd name="T17" fmla="*/ 250 h 277"/>
                  <a:gd name="T18" fmla="*/ 36 w 393"/>
                  <a:gd name="T19" fmla="*/ 250 h 277"/>
                  <a:gd name="T20" fmla="*/ 125 w 393"/>
                  <a:gd name="T21" fmla="*/ 196 h 277"/>
                  <a:gd name="T22" fmla="*/ 125 w 393"/>
                  <a:gd name="T23" fmla="*/ 250 h 277"/>
                  <a:gd name="T24" fmla="*/ 125 w 393"/>
                  <a:gd name="T25" fmla="*/ 263 h 277"/>
                  <a:gd name="T26" fmla="*/ 130 w 393"/>
                  <a:gd name="T27" fmla="*/ 268 h 277"/>
                  <a:gd name="T28" fmla="*/ 139 w 393"/>
                  <a:gd name="T29" fmla="*/ 272 h 277"/>
                  <a:gd name="T30" fmla="*/ 143 w 393"/>
                  <a:gd name="T31" fmla="*/ 277 h 277"/>
                  <a:gd name="T32" fmla="*/ 152 w 393"/>
                  <a:gd name="T33" fmla="*/ 277 h 277"/>
                  <a:gd name="T34" fmla="*/ 161 w 393"/>
                  <a:gd name="T35" fmla="*/ 272 h 277"/>
                  <a:gd name="T36" fmla="*/ 165 w 393"/>
                  <a:gd name="T37" fmla="*/ 263 h 277"/>
                  <a:gd name="T38" fmla="*/ 165 w 393"/>
                  <a:gd name="T39" fmla="*/ 254 h 277"/>
                  <a:gd name="T40" fmla="*/ 165 w 393"/>
                  <a:gd name="T41" fmla="*/ 178 h 277"/>
                  <a:gd name="T42" fmla="*/ 223 w 393"/>
                  <a:gd name="T43" fmla="*/ 143 h 277"/>
                  <a:gd name="T44" fmla="*/ 223 w 393"/>
                  <a:gd name="T45" fmla="*/ 241 h 277"/>
                  <a:gd name="T46" fmla="*/ 223 w 393"/>
                  <a:gd name="T47" fmla="*/ 250 h 277"/>
                  <a:gd name="T48" fmla="*/ 228 w 393"/>
                  <a:gd name="T49" fmla="*/ 259 h 277"/>
                  <a:gd name="T50" fmla="*/ 237 w 393"/>
                  <a:gd name="T51" fmla="*/ 263 h 277"/>
                  <a:gd name="T52" fmla="*/ 246 w 393"/>
                  <a:gd name="T53" fmla="*/ 268 h 277"/>
                  <a:gd name="T54" fmla="*/ 255 w 393"/>
                  <a:gd name="T55" fmla="*/ 268 h 277"/>
                  <a:gd name="T56" fmla="*/ 259 w 393"/>
                  <a:gd name="T57" fmla="*/ 263 h 277"/>
                  <a:gd name="T58" fmla="*/ 264 w 393"/>
                  <a:gd name="T59" fmla="*/ 254 h 277"/>
                  <a:gd name="T60" fmla="*/ 268 w 393"/>
                  <a:gd name="T61" fmla="*/ 246 h 277"/>
                  <a:gd name="T62" fmla="*/ 268 w 393"/>
                  <a:gd name="T63" fmla="*/ 116 h 277"/>
                  <a:gd name="T64" fmla="*/ 393 w 393"/>
                  <a:gd name="T65" fmla="*/ 44 h 277"/>
                  <a:gd name="T66" fmla="*/ 366 w 393"/>
                  <a:gd name="T67" fmla="*/ 0 h 277"/>
                  <a:gd name="T68" fmla="*/ 241 w 393"/>
                  <a:gd name="T69" fmla="*/ 71 h 277"/>
                  <a:gd name="T70" fmla="*/ 125 w 393"/>
                  <a:gd name="T71" fmla="*/ 4 h 277"/>
                  <a:gd name="T72" fmla="*/ 121 w 393"/>
                  <a:gd name="T73" fmla="*/ 0 h 277"/>
                  <a:gd name="T74" fmla="*/ 112 w 393"/>
                  <a:gd name="T75" fmla="*/ 0 h 277"/>
                  <a:gd name="T76" fmla="*/ 103 w 393"/>
                  <a:gd name="T77" fmla="*/ 4 h 277"/>
                  <a:gd name="T78" fmla="*/ 98 w 393"/>
                  <a:gd name="T79" fmla="*/ 9 h 277"/>
                  <a:gd name="T80" fmla="*/ 94 w 393"/>
                  <a:gd name="T81" fmla="*/ 18 h 277"/>
                  <a:gd name="T82" fmla="*/ 94 w 393"/>
                  <a:gd name="T83" fmla="*/ 26 h 277"/>
                  <a:gd name="T84" fmla="*/ 98 w 393"/>
                  <a:gd name="T85" fmla="*/ 35 h 277"/>
                  <a:gd name="T86" fmla="*/ 107 w 393"/>
                  <a:gd name="T87" fmla="*/ 40 h 277"/>
                  <a:gd name="T88" fmla="*/ 197 w 393"/>
                  <a:gd name="T89" fmla="*/ 98 h 277"/>
                  <a:gd name="T90" fmla="*/ 139 w 393"/>
                  <a:gd name="T91" fmla="*/ 129 h 277"/>
                  <a:gd name="T92" fmla="*/ 72 w 393"/>
                  <a:gd name="T93" fmla="*/ 89 h 277"/>
                  <a:gd name="T94" fmla="*/ 63 w 393"/>
                  <a:gd name="T95" fmla="*/ 85 h 277"/>
                  <a:gd name="T96" fmla="*/ 58 w 393"/>
                  <a:gd name="T97" fmla="*/ 85 h 277"/>
                  <a:gd name="T98" fmla="*/ 49 w 393"/>
                  <a:gd name="T99" fmla="*/ 89 h 277"/>
                  <a:gd name="T100" fmla="*/ 45 w 393"/>
                  <a:gd name="T101" fmla="*/ 98 h 277"/>
                  <a:gd name="T102" fmla="*/ 45 w 393"/>
                  <a:gd name="T103" fmla="*/ 102 h 277"/>
                  <a:gd name="T104" fmla="*/ 45 w 393"/>
                  <a:gd name="T105" fmla="*/ 111 h 277"/>
                  <a:gd name="T106" fmla="*/ 45 w 393"/>
                  <a:gd name="T107" fmla="*/ 120 h 277"/>
                  <a:gd name="T108" fmla="*/ 54 w 393"/>
                  <a:gd name="T109" fmla="*/ 125 h 277"/>
                  <a:gd name="T110" fmla="*/ 98 w 393"/>
                  <a:gd name="T111" fmla="*/ 156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7">
                    <a:moveTo>
                      <a:pt x="98" y="156"/>
                    </a:moveTo>
                    <a:lnTo>
                      <a:pt x="9" y="205"/>
                    </a:lnTo>
                    <a:lnTo>
                      <a:pt x="0" y="214"/>
                    </a:lnTo>
                    <a:lnTo>
                      <a:pt x="0" y="223"/>
                    </a:lnTo>
                    <a:lnTo>
                      <a:pt x="0" y="228"/>
                    </a:lnTo>
                    <a:lnTo>
                      <a:pt x="0" y="237"/>
                    </a:lnTo>
                    <a:lnTo>
                      <a:pt x="9" y="246"/>
                    </a:lnTo>
                    <a:lnTo>
                      <a:pt x="14" y="250"/>
                    </a:lnTo>
                    <a:lnTo>
                      <a:pt x="23" y="250"/>
                    </a:lnTo>
                    <a:lnTo>
                      <a:pt x="36" y="250"/>
                    </a:lnTo>
                    <a:lnTo>
                      <a:pt x="125" y="196"/>
                    </a:lnTo>
                    <a:lnTo>
                      <a:pt x="125" y="250"/>
                    </a:lnTo>
                    <a:lnTo>
                      <a:pt x="125" y="263"/>
                    </a:lnTo>
                    <a:lnTo>
                      <a:pt x="130" y="268"/>
                    </a:lnTo>
                    <a:lnTo>
                      <a:pt x="139" y="272"/>
                    </a:lnTo>
                    <a:lnTo>
                      <a:pt x="143" y="277"/>
                    </a:lnTo>
                    <a:lnTo>
                      <a:pt x="152" y="277"/>
                    </a:lnTo>
                    <a:lnTo>
                      <a:pt x="161" y="272"/>
                    </a:lnTo>
                    <a:lnTo>
                      <a:pt x="165" y="263"/>
                    </a:lnTo>
                    <a:lnTo>
                      <a:pt x="165" y="254"/>
                    </a:lnTo>
                    <a:lnTo>
                      <a:pt x="165" y="178"/>
                    </a:lnTo>
                    <a:lnTo>
                      <a:pt x="223" y="143"/>
                    </a:lnTo>
                    <a:lnTo>
                      <a:pt x="223" y="241"/>
                    </a:lnTo>
                    <a:lnTo>
                      <a:pt x="223" y="250"/>
                    </a:lnTo>
                    <a:lnTo>
                      <a:pt x="228" y="259"/>
                    </a:lnTo>
                    <a:lnTo>
                      <a:pt x="237" y="263"/>
                    </a:lnTo>
                    <a:lnTo>
                      <a:pt x="246" y="268"/>
                    </a:lnTo>
                    <a:lnTo>
                      <a:pt x="255" y="268"/>
                    </a:lnTo>
                    <a:lnTo>
                      <a:pt x="259" y="263"/>
                    </a:lnTo>
                    <a:lnTo>
                      <a:pt x="264" y="254"/>
                    </a:lnTo>
                    <a:lnTo>
                      <a:pt x="268" y="246"/>
                    </a:lnTo>
                    <a:lnTo>
                      <a:pt x="268" y="116"/>
                    </a:lnTo>
                    <a:lnTo>
                      <a:pt x="393" y="44"/>
                    </a:lnTo>
                    <a:lnTo>
                      <a:pt x="366" y="0"/>
                    </a:lnTo>
                    <a:lnTo>
                      <a:pt x="241" y="71"/>
                    </a:lnTo>
                    <a:lnTo>
                      <a:pt x="125" y="4"/>
                    </a:lnTo>
                    <a:lnTo>
                      <a:pt x="121" y="0"/>
                    </a:lnTo>
                    <a:lnTo>
                      <a:pt x="112" y="0"/>
                    </a:lnTo>
                    <a:lnTo>
                      <a:pt x="103" y="4"/>
                    </a:lnTo>
                    <a:lnTo>
                      <a:pt x="98" y="9"/>
                    </a:lnTo>
                    <a:lnTo>
                      <a:pt x="94" y="18"/>
                    </a:lnTo>
                    <a:lnTo>
                      <a:pt x="94" y="26"/>
                    </a:lnTo>
                    <a:lnTo>
                      <a:pt x="98" y="35"/>
                    </a:lnTo>
                    <a:lnTo>
                      <a:pt x="107" y="40"/>
                    </a:lnTo>
                    <a:lnTo>
                      <a:pt x="197" y="98"/>
                    </a:lnTo>
                    <a:lnTo>
                      <a:pt x="139" y="129"/>
                    </a:lnTo>
                    <a:lnTo>
                      <a:pt x="72" y="89"/>
                    </a:lnTo>
                    <a:lnTo>
                      <a:pt x="63" y="85"/>
                    </a:lnTo>
                    <a:lnTo>
                      <a:pt x="58" y="85"/>
                    </a:lnTo>
                    <a:lnTo>
                      <a:pt x="49" y="89"/>
                    </a:lnTo>
                    <a:lnTo>
                      <a:pt x="45" y="98"/>
                    </a:lnTo>
                    <a:lnTo>
                      <a:pt x="45" y="102"/>
                    </a:lnTo>
                    <a:lnTo>
                      <a:pt x="45" y="111"/>
                    </a:lnTo>
                    <a:lnTo>
                      <a:pt x="45" y="120"/>
                    </a:lnTo>
                    <a:lnTo>
                      <a:pt x="54" y="125"/>
                    </a:lnTo>
                    <a:lnTo>
                      <a:pt x="98" y="156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86" name="Freeform 46"/>
              <p:cNvSpPr>
                <a:spLocks/>
              </p:cNvSpPr>
              <p:nvPr/>
            </p:nvSpPr>
            <p:spPr bwMode="auto">
              <a:xfrm>
                <a:off x="1210" y="648"/>
                <a:ext cx="299" cy="438"/>
              </a:xfrm>
              <a:custGeom>
                <a:avLst/>
                <a:gdLst>
                  <a:gd name="T0" fmla="*/ 125 w 299"/>
                  <a:gd name="T1" fmla="*/ 313 h 438"/>
                  <a:gd name="T2" fmla="*/ 125 w 299"/>
                  <a:gd name="T3" fmla="*/ 411 h 438"/>
                  <a:gd name="T4" fmla="*/ 129 w 299"/>
                  <a:gd name="T5" fmla="*/ 425 h 438"/>
                  <a:gd name="T6" fmla="*/ 134 w 299"/>
                  <a:gd name="T7" fmla="*/ 429 h 438"/>
                  <a:gd name="T8" fmla="*/ 143 w 299"/>
                  <a:gd name="T9" fmla="*/ 434 h 438"/>
                  <a:gd name="T10" fmla="*/ 147 w 299"/>
                  <a:gd name="T11" fmla="*/ 438 h 438"/>
                  <a:gd name="T12" fmla="*/ 156 w 299"/>
                  <a:gd name="T13" fmla="*/ 434 h 438"/>
                  <a:gd name="T14" fmla="*/ 165 w 299"/>
                  <a:gd name="T15" fmla="*/ 429 h 438"/>
                  <a:gd name="T16" fmla="*/ 174 w 299"/>
                  <a:gd name="T17" fmla="*/ 425 h 438"/>
                  <a:gd name="T18" fmla="*/ 174 w 299"/>
                  <a:gd name="T19" fmla="*/ 411 h 438"/>
                  <a:gd name="T20" fmla="*/ 174 w 299"/>
                  <a:gd name="T21" fmla="*/ 308 h 438"/>
                  <a:gd name="T22" fmla="*/ 223 w 299"/>
                  <a:gd name="T23" fmla="*/ 335 h 438"/>
                  <a:gd name="T24" fmla="*/ 232 w 299"/>
                  <a:gd name="T25" fmla="*/ 340 h 438"/>
                  <a:gd name="T26" fmla="*/ 241 w 299"/>
                  <a:gd name="T27" fmla="*/ 340 h 438"/>
                  <a:gd name="T28" fmla="*/ 250 w 299"/>
                  <a:gd name="T29" fmla="*/ 335 h 438"/>
                  <a:gd name="T30" fmla="*/ 254 w 299"/>
                  <a:gd name="T31" fmla="*/ 331 h 438"/>
                  <a:gd name="T32" fmla="*/ 254 w 299"/>
                  <a:gd name="T33" fmla="*/ 322 h 438"/>
                  <a:gd name="T34" fmla="*/ 254 w 299"/>
                  <a:gd name="T35" fmla="*/ 317 h 438"/>
                  <a:gd name="T36" fmla="*/ 254 w 299"/>
                  <a:gd name="T37" fmla="*/ 308 h 438"/>
                  <a:gd name="T38" fmla="*/ 245 w 299"/>
                  <a:gd name="T39" fmla="*/ 300 h 438"/>
                  <a:gd name="T40" fmla="*/ 178 w 299"/>
                  <a:gd name="T41" fmla="*/ 264 h 438"/>
                  <a:gd name="T42" fmla="*/ 178 w 299"/>
                  <a:gd name="T43" fmla="*/ 192 h 438"/>
                  <a:gd name="T44" fmla="*/ 263 w 299"/>
                  <a:gd name="T45" fmla="*/ 246 h 438"/>
                  <a:gd name="T46" fmla="*/ 272 w 299"/>
                  <a:gd name="T47" fmla="*/ 250 h 438"/>
                  <a:gd name="T48" fmla="*/ 281 w 299"/>
                  <a:gd name="T49" fmla="*/ 250 h 438"/>
                  <a:gd name="T50" fmla="*/ 290 w 299"/>
                  <a:gd name="T51" fmla="*/ 246 h 438"/>
                  <a:gd name="T52" fmla="*/ 294 w 299"/>
                  <a:gd name="T53" fmla="*/ 241 h 438"/>
                  <a:gd name="T54" fmla="*/ 299 w 299"/>
                  <a:gd name="T55" fmla="*/ 232 h 438"/>
                  <a:gd name="T56" fmla="*/ 299 w 299"/>
                  <a:gd name="T57" fmla="*/ 224 h 438"/>
                  <a:gd name="T58" fmla="*/ 294 w 299"/>
                  <a:gd name="T59" fmla="*/ 215 h 438"/>
                  <a:gd name="T60" fmla="*/ 285 w 299"/>
                  <a:gd name="T61" fmla="*/ 210 h 438"/>
                  <a:gd name="T62" fmla="*/ 178 w 299"/>
                  <a:gd name="T63" fmla="*/ 143 h 438"/>
                  <a:gd name="T64" fmla="*/ 178 w 299"/>
                  <a:gd name="T65" fmla="*/ 0 h 438"/>
                  <a:gd name="T66" fmla="*/ 125 w 299"/>
                  <a:gd name="T67" fmla="*/ 0 h 438"/>
                  <a:gd name="T68" fmla="*/ 125 w 299"/>
                  <a:gd name="T69" fmla="*/ 143 h 438"/>
                  <a:gd name="T70" fmla="*/ 9 w 299"/>
                  <a:gd name="T71" fmla="*/ 210 h 438"/>
                  <a:gd name="T72" fmla="*/ 4 w 299"/>
                  <a:gd name="T73" fmla="*/ 215 h 438"/>
                  <a:gd name="T74" fmla="*/ 0 w 299"/>
                  <a:gd name="T75" fmla="*/ 224 h 438"/>
                  <a:gd name="T76" fmla="*/ 0 w 299"/>
                  <a:gd name="T77" fmla="*/ 232 h 438"/>
                  <a:gd name="T78" fmla="*/ 0 w 299"/>
                  <a:gd name="T79" fmla="*/ 237 h 438"/>
                  <a:gd name="T80" fmla="*/ 4 w 299"/>
                  <a:gd name="T81" fmla="*/ 246 h 438"/>
                  <a:gd name="T82" fmla="*/ 13 w 299"/>
                  <a:gd name="T83" fmla="*/ 250 h 438"/>
                  <a:gd name="T84" fmla="*/ 22 w 299"/>
                  <a:gd name="T85" fmla="*/ 250 h 438"/>
                  <a:gd name="T86" fmla="*/ 31 w 299"/>
                  <a:gd name="T87" fmla="*/ 246 h 438"/>
                  <a:gd name="T88" fmla="*/ 125 w 299"/>
                  <a:gd name="T89" fmla="*/ 197 h 438"/>
                  <a:gd name="T90" fmla="*/ 125 w 299"/>
                  <a:gd name="T91" fmla="*/ 264 h 438"/>
                  <a:gd name="T92" fmla="*/ 53 w 299"/>
                  <a:gd name="T93" fmla="*/ 300 h 438"/>
                  <a:gd name="T94" fmla="*/ 49 w 299"/>
                  <a:gd name="T95" fmla="*/ 304 h 438"/>
                  <a:gd name="T96" fmla="*/ 44 w 299"/>
                  <a:gd name="T97" fmla="*/ 313 h 438"/>
                  <a:gd name="T98" fmla="*/ 44 w 299"/>
                  <a:gd name="T99" fmla="*/ 322 h 438"/>
                  <a:gd name="T100" fmla="*/ 49 w 299"/>
                  <a:gd name="T101" fmla="*/ 326 h 438"/>
                  <a:gd name="T102" fmla="*/ 53 w 299"/>
                  <a:gd name="T103" fmla="*/ 331 h 438"/>
                  <a:gd name="T104" fmla="*/ 62 w 299"/>
                  <a:gd name="T105" fmla="*/ 335 h 438"/>
                  <a:gd name="T106" fmla="*/ 67 w 299"/>
                  <a:gd name="T107" fmla="*/ 335 h 438"/>
                  <a:gd name="T108" fmla="*/ 76 w 299"/>
                  <a:gd name="T109" fmla="*/ 335 h 438"/>
                  <a:gd name="T110" fmla="*/ 125 w 299"/>
                  <a:gd name="T111" fmla="*/ 313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9" h="438">
                    <a:moveTo>
                      <a:pt x="125" y="313"/>
                    </a:moveTo>
                    <a:lnTo>
                      <a:pt x="125" y="411"/>
                    </a:lnTo>
                    <a:lnTo>
                      <a:pt x="129" y="425"/>
                    </a:lnTo>
                    <a:lnTo>
                      <a:pt x="134" y="429"/>
                    </a:lnTo>
                    <a:lnTo>
                      <a:pt x="143" y="434"/>
                    </a:lnTo>
                    <a:lnTo>
                      <a:pt x="147" y="438"/>
                    </a:lnTo>
                    <a:lnTo>
                      <a:pt x="156" y="434"/>
                    </a:lnTo>
                    <a:lnTo>
                      <a:pt x="165" y="429"/>
                    </a:lnTo>
                    <a:lnTo>
                      <a:pt x="174" y="425"/>
                    </a:lnTo>
                    <a:lnTo>
                      <a:pt x="174" y="411"/>
                    </a:lnTo>
                    <a:lnTo>
                      <a:pt x="174" y="308"/>
                    </a:lnTo>
                    <a:lnTo>
                      <a:pt x="223" y="335"/>
                    </a:lnTo>
                    <a:lnTo>
                      <a:pt x="232" y="340"/>
                    </a:lnTo>
                    <a:lnTo>
                      <a:pt x="241" y="340"/>
                    </a:lnTo>
                    <a:lnTo>
                      <a:pt x="250" y="335"/>
                    </a:lnTo>
                    <a:lnTo>
                      <a:pt x="254" y="331"/>
                    </a:lnTo>
                    <a:lnTo>
                      <a:pt x="254" y="322"/>
                    </a:lnTo>
                    <a:lnTo>
                      <a:pt x="254" y="317"/>
                    </a:lnTo>
                    <a:lnTo>
                      <a:pt x="254" y="308"/>
                    </a:lnTo>
                    <a:lnTo>
                      <a:pt x="245" y="300"/>
                    </a:lnTo>
                    <a:lnTo>
                      <a:pt x="178" y="264"/>
                    </a:lnTo>
                    <a:lnTo>
                      <a:pt x="178" y="192"/>
                    </a:lnTo>
                    <a:lnTo>
                      <a:pt x="263" y="246"/>
                    </a:lnTo>
                    <a:lnTo>
                      <a:pt x="272" y="250"/>
                    </a:lnTo>
                    <a:lnTo>
                      <a:pt x="281" y="250"/>
                    </a:lnTo>
                    <a:lnTo>
                      <a:pt x="290" y="246"/>
                    </a:lnTo>
                    <a:lnTo>
                      <a:pt x="294" y="241"/>
                    </a:lnTo>
                    <a:lnTo>
                      <a:pt x="299" y="232"/>
                    </a:lnTo>
                    <a:lnTo>
                      <a:pt x="299" y="224"/>
                    </a:lnTo>
                    <a:lnTo>
                      <a:pt x="294" y="215"/>
                    </a:lnTo>
                    <a:lnTo>
                      <a:pt x="285" y="210"/>
                    </a:lnTo>
                    <a:lnTo>
                      <a:pt x="178" y="143"/>
                    </a:lnTo>
                    <a:lnTo>
                      <a:pt x="178" y="0"/>
                    </a:lnTo>
                    <a:lnTo>
                      <a:pt x="125" y="0"/>
                    </a:lnTo>
                    <a:lnTo>
                      <a:pt x="125" y="143"/>
                    </a:lnTo>
                    <a:lnTo>
                      <a:pt x="9" y="210"/>
                    </a:lnTo>
                    <a:lnTo>
                      <a:pt x="4" y="215"/>
                    </a:lnTo>
                    <a:lnTo>
                      <a:pt x="0" y="224"/>
                    </a:lnTo>
                    <a:lnTo>
                      <a:pt x="0" y="232"/>
                    </a:lnTo>
                    <a:lnTo>
                      <a:pt x="0" y="237"/>
                    </a:lnTo>
                    <a:lnTo>
                      <a:pt x="4" y="246"/>
                    </a:lnTo>
                    <a:lnTo>
                      <a:pt x="13" y="250"/>
                    </a:lnTo>
                    <a:lnTo>
                      <a:pt x="22" y="250"/>
                    </a:lnTo>
                    <a:lnTo>
                      <a:pt x="31" y="246"/>
                    </a:lnTo>
                    <a:lnTo>
                      <a:pt x="125" y="197"/>
                    </a:lnTo>
                    <a:lnTo>
                      <a:pt x="125" y="264"/>
                    </a:lnTo>
                    <a:lnTo>
                      <a:pt x="53" y="300"/>
                    </a:lnTo>
                    <a:lnTo>
                      <a:pt x="49" y="304"/>
                    </a:lnTo>
                    <a:lnTo>
                      <a:pt x="44" y="313"/>
                    </a:lnTo>
                    <a:lnTo>
                      <a:pt x="44" y="322"/>
                    </a:lnTo>
                    <a:lnTo>
                      <a:pt x="49" y="326"/>
                    </a:lnTo>
                    <a:lnTo>
                      <a:pt x="53" y="331"/>
                    </a:lnTo>
                    <a:lnTo>
                      <a:pt x="62" y="335"/>
                    </a:lnTo>
                    <a:lnTo>
                      <a:pt x="67" y="335"/>
                    </a:lnTo>
                    <a:lnTo>
                      <a:pt x="76" y="335"/>
                    </a:lnTo>
                    <a:lnTo>
                      <a:pt x="125" y="313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87" name="Freeform 47"/>
              <p:cNvSpPr>
                <a:spLocks/>
              </p:cNvSpPr>
              <p:nvPr/>
            </p:nvSpPr>
            <p:spPr bwMode="auto">
              <a:xfrm>
                <a:off x="1348" y="626"/>
                <a:ext cx="393" cy="272"/>
              </a:xfrm>
              <a:custGeom>
                <a:avLst/>
                <a:gdLst>
                  <a:gd name="T0" fmla="*/ 272 w 393"/>
                  <a:gd name="T1" fmla="*/ 201 h 272"/>
                  <a:gd name="T2" fmla="*/ 357 w 393"/>
                  <a:gd name="T3" fmla="*/ 250 h 272"/>
                  <a:gd name="T4" fmla="*/ 366 w 393"/>
                  <a:gd name="T5" fmla="*/ 254 h 272"/>
                  <a:gd name="T6" fmla="*/ 375 w 393"/>
                  <a:gd name="T7" fmla="*/ 254 h 272"/>
                  <a:gd name="T8" fmla="*/ 384 w 393"/>
                  <a:gd name="T9" fmla="*/ 250 h 272"/>
                  <a:gd name="T10" fmla="*/ 388 w 393"/>
                  <a:gd name="T11" fmla="*/ 241 h 272"/>
                  <a:gd name="T12" fmla="*/ 393 w 393"/>
                  <a:gd name="T13" fmla="*/ 232 h 272"/>
                  <a:gd name="T14" fmla="*/ 393 w 393"/>
                  <a:gd name="T15" fmla="*/ 223 h 272"/>
                  <a:gd name="T16" fmla="*/ 388 w 393"/>
                  <a:gd name="T17" fmla="*/ 214 h 272"/>
                  <a:gd name="T18" fmla="*/ 384 w 393"/>
                  <a:gd name="T19" fmla="*/ 210 h 272"/>
                  <a:gd name="T20" fmla="*/ 295 w 393"/>
                  <a:gd name="T21" fmla="*/ 156 h 272"/>
                  <a:gd name="T22" fmla="*/ 339 w 393"/>
                  <a:gd name="T23" fmla="*/ 129 h 272"/>
                  <a:gd name="T24" fmla="*/ 348 w 393"/>
                  <a:gd name="T25" fmla="*/ 125 h 272"/>
                  <a:gd name="T26" fmla="*/ 353 w 393"/>
                  <a:gd name="T27" fmla="*/ 116 h 272"/>
                  <a:gd name="T28" fmla="*/ 353 w 393"/>
                  <a:gd name="T29" fmla="*/ 107 h 272"/>
                  <a:gd name="T30" fmla="*/ 353 w 393"/>
                  <a:gd name="T31" fmla="*/ 98 h 272"/>
                  <a:gd name="T32" fmla="*/ 344 w 393"/>
                  <a:gd name="T33" fmla="*/ 94 h 272"/>
                  <a:gd name="T34" fmla="*/ 339 w 393"/>
                  <a:gd name="T35" fmla="*/ 89 h 272"/>
                  <a:gd name="T36" fmla="*/ 330 w 393"/>
                  <a:gd name="T37" fmla="*/ 89 h 272"/>
                  <a:gd name="T38" fmla="*/ 321 w 393"/>
                  <a:gd name="T39" fmla="*/ 89 h 272"/>
                  <a:gd name="T40" fmla="*/ 254 w 393"/>
                  <a:gd name="T41" fmla="*/ 129 h 272"/>
                  <a:gd name="T42" fmla="*/ 196 w 393"/>
                  <a:gd name="T43" fmla="*/ 94 h 272"/>
                  <a:gd name="T44" fmla="*/ 281 w 393"/>
                  <a:gd name="T45" fmla="*/ 49 h 272"/>
                  <a:gd name="T46" fmla="*/ 290 w 393"/>
                  <a:gd name="T47" fmla="*/ 40 h 272"/>
                  <a:gd name="T48" fmla="*/ 295 w 393"/>
                  <a:gd name="T49" fmla="*/ 31 h 272"/>
                  <a:gd name="T50" fmla="*/ 295 w 393"/>
                  <a:gd name="T51" fmla="*/ 26 h 272"/>
                  <a:gd name="T52" fmla="*/ 295 w 393"/>
                  <a:gd name="T53" fmla="*/ 18 h 272"/>
                  <a:gd name="T54" fmla="*/ 290 w 393"/>
                  <a:gd name="T55" fmla="*/ 9 h 272"/>
                  <a:gd name="T56" fmla="*/ 281 w 393"/>
                  <a:gd name="T57" fmla="*/ 4 h 272"/>
                  <a:gd name="T58" fmla="*/ 272 w 393"/>
                  <a:gd name="T59" fmla="*/ 4 h 272"/>
                  <a:gd name="T60" fmla="*/ 263 w 393"/>
                  <a:gd name="T61" fmla="*/ 9 h 272"/>
                  <a:gd name="T62" fmla="*/ 152 w 393"/>
                  <a:gd name="T63" fmla="*/ 71 h 272"/>
                  <a:gd name="T64" fmla="*/ 27 w 393"/>
                  <a:gd name="T65" fmla="*/ 0 h 272"/>
                  <a:gd name="T66" fmla="*/ 0 w 393"/>
                  <a:gd name="T67" fmla="*/ 44 h 272"/>
                  <a:gd name="T68" fmla="*/ 125 w 393"/>
                  <a:gd name="T69" fmla="*/ 116 h 272"/>
                  <a:gd name="T70" fmla="*/ 125 w 393"/>
                  <a:gd name="T71" fmla="*/ 250 h 272"/>
                  <a:gd name="T72" fmla="*/ 125 w 393"/>
                  <a:gd name="T73" fmla="*/ 259 h 272"/>
                  <a:gd name="T74" fmla="*/ 129 w 393"/>
                  <a:gd name="T75" fmla="*/ 263 h 272"/>
                  <a:gd name="T76" fmla="*/ 138 w 393"/>
                  <a:gd name="T77" fmla="*/ 268 h 272"/>
                  <a:gd name="T78" fmla="*/ 143 w 393"/>
                  <a:gd name="T79" fmla="*/ 272 h 272"/>
                  <a:gd name="T80" fmla="*/ 152 w 393"/>
                  <a:gd name="T81" fmla="*/ 272 h 272"/>
                  <a:gd name="T82" fmla="*/ 161 w 393"/>
                  <a:gd name="T83" fmla="*/ 268 h 272"/>
                  <a:gd name="T84" fmla="*/ 165 w 393"/>
                  <a:gd name="T85" fmla="*/ 259 h 272"/>
                  <a:gd name="T86" fmla="*/ 165 w 393"/>
                  <a:gd name="T87" fmla="*/ 250 h 272"/>
                  <a:gd name="T88" fmla="*/ 170 w 393"/>
                  <a:gd name="T89" fmla="*/ 143 h 272"/>
                  <a:gd name="T90" fmla="*/ 228 w 393"/>
                  <a:gd name="T91" fmla="*/ 178 h 272"/>
                  <a:gd name="T92" fmla="*/ 223 w 393"/>
                  <a:gd name="T93" fmla="*/ 254 h 272"/>
                  <a:gd name="T94" fmla="*/ 228 w 393"/>
                  <a:gd name="T95" fmla="*/ 263 h 272"/>
                  <a:gd name="T96" fmla="*/ 232 w 393"/>
                  <a:gd name="T97" fmla="*/ 268 h 272"/>
                  <a:gd name="T98" fmla="*/ 237 w 393"/>
                  <a:gd name="T99" fmla="*/ 272 h 272"/>
                  <a:gd name="T100" fmla="*/ 245 w 393"/>
                  <a:gd name="T101" fmla="*/ 272 h 272"/>
                  <a:gd name="T102" fmla="*/ 254 w 393"/>
                  <a:gd name="T103" fmla="*/ 272 h 272"/>
                  <a:gd name="T104" fmla="*/ 259 w 393"/>
                  <a:gd name="T105" fmla="*/ 268 h 272"/>
                  <a:gd name="T106" fmla="*/ 263 w 393"/>
                  <a:gd name="T107" fmla="*/ 263 h 272"/>
                  <a:gd name="T108" fmla="*/ 268 w 393"/>
                  <a:gd name="T109" fmla="*/ 254 h 272"/>
                  <a:gd name="T110" fmla="*/ 272 w 393"/>
                  <a:gd name="T111" fmla="*/ 201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2">
                    <a:moveTo>
                      <a:pt x="272" y="201"/>
                    </a:moveTo>
                    <a:lnTo>
                      <a:pt x="357" y="250"/>
                    </a:lnTo>
                    <a:lnTo>
                      <a:pt x="366" y="254"/>
                    </a:lnTo>
                    <a:lnTo>
                      <a:pt x="375" y="254"/>
                    </a:lnTo>
                    <a:lnTo>
                      <a:pt x="384" y="250"/>
                    </a:lnTo>
                    <a:lnTo>
                      <a:pt x="388" y="241"/>
                    </a:lnTo>
                    <a:lnTo>
                      <a:pt x="393" y="232"/>
                    </a:lnTo>
                    <a:lnTo>
                      <a:pt x="393" y="223"/>
                    </a:lnTo>
                    <a:lnTo>
                      <a:pt x="388" y="214"/>
                    </a:lnTo>
                    <a:lnTo>
                      <a:pt x="384" y="210"/>
                    </a:lnTo>
                    <a:lnTo>
                      <a:pt x="295" y="156"/>
                    </a:lnTo>
                    <a:lnTo>
                      <a:pt x="339" y="129"/>
                    </a:lnTo>
                    <a:lnTo>
                      <a:pt x="348" y="125"/>
                    </a:lnTo>
                    <a:lnTo>
                      <a:pt x="353" y="116"/>
                    </a:lnTo>
                    <a:lnTo>
                      <a:pt x="353" y="107"/>
                    </a:lnTo>
                    <a:lnTo>
                      <a:pt x="353" y="98"/>
                    </a:lnTo>
                    <a:lnTo>
                      <a:pt x="344" y="94"/>
                    </a:lnTo>
                    <a:lnTo>
                      <a:pt x="339" y="89"/>
                    </a:lnTo>
                    <a:lnTo>
                      <a:pt x="330" y="89"/>
                    </a:lnTo>
                    <a:lnTo>
                      <a:pt x="321" y="89"/>
                    </a:lnTo>
                    <a:lnTo>
                      <a:pt x="254" y="129"/>
                    </a:lnTo>
                    <a:lnTo>
                      <a:pt x="196" y="94"/>
                    </a:lnTo>
                    <a:lnTo>
                      <a:pt x="281" y="49"/>
                    </a:lnTo>
                    <a:lnTo>
                      <a:pt x="290" y="40"/>
                    </a:lnTo>
                    <a:lnTo>
                      <a:pt x="295" y="31"/>
                    </a:lnTo>
                    <a:lnTo>
                      <a:pt x="295" y="26"/>
                    </a:lnTo>
                    <a:lnTo>
                      <a:pt x="295" y="18"/>
                    </a:lnTo>
                    <a:lnTo>
                      <a:pt x="290" y="9"/>
                    </a:lnTo>
                    <a:lnTo>
                      <a:pt x="281" y="4"/>
                    </a:lnTo>
                    <a:lnTo>
                      <a:pt x="272" y="4"/>
                    </a:lnTo>
                    <a:lnTo>
                      <a:pt x="263" y="9"/>
                    </a:lnTo>
                    <a:lnTo>
                      <a:pt x="152" y="71"/>
                    </a:lnTo>
                    <a:lnTo>
                      <a:pt x="27" y="0"/>
                    </a:lnTo>
                    <a:lnTo>
                      <a:pt x="0" y="44"/>
                    </a:lnTo>
                    <a:lnTo>
                      <a:pt x="125" y="116"/>
                    </a:lnTo>
                    <a:lnTo>
                      <a:pt x="125" y="250"/>
                    </a:lnTo>
                    <a:lnTo>
                      <a:pt x="125" y="259"/>
                    </a:lnTo>
                    <a:lnTo>
                      <a:pt x="129" y="263"/>
                    </a:lnTo>
                    <a:lnTo>
                      <a:pt x="138" y="268"/>
                    </a:lnTo>
                    <a:lnTo>
                      <a:pt x="143" y="272"/>
                    </a:lnTo>
                    <a:lnTo>
                      <a:pt x="152" y="272"/>
                    </a:lnTo>
                    <a:lnTo>
                      <a:pt x="161" y="268"/>
                    </a:lnTo>
                    <a:lnTo>
                      <a:pt x="165" y="259"/>
                    </a:lnTo>
                    <a:lnTo>
                      <a:pt x="165" y="250"/>
                    </a:lnTo>
                    <a:lnTo>
                      <a:pt x="170" y="143"/>
                    </a:lnTo>
                    <a:lnTo>
                      <a:pt x="228" y="178"/>
                    </a:lnTo>
                    <a:lnTo>
                      <a:pt x="223" y="254"/>
                    </a:lnTo>
                    <a:lnTo>
                      <a:pt x="228" y="263"/>
                    </a:lnTo>
                    <a:lnTo>
                      <a:pt x="232" y="268"/>
                    </a:lnTo>
                    <a:lnTo>
                      <a:pt x="237" y="272"/>
                    </a:lnTo>
                    <a:lnTo>
                      <a:pt x="245" y="272"/>
                    </a:lnTo>
                    <a:lnTo>
                      <a:pt x="254" y="272"/>
                    </a:lnTo>
                    <a:lnTo>
                      <a:pt x="259" y="268"/>
                    </a:lnTo>
                    <a:lnTo>
                      <a:pt x="263" y="263"/>
                    </a:lnTo>
                    <a:lnTo>
                      <a:pt x="268" y="254"/>
                    </a:lnTo>
                    <a:lnTo>
                      <a:pt x="272" y="201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88" name="Freeform 48"/>
              <p:cNvSpPr>
                <a:spLocks/>
              </p:cNvSpPr>
              <p:nvPr/>
            </p:nvSpPr>
            <p:spPr bwMode="auto">
              <a:xfrm>
                <a:off x="1348" y="393"/>
                <a:ext cx="393" cy="277"/>
              </a:xfrm>
              <a:custGeom>
                <a:avLst/>
                <a:gdLst>
                  <a:gd name="T0" fmla="*/ 295 w 393"/>
                  <a:gd name="T1" fmla="*/ 121 h 277"/>
                  <a:gd name="T2" fmla="*/ 384 w 393"/>
                  <a:gd name="T3" fmla="*/ 72 h 277"/>
                  <a:gd name="T4" fmla="*/ 393 w 393"/>
                  <a:gd name="T5" fmla="*/ 63 h 277"/>
                  <a:gd name="T6" fmla="*/ 393 w 393"/>
                  <a:gd name="T7" fmla="*/ 54 h 277"/>
                  <a:gd name="T8" fmla="*/ 393 w 393"/>
                  <a:gd name="T9" fmla="*/ 49 h 277"/>
                  <a:gd name="T10" fmla="*/ 393 w 393"/>
                  <a:gd name="T11" fmla="*/ 40 h 277"/>
                  <a:gd name="T12" fmla="*/ 384 w 393"/>
                  <a:gd name="T13" fmla="*/ 31 h 277"/>
                  <a:gd name="T14" fmla="*/ 379 w 393"/>
                  <a:gd name="T15" fmla="*/ 27 h 277"/>
                  <a:gd name="T16" fmla="*/ 370 w 393"/>
                  <a:gd name="T17" fmla="*/ 27 h 277"/>
                  <a:gd name="T18" fmla="*/ 357 w 393"/>
                  <a:gd name="T19" fmla="*/ 27 h 277"/>
                  <a:gd name="T20" fmla="*/ 268 w 393"/>
                  <a:gd name="T21" fmla="*/ 81 h 277"/>
                  <a:gd name="T22" fmla="*/ 268 w 393"/>
                  <a:gd name="T23" fmla="*/ 27 h 277"/>
                  <a:gd name="T24" fmla="*/ 268 w 393"/>
                  <a:gd name="T25" fmla="*/ 14 h 277"/>
                  <a:gd name="T26" fmla="*/ 263 w 393"/>
                  <a:gd name="T27" fmla="*/ 9 h 277"/>
                  <a:gd name="T28" fmla="*/ 254 w 393"/>
                  <a:gd name="T29" fmla="*/ 5 h 277"/>
                  <a:gd name="T30" fmla="*/ 250 w 393"/>
                  <a:gd name="T31" fmla="*/ 0 h 277"/>
                  <a:gd name="T32" fmla="*/ 241 w 393"/>
                  <a:gd name="T33" fmla="*/ 5 h 277"/>
                  <a:gd name="T34" fmla="*/ 232 w 393"/>
                  <a:gd name="T35" fmla="*/ 5 h 277"/>
                  <a:gd name="T36" fmla="*/ 228 w 393"/>
                  <a:gd name="T37" fmla="*/ 14 h 277"/>
                  <a:gd name="T38" fmla="*/ 228 w 393"/>
                  <a:gd name="T39" fmla="*/ 23 h 277"/>
                  <a:gd name="T40" fmla="*/ 228 w 393"/>
                  <a:gd name="T41" fmla="*/ 99 h 277"/>
                  <a:gd name="T42" fmla="*/ 170 w 393"/>
                  <a:gd name="T43" fmla="*/ 134 h 277"/>
                  <a:gd name="T44" fmla="*/ 170 w 393"/>
                  <a:gd name="T45" fmla="*/ 36 h 277"/>
                  <a:gd name="T46" fmla="*/ 170 w 393"/>
                  <a:gd name="T47" fmla="*/ 27 h 277"/>
                  <a:gd name="T48" fmla="*/ 165 w 393"/>
                  <a:gd name="T49" fmla="*/ 18 h 277"/>
                  <a:gd name="T50" fmla="*/ 156 w 393"/>
                  <a:gd name="T51" fmla="*/ 14 h 277"/>
                  <a:gd name="T52" fmla="*/ 147 w 393"/>
                  <a:gd name="T53" fmla="*/ 9 h 277"/>
                  <a:gd name="T54" fmla="*/ 138 w 393"/>
                  <a:gd name="T55" fmla="*/ 9 h 277"/>
                  <a:gd name="T56" fmla="*/ 134 w 393"/>
                  <a:gd name="T57" fmla="*/ 14 h 277"/>
                  <a:gd name="T58" fmla="*/ 129 w 393"/>
                  <a:gd name="T59" fmla="*/ 23 h 277"/>
                  <a:gd name="T60" fmla="*/ 125 w 393"/>
                  <a:gd name="T61" fmla="*/ 31 h 277"/>
                  <a:gd name="T62" fmla="*/ 125 w 393"/>
                  <a:gd name="T63" fmla="*/ 161 h 277"/>
                  <a:gd name="T64" fmla="*/ 0 w 393"/>
                  <a:gd name="T65" fmla="*/ 233 h 277"/>
                  <a:gd name="T66" fmla="*/ 27 w 393"/>
                  <a:gd name="T67" fmla="*/ 277 h 277"/>
                  <a:gd name="T68" fmla="*/ 152 w 393"/>
                  <a:gd name="T69" fmla="*/ 206 h 277"/>
                  <a:gd name="T70" fmla="*/ 268 w 393"/>
                  <a:gd name="T71" fmla="*/ 273 h 277"/>
                  <a:gd name="T72" fmla="*/ 272 w 393"/>
                  <a:gd name="T73" fmla="*/ 277 h 277"/>
                  <a:gd name="T74" fmla="*/ 281 w 393"/>
                  <a:gd name="T75" fmla="*/ 277 h 277"/>
                  <a:gd name="T76" fmla="*/ 290 w 393"/>
                  <a:gd name="T77" fmla="*/ 273 h 277"/>
                  <a:gd name="T78" fmla="*/ 295 w 393"/>
                  <a:gd name="T79" fmla="*/ 268 h 277"/>
                  <a:gd name="T80" fmla="*/ 299 w 393"/>
                  <a:gd name="T81" fmla="*/ 259 h 277"/>
                  <a:gd name="T82" fmla="*/ 299 w 393"/>
                  <a:gd name="T83" fmla="*/ 251 h 277"/>
                  <a:gd name="T84" fmla="*/ 295 w 393"/>
                  <a:gd name="T85" fmla="*/ 242 h 277"/>
                  <a:gd name="T86" fmla="*/ 286 w 393"/>
                  <a:gd name="T87" fmla="*/ 237 h 277"/>
                  <a:gd name="T88" fmla="*/ 196 w 393"/>
                  <a:gd name="T89" fmla="*/ 179 h 277"/>
                  <a:gd name="T90" fmla="*/ 254 w 393"/>
                  <a:gd name="T91" fmla="*/ 148 h 277"/>
                  <a:gd name="T92" fmla="*/ 321 w 393"/>
                  <a:gd name="T93" fmla="*/ 188 h 277"/>
                  <a:gd name="T94" fmla="*/ 330 w 393"/>
                  <a:gd name="T95" fmla="*/ 192 h 277"/>
                  <a:gd name="T96" fmla="*/ 335 w 393"/>
                  <a:gd name="T97" fmla="*/ 192 h 277"/>
                  <a:gd name="T98" fmla="*/ 344 w 393"/>
                  <a:gd name="T99" fmla="*/ 188 h 277"/>
                  <a:gd name="T100" fmla="*/ 348 w 393"/>
                  <a:gd name="T101" fmla="*/ 179 h 277"/>
                  <a:gd name="T102" fmla="*/ 348 w 393"/>
                  <a:gd name="T103" fmla="*/ 175 h 277"/>
                  <a:gd name="T104" fmla="*/ 348 w 393"/>
                  <a:gd name="T105" fmla="*/ 166 h 277"/>
                  <a:gd name="T106" fmla="*/ 348 w 393"/>
                  <a:gd name="T107" fmla="*/ 157 h 277"/>
                  <a:gd name="T108" fmla="*/ 339 w 393"/>
                  <a:gd name="T109" fmla="*/ 152 h 277"/>
                  <a:gd name="T110" fmla="*/ 295 w 393"/>
                  <a:gd name="T111" fmla="*/ 121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7">
                    <a:moveTo>
                      <a:pt x="295" y="121"/>
                    </a:moveTo>
                    <a:lnTo>
                      <a:pt x="384" y="72"/>
                    </a:lnTo>
                    <a:lnTo>
                      <a:pt x="393" y="63"/>
                    </a:lnTo>
                    <a:lnTo>
                      <a:pt x="393" y="54"/>
                    </a:lnTo>
                    <a:lnTo>
                      <a:pt x="393" y="49"/>
                    </a:lnTo>
                    <a:lnTo>
                      <a:pt x="393" y="40"/>
                    </a:lnTo>
                    <a:lnTo>
                      <a:pt x="384" y="31"/>
                    </a:lnTo>
                    <a:lnTo>
                      <a:pt x="379" y="27"/>
                    </a:lnTo>
                    <a:lnTo>
                      <a:pt x="370" y="27"/>
                    </a:lnTo>
                    <a:lnTo>
                      <a:pt x="357" y="27"/>
                    </a:lnTo>
                    <a:lnTo>
                      <a:pt x="268" y="81"/>
                    </a:lnTo>
                    <a:lnTo>
                      <a:pt x="268" y="27"/>
                    </a:lnTo>
                    <a:lnTo>
                      <a:pt x="268" y="14"/>
                    </a:lnTo>
                    <a:lnTo>
                      <a:pt x="263" y="9"/>
                    </a:lnTo>
                    <a:lnTo>
                      <a:pt x="254" y="5"/>
                    </a:lnTo>
                    <a:lnTo>
                      <a:pt x="250" y="0"/>
                    </a:lnTo>
                    <a:lnTo>
                      <a:pt x="241" y="5"/>
                    </a:lnTo>
                    <a:lnTo>
                      <a:pt x="232" y="5"/>
                    </a:lnTo>
                    <a:lnTo>
                      <a:pt x="228" y="14"/>
                    </a:lnTo>
                    <a:lnTo>
                      <a:pt x="228" y="23"/>
                    </a:lnTo>
                    <a:lnTo>
                      <a:pt x="228" y="99"/>
                    </a:lnTo>
                    <a:lnTo>
                      <a:pt x="170" y="134"/>
                    </a:lnTo>
                    <a:lnTo>
                      <a:pt x="170" y="36"/>
                    </a:lnTo>
                    <a:lnTo>
                      <a:pt x="170" y="27"/>
                    </a:lnTo>
                    <a:lnTo>
                      <a:pt x="165" y="18"/>
                    </a:lnTo>
                    <a:lnTo>
                      <a:pt x="156" y="14"/>
                    </a:lnTo>
                    <a:lnTo>
                      <a:pt x="147" y="9"/>
                    </a:lnTo>
                    <a:lnTo>
                      <a:pt x="138" y="9"/>
                    </a:lnTo>
                    <a:lnTo>
                      <a:pt x="134" y="14"/>
                    </a:lnTo>
                    <a:lnTo>
                      <a:pt x="129" y="23"/>
                    </a:lnTo>
                    <a:lnTo>
                      <a:pt x="125" y="31"/>
                    </a:lnTo>
                    <a:lnTo>
                      <a:pt x="125" y="161"/>
                    </a:lnTo>
                    <a:lnTo>
                      <a:pt x="0" y="233"/>
                    </a:lnTo>
                    <a:lnTo>
                      <a:pt x="27" y="277"/>
                    </a:lnTo>
                    <a:lnTo>
                      <a:pt x="152" y="206"/>
                    </a:lnTo>
                    <a:lnTo>
                      <a:pt x="268" y="273"/>
                    </a:lnTo>
                    <a:lnTo>
                      <a:pt x="272" y="277"/>
                    </a:lnTo>
                    <a:lnTo>
                      <a:pt x="281" y="277"/>
                    </a:lnTo>
                    <a:lnTo>
                      <a:pt x="290" y="273"/>
                    </a:lnTo>
                    <a:lnTo>
                      <a:pt x="295" y="268"/>
                    </a:lnTo>
                    <a:lnTo>
                      <a:pt x="299" y="259"/>
                    </a:lnTo>
                    <a:lnTo>
                      <a:pt x="299" y="251"/>
                    </a:lnTo>
                    <a:lnTo>
                      <a:pt x="295" y="242"/>
                    </a:lnTo>
                    <a:lnTo>
                      <a:pt x="286" y="237"/>
                    </a:lnTo>
                    <a:lnTo>
                      <a:pt x="196" y="179"/>
                    </a:lnTo>
                    <a:lnTo>
                      <a:pt x="254" y="148"/>
                    </a:lnTo>
                    <a:lnTo>
                      <a:pt x="321" y="188"/>
                    </a:lnTo>
                    <a:lnTo>
                      <a:pt x="330" y="192"/>
                    </a:lnTo>
                    <a:lnTo>
                      <a:pt x="335" y="192"/>
                    </a:lnTo>
                    <a:lnTo>
                      <a:pt x="344" y="188"/>
                    </a:lnTo>
                    <a:lnTo>
                      <a:pt x="348" y="179"/>
                    </a:lnTo>
                    <a:lnTo>
                      <a:pt x="348" y="175"/>
                    </a:lnTo>
                    <a:lnTo>
                      <a:pt x="348" y="166"/>
                    </a:lnTo>
                    <a:lnTo>
                      <a:pt x="348" y="157"/>
                    </a:lnTo>
                    <a:lnTo>
                      <a:pt x="339" y="152"/>
                    </a:lnTo>
                    <a:lnTo>
                      <a:pt x="295" y="121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89" name="Freeform 49"/>
              <p:cNvSpPr>
                <a:spLocks/>
              </p:cNvSpPr>
              <p:nvPr/>
            </p:nvSpPr>
            <p:spPr bwMode="auto">
              <a:xfrm>
                <a:off x="1232" y="536"/>
                <a:ext cx="263" cy="228"/>
              </a:xfrm>
              <a:custGeom>
                <a:avLst/>
                <a:gdLst>
                  <a:gd name="T0" fmla="*/ 0 w 263"/>
                  <a:gd name="T1" fmla="*/ 116 h 228"/>
                  <a:gd name="T2" fmla="*/ 49 w 263"/>
                  <a:gd name="T3" fmla="*/ 67 h 228"/>
                  <a:gd name="T4" fmla="*/ 67 w 263"/>
                  <a:gd name="T5" fmla="*/ 0 h 228"/>
                  <a:gd name="T6" fmla="*/ 134 w 263"/>
                  <a:gd name="T7" fmla="*/ 23 h 228"/>
                  <a:gd name="T8" fmla="*/ 201 w 263"/>
                  <a:gd name="T9" fmla="*/ 0 h 228"/>
                  <a:gd name="T10" fmla="*/ 214 w 263"/>
                  <a:gd name="T11" fmla="*/ 67 h 228"/>
                  <a:gd name="T12" fmla="*/ 263 w 263"/>
                  <a:gd name="T13" fmla="*/ 116 h 228"/>
                  <a:gd name="T14" fmla="*/ 214 w 263"/>
                  <a:gd name="T15" fmla="*/ 161 h 228"/>
                  <a:gd name="T16" fmla="*/ 201 w 263"/>
                  <a:gd name="T17" fmla="*/ 228 h 228"/>
                  <a:gd name="T18" fmla="*/ 134 w 263"/>
                  <a:gd name="T19" fmla="*/ 210 h 228"/>
                  <a:gd name="T20" fmla="*/ 67 w 263"/>
                  <a:gd name="T21" fmla="*/ 228 h 228"/>
                  <a:gd name="T22" fmla="*/ 49 w 263"/>
                  <a:gd name="T23" fmla="*/ 161 h 228"/>
                  <a:gd name="T24" fmla="*/ 0 w 263"/>
                  <a:gd name="T25" fmla="*/ 116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3" h="228">
                    <a:moveTo>
                      <a:pt x="0" y="116"/>
                    </a:moveTo>
                    <a:lnTo>
                      <a:pt x="49" y="67"/>
                    </a:lnTo>
                    <a:lnTo>
                      <a:pt x="67" y="0"/>
                    </a:lnTo>
                    <a:lnTo>
                      <a:pt x="134" y="23"/>
                    </a:lnTo>
                    <a:lnTo>
                      <a:pt x="201" y="0"/>
                    </a:lnTo>
                    <a:lnTo>
                      <a:pt x="214" y="67"/>
                    </a:lnTo>
                    <a:lnTo>
                      <a:pt x="263" y="116"/>
                    </a:lnTo>
                    <a:lnTo>
                      <a:pt x="214" y="161"/>
                    </a:lnTo>
                    <a:lnTo>
                      <a:pt x="201" y="228"/>
                    </a:lnTo>
                    <a:lnTo>
                      <a:pt x="134" y="210"/>
                    </a:lnTo>
                    <a:lnTo>
                      <a:pt x="67" y="228"/>
                    </a:lnTo>
                    <a:lnTo>
                      <a:pt x="49" y="161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9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87090" name="Rectangle 50"/>
            <p:cNvSpPr>
              <a:spLocks noChangeArrowheads="1"/>
            </p:cNvSpPr>
            <p:nvPr/>
          </p:nvSpPr>
          <p:spPr bwMode="auto">
            <a:xfrm>
              <a:off x="1789" y="1296"/>
              <a:ext cx="22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tint val="42353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 dirty="0" err="1" smtClean="0">
                  <a:solidFill>
                    <a:srgbClr val="000000"/>
                  </a:solidFill>
                  <a:latin typeface="+mn-lt"/>
                </a:rPr>
                <a:t>Pembentukan</a:t>
              </a:r>
              <a:r>
                <a:rPr lang="en-US" altLang="en-US" sz="2400" b="1" dirty="0" smtClean="0">
                  <a:solidFill>
                    <a:srgbClr val="000000"/>
                  </a:solidFill>
                  <a:latin typeface="+mn-lt"/>
                </a:rPr>
                <a:t> Heap</a:t>
              </a:r>
              <a:endParaRPr lang="en-US" altLang="en-US" sz="2400" b="1" dirty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87092" name="Group 52"/>
          <p:cNvGrpSpPr>
            <a:grpSpLocks/>
          </p:cNvGrpSpPr>
          <p:nvPr/>
        </p:nvGrpSpPr>
        <p:grpSpPr bwMode="auto">
          <a:xfrm>
            <a:off x="2514600" y="2771246"/>
            <a:ext cx="5562602" cy="609600"/>
            <a:chOff x="1440" y="1296"/>
            <a:chExt cx="3504" cy="384"/>
          </a:xfrm>
        </p:grpSpPr>
        <p:grpSp>
          <p:nvGrpSpPr>
            <p:cNvPr id="87093" name="Group 53"/>
            <p:cNvGrpSpPr>
              <a:grpSpLocks/>
            </p:cNvGrpSpPr>
            <p:nvPr/>
          </p:nvGrpSpPr>
          <p:grpSpPr bwMode="auto">
            <a:xfrm>
              <a:off x="1440" y="1296"/>
              <a:ext cx="336" cy="384"/>
              <a:chOff x="982" y="214"/>
              <a:chExt cx="759" cy="872"/>
            </a:xfrm>
          </p:grpSpPr>
          <p:sp>
            <p:nvSpPr>
              <p:cNvPr id="87094" name="Freeform 54"/>
              <p:cNvSpPr>
                <a:spLocks/>
              </p:cNvSpPr>
              <p:nvPr/>
            </p:nvSpPr>
            <p:spPr bwMode="auto">
              <a:xfrm>
                <a:off x="1214" y="214"/>
                <a:ext cx="299" cy="434"/>
              </a:xfrm>
              <a:custGeom>
                <a:avLst/>
                <a:gdLst>
                  <a:gd name="T0" fmla="*/ 174 w 299"/>
                  <a:gd name="T1" fmla="*/ 121 h 434"/>
                  <a:gd name="T2" fmla="*/ 174 w 299"/>
                  <a:gd name="T3" fmla="*/ 23 h 434"/>
                  <a:gd name="T4" fmla="*/ 170 w 299"/>
                  <a:gd name="T5" fmla="*/ 9 h 434"/>
                  <a:gd name="T6" fmla="*/ 165 w 299"/>
                  <a:gd name="T7" fmla="*/ 5 h 434"/>
                  <a:gd name="T8" fmla="*/ 156 w 299"/>
                  <a:gd name="T9" fmla="*/ 0 h 434"/>
                  <a:gd name="T10" fmla="*/ 152 w 299"/>
                  <a:gd name="T11" fmla="*/ 0 h 434"/>
                  <a:gd name="T12" fmla="*/ 143 w 299"/>
                  <a:gd name="T13" fmla="*/ 0 h 434"/>
                  <a:gd name="T14" fmla="*/ 134 w 299"/>
                  <a:gd name="T15" fmla="*/ 5 h 434"/>
                  <a:gd name="T16" fmla="*/ 125 w 299"/>
                  <a:gd name="T17" fmla="*/ 9 h 434"/>
                  <a:gd name="T18" fmla="*/ 125 w 299"/>
                  <a:gd name="T19" fmla="*/ 23 h 434"/>
                  <a:gd name="T20" fmla="*/ 125 w 299"/>
                  <a:gd name="T21" fmla="*/ 126 h 434"/>
                  <a:gd name="T22" fmla="*/ 76 w 299"/>
                  <a:gd name="T23" fmla="*/ 99 h 434"/>
                  <a:gd name="T24" fmla="*/ 67 w 299"/>
                  <a:gd name="T25" fmla="*/ 94 h 434"/>
                  <a:gd name="T26" fmla="*/ 58 w 299"/>
                  <a:gd name="T27" fmla="*/ 94 h 434"/>
                  <a:gd name="T28" fmla="*/ 49 w 299"/>
                  <a:gd name="T29" fmla="*/ 99 h 434"/>
                  <a:gd name="T30" fmla="*/ 45 w 299"/>
                  <a:gd name="T31" fmla="*/ 103 h 434"/>
                  <a:gd name="T32" fmla="*/ 40 w 299"/>
                  <a:gd name="T33" fmla="*/ 112 h 434"/>
                  <a:gd name="T34" fmla="*/ 45 w 299"/>
                  <a:gd name="T35" fmla="*/ 117 h 434"/>
                  <a:gd name="T36" fmla="*/ 45 w 299"/>
                  <a:gd name="T37" fmla="*/ 126 h 434"/>
                  <a:gd name="T38" fmla="*/ 54 w 299"/>
                  <a:gd name="T39" fmla="*/ 134 h 434"/>
                  <a:gd name="T40" fmla="*/ 121 w 299"/>
                  <a:gd name="T41" fmla="*/ 170 h 434"/>
                  <a:gd name="T42" fmla="*/ 121 w 299"/>
                  <a:gd name="T43" fmla="*/ 242 h 434"/>
                  <a:gd name="T44" fmla="*/ 36 w 299"/>
                  <a:gd name="T45" fmla="*/ 188 h 434"/>
                  <a:gd name="T46" fmla="*/ 27 w 299"/>
                  <a:gd name="T47" fmla="*/ 184 h 434"/>
                  <a:gd name="T48" fmla="*/ 18 w 299"/>
                  <a:gd name="T49" fmla="*/ 184 h 434"/>
                  <a:gd name="T50" fmla="*/ 9 w 299"/>
                  <a:gd name="T51" fmla="*/ 188 h 434"/>
                  <a:gd name="T52" fmla="*/ 5 w 299"/>
                  <a:gd name="T53" fmla="*/ 193 h 434"/>
                  <a:gd name="T54" fmla="*/ 0 w 299"/>
                  <a:gd name="T55" fmla="*/ 202 h 434"/>
                  <a:gd name="T56" fmla="*/ 0 w 299"/>
                  <a:gd name="T57" fmla="*/ 210 h 434"/>
                  <a:gd name="T58" fmla="*/ 5 w 299"/>
                  <a:gd name="T59" fmla="*/ 219 h 434"/>
                  <a:gd name="T60" fmla="*/ 14 w 299"/>
                  <a:gd name="T61" fmla="*/ 224 h 434"/>
                  <a:gd name="T62" fmla="*/ 121 w 299"/>
                  <a:gd name="T63" fmla="*/ 291 h 434"/>
                  <a:gd name="T64" fmla="*/ 121 w 299"/>
                  <a:gd name="T65" fmla="*/ 434 h 434"/>
                  <a:gd name="T66" fmla="*/ 174 w 299"/>
                  <a:gd name="T67" fmla="*/ 434 h 434"/>
                  <a:gd name="T68" fmla="*/ 174 w 299"/>
                  <a:gd name="T69" fmla="*/ 291 h 434"/>
                  <a:gd name="T70" fmla="*/ 290 w 299"/>
                  <a:gd name="T71" fmla="*/ 224 h 434"/>
                  <a:gd name="T72" fmla="*/ 295 w 299"/>
                  <a:gd name="T73" fmla="*/ 219 h 434"/>
                  <a:gd name="T74" fmla="*/ 299 w 299"/>
                  <a:gd name="T75" fmla="*/ 210 h 434"/>
                  <a:gd name="T76" fmla="*/ 299 w 299"/>
                  <a:gd name="T77" fmla="*/ 202 h 434"/>
                  <a:gd name="T78" fmla="*/ 299 w 299"/>
                  <a:gd name="T79" fmla="*/ 197 h 434"/>
                  <a:gd name="T80" fmla="*/ 295 w 299"/>
                  <a:gd name="T81" fmla="*/ 188 h 434"/>
                  <a:gd name="T82" fmla="*/ 286 w 299"/>
                  <a:gd name="T83" fmla="*/ 184 h 434"/>
                  <a:gd name="T84" fmla="*/ 277 w 299"/>
                  <a:gd name="T85" fmla="*/ 184 h 434"/>
                  <a:gd name="T86" fmla="*/ 268 w 299"/>
                  <a:gd name="T87" fmla="*/ 188 h 434"/>
                  <a:gd name="T88" fmla="*/ 174 w 299"/>
                  <a:gd name="T89" fmla="*/ 237 h 434"/>
                  <a:gd name="T90" fmla="*/ 174 w 299"/>
                  <a:gd name="T91" fmla="*/ 170 h 434"/>
                  <a:gd name="T92" fmla="*/ 246 w 299"/>
                  <a:gd name="T93" fmla="*/ 134 h 434"/>
                  <a:gd name="T94" fmla="*/ 250 w 299"/>
                  <a:gd name="T95" fmla="*/ 130 h 434"/>
                  <a:gd name="T96" fmla="*/ 255 w 299"/>
                  <a:gd name="T97" fmla="*/ 121 h 434"/>
                  <a:gd name="T98" fmla="*/ 255 w 299"/>
                  <a:gd name="T99" fmla="*/ 112 h 434"/>
                  <a:gd name="T100" fmla="*/ 250 w 299"/>
                  <a:gd name="T101" fmla="*/ 108 h 434"/>
                  <a:gd name="T102" fmla="*/ 246 w 299"/>
                  <a:gd name="T103" fmla="*/ 103 h 434"/>
                  <a:gd name="T104" fmla="*/ 237 w 299"/>
                  <a:gd name="T105" fmla="*/ 99 h 434"/>
                  <a:gd name="T106" fmla="*/ 232 w 299"/>
                  <a:gd name="T107" fmla="*/ 99 h 434"/>
                  <a:gd name="T108" fmla="*/ 223 w 299"/>
                  <a:gd name="T109" fmla="*/ 99 h 434"/>
                  <a:gd name="T110" fmla="*/ 174 w 299"/>
                  <a:gd name="T111" fmla="*/ 121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9" h="434">
                    <a:moveTo>
                      <a:pt x="174" y="121"/>
                    </a:moveTo>
                    <a:lnTo>
                      <a:pt x="174" y="23"/>
                    </a:lnTo>
                    <a:lnTo>
                      <a:pt x="170" y="9"/>
                    </a:lnTo>
                    <a:lnTo>
                      <a:pt x="165" y="5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43" y="0"/>
                    </a:lnTo>
                    <a:lnTo>
                      <a:pt x="134" y="5"/>
                    </a:lnTo>
                    <a:lnTo>
                      <a:pt x="125" y="9"/>
                    </a:lnTo>
                    <a:lnTo>
                      <a:pt x="125" y="23"/>
                    </a:lnTo>
                    <a:lnTo>
                      <a:pt x="125" y="126"/>
                    </a:lnTo>
                    <a:lnTo>
                      <a:pt x="76" y="99"/>
                    </a:lnTo>
                    <a:lnTo>
                      <a:pt x="67" y="94"/>
                    </a:lnTo>
                    <a:lnTo>
                      <a:pt x="58" y="94"/>
                    </a:lnTo>
                    <a:lnTo>
                      <a:pt x="49" y="99"/>
                    </a:lnTo>
                    <a:lnTo>
                      <a:pt x="45" y="103"/>
                    </a:lnTo>
                    <a:lnTo>
                      <a:pt x="40" y="112"/>
                    </a:lnTo>
                    <a:lnTo>
                      <a:pt x="45" y="117"/>
                    </a:lnTo>
                    <a:lnTo>
                      <a:pt x="45" y="126"/>
                    </a:lnTo>
                    <a:lnTo>
                      <a:pt x="54" y="134"/>
                    </a:lnTo>
                    <a:lnTo>
                      <a:pt x="121" y="170"/>
                    </a:lnTo>
                    <a:lnTo>
                      <a:pt x="121" y="242"/>
                    </a:lnTo>
                    <a:lnTo>
                      <a:pt x="36" y="188"/>
                    </a:lnTo>
                    <a:lnTo>
                      <a:pt x="27" y="184"/>
                    </a:lnTo>
                    <a:lnTo>
                      <a:pt x="18" y="184"/>
                    </a:lnTo>
                    <a:lnTo>
                      <a:pt x="9" y="188"/>
                    </a:lnTo>
                    <a:lnTo>
                      <a:pt x="5" y="193"/>
                    </a:lnTo>
                    <a:lnTo>
                      <a:pt x="0" y="202"/>
                    </a:lnTo>
                    <a:lnTo>
                      <a:pt x="0" y="210"/>
                    </a:lnTo>
                    <a:lnTo>
                      <a:pt x="5" y="219"/>
                    </a:lnTo>
                    <a:lnTo>
                      <a:pt x="14" y="224"/>
                    </a:lnTo>
                    <a:lnTo>
                      <a:pt x="121" y="291"/>
                    </a:lnTo>
                    <a:lnTo>
                      <a:pt x="121" y="434"/>
                    </a:lnTo>
                    <a:lnTo>
                      <a:pt x="174" y="434"/>
                    </a:lnTo>
                    <a:lnTo>
                      <a:pt x="174" y="291"/>
                    </a:lnTo>
                    <a:lnTo>
                      <a:pt x="290" y="224"/>
                    </a:lnTo>
                    <a:lnTo>
                      <a:pt x="295" y="219"/>
                    </a:lnTo>
                    <a:lnTo>
                      <a:pt x="299" y="210"/>
                    </a:lnTo>
                    <a:lnTo>
                      <a:pt x="299" y="202"/>
                    </a:lnTo>
                    <a:lnTo>
                      <a:pt x="299" y="197"/>
                    </a:lnTo>
                    <a:lnTo>
                      <a:pt x="295" y="188"/>
                    </a:lnTo>
                    <a:lnTo>
                      <a:pt x="286" y="184"/>
                    </a:lnTo>
                    <a:lnTo>
                      <a:pt x="277" y="184"/>
                    </a:lnTo>
                    <a:lnTo>
                      <a:pt x="268" y="188"/>
                    </a:lnTo>
                    <a:lnTo>
                      <a:pt x="174" y="237"/>
                    </a:lnTo>
                    <a:lnTo>
                      <a:pt x="174" y="170"/>
                    </a:lnTo>
                    <a:lnTo>
                      <a:pt x="246" y="134"/>
                    </a:lnTo>
                    <a:lnTo>
                      <a:pt x="250" y="130"/>
                    </a:lnTo>
                    <a:lnTo>
                      <a:pt x="255" y="121"/>
                    </a:lnTo>
                    <a:lnTo>
                      <a:pt x="255" y="112"/>
                    </a:lnTo>
                    <a:lnTo>
                      <a:pt x="250" y="108"/>
                    </a:lnTo>
                    <a:lnTo>
                      <a:pt x="246" y="103"/>
                    </a:lnTo>
                    <a:lnTo>
                      <a:pt x="237" y="99"/>
                    </a:lnTo>
                    <a:lnTo>
                      <a:pt x="232" y="99"/>
                    </a:lnTo>
                    <a:lnTo>
                      <a:pt x="223" y="99"/>
                    </a:lnTo>
                    <a:lnTo>
                      <a:pt x="174" y="121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95" name="Freeform 55"/>
              <p:cNvSpPr>
                <a:spLocks/>
              </p:cNvSpPr>
              <p:nvPr/>
            </p:nvSpPr>
            <p:spPr bwMode="auto">
              <a:xfrm>
                <a:off x="982" y="398"/>
                <a:ext cx="393" cy="272"/>
              </a:xfrm>
              <a:custGeom>
                <a:avLst/>
                <a:gdLst>
                  <a:gd name="T0" fmla="*/ 121 w 393"/>
                  <a:gd name="T1" fmla="*/ 71 h 272"/>
                  <a:gd name="T2" fmla="*/ 36 w 393"/>
                  <a:gd name="T3" fmla="*/ 22 h 272"/>
                  <a:gd name="T4" fmla="*/ 27 w 393"/>
                  <a:gd name="T5" fmla="*/ 18 h 272"/>
                  <a:gd name="T6" fmla="*/ 18 w 393"/>
                  <a:gd name="T7" fmla="*/ 18 h 272"/>
                  <a:gd name="T8" fmla="*/ 9 w 393"/>
                  <a:gd name="T9" fmla="*/ 22 h 272"/>
                  <a:gd name="T10" fmla="*/ 5 w 393"/>
                  <a:gd name="T11" fmla="*/ 31 h 272"/>
                  <a:gd name="T12" fmla="*/ 0 w 393"/>
                  <a:gd name="T13" fmla="*/ 40 h 272"/>
                  <a:gd name="T14" fmla="*/ 0 w 393"/>
                  <a:gd name="T15" fmla="*/ 49 h 272"/>
                  <a:gd name="T16" fmla="*/ 5 w 393"/>
                  <a:gd name="T17" fmla="*/ 58 h 272"/>
                  <a:gd name="T18" fmla="*/ 9 w 393"/>
                  <a:gd name="T19" fmla="*/ 62 h 272"/>
                  <a:gd name="T20" fmla="*/ 98 w 393"/>
                  <a:gd name="T21" fmla="*/ 116 h 272"/>
                  <a:gd name="T22" fmla="*/ 54 w 393"/>
                  <a:gd name="T23" fmla="*/ 143 h 272"/>
                  <a:gd name="T24" fmla="*/ 45 w 393"/>
                  <a:gd name="T25" fmla="*/ 147 h 272"/>
                  <a:gd name="T26" fmla="*/ 40 w 393"/>
                  <a:gd name="T27" fmla="*/ 156 h 272"/>
                  <a:gd name="T28" fmla="*/ 40 w 393"/>
                  <a:gd name="T29" fmla="*/ 165 h 272"/>
                  <a:gd name="T30" fmla="*/ 40 w 393"/>
                  <a:gd name="T31" fmla="*/ 174 h 272"/>
                  <a:gd name="T32" fmla="*/ 49 w 393"/>
                  <a:gd name="T33" fmla="*/ 178 h 272"/>
                  <a:gd name="T34" fmla="*/ 54 w 393"/>
                  <a:gd name="T35" fmla="*/ 183 h 272"/>
                  <a:gd name="T36" fmla="*/ 63 w 393"/>
                  <a:gd name="T37" fmla="*/ 183 h 272"/>
                  <a:gd name="T38" fmla="*/ 72 w 393"/>
                  <a:gd name="T39" fmla="*/ 183 h 272"/>
                  <a:gd name="T40" fmla="*/ 139 w 393"/>
                  <a:gd name="T41" fmla="*/ 143 h 272"/>
                  <a:gd name="T42" fmla="*/ 197 w 393"/>
                  <a:gd name="T43" fmla="*/ 178 h 272"/>
                  <a:gd name="T44" fmla="*/ 112 w 393"/>
                  <a:gd name="T45" fmla="*/ 223 h 272"/>
                  <a:gd name="T46" fmla="*/ 103 w 393"/>
                  <a:gd name="T47" fmla="*/ 232 h 272"/>
                  <a:gd name="T48" fmla="*/ 98 w 393"/>
                  <a:gd name="T49" fmla="*/ 241 h 272"/>
                  <a:gd name="T50" fmla="*/ 98 w 393"/>
                  <a:gd name="T51" fmla="*/ 246 h 272"/>
                  <a:gd name="T52" fmla="*/ 98 w 393"/>
                  <a:gd name="T53" fmla="*/ 254 h 272"/>
                  <a:gd name="T54" fmla="*/ 103 w 393"/>
                  <a:gd name="T55" fmla="*/ 263 h 272"/>
                  <a:gd name="T56" fmla="*/ 112 w 393"/>
                  <a:gd name="T57" fmla="*/ 268 h 272"/>
                  <a:gd name="T58" fmla="*/ 121 w 393"/>
                  <a:gd name="T59" fmla="*/ 268 h 272"/>
                  <a:gd name="T60" fmla="*/ 130 w 393"/>
                  <a:gd name="T61" fmla="*/ 263 h 272"/>
                  <a:gd name="T62" fmla="*/ 241 w 393"/>
                  <a:gd name="T63" fmla="*/ 201 h 272"/>
                  <a:gd name="T64" fmla="*/ 366 w 393"/>
                  <a:gd name="T65" fmla="*/ 272 h 272"/>
                  <a:gd name="T66" fmla="*/ 393 w 393"/>
                  <a:gd name="T67" fmla="*/ 228 h 272"/>
                  <a:gd name="T68" fmla="*/ 268 w 393"/>
                  <a:gd name="T69" fmla="*/ 156 h 272"/>
                  <a:gd name="T70" fmla="*/ 268 w 393"/>
                  <a:gd name="T71" fmla="*/ 22 h 272"/>
                  <a:gd name="T72" fmla="*/ 268 w 393"/>
                  <a:gd name="T73" fmla="*/ 13 h 272"/>
                  <a:gd name="T74" fmla="*/ 264 w 393"/>
                  <a:gd name="T75" fmla="*/ 9 h 272"/>
                  <a:gd name="T76" fmla="*/ 255 w 393"/>
                  <a:gd name="T77" fmla="*/ 4 h 272"/>
                  <a:gd name="T78" fmla="*/ 250 w 393"/>
                  <a:gd name="T79" fmla="*/ 0 h 272"/>
                  <a:gd name="T80" fmla="*/ 241 w 393"/>
                  <a:gd name="T81" fmla="*/ 0 h 272"/>
                  <a:gd name="T82" fmla="*/ 232 w 393"/>
                  <a:gd name="T83" fmla="*/ 4 h 272"/>
                  <a:gd name="T84" fmla="*/ 228 w 393"/>
                  <a:gd name="T85" fmla="*/ 13 h 272"/>
                  <a:gd name="T86" fmla="*/ 228 w 393"/>
                  <a:gd name="T87" fmla="*/ 22 h 272"/>
                  <a:gd name="T88" fmla="*/ 223 w 393"/>
                  <a:gd name="T89" fmla="*/ 129 h 272"/>
                  <a:gd name="T90" fmla="*/ 165 w 393"/>
                  <a:gd name="T91" fmla="*/ 94 h 272"/>
                  <a:gd name="T92" fmla="*/ 170 w 393"/>
                  <a:gd name="T93" fmla="*/ 18 h 272"/>
                  <a:gd name="T94" fmla="*/ 165 w 393"/>
                  <a:gd name="T95" fmla="*/ 9 h 272"/>
                  <a:gd name="T96" fmla="*/ 161 w 393"/>
                  <a:gd name="T97" fmla="*/ 4 h 272"/>
                  <a:gd name="T98" fmla="*/ 156 w 393"/>
                  <a:gd name="T99" fmla="*/ 0 h 272"/>
                  <a:gd name="T100" fmla="*/ 148 w 393"/>
                  <a:gd name="T101" fmla="*/ 0 h 272"/>
                  <a:gd name="T102" fmla="*/ 139 w 393"/>
                  <a:gd name="T103" fmla="*/ 0 h 272"/>
                  <a:gd name="T104" fmla="*/ 134 w 393"/>
                  <a:gd name="T105" fmla="*/ 4 h 272"/>
                  <a:gd name="T106" fmla="*/ 130 w 393"/>
                  <a:gd name="T107" fmla="*/ 9 h 272"/>
                  <a:gd name="T108" fmla="*/ 125 w 393"/>
                  <a:gd name="T109" fmla="*/ 18 h 272"/>
                  <a:gd name="T110" fmla="*/ 121 w 393"/>
                  <a:gd name="T111" fmla="*/ 71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2">
                    <a:moveTo>
                      <a:pt x="121" y="71"/>
                    </a:moveTo>
                    <a:lnTo>
                      <a:pt x="36" y="22"/>
                    </a:lnTo>
                    <a:lnTo>
                      <a:pt x="27" y="18"/>
                    </a:lnTo>
                    <a:lnTo>
                      <a:pt x="18" y="18"/>
                    </a:lnTo>
                    <a:lnTo>
                      <a:pt x="9" y="22"/>
                    </a:lnTo>
                    <a:lnTo>
                      <a:pt x="5" y="31"/>
                    </a:lnTo>
                    <a:lnTo>
                      <a:pt x="0" y="40"/>
                    </a:lnTo>
                    <a:lnTo>
                      <a:pt x="0" y="49"/>
                    </a:lnTo>
                    <a:lnTo>
                      <a:pt x="5" y="58"/>
                    </a:lnTo>
                    <a:lnTo>
                      <a:pt x="9" y="62"/>
                    </a:lnTo>
                    <a:lnTo>
                      <a:pt x="98" y="116"/>
                    </a:lnTo>
                    <a:lnTo>
                      <a:pt x="54" y="143"/>
                    </a:lnTo>
                    <a:lnTo>
                      <a:pt x="45" y="147"/>
                    </a:lnTo>
                    <a:lnTo>
                      <a:pt x="40" y="156"/>
                    </a:lnTo>
                    <a:lnTo>
                      <a:pt x="40" y="165"/>
                    </a:lnTo>
                    <a:lnTo>
                      <a:pt x="40" y="174"/>
                    </a:lnTo>
                    <a:lnTo>
                      <a:pt x="49" y="178"/>
                    </a:lnTo>
                    <a:lnTo>
                      <a:pt x="54" y="183"/>
                    </a:lnTo>
                    <a:lnTo>
                      <a:pt x="63" y="183"/>
                    </a:lnTo>
                    <a:lnTo>
                      <a:pt x="72" y="183"/>
                    </a:lnTo>
                    <a:lnTo>
                      <a:pt x="139" y="143"/>
                    </a:lnTo>
                    <a:lnTo>
                      <a:pt x="197" y="178"/>
                    </a:lnTo>
                    <a:lnTo>
                      <a:pt x="112" y="223"/>
                    </a:lnTo>
                    <a:lnTo>
                      <a:pt x="103" y="232"/>
                    </a:lnTo>
                    <a:lnTo>
                      <a:pt x="98" y="241"/>
                    </a:lnTo>
                    <a:lnTo>
                      <a:pt x="98" y="246"/>
                    </a:lnTo>
                    <a:lnTo>
                      <a:pt x="98" y="254"/>
                    </a:lnTo>
                    <a:lnTo>
                      <a:pt x="103" y="263"/>
                    </a:lnTo>
                    <a:lnTo>
                      <a:pt x="112" y="268"/>
                    </a:lnTo>
                    <a:lnTo>
                      <a:pt x="121" y="268"/>
                    </a:lnTo>
                    <a:lnTo>
                      <a:pt x="130" y="263"/>
                    </a:lnTo>
                    <a:lnTo>
                      <a:pt x="241" y="201"/>
                    </a:lnTo>
                    <a:lnTo>
                      <a:pt x="366" y="272"/>
                    </a:lnTo>
                    <a:lnTo>
                      <a:pt x="393" y="228"/>
                    </a:lnTo>
                    <a:lnTo>
                      <a:pt x="268" y="156"/>
                    </a:lnTo>
                    <a:lnTo>
                      <a:pt x="268" y="22"/>
                    </a:lnTo>
                    <a:lnTo>
                      <a:pt x="268" y="13"/>
                    </a:lnTo>
                    <a:lnTo>
                      <a:pt x="264" y="9"/>
                    </a:lnTo>
                    <a:lnTo>
                      <a:pt x="255" y="4"/>
                    </a:lnTo>
                    <a:lnTo>
                      <a:pt x="250" y="0"/>
                    </a:lnTo>
                    <a:lnTo>
                      <a:pt x="241" y="0"/>
                    </a:lnTo>
                    <a:lnTo>
                      <a:pt x="232" y="4"/>
                    </a:lnTo>
                    <a:lnTo>
                      <a:pt x="228" y="13"/>
                    </a:lnTo>
                    <a:lnTo>
                      <a:pt x="228" y="22"/>
                    </a:lnTo>
                    <a:lnTo>
                      <a:pt x="223" y="129"/>
                    </a:lnTo>
                    <a:lnTo>
                      <a:pt x="165" y="94"/>
                    </a:lnTo>
                    <a:lnTo>
                      <a:pt x="170" y="18"/>
                    </a:lnTo>
                    <a:lnTo>
                      <a:pt x="165" y="9"/>
                    </a:lnTo>
                    <a:lnTo>
                      <a:pt x="161" y="4"/>
                    </a:lnTo>
                    <a:lnTo>
                      <a:pt x="156" y="0"/>
                    </a:lnTo>
                    <a:lnTo>
                      <a:pt x="148" y="0"/>
                    </a:lnTo>
                    <a:lnTo>
                      <a:pt x="139" y="0"/>
                    </a:lnTo>
                    <a:lnTo>
                      <a:pt x="134" y="4"/>
                    </a:lnTo>
                    <a:lnTo>
                      <a:pt x="130" y="9"/>
                    </a:lnTo>
                    <a:lnTo>
                      <a:pt x="125" y="18"/>
                    </a:lnTo>
                    <a:lnTo>
                      <a:pt x="121" y="71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96" name="Freeform 56"/>
              <p:cNvSpPr>
                <a:spLocks/>
              </p:cNvSpPr>
              <p:nvPr/>
            </p:nvSpPr>
            <p:spPr bwMode="auto">
              <a:xfrm>
                <a:off x="982" y="626"/>
                <a:ext cx="393" cy="277"/>
              </a:xfrm>
              <a:custGeom>
                <a:avLst/>
                <a:gdLst>
                  <a:gd name="T0" fmla="*/ 98 w 393"/>
                  <a:gd name="T1" fmla="*/ 156 h 277"/>
                  <a:gd name="T2" fmla="*/ 9 w 393"/>
                  <a:gd name="T3" fmla="*/ 205 h 277"/>
                  <a:gd name="T4" fmla="*/ 0 w 393"/>
                  <a:gd name="T5" fmla="*/ 214 h 277"/>
                  <a:gd name="T6" fmla="*/ 0 w 393"/>
                  <a:gd name="T7" fmla="*/ 223 h 277"/>
                  <a:gd name="T8" fmla="*/ 0 w 393"/>
                  <a:gd name="T9" fmla="*/ 228 h 277"/>
                  <a:gd name="T10" fmla="*/ 0 w 393"/>
                  <a:gd name="T11" fmla="*/ 237 h 277"/>
                  <a:gd name="T12" fmla="*/ 9 w 393"/>
                  <a:gd name="T13" fmla="*/ 246 h 277"/>
                  <a:gd name="T14" fmla="*/ 14 w 393"/>
                  <a:gd name="T15" fmla="*/ 250 h 277"/>
                  <a:gd name="T16" fmla="*/ 23 w 393"/>
                  <a:gd name="T17" fmla="*/ 250 h 277"/>
                  <a:gd name="T18" fmla="*/ 36 w 393"/>
                  <a:gd name="T19" fmla="*/ 250 h 277"/>
                  <a:gd name="T20" fmla="*/ 125 w 393"/>
                  <a:gd name="T21" fmla="*/ 196 h 277"/>
                  <a:gd name="T22" fmla="*/ 125 w 393"/>
                  <a:gd name="T23" fmla="*/ 250 h 277"/>
                  <a:gd name="T24" fmla="*/ 125 w 393"/>
                  <a:gd name="T25" fmla="*/ 263 h 277"/>
                  <a:gd name="T26" fmla="*/ 130 w 393"/>
                  <a:gd name="T27" fmla="*/ 268 h 277"/>
                  <a:gd name="T28" fmla="*/ 139 w 393"/>
                  <a:gd name="T29" fmla="*/ 272 h 277"/>
                  <a:gd name="T30" fmla="*/ 143 w 393"/>
                  <a:gd name="T31" fmla="*/ 277 h 277"/>
                  <a:gd name="T32" fmla="*/ 152 w 393"/>
                  <a:gd name="T33" fmla="*/ 277 h 277"/>
                  <a:gd name="T34" fmla="*/ 161 w 393"/>
                  <a:gd name="T35" fmla="*/ 272 h 277"/>
                  <a:gd name="T36" fmla="*/ 165 w 393"/>
                  <a:gd name="T37" fmla="*/ 263 h 277"/>
                  <a:gd name="T38" fmla="*/ 165 w 393"/>
                  <a:gd name="T39" fmla="*/ 254 h 277"/>
                  <a:gd name="T40" fmla="*/ 165 w 393"/>
                  <a:gd name="T41" fmla="*/ 178 h 277"/>
                  <a:gd name="T42" fmla="*/ 223 w 393"/>
                  <a:gd name="T43" fmla="*/ 143 h 277"/>
                  <a:gd name="T44" fmla="*/ 223 w 393"/>
                  <a:gd name="T45" fmla="*/ 241 h 277"/>
                  <a:gd name="T46" fmla="*/ 223 w 393"/>
                  <a:gd name="T47" fmla="*/ 250 h 277"/>
                  <a:gd name="T48" fmla="*/ 228 w 393"/>
                  <a:gd name="T49" fmla="*/ 259 h 277"/>
                  <a:gd name="T50" fmla="*/ 237 w 393"/>
                  <a:gd name="T51" fmla="*/ 263 h 277"/>
                  <a:gd name="T52" fmla="*/ 246 w 393"/>
                  <a:gd name="T53" fmla="*/ 268 h 277"/>
                  <a:gd name="T54" fmla="*/ 255 w 393"/>
                  <a:gd name="T55" fmla="*/ 268 h 277"/>
                  <a:gd name="T56" fmla="*/ 259 w 393"/>
                  <a:gd name="T57" fmla="*/ 263 h 277"/>
                  <a:gd name="T58" fmla="*/ 264 w 393"/>
                  <a:gd name="T59" fmla="*/ 254 h 277"/>
                  <a:gd name="T60" fmla="*/ 268 w 393"/>
                  <a:gd name="T61" fmla="*/ 246 h 277"/>
                  <a:gd name="T62" fmla="*/ 268 w 393"/>
                  <a:gd name="T63" fmla="*/ 116 h 277"/>
                  <a:gd name="T64" fmla="*/ 393 w 393"/>
                  <a:gd name="T65" fmla="*/ 44 h 277"/>
                  <a:gd name="T66" fmla="*/ 366 w 393"/>
                  <a:gd name="T67" fmla="*/ 0 h 277"/>
                  <a:gd name="T68" fmla="*/ 241 w 393"/>
                  <a:gd name="T69" fmla="*/ 71 h 277"/>
                  <a:gd name="T70" fmla="*/ 125 w 393"/>
                  <a:gd name="T71" fmla="*/ 4 h 277"/>
                  <a:gd name="T72" fmla="*/ 121 w 393"/>
                  <a:gd name="T73" fmla="*/ 0 h 277"/>
                  <a:gd name="T74" fmla="*/ 112 w 393"/>
                  <a:gd name="T75" fmla="*/ 0 h 277"/>
                  <a:gd name="T76" fmla="*/ 103 w 393"/>
                  <a:gd name="T77" fmla="*/ 4 h 277"/>
                  <a:gd name="T78" fmla="*/ 98 w 393"/>
                  <a:gd name="T79" fmla="*/ 9 h 277"/>
                  <a:gd name="T80" fmla="*/ 94 w 393"/>
                  <a:gd name="T81" fmla="*/ 18 h 277"/>
                  <a:gd name="T82" fmla="*/ 94 w 393"/>
                  <a:gd name="T83" fmla="*/ 26 h 277"/>
                  <a:gd name="T84" fmla="*/ 98 w 393"/>
                  <a:gd name="T85" fmla="*/ 35 h 277"/>
                  <a:gd name="T86" fmla="*/ 107 w 393"/>
                  <a:gd name="T87" fmla="*/ 40 h 277"/>
                  <a:gd name="T88" fmla="*/ 197 w 393"/>
                  <a:gd name="T89" fmla="*/ 98 h 277"/>
                  <a:gd name="T90" fmla="*/ 139 w 393"/>
                  <a:gd name="T91" fmla="*/ 129 h 277"/>
                  <a:gd name="T92" fmla="*/ 72 w 393"/>
                  <a:gd name="T93" fmla="*/ 89 h 277"/>
                  <a:gd name="T94" fmla="*/ 63 w 393"/>
                  <a:gd name="T95" fmla="*/ 85 h 277"/>
                  <a:gd name="T96" fmla="*/ 58 w 393"/>
                  <a:gd name="T97" fmla="*/ 85 h 277"/>
                  <a:gd name="T98" fmla="*/ 49 w 393"/>
                  <a:gd name="T99" fmla="*/ 89 h 277"/>
                  <a:gd name="T100" fmla="*/ 45 w 393"/>
                  <a:gd name="T101" fmla="*/ 98 h 277"/>
                  <a:gd name="T102" fmla="*/ 45 w 393"/>
                  <a:gd name="T103" fmla="*/ 102 h 277"/>
                  <a:gd name="T104" fmla="*/ 45 w 393"/>
                  <a:gd name="T105" fmla="*/ 111 h 277"/>
                  <a:gd name="T106" fmla="*/ 45 w 393"/>
                  <a:gd name="T107" fmla="*/ 120 h 277"/>
                  <a:gd name="T108" fmla="*/ 54 w 393"/>
                  <a:gd name="T109" fmla="*/ 125 h 277"/>
                  <a:gd name="T110" fmla="*/ 98 w 393"/>
                  <a:gd name="T111" fmla="*/ 156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7">
                    <a:moveTo>
                      <a:pt x="98" y="156"/>
                    </a:moveTo>
                    <a:lnTo>
                      <a:pt x="9" y="205"/>
                    </a:lnTo>
                    <a:lnTo>
                      <a:pt x="0" y="214"/>
                    </a:lnTo>
                    <a:lnTo>
                      <a:pt x="0" y="223"/>
                    </a:lnTo>
                    <a:lnTo>
                      <a:pt x="0" y="228"/>
                    </a:lnTo>
                    <a:lnTo>
                      <a:pt x="0" y="237"/>
                    </a:lnTo>
                    <a:lnTo>
                      <a:pt x="9" y="246"/>
                    </a:lnTo>
                    <a:lnTo>
                      <a:pt x="14" y="250"/>
                    </a:lnTo>
                    <a:lnTo>
                      <a:pt x="23" y="250"/>
                    </a:lnTo>
                    <a:lnTo>
                      <a:pt x="36" y="250"/>
                    </a:lnTo>
                    <a:lnTo>
                      <a:pt x="125" y="196"/>
                    </a:lnTo>
                    <a:lnTo>
                      <a:pt x="125" y="250"/>
                    </a:lnTo>
                    <a:lnTo>
                      <a:pt x="125" y="263"/>
                    </a:lnTo>
                    <a:lnTo>
                      <a:pt x="130" y="268"/>
                    </a:lnTo>
                    <a:lnTo>
                      <a:pt x="139" y="272"/>
                    </a:lnTo>
                    <a:lnTo>
                      <a:pt x="143" y="277"/>
                    </a:lnTo>
                    <a:lnTo>
                      <a:pt x="152" y="277"/>
                    </a:lnTo>
                    <a:lnTo>
                      <a:pt x="161" y="272"/>
                    </a:lnTo>
                    <a:lnTo>
                      <a:pt x="165" y="263"/>
                    </a:lnTo>
                    <a:lnTo>
                      <a:pt x="165" y="254"/>
                    </a:lnTo>
                    <a:lnTo>
                      <a:pt x="165" y="178"/>
                    </a:lnTo>
                    <a:lnTo>
                      <a:pt x="223" y="143"/>
                    </a:lnTo>
                    <a:lnTo>
                      <a:pt x="223" y="241"/>
                    </a:lnTo>
                    <a:lnTo>
                      <a:pt x="223" y="250"/>
                    </a:lnTo>
                    <a:lnTo>
                      <a:pt x="228" y="259"/>
                    </a:lnTo>
                    <a:lnTo>
                      <a:pt x="237" y="263"/>
                    </a:lnTo>
                    <a:lnTo>
                      <a:pt x="246" y="268"/>
                    </a:lnTo>
                    <a:lnTo>
                      <a:pt x="255" y="268"/>
                    </a:lnTo>
                    <a:lnTo>
                      <a:pt x="259" y="263"/>
                    </a:lnTo>
                    <a:lnTo>
                      <a:pt x="264" y="254"/>
                    </a:lnTo>
                    <a:lnTo>
                      <a:pt x="268" y="246"/>
                    </a:lnTo>
                    <a:lnTo>
                      <a:pt x="268" y="116"/>
                    </a:lnTo>
                    <a:lnTo>
                      <a:pt x="393" y="44"/>
                    </a:lnTo>
                    <a:lnTo>
                      <a:pt x="366" y="0"/>
                    </a:lnTo>
                    <a:lnTo>
                      <a:pt x="241" y="71"/>
                    </a:lnTo>
                    <a:lnTo>
                      <a:pt x="125" y="4"/>
                    </a:lnTo>
                    <a:lnTo>
                      <a:pt x="121" y="0"/>
                    </a:lnTo>
                    <a:lnTo>
                      <a:pt x="112" y="0"/>
                    </a:lnTo>
                    <a:lnTo>
                      <a:pt x="103" y="4"/>
                    </a:lnTo>
                    <a:lnTo>
                      <a:pt x="98" y="9"/>
                    </a:lnTo>
                    <a:lnTo>
                      <a:pt x="94" y="18"/>
                    </a:lnTo>
                    <a:lnTo>
                      <a:pt x="94" y="26"/>
                    </a:lnTo>
                    <a:lnTo>
                      <a:pt x="98" y="35"/>
                    </a:lnTo>
                    <a:lnTo>
                      <a:pt x="107" y="40"/>
                    </a:lnTo>
                    <a:lnTo>
                      <a:pt x="197" y="98"/>
                    </a:lnTo>
                    <a:lnTo>
                      <a:pt x="139" y="129"/>
                    </a:lnTo>
                    <a:lnTo>
                      <a:pt x="72" y="89"/>
                    </a:lnTo>
                    <a:lnTo>
                      <a:pt x="63" y="85"/>
                    </a:lnTo>
                    <a:lnTo>
                      <a:pt x="58" y="85"/>
                    </a:lnTo>
                    <a:lnTo>
                      <a:pt x="49" y="89"/>
                    </a:lnTo>
                    <a:lnTo>
                      <a:pt x="45" y="98"/>
                    </a:lnTo>
                    <a:lnTo>
                      <a:pt x="45" y="102"/>
                    </a:lnTo>
                    <a:lnTo>
                      <a:pt x="45" y="111"/>
                    </a:lnTo>
                    <a:lnTo>
                      <a:pt x="45" y="120"/>
                    </a:lnTo>
                    <a:lnTo>
                      <a:pt x="54" y="125"/>
                    </a:lnTo>
                    <a:lnTo>
                      <a:pt x="98" y="156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97" name="Freeform 57"/>
              <p:cNvSpPr>
                <a:spLocks/>
              </p:cNvSpPr>
              <p:nvPr/>
            </p:nvSpPr>
            <p:spPr bwMode="auto">
              <a:xfrm>
                <a:off x="1210" y="648"/>
                <a:ext cx="299" cy="438"/>
              </a:xfrm>
              <a:custGeom>
                <a:avLst/>
                <a:gdLst>
                  <a:gd name="T0" fmla="*/ 125 w 299"/>
                  <a:gd name="T1" fmla="*/ 313 h 438"/>
                  <a:gd name="T2" fmla="*/ 125 w 299"/>
                  <a:gd name="T3" fmla="*/ 411 h 438"/>
                  <a:gd name="T4" fmla="*/ 129 w 299"/>
                  <a:gd name="T5" fmla="*/ 425 h 438"/>
                  <a:gd name="T6" fmla="*/ 134 w 299"/>
                  <a:gd name="T7" fmla="*/ 429 h 438"/>
                  <a:gd name="T8" fmla="*/ 143 w 299"/>
                  <a:gd name="T9" fmla="*/ 434 h 438"/>
                  <a:gd name="T10" fmla="*/ 147 w 299"/>
                  <a:gd name="T11" fmla="*/ 438 h 438"/>
                  <a:gd name="T12" fmla="*/ 156 w 299"/>
                  <a:gd name="T13" fmla="*/ 434 h 438"/>
                  <a:gd name="T14" fmla="*/ 165 w 299"/>
                  <a:gd name="T15" fmla="*/ 429 h 438"/>
                  <a:gd name="T16" fmla="*/ 174 w 299"/>
                  <a:gd name="T17" fmla="*/ 425 h 438"/>
                  <a:gd name="T18" fmla="*/ 174 w 299"/>
                  <a:gd name="T19" fmla="*/ 411 h 438"/>
                  <a:gd name="T20" fmla="*/ 174 w 299"/>
                  <a:gd name="T21" fmla="*/ 308 h 438"/>
                  <a:gd name="T22" fmla="*/ 223 w 299"/>
                  <a:gd name="T23" fmla="*/ 335 h 438"/>
                  <a:gd name="T24" fmla="*/ 232 w 299"/>
                  <a:gd name="T25" fmla="*/ 340 h 438"/>
                  <a:gd name="T26" fmla="*/ 241 w 299"/>
                  <a:gd name="T27" fmla="*/ 340 h 438"/>
                  <a:gd name="T28" fmla="*/ 250 w 299"/>
                  <a:gd name="T29" fmla="*/ 335 h 438"/>
                  <a:gd name="T30" fmla="*/ 254 w 299"/>
                  <a:gd name="T31" fmla="*/ 331 h 438"/>
                  <a:gd name="T32" fmla="*/ 254 w 299"/>
                  <a:gd name="T33" fmla="*/ 322 h 438"/>
                  <a:gd name="T34" fmla="*/ 254 w 299"/>
                  <a:gd name="T35" fmla="*/ 317 h 438"/>
                  <a:gd name="T36" fmla="*/ 254 w 299"/>
                  <a:gd name="T37" fmla="*/ 308 h 438"/>
                  <a:gd name="T38" fmla="*/ 245 w 299"/>
                  <a:gd name="T39" fmla="*/ 300 h 438"/>
                  <a:gd name="T40" fmla="*/ 178 w 299"/>
                  <a:gd name="T41" fmla="*/ 264 h 438"/>
                  <a:gd name="T42" fmla="*/ 178 w 299"/>
                  <a:gd name="T43" fmla="*/ 192 h 438"/>
                  <a:gd name="T44" fmla="*/ 263 w 299"/>
                  <a:gd name="T45" fmla="*/ 246 h 438"/>
                  <a:gd name="T46" fmla="*/ 272 w 299"/>
                  <a:gd name="T47" fmla="*/ 250 h 438"/>
                  <a:gd name="T48" fmla="*/ 281 w 299"/>
                  <a:gd name="T49" fmla="*/ 250 h 438"/>
                  <a:gd name="T50" fmla="*/ 290 w 299"/>
                  <a:gd name="T51" fmla="*/ 246 h 438"/>
                  <a:gd name="T52" fmla="*/ 294 w 299"/>
                  <a:gd name="T53" fmla="*/ 241 h 438"/>
                  <a:gd name="T54" fmla="*/ 299 w 299"/>
                  <a:gd name="T55" fmla="*/ 232 h 438"/>
                  <a:gd name="T56" fmla="*/ 299 w 299"/>
                  <a:gd name="T57" fmla="*/ 224 h 438"/>
                  <a:gd name="T58" fmla="*/ 294 w 299"/>
                  <a:gd name="T59" fmla="*/ 215 h 438"/>
                  <a:gd name="T60" fmla="*/ 285 w 299"/>
                  <a:gd name="T61" fmla="*/ 210 h 438"/>
                  <a:gd name="T62" fmla="*/ 178 w 299"/>
                  <a:gd name="T63" fmla="*/ 143 h 438"/>
                  <a:gd name="T64" fmla="*/ 178 w 299"/>
                  <a:gd name="T65" fmla="*/ 0 h 438"/>
                  <a:gd name="T66" fmla="*/ 125 w 299"/>
                  <a:gd name="T67" fmla="*/ 0 h 438"/>
                  <a:gd name="T68" fmla="*/ 125 w 299"/>
                  <a:gd name="T69" fmla="*/ 143 h 438"/>
                  <a:gd name="T70" fmla="*/ 9 w 299"/>
                  <a:gd name="T71" fmla="*/ 210 h 438"/>
                  <a:gd name="T72" fmla="*/ 4 w 299"/>
                  <a:gd name="T73" fmla="*/ 215 h 438"/>
                  <a:gd name="T74" fmla="*/ 0 w 299"/>
                  <a:gd name="T75" fmla="*/ 224 h 438"/>
                  <a:gd name="T76" fmla="*/ 0 w 299"/>
                  <a:gd name="T77" fmla="*/ 232 h 438"/>
                  <a:gd name="T78" fmla="*/ 0 w 299"/>
                  <a:gd name="T79" fmla="*/ 237 h 438"/>
                  <a:gd name="T80" fmla="*/ 4 w 299"/>
                  <a:gd name="T81" fmla="*/ 246 h 438"/>
                  <a:gd name="T82" fmla="*/ 13 w 299"/>
                  <a:gd name="T83" fmla="*/ 250 h 438"/>
                  <a:gd name="T84" fmla="*/ 22 w 299"/>
                  <a:gd name="T85" fmla="*/ 250 h 438"/>
                  <a:gd name="T86" fmla="*/ 31 w 299"/>
                  <a:gd name="T87" fmla="*/ 246 h 438"/>
                  <a:gd name="T88" fmla="*/ 125 w 299"/>
                  <a:gd name="T89" fmla="*/ 197 h 438"/>
                  <a:gd name="T90" fmla="*/ 125 w 299"/>
                  <a:gd name="T91" fmla="*/ 264 h 438"/>
                  <a:gd name="T92" fmla="*/ 53 w 299"/>
                  <a:gd name="T93" fmla="*/ 300 h 438"/>
                  <a:gd name="T94" fmla="*/ 49 w 299"/>
                  <a:gd name="T95" fmla="*/ 304 h 438"/>
                  <a:gd name="T96" fmla="*/ 44 w 299"/>
                  <a:gd name="T97" fmla="*/ 313 h 438"/>
                  <a:gd name="T98" fmla="*/ 44 w 299"/>
                  <a:gd name="T99" fmla="*/ 322 h 438"/>
                  <a:gd name="T100" fmla="*/ 49 w 299"/>
                  <a:gd name="T101" fmla="*/ 326 h 438"/>
                  <a:gd name="T102" fmla="*/ 53 w 299"/>
                  <a:gd name="T103" fmla="*/ 331 h 438"/>
                  <a:gd name="T104" fmla="*/ 62 w 299"/>
                  <a:gd name="T105" fmla="*/ 335 h 438"/>
                  <a:gd name="T106" fmla="*/ 67 w 299"/>
                  <a:gd name="T107" fmla="*/ 335 h 438"/>
                  <a:gd name="T108" fmla="*/ 76 w 299"/>
                  <a:gd name="T109" fmla="*/ 335 h 438"/>
                  <a:gd name="T110" fmla="*/ 125 w 299"/>
                  <a:gd name="T111" fmla="*/ 313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9" h="438">
                    <a:moveTo>
                      <a:pt x="125" y="313"/>
                    </a:moveTo>
                    <a:lnTo>
                      <a:pt x="125" y="411"/>
                    </a:lnTo>
                    <a:lnTo>
                      <a:pt x="129" y="425"/>
                    </a:lnTo>
                    <a:lnTo>
                      <a:pt x="134" y="429"/>
                    </a:lnTo>
                    <a:lnTo>
                      <a:pt x="143" y="434"/>
                    </a:lnTo>
                    <a:lnTo>
                      <a:pt x="147" y="438"/>
                    </a:lnTo>
                    <a:lnTo>
                      <a:pt x="156" y="434"/>
                    </a:lnTo>
                    <a:lnTo>
                      <a:pt x="165" y="429"/>
                    </a:lnTo>
                    <a:lnTo>
                      <a:pt x="174" y="425"/>
                    </a:lnTo>
                    <a:lnTo>
                      <a:pt x="174" y="411"/>
                    </a:lnTo>
                    <a:lnTo>
                      <a:pt x="174" y="308"/>
                    </a:lnTo>
                    <a:lnTo>
                      <a:pt x="223" y="335"/>
                    </a:lnTo>
                    <a:lnTo>
                      <a:pt x="232" y="340"/>
                    </a:lnTo>
                    <a:lnTo>
                      <a:pt x="241" y="340"/>
                    </a:lnTo>
                    <a:lnTo>
                      <a:pt x="250" y="335"/>
                    </a:lnTo>
                    <a:lnTo>
                      <a:pt x="254" y="331"/>
                    </a:lnTo>
                    <a:lnTo>
                      <a:pt x="254" y="322"/>
                    </a:lnTo>
                    <a:lnTo>
                      <a:pt x="254" y="317"/>
                    </a:lnTo>
                    <a:lnTo>
                      <a:pt x="254" y="308"/>
                    </a:lnTo>
                    <a:lnTo>
                      <a:pt x="245" y="300"/>
                    </a:lnTo>
                    <a:lnTo>
                      <a:pt x="178" y="264"/>
                    </a:lnTo>
                    <a:lnTo>
                      <a:pt x="178" y="192"/>
                    </a:lnTo>
                    <a:lnTo>
                      <a:pt x="263" y="246"/>
                    </a:lnTo>
                    <a:lnTo>
                      <a:pt x="272" y="250"/>
                    </a:lnTo>
                    <a:lnTo>
                      <a:pt x="281" y="250"/>
                    </a:lnTo>
                    <a:lnTo>
                      <a:pt x="290" y="246"/>
                    </a:lnTo>
                    <a:lnTo>
                      <a:pt x="294" y="241"/>
                    </a:lnTo>
                    <a:lnTo>
                      <a:pt x="299" y="232"/>
                    </a:lnTo>
                    <a:lnTo>
                      <a:pt x="299" y="224"/>
                    </a:lnTo>
                    <a:lnTo>
                      <a:pt x="294" y="215"/>
                    </a:lnTo>
                    <a:lnTo>
                      <a:pt x="285" y="210"/>
                    </a:lnTo>
                    <a:lnTo>
                      <a:pt x="178" y="143"/>
                    </a:lnTo>
                    <a:lnTo>
                      <a:pt x="178" y="0"/>
                    </a:lnTo>
                    <a:lnTo>
                      <a:pt x="125" y="0"/>
                    </a:lnTo>
                    <a:lnTo>
                      <a:pt x="125" y="143"/>
                    </a:lnTo>
                    <a:lnTo>
                      <a:pt x="9" y="210"/>
                    </a:lnTo>
                    <a:lnTo>
                      <a:pt x="4" y="215"/>
                    </a:lnTo>
                    <a:lnTo>
                      <a:pt x="0" y="224"/>
                    </a:lnTo>
                    <a:lnTo>
                      <a:pt x="0" y="232"/>
                    </a:lnTo>
                    <a:lnTo>
                      <a:pt x="0" y="237"/>
                    </a:lnTo>
                    <a:lnTo>
                      <a:pt x="4" y="246"/>
                    </a:lnTo>
                    <a:lnTo>
                      <a:pt x="13" y="250"/>
                    </a:lnTo>
                    <a:lnTo>
                      <a:pt x="22" y="250"/>
                    </a:lnTo>
                    <a:lnTo>
                      <a:pt x="31" y="246"/>
                    </a:lnTo>
                    <a:lnTo>
                      <a:pt x="125" y="197"/>
                    </a:lnTo>
                    <a:lnTo>
                      <a:pt x="125" y="264"/>
                    </a:lnTo>
                    <a:lnTo>
                      <a:pt x="53" y="300"/>
                    </a:lnTo>
                    <a:lnTo>
                      <a:pt x="49" y="304"/>
                    </a:lnTo>
                    <a:lnTo>
                      <a:pt x="44" y="313"/>
                    </a:lnTo>
                    <a:lnTo>
                      <a:pt x="44" y="322"/>
                    </a:lnTo>
                    <a:lnTo>
                      <a:pt x="49" y="326"/>
                    </a:lnTo>
                    <a:lnTo>
                      <a:pt x="53" y="331"/>
                    </a:lnTo>
                    <a:lnTo>
                      <a:pt x="62" y="335"/>
                    </a:lnTo>
                    <a:lnTo>
                      <a:pt x="67" y="335"/>
                    </a:lnTo>
                    <a:lnTo>
                      <a:pt x="76" y="335"/>
                    </a:lnTo>
                    <a:lnTo>
                      <a:pt x="125" y="313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98" name="Freeform 58"/>
              <p:cNvSpPr>
                <a:spLocks/>
              </p:cNvSpPr>
              <p:nvPr/>
            </p:nvSpPr>
            <p:spPr bwMode="auto">
              <a:xfrm>
                <a:off x="1348" y="626"/>
                <a:ext cx="393" cy="272"/>
              </a:xfrm>
              <a:custGeom>
                <a:avLst/>
                <a:gdLst>
                  <a:gd name="T0" fmla="*/ 272 w 393"/>
                  <a:gd name="T1" fmla="*/ 201 h 272"/>
                  <a:gd name="T2" fmla="*/ 357 w 393"/>
                  <a:gd name="T3" fmla="*/ 250 h 272"/>
                  <a:gd name="T4" fmla="*/ 366 w 393"/>
                  <a:gd name="T5" fmla="*/ 254 h 272"/>
                  <a:gd name="T6" fmla="*/ 375 w 393"/>
                  <a:gd name="T7" fmla="*/ 254 h 272"/>
                  <a:gd name="T8" fmla="*/ 384 w 393"/>
                  <a:gd name="T9" fmla="*/ 250 h 272"/>
                  <a:gd name="T10" fmla="*/ 388 w 393"/>
                  <a:gd name="T11" fmla="*/ 241 h 272"/>
                  <a:gd name="T12" fmla="*/ 393 w 393"/>
                  <a:gd name="T13" fmla="*/ 232 h 272"/>
                  <a:gd name="T14" fmla="*/ 393 w 393"/>
                  <a:gd name="T15" fmla="*/ 223 h 272"/>
                  <a:gd name="T16" fmla="*/ 388 w 393"/>
                  <a:gd name="T17" fmla="*/ 214 h 272"/>
                  <a:gd name="T18" fmla="*/ 384 w 393"/>
                  <a:gd name="T19" fmla="*/ 210 h 272"/>
                  <a:gd name="T20" fmla="*/ 295 w 393"/>
                  <a:gd name="T21" fmla="*/ 156 h 272"/>
                  <a:gd name="T22" fmla="*/ 339 w 393"/>
                  <a:gd name="T23" fmla="*/ 129 h 272"/>
                  <a:gd name="T24" fmla="*/ 348 w 393"/>
                  <a:gd name="T25" fmla="*/ 125 h 272"/>
                  <a:gd name="T26" fmla="*/ 353 w 393"/>
                  <a:gd name="T27" fmla="*/ 116 h 272"/>
                  <a:gd name="T28" fmla="*/ 353 w 393"/>
                  <a:gd name="T29" fmla="*/ 107 h 272"/>
                  <a:gd name="T30" fmla="*/ 353 w 393"/>
                  <a:gd name="T31" fmla="*/ 98 h 272"/>
                  <a:gd name="T32" fmla="*/ 344 w 393"/>
                  <a:gd name="T33" fmla="*/ 94 h 272"/>
                  <a:gd name="T34" fmla="*/ 339 w 393"/>
                  <a:gd name="T35" fmla="*/ 89 h 272"/>
                  <a:gd name="T36" fmla="*/ 330 w 393"/>
                  <a:gd name="T37" fmla="*/ 89 h 272"/>
                  <a:gd name="T38" fmla="*/ 321 w 393"/>
                  <a:gd name="T39" fmla="*/ 89 h 272"/>
                  <a:gd name="T40" fmla="*/ 254 w 393"/>
                  <a:gd name="T41" fmla="*/ 129 h 272"/>
                  <a:gd name="T42" fmla="*/ 196 w 393"/>
                  <a:gd name="T43" fmla="*/ 94 h 272"/>
                  <a:gd name="T44" fmla="*/ 281 w 393"/>
                  <a:gd name="T45" fmla="*/ 49 h 272"/>
                  <a:gd name="T46" fmla="*/ 290 w 393"/>
                  <a:gd name="T47" fmla="*/ 40 h 272"/>
                  <a:gd name="T48" fmla="*/ 295 w 393"/>
                  <a:gd name="T49" fmla="*/ 31 h 272"/>
                  <a:gd name="T50" fmla="*/ 295 w 393"/>
                  <a:gd name="T51" fmla="*/ 26 h 272"/>
                  <a:gd name="T52" fmla="*/ 295 w 393"/>
                  <a:gd name="T53" fmla="*/ 18 h 272"/>
                  <a:gd name="T54" fmla="*/ 290 w 393"/>
                  <a:gd name="T55" fmla="*/ 9 h 272"/>
                  <a:gd name="T56" fmla="*/ 281 w 393"/>
                  <a:gd name="T57" fmla="*/ 4 h 272"/>
                  <a:gd name="T58" fmla="*/ 272 w 393"/>
                  <a:gd name="T59" fmla="*/ 4 h 272"/>
                  <a:gd name="T60" fmla="*/ 263 w 393"/>
                  <a:gd name="T61" fmla="*/ 9 h 272"/>
                  <a:gd name="T62" fmla="*/ 152 w 393"/>
                  <a:gd name="T63" fmla="*/ 71 h 272"/>
                  <a:gd name="T64" fmla="*/ 27 w 393"/>
                  <a:gd name="T65" fmla="*/ 0 h 272"/>
                  <a:gd name="T66" fmla="*/ 0 w 393"/>
                  <a:gd name="T67" fmla="*/ 44 h 272"/>
                  <a:gd name="T68" fmla="*/ 125 w 393"/>
                  <a:gd name="T69" fmla="*/ 116 h 272"/>
                  <a:gd name="T70" fmla="*/ 125 w 393"/>
                  <a:gd name="T71" fmla="*/ 250 h 272"/>
                  <a:gd name="T72" fmla="*/ 125 w 393"/>
                  <a:gd name="T73" fmla="*/ 259 h 272"/>
                  <a:gd name="T74" fmla="*/ 129 w 393"/>
                  <a:gd name="T75" fmla="*/ 263 h 272"/>
                  <a:gd name="T76" fmla="*/ 138 w 393"/>
                  <a:gd name="T77" fmla="*/ 268 h 272"/>
                  <a:gd name="T78" fmla="*/ 143 w 393"/>
                  <a:gd name="T79" fmla="*/ 272 h 272"/>
                  <a:gd name="T80" fmla="*/ 152 w 393"/>
                  <a:gd name="T81" fmla="*/ 272 h 272"/>
                  <a:gd name="T82" fmla="*/ 161 w 393"/>
                  <a:gd name="T83" fmla="*/ 268 h 272"/>
                  <a:gd name="T84" fmla="*/ 165 w 393"/>
                  <a:gd name="T85" fmla="*/ 259 h 272"/>
                  <a:gd name="T86" fmla="*/ 165 w 393"/>
                  <a:gd name="T87" fmla="*/ 250 h 272"/>
                  <a:gd name="T88" fmla="*/ 170 w 393"/>
                  <a:gd name="T89" fmla="*/ 143 h 272"/>
                  <a:gd name="T90" fmla="*/ 228 w 393"/>
                  <a:gd name="T91" fmla="*/ 178 h 272"/>
                  <a:gd name="T92" fmla="*/ 223 w 393"/>
                  <a:gd name="T93" fmla="*/ 254 h 272"/>
                  <a:gd name="T94" fmla="*/ 228 w 393"/>
                  <a:gd name="T95" fmla="*/ 263 h 272"/>
                  <a:gd name="T96" fmla="*/ 232 w 393"/>
                  <a:gd name="T97" fmla="*/ 268 h 272"/>
                  <a:gd name="T98" fmla="*/ 237 w 393"/>
                  <a:gd name="T99" fmla="*/ 272 h 272"/>
                  <a:gd name="T100" fmla="*/ 245 w 393"/>
                  <a:gd name="T101" fmla="*/ 272 h 272"/>
                  <a:gd name="T102" fmla="*/ 254 w 393"/>
                  <a:gd name="T103" fmla="*/ 272 h 272"/>
                  <a:gd name="T104" fmla="*/ 259 w 393"/>
                  <a:gd name="T105" fmla="*/ 268 h 272"/>
                  <a:gd name="T106" fmla="*/ 263 w 393"/>
                  <a:gd name="T107" fmla="*/ 263 h 272"/>
                  <a:gd name="T108" fmla="*/ 268 w 393"/>
                  <a:gd name="T109" fmla="*/ 254 h 272"/>
                  <a:gd name="T110" fmla="*/ 272 w 393"/>
                  <a:gd name="T111" fmla="*/ 201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2">
                    <a:moveTo>
                      <a:pt x="272" y="201"/>
                    </a:moveTo>
                    <a:lnTo>
                      <a:pt x="357" y="250"/>
                    </a:lnTo>
                    <a:lnTo>
                      <a:pt x="366" y="254"/>
                    </a:lnTo>
                    <a:lnTo>
                      <a:pt x="375" y="254"/>
                    </a:lnTo>
                    <a:lnTo>
                      <a:pt x="384" y="250"/>
                    </a:lnTo>
                    <a:lnTo>
                      <a:pt x="388" y="241"/>
                    </a:lnTo>
                    <a:lnTo>
                      <a:pt x="393" y="232"/>
                    </a:lnTo>
                    <a:lnTo>
                      <a:pt x="393" y="223"/>
                    </a:lnTo>
                    <a:lnTo>
                      <a:pt x="388" y="214"/>
                    </a:lnTo>
                    <a:lnTo>
                      <a:pt x="384" y="210"/>
                    </a:lnTo>
                    <a:lnTo>
                      <a:pt x="295" y="156"/>
                    </a:lnTo>
                    <a:lnTo>
                      <a:pt x="339" y="129"/>
                    </a:lnTo>
                    <a:lnTo>
                      <a:pt x="348" y="125"/>
                    </a:lnTo>
                    <a:lnTo>
                      <a:pt x="353" y="116"/>
                    </a:lnTo>
                    <a:lnTo>
                      <a:pt x="353" y="107"/>
                    </a:lnTo>
                    <a:lnTo>
                      <a:pt x="353" y="98"/>
                    </a:lnTo>
                    <a:lnTo>
                      <a:pt x="344" y="94"/>
                    </a:lnTo>
                    <a:lnTo>
                      <a:pt x="339" y="89"/>
                    </a:lnTo>
                    <a:lnTo>
                      <a:pt x="330" y="89"/>
                    </a:lnTo>
                    <a:lnTo>
                      <a:pt x="321" y="89"/>
                    </a:lnTo>
                    <a:lnTo>
                      <a:pt x="254" y="129"/>
                    </a:lnTo>
                    <a:lnTo>
                      <a:pt x="196" y="94"/>
                    </a:lnTo>
                    <a:lnTo>
                      <a:pt x="281" y="49"/>
                    </a:lnTo>
                    <a:lnTo>
                      <a:pt x="290" y="40"/>
                    </a:lnTo>
                    <a:lnTo>
                      <a:pt x="295" y="31"/>
                    </a:lnTo>
                    <a:lnTo>
                      <a:pt x="295" y="26"/>
                    </a:lnTo>
                    <a:lnTo>
                      <a:pt x="295" y="18"/>
                    </a:lnTo>
                    <a:lnTo>
                      <a:pt x="290" y="9"/>
                    </a:lnTo>
                    <a:lnTo>
                      <a:pt x="281" y="4"/>
                    </a:lnTo>
                    <a:lnTo>
                      <a:pt x="272" y="4"/>
                    </a:lnTo>
                    <a:lnTo>
                      <a:pt x="263" y="9"/>
                    </a:lnTo>
                    <a:lnTo>
                      <a:pt x="152" y="71"/>
                    </a:lnTo>
                    <a:lnTo>
                      <a:pt x="27" y="0"/>
                    </a:lnTo>
                    <a:lnTo>
                      <a:pt x="0" y="44"/>
                    </a:lnTo>
                    <a:lnTo>
                      <a:pt x="125" y="116"/>
                    </a:lnTo>
                    <a:lnTo>
                      <a:pt x="125" y="250"/>
                    </a:lnTo>
                    <a:lnTo>
                      <a:pt x="125" y="259"/>
                    </a:lnTo>
                    <a:lnTo>
                      <a:pt x="129" y="263"/>
                    </a:lnTo>
                    <a:lnTo>
                      <a:pt x="138" y="268"/>
                    </a:lnTo>
                    <a:lnTo>
                      <a:pt x="143" y="272"/>
                    </a:lnTo>
                    <a:lnTo>
                      <a:pt x="152" y="272"/>
                    </a:lnTo>
                    <a:lnTo>
                      <a:pt x="161" y="268"/>
                    </a:lnTo>
                    <a:lnTo>
                      <a:pt x="165" y="259"/>
                    </a:lnTo>
                    <a:lnTo>
                      <a:pt x="165" y="250"/>
                    </a:lnTo>
                    <a:lnTo>
                      <a:pt x="170" y="143"/>
                    </a:lnTo>
                    <a:lnTo>
                      <a:pt x="228" y="178"/>
                    </a:lnTo>
                    <a:lnTo>
                      <a:pt x="223" y="254"/>
                    </a:lnTo>
                    <a:lnTo>
                      <a:pt x="228" y="263"/>
                    </a:lnTo>
                    <a:lnTo>
                      <a:pt x="232" y="268"/>
                    </a:lnTo>
                    <a:lnTo>
                      <a:pt x="237" y="272"/>
                    </a:lnTo>
                    <a:lnTo>
                      <a:pt x="245" y="272"/>
                    </a:lnTo>
                    <a:lnTo>
                      <a:pt x="254" y="272"/>
                    </a:lnTo>
                    <a:lnTo>
                      <a:pt x="259" y="268"/>
                    </a:lnTo>
                    <a:lnTo>
                      <a:pt x="263" y="263"/>
                    </a:lnTo>
                    <a:lnTo>
                      <a:pt x="268" y="254"/>
                    </a:lnTo>
                    <a:lnTo>
                      <a:pt x="272" y="201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099" name="Freeform 59"/>
              <p:cNvSpPr>
                <a:spLocks/>
              </p:cNvSpPr>
              <p:nvPr/>
            </p:nvSpPr>
            <p:spPr bwMode="auto">
              <a:xfrm>
                <a:off x="1348" y="393"/>
                <a:ext cx="393" cy="277"/>
              </a:xfrm>
              <a:custGeom>
                <a:avLst/>
                <a:gdLst>
                  <a:gd name="T0" fmla="*/ 295 w 393"/>
                  <a:gd name="T1" fmla="*/ 121 h 277"/>
                  <a:gd name="T2" fmla="*/ 384 w 393"/>
                  <a:gd name="T3" fmla="*/ 72 h 277"/>
                  <a:gd name="T4" fmla="*/ 393 w 393"/>
                  <a:gd name="T5" fmla="*/ 63 h 277"/>
                  <a:gd name="T6" fmla="*/ 393 w 393"/>
                  <a:gd name="T7" fmla="*/ 54 h 277"/>
                  <a:gd name="T8" fmla="*/ 393 w 393"/>
                  <a:gd name="T9" fmla="*/ 49 h 277"/>
                  <a:gd name="T10" fmla="*/ 393 w 393"/>
                  <a:gd name="T11" fmla="*/ 40 h 277"/>
                  <a:gd name="T12" fmla="*/ 384 w 393"/>
                  <a:gd name="T13" fmla="*/ 31 h 277"/>
                  <a:gd name="T14" fmla="*/ 379 w 393"/>
                  <a:gd name="T15" fmla="*/ 27 h 277"/>
                  <a:gd name="T16" fmla="*/ 370 w 393"/>
                  <a:gd name="T17" fmla="*/ 27 h 277"/>
                  <a:gd name="T18" fmla="*/ 357 w 393"/>
                  <a:gd name="T19" fmla="*/ 27 h 277"/>
                  <a:gd name="T20" fmla="*/ 268 w 393"/>
                  <a:gd name="T21" fmla="*/ 81 h 277"/>
                  <a:gd name="T22" fmla="*/ 268 w 393"/>
                  <a:gd name="T23" fmla="*/ 27 h 277"/>
                  <a:gd name="T24" fmla="*/ 268 w 393"/>
                  <a:gd name="T25" fmla="*/ 14 h 277"/>
                  <a:gd name="T26" fmla="*/ 263 w 393"/>
                  <a:gd name="T27" fmla="*/ 9 h 277"/>
                  <a:gd name="T28" fmla="*/ 254 w 393"/>
                  <a:gd name="T29" fmla="*/ 5 h 277"/>
                  <a:gd name="T30" fmla="*/ 250 w 393"/>
                  <a:gd name="T31" fmla="*/ 0 h 277"/>
                  <a:gd name="T32" fmla="*/ 241 w 393"/>
                  <a:gd name="T33" fmla="*/ 5 h 277"/>
                  <a:gd name="T34" fmla="*/ 232 w 393"/>
                  <a:gd name="T35" fmla="*/ 5 h 277"/>
                  <a:gd name="T36" fmla="*/ 228 w 393"/>
                  <a:gd name="T37" fmla="*/ 14 h 277"/>
                  <a:gd name="T38" fmla="*/ 228 w 393"/>
                  <a:gd name="T39" fmla="*/ 23 h 277"/>
                  <a:gd name="T40" fmla="*/ 228 w 393"/>
                  <a:gd name="T41" fmla="*/ 99 h 277"/>
                  <a:gd name="T42" fmla="*/ 170 w 393"/>
                  <a:gd name="T43" fmla="*/ 134 h 277"/>
                  <a:gd name="T44" fmla="*/ 170 w 393"/>
                  <a:gd name="T45" fmla="*/ 36 h 277"/>
                  <a:gd name="T46" fmla="*/ 170 w 393"/>
                  <a:gd name="T47" fmla="*/ 27 h 277"/>
                  <a:gd name="T48" fmla="*/ 165 w 393"/>
                  <a:gd name="T49" fmla="*/ 18 h 277"/>
                  <a:gd name="T50" fmla="*/ 156 w 393"/>
                  <a:gd name="T51" fmla="*/ 14 h 277"/>
                  <a:gd name="T52" fmla="*/ 147 w 393"/>
                  <a:gd name="T53" fmla="*/ 9 h 277"/>
                  <a:gd name="T54" fmla="*/ 138 w 393"/>
                  <a:gd name="T55" fmla="*/ 9 h 277"/>
                  <a:gd name="T56" fmla="*/ 134 w 393"/>
                  <a:gd name="T57" fmla="*/ 14 h 277"/>
                  <a:gd name="T58" fmla="*/ 129 w 393"/>
                  <a:gd name="T59" fmla="*/ 23 h 277"/>
                  <a:gd name="T60" fmla="*/ 125 w 393"/>
                  <a:gd name="T61" fmla="*/ 31 h 277"/>
                  <a:gd name="T62" fmla="*/ 125 w 393"/>
                  <a:gd name="T63" fmla="*/ 161 h 277"/>
                  <a:gd name="T64" fmla="*/ 0 w 393"/>
                  <a:gd name="T65" fmla="*/ 233 h 277"/>
                  <a:gd name="T66" fmla="*/ 27 w 393"/>
                  <a:gd name="T67" fmla="*/ 277 h 277"/>
                  <a:gd name="T68" fmla="*/ 152 w 393"/>
                  <a:gd name="T69" fmla="*/ 206 h 277"/>
                  <a:gd name="T70" fmla="*/ 268 w 393"/>
                  <a:gd name="T71" fmla="*/ 273 h 277"/>
                  <a:gd name="T72" fmla="*/ 272 w 393"/>
                  <a:gd name="T73" fmla="*/ 277 h 277"/>
                  <a:gd name="T74" fmla="*/ 281 w 393"/>
                  <a:gd name="T75" fmla="*/ 277 h 277"/>
                  <a:gd name="T76" fmla="*/ 290 w 393"/>
                  <a:gd name="T77" fmla="*/ 273 h 277"/>
                  <a:gd name="T78" fmla="*/ 295 w 393"/>
                  <a:gd name="T79" fmla="*/ 268 h 277"/>
                  <a:gd name="T80" fmla="*/ 299 w 393"/>
                  <a:gd name="T81" fmla="*/ 259 h 277"/>
                  <a:gd name="T82" fmla="*/ 299 w 393"/>
                  <a:gd name="T83" fmla="*/ 251 h 277"/>
                  <a:gd name="T84" fmla="*/ 295 w 393"/>
                  <a:gd name="T85" fmla="*/ 242 h 277"/>
                  <a:gd name="T86" fmla="*/ 286 w 393"/>
                  <a:gd name="T87" fmla="*/ 237 h 277"/>
                  <a:gd name="T88" fmla="*/ 196 w 393"/>
                  <a:gd name="T89" fmla="*/ 179 h 277"/>
                  <a:gd name="T90" fmla="*/ 254 w 393"/>
                  <a:gd name="T91" fmla="*/ 148 h 277"/>
                  <a:gd name="T92" fmla="*/ 321 w 393"/>
                  <a:gd name="T93" fmla="*/ 188 h 277"/>
                  <a:gd name="T94" fmla="*/ 330 w 393"/>
                  <a:gd name="T95" fmla="*/ 192 h 277"/>
                  <a:gd name="T96" fmla="*/ 335 w 393"/>
                  <a:gd name="T97" fmla="*/ 192 h 277"/>
                  <a:gd name="T98" fmla="*/ 344 w 393"/>
                  <a:gd name="T99" fmla="*/ 188 h 277"/>
                  <a:gd name="T100" fmla="*/ 348 w 393"/>
                  <a:gd name="T101" fmla="*/ 179 h 277"/>
                  <a:gd name="T102" fmla="*/ 348 w 393"/>
                  <a:gd name="T103" fmla="*/ 175 h 277"/>
                  <a:gd name="T104" fmla="*/ 348 w 393"/>
                  <a:gd name="T105" fmla="*/ 166 h 277"/>
                  <a:gd name="T106" fmla="*/ 348 w 393"/>
                  <a:gd name="T107" fmla="*/ 157 h 277"/>
                  <a:gd name="T108" fmla="*/ 339 w 393"/>
                  <a:gd name="T109" fmla="*/ 152 h 277"/>
                  <a:gd name="T110" fmla="*/ 295 w 393"/>
                  <a:gd name="T111" fmla="*/ 121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93" h="277">
                    <a:moveTo>
                      <a:pt x="295" y="121"/>
                    </a:moveTo>
                    <a:lnTo>
                      <a:pt x="384" y="72"/>
                    </a:lnTo>
                    <a:lnTo>
                      <a:pt x="393" y="63"/>
                    </a:lnTo>
                    <a:lnTo>
                      <a:pt x="393" y="54"/>
                    </a:lnTo>
                    <a:lnTo>
                      <a:pt x="393" y="49"/>
                    </a:lnTo>
                    <a:lnTo>
                      <a:pt x="393" y="40"/>
                    </a:lnTo>
                    <a:lnTo>
                      <a:pt x="384" y="31"/>
                    </a:lnTo>
                    <a:lnTo>
                      <a:pt x="379" y="27"/>
                    </a:lnTo>
                    <a:lnTo>
                      <a:pt x="370" y="27"/>
                    </a:lnTo>
                    <a:lnTo>
                      <a:pt x="357" y="27"/>
                    </a:lnTo>
                    <a:lnTo>
                      <a:pt x="268" y="81"/>
                    </a:lnTo>
                    <a:lnTo>
                      <a:pt x="268" y="27"/>
                    </a:lnTo>
                    <a:lnTo>
                      <a:pt x="268" y="14"/>
                    </a:lnTo>
                    <a:lnTo>
                      <a:pt x="263" y="9"/>
                    </a:lnTo>
                    <a:lnTo>
                      <a:pt x="254" y="5"/>
                    </a:lnTo>
                    <a:lnTo>
                      <a:pt x="250" y="0"/>
                    </a:lnTo>
                    <a:lnTo>
                      <a:pt x="241" y="5"/>
                    </a:lnTo>
                    <a:lnTo>
                      <a:pt x="232" y="5"/>
                    </a:lnTo>
                    <a:lnTo>
                      <a:pt x="228" y="14"/>
                    </a:lnTo>
                    <a:lnTo>
                      <a:pt x="228" y="23"/>
                    </a:lnTo>
                    <a:lnTo>
                      <a:pt x="228" y="99"/>
                    </a:lnTo>
                    <a:lnTo>
                      <a:pt x="170" y="134"/>
                    </a:lnTo>
                    <a:lnTo>
                      <a:pt x="170" y="36"/>
                    </a:lnTo>
                    <a:lnTo>
                      <a:pt x="170" y="27"/>
                    </a:lnTo>
                    <a:lnTo>
                      <a:pt x="165" y="18"/>
                    </a:lnTo>
                    <a:lnTo>
                      <a:pt x="156" y="14"/>
                    </a:lnTo>
                    <a:lnTo>
                      <a:pt x="147" y="9"/>
                    </a:lnTo>
                    <a:lnTo>
                      <a:pt x="138" y="9"/>
                    </a:lnTo>
                    <a:lnTo>
                      <a:pt x="134" y="14"/>
                    </a:lnTo>
                    <a:lnTo>
                      <a:pt x="129" y="23"/>
                    </a:lnTo>
                    <a:lnTo>
                      <a:pt x="125" y="31"/>
                    </a:lnTo>
                    <a:lnTo>
                      <a:pt x="125" y="161"/>
                    </a:lnTo>
                    <a:lnTo>
                      <a:pt x="0" y="233"/>
                    </a:lnTo>
                    <a:lnTo>
                      <a:pt x="27" y="277"/>
                    </a:lnTo>
                    <a:lnTo>
                      <a:pt x="152" y="206"/>
                    </a:lnTo>
                    <a:lnTo>
                      <a:pt x="268" y="273"/>
                    </a:lnTo>
                    <a:lnTo>
                      <a:pt x="272" y="277"/>
                    </a:lnTo>
                    <a:lnTo>
                      <a:pt x="281" y="277"/>
                    </a:lnTo>
                    <a:lnTo>
                      <a:pt x="290" y="273"/>
                    </a:lnTo>
                    <a:lnTo>
                      <a:pt x="295" y="268"/>
                    </a:lnTo>
                    <a:lnTo>
                      <a:pt x="299" y="259"/>
                    </a:lnTo>
                    <a:lnTo>
                      <a:pt x="299" y="251"/>
                    </a:lnTo>
                    <a:lnTo>
                      <a:pt x="295" y="242"/>
                    </a:lnTo>
                    <a:lnTo>
                      <a:pt x="286" y="237"/>
                    </a:lnTo>
                    <a:lnTo>
                      <a:pt x="196" y="179"/>
                    </a:lnTo>
                    <a:lnTo>
                      <a:pt x="254" y="148"/>
                    </a:lnTo>
                    <a:lnTo>
                      <a:pt x="321" y="188"/>
                    </a:lnTo>
                    <a:lnTo>
                      <a:pt x="330" y="192"/>
                    </a:lnTo>
                    <a:lnTo>
                      <a:pt x="335" y="192"/>
                    </a:lnTo>
                    <a:lnTo>
                      <a:pt x="344" y="188"/>
                    </a:lnTo>
                    <a:lnTo>
                      <a:pt x="348" y="179"/>
                    </a:lnTo>
                    <a:lnTo>
                      <a:pt x="348" y="175"/>
                    </a:lnTo>
                    <a:lnTo>
                      <a:pt x="348" y="166"/>
                    </a:lnTo>
                    <a:lnTo>
                      <a:pt x="348" y="157"/>
                    </a:lnTo>
                    <a:lnTo>
                      <a:pt x="339" y="152"/>
                    </a:lnTo>
                    <a:lnTo>
                      <a:pt x="295" y="121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87100" name="Freeform 60"/>
              <p:cNvSpPr>
                <a:spLocks/>
              </p:cNvSpPr>
              <p:nvPr/>
            </p:nvSpPr>
            <p:spPr bwMode="auto">
              <a:xfrm>
                <a:off x="1232" y="536"/>
                <a:ext cx="263" cy="228"/>
              </a:xfrm>
              <a:custGeom>
                <a:avLst/>
                <a:gdLst>
                  <a:gd name="T0" fmla="*/ 0 w 263"/>
                  <a:gd name="T1" fmla="*/ 116 h 228"/>
                  <a:gd name="T2" fmla="*/ 49 w 263"/>
                  <a:gd name="T3" fmla="*/ 67 h 228"/>
                  <a:gd name="T4" fmla="*/ 67 w 263"/>
                  <a:gd name="T5" fmla="*/ 0 h 228"/>
                  <a:gd name="T6" fmla="*/ 134 w 263"/>
                  <a:gd name="T7" fmla="*/ 23 h 228"/>
                  <a:gd name="T8" fmla="*/ 201 w 263"/>
                  <a:gd name="T9" fmla="*/ 0 h 228"/>
                  <a:gd name="T10" fmla="*/ 214 w 263"/>
                  <a:gd name="T11" fmla="*/ 67 h 228"/>
                  <a:gd name="T12" fmla="*/ 263 w 263"/>
                  <a:gd name="T13" fmla="*/ 116 h 228"/>
                  <a:gd name="T14" fmla="*/ 214 w 263"/>
                  <a:gd name="T15" fmla="*/ 161 h 228"/>
                  <a:gd name="T16" fmla="*/ 201 w 263"/>
                  <a:gd name="T17" fmla="*/ 228 h 228"/>
                  <a:gd name="T18" fmla="*/ 134 w 263"/>
                  <a:gd name="T19" fmla="*/ 210 h 228"/>
                  <a:gd name="T20" fmla="*/ 67 w 263"/>
                  <a:gd name="T21" fmla="*/ 228 h 228"/>
                  <a:gd name="T22" fmla="*/ 49 w 263"/>
                  <a:gd name="T23" fmla="*/ 161 h 228"/>
                  <a:gd name="T24" fmla="*/ 0 w 263"/>
                  <a:gd name="T25" fmla="*/ 116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3" h="228">
                    <a:moveTo>
                      <a:pt x="0" y="116"/>
                    </a:moveTo>
                    <a:lnTo>
                      <a:pt x="49" y="67"/>
                    </a:lnTo>
                    <a:lnTo>
                      <a:pt x="67" y="0"/>
                    </a:lnTo>
                    <a:lnTo>
                      <a:pt x="134" y="23"/>
                    </a:lnTo>
                    <a:lnTo>
                      <a:pt x="201" y="0"/>
                    </a:lnTo>
                    <a:lnTo>
                      <a:pt x="214" y="67"/>
                    </a:lnTo>
                    <a:lnTo>
                      <a:pt x="263" y="116"/>
                    </a:lnTo>
                    <a:lnTo>
                      <a:pt x="214" y="161"/>
                    </a:lnTo>
                    <a:lnTo>
                      <a:pt x="201" y="228"/>
                    </a:lnTo>
                    <a:lnTo>
                      <a:pt x="134" y="210"/>
                    </a:lnTo>
                    <a:lnTo>
                      <a:pt x="67" y="228"/>
                    </a:lnTo>
                    <a:lnTo>
                      <a:pt x="49" y="161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87101" name="Rectangle 61"/>
            <p:cNvSpPr>
              <a:spLocks noChangeArrowheads="1"/>
            </p:cNvSpPr>
            <p:nvPr/>
          </p:nvSpPr>
          <p:spPr bwMode="auto">
            <a:xfrm>
              <a:off x="1762" y="1296"/>
              <a:ext cx="31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tint val="24314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path path="shape">
                      <a:fillToRect l="50000" t="50000" r="50000" b="5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400" b="1" dirty="0" err="1" smtClean="0">
                  <a:solidFill>
                    <a:srgbClr val="000000"/>
                  </a:solidFill>
                  <a:latin typeface="+mn-lt"/>
                </a:rPr>
                <a:t>Pengurutan</a:t>
              </a:r>
              <a:r>
                <a:rPr lang="en-US" altLang="en-US" sz="2400" b="1" dirty="0" smtClean="0">
                  <a:solidFill>
                    <a:srgbClr val="000000"/>
                  </a:solidFill>
                  <a:latin typeface="+mn-lt"/>
                </a:rPr>
                <a:t> Data </a:t>
              </a:r>
              <a:r>
                <a:rPr lang="en-US" altLang="en-US" sz="2400" b="1" dirty="0" err="1" smtClean="0">
                  <a:solidFill>
                    <a:srgbClr val="000000"/>
                  </a:solidFill>
                  <a:latin typeface="+mn-lt"/>
                </a:rPr>
                <a:t>pada</a:t>
              </a:r>
              <a:r>
                <a:rPr lang="en-US" altLang="en-US" sz="2400" b="1" dirty="0" smtClean="0">
                  <a:solidFill>
                    <a:srgbClr val="000000"/>
                  </a:solidFill>
                  <a:latin typeface="+mn-lt"/>
                </a:rPr>
                <a:t> Heap</a:t>
              </a:r>
              <a:endParaRPr lang="en-US" altLang="en-US" sz="2400" b="1" dirty="0">
                <a:solidFill>
                  <a:srgbClr val="000000"/>
                </a:solidFill>
                <a:latin typeface="+mn-lt"/>
              </a:endParaRPr>
            </a:p>
          </p:txBody>
        </p:sp>
      </p:grp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14800" y="21336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Proses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i="1" dirty="0" err="1" smtClean="0">
                <a:solidFill>
                  <a:schemeClr val="tx2"/>
                </a:solidFill>
              </a:rPr>
              <a:t>sift_down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dari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bernomor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tengah</a:t>
            </a:r>
            <a:r>
              <a:rPr lang="en-US" sz="2000" dirty="0" smtClean="0">
                <a:solidFill>
                  <a:schemeClr val="tx2"/>
                </a:solidFill>
              </a:rPr>
              <a:t> (</a:t>
            </a:r>
            <a:r>
              <a:rPr lang="en-US" sz="2000" dirty="0" err="1" smtClean="0">
                <a:solidFill>
                  <a:schemeClr val="tx2"/>
                </a:solidFill>
              </a:rPr>
              <a:t>banyak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/2 </a:t>
            </a:r>
            <a:r>
              <a:rPr lang="en-US" sz="2000" dirty="0" err="1" smtClean="0">
                <a:solidFill>
                  <a:schemeClr val="tx2"/>
                </a:solidFill>
              </a:rPr>
              <a:t>atau</a:t>
            </a:r>
            <a:r>
              <a:rPr lang="en-US" sz="2000" dirty="0" smtClean="0">
                <a:solidFill>
                  <a:schemeClr val="tx2"/>
                </a:solidFill>
              </a:rPr>
              <a:t> N/2), </a:t>
            </a:r>
            <a:r>
              <a:rPr lang="en-US" sz="2000" dirty="0" err="1" smtClean="0">
                <a:solidFill>
                  <a:schemeClr val="tx2"/>
                </a:solidFill>
              </a:rPr>
              <a:t>menurun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pertama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267200" y="1143000"/>
            <a:ext cx="3657600" cy="598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2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6705600" y="1143794"/>
            <a:ext cx="0" cy="5978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315200" y="1143000"/>
            <a:ext cx="0" cy="6099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343400" y="1712259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1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989444" y="1712259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595732" y="1712259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15272" y="1712259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4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82748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7056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91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43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4866724" y="1143794"/>
            <a:ext cx="2656" cy="609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821556" y="1712259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434468" y="1712259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6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8768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589104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2209800" y="1342406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1219200" y="2028206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352800" y="2028206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685800" y="2866406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1752600" y="2866406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2895600" y="2866406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Straight Connector 92"/>
          <p:cNvCxnSpPr>
            <a:stCxn id="86" idx="3"/>
            <a:endCxn id="87" idx="0"/>
          </p:cNvCxnSpPr>
          <p:nvPr/>
        </p:nvCxnSpPr>
        <p:spPr bwMode="auto">
          <a:xfrm rot="5400000">
            <a:off x="1828800" y="1557932"/>
            <a:ext cx="1654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86" idx="5"/>
            <a:endCxn id="89" idx="0"/>
          </p:cNvCxnSpPr>
          <p:nvPr/>
        </p:nvCxnSpPr>
        <p:spPr bwMode="auto">
          <a:xfrm rot="16200000" flipH="1">
            <a:off x="3111126" y="1481732"/>
            <a:ext cx="165474" cy="9274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87" idx="3"/>
            <a:endCxn id="90" idx="0"/>
          </p:cNvCxnSpPr>
          <p:nvPr/>
        </p:nvCxnSpPr>
        <p:spPr bwMode="auto">
          <a:xfrm rot="5400000">
            <a:off x="990600" y="25485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7" idx="5"/>
            <a:endCxn id="91" idx="0"/>
          </p:cNvCxnSpPr>
          <p:nvPr/>
        </p:nvCxnSpPr>
        <p:spPr bwMode="auto">
          <a:xfrm rot="16200000" flipH="1">
            <a:off x="1739526" y="25485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3"/>
            <a:endCxn id="92" idx="0"/>
          </p:cNvCxnSpPr>
          <p:nvPr/>
        </p:nvCxnSpPr>
        <p:spPr bwMode="auto">
          <a:xfrm rot="5400000">
            <a:off x="3162300" y="2586632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2372140" y="1066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71600" y="172340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564836" y="1723406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941444" y="25808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95132" y="25748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4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011556" y="2580860"/>
            <a:ext cx="35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6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114800" y="31242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l"/>
            <a:r>
              <a:rPr lang="en-US" sz="2000" dirty="0" smtClean="0">
                <a:solidFill>
                  <a:schemeClr val="tx2"/>
                </a:solidFill>
              </a:rPr>
              <a:t>N = 6, Tengah = N/2 = 6/2 = 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114800" y="3468755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ke-3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114800" y="3754445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ke-2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114800" y="4059245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ke-1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09600" y="4781490"/>
            <a:ext cx="3657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2"/>
              </a:solidFill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 rot="5400000">
            <a:off x="2666206" y="516249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3275806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5800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331844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938132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557672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96348" y="49338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219200" y="49264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918252" y="49338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150704" y="49397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 rot="5400000">
            <a:off x="2056606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1448594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838994" y="516249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3163956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776868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438400" y="49338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770244" y="49338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365512" y="144511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361660" y="21176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38808" y="29691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815548" y="29691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491948" y="21408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021496" y="298236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24948" y="296911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282148" y="21176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021496" y="298236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505200" y="21408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358348" y="21176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272748" y="144511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282148" y="21176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905000" y="296911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8" name="Picture 9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10" name="Straight Connector 109"/>
          <p:cNvCxnSpPr/>
          <p:nvPr/>
        </p:nvCxnSpPr>
        <p:spPr>
          <a:xfrm>
            <a:off x="6096000" y="1143000"/>
            <a:ext cx="0" cy="5978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486400" y="1143000"/>
            <a:ext cx="0" cy="5978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4156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3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4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62" grpId="0" animBg="1"/>
      <p:bldP spid="67" grpId="0"/>
      <p:bldP spid="68" grpId="0"/>
      <p:bldP spid="69" grpId="0"/>
      <p:bldP spid="70" grpId="0"/>
      <p:bldP spid="72" grpId="0"/>
      <p:bldP spid="73" grpId="0"/>
      <p:bldP spid="74" grpId="0"/>
      <p:bldP spid="75" grpId="0"/>
      <p:bldP spid="81" grpId="0"/>
      <p:bldP spid="82" grpId="0"/>
      <p:bldP spid="84" grpId="0"/>
      <p:bldP spid="85" grpId="0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1" grpId="0" animBg="1"/>
      <p:bldP spid="92" grpId="0" animBg="1"/>
      <p:bldP spid="101" grpId="0"/>
      <p:bldP spid="102" grpId="0"/>
      <p:bldP spid="103" grpId="0"/>
      <p:bldP spid="104" grpId="0"/>
      <p:bldP spid="105" grpId="0"/>
      <p:bldP spid="107" grpId="0"/>
      <p:bldP spid="109" grpId="0"/>
      <p:bldP spid="112" grpId="0"/>
      <p:bldP spid="113" grpId="0"/>
      <p:bldP spid="114" grpId="0"/>
      <p:bldP spid="120" grpId="0" animBg="1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4" grpId="0"/>
      <p:bldP spid="135" grpId="0"/>
      <p:bldP spid="136" grpId="0"/>
      <p:bldP spid="137" grpId="0"/>
      <p:bldP spid="71" grpId="0"/>
      <p:bldP spid="71" grpId="1"/>
      <p:bldP spid="77" grpId="0"/>
      <p:bldP spid="77" grpId="1"/>
      <p:bldP spid="83" grpId="0"/>
      <p:bldP spid="83" grpId="1"/>
      <p:bldP spid="88" grpId="0"/>
      <p:bldP spid="88" grpId="1"/>
      <p:bldP spid="99" grpId="0"/>
      <p:bldP spid="99" grpId="1"/>
      <p:bldP spid="100" grpId="0"/>
      <p:bldP spid="100" grpId="1"/>
      <p:bldP spid="106" grpId="0"/>
      <p:bldP spid="108" grpId="0"/>
      <p:bldP spid="108" grpId="1"/>
      <p:bldP spid="116" grpId="0"/>
      <p:bldP spid="138" grpId="0"/>
      <p:bldP spid="139" grpId="0"/>
      <p:bldP spid="139" grpId="1"/>
      <p:bldP spid="140" grpId="0"/>
      <p:bldP spid="141" grpId="0"/>
      <p:bldP spid="1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010400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 (1)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95800" y="1219200"/>
            <a:ext cx="434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>
              <a:buAutoNum type="alphaLcPeriod"/>
            </a:pPr>
            <a:r>
              <a:rPr lang="en-US" sz="2000" dirty="0" smtClean="0">
                <a:solidFill>
                  <a:schemeClr val="tx2"/>
                </a:solidFill>
              </a:rPr>
              <a:t>Binary Tree </a:t>
            </a:r>
            <a:r>
              <a:rPr lang="en-US" sz="2000" dirty="0" err="1" smtClean="0">
                <a:solidFill>
                  <a:schemeClr val="tx2"/>
                </a:solidFill>
              </a:rPr>
              <a:t>dalam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keadaan</a:t>
            </a:r>
            <a:r>
              <a:rPr lang="en-US" sz="2000" dirty="0" smtClean="0">
                <a:solidFill>
                  <a:schemeClr val="tx2"/>
                </a:solidFill>
              </a:rPr>
              <a:t> Max Heap</a:t>
            </a:r>
          </a:p>
          <a:p>
            <a:pPr marL="292100" indent="-292100" algn="l">
              <a:buAutoNum type="alphaLcPeriod"/>
            </a:pPr>
            <a:r>
              <a:rPr lang="en-US" sz="2000" dirty="0" smtClean="0">
                <a:solidFill>
                  <a:schemeClr val="tx2"/>
                </a:solidFill>
              </a:rPr>
              <a:t>“</a:t>
            </a:r>
            <a:r>
              <a:rPr lang="en-US" sz="2000" dirty="0" err="1" smtClean="0">
                <a:solidFill>
                  <a:schemeClr val="tx2"/>
                </a:solidFill>
              </a:rPr>
              <a:t>Pecat</a:t>
            </a:r>
            <a:r>
              <a:rPr lang="en-US" sz="2000" dirty="0" smtClean="0">
                <a:solidFill>
                  <a:schemeClr val="tx2"/>
                </a:solidFill>
              </a:rPr>
              <a:t>” root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tukarkan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posisi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terakhir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indent="-292100" algn="l">
              <a:buAutoNum type="alphaLcPeriod"/>
            </a:pPr>
            <a:r>
              <a:rPr lang="en-US" sz="2000" dirty="0" err="1" smtClean="0">
                <a:solidFill>
                  <a:schemeClr val="tx2"/>
                </a:solidFill>
              </a:rPr>
              <a:t>Banyaknya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dikurangi</a:t>
            </a:r>
            <a:r>
              <a:rPr lang="en-US" sz="2000" dirty="0" smtClean="0">
                <a:solidFill>
                  <a:schemeClr val="tx2"/>
                </a:solidFill>
              </a:rPr>
              <a:t> 1</a:t>
            </a:r>
          </a:p>
          <a:p>
            <a:pPr marL="292100" indent="-292100" algn="just">
              <a:buAutoNum type="alphaLcPeriod"/>
            </a:pPr>
            <a:r>
              <a:rPr lang="en-US" sz="2000" dirty="0" err="1" smtClean="0">
                <a:solidFill>
                  <a:schemeClr val="tx2"/>
                </a:solidFill>
              </a:rPr>
              <a:t>Jika</a:t>
            </a:r>
            <a:r>
              <a:rPr lang="en-US" sz="2000" dirty="0" smtClean="0">
                <a:solidFill>
                  <a:schemeClr val="tx2"/>
                </a:solidFill>
              </a:rPr>
              <a:t> N &gt; 1, </a:t>
            </a:r>
            <a:r>
              <a:rPr lang="en-US" sz="2000" dirty="0" err="1" smtClean="0">
                <a:solidFill>
                  <a:schemeClr val="tx2"/>
                </a:solidFill>
              </a:rPr>
              <a:t>maka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lagi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</a:t>
            </a:r>
          </a:p>
          <a:p>
            <a:pPr marL="292100" indent="-292100" algn="just">
              <a:buAutoNum type="alphaLcPeriod"/>
            </a:pP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langkah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point b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point d </a:t>
            </a:r>
            <a:r>
              <a:rPr lang="en-US" sz="2000" dirty="0" err="1" smtClean="0">
                <a:solidFill>
                  <a:schemeClr val="tx2"/>
                </a:solidFill>
              </a:rPr>
              <a:t>hingga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habis</a:t>
            </a:r>
            <a:r>
              <a:rPr lang="en-US" sz="2000" dirty="0" smtClean="0">
                <a:solidFill>
                  <a:schemeClr val="tx2"/>
                </a:solidFill>
              </a:rPr>
              <a:t> (N=0)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600200" y="33236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Straight Connector 97"/>
          <p:cNvCxnSpPr>
            <a:stCxn id="113" idx="3"/>
            <a:endCxn id="114" idx="0"/>
          </p:cNvCxnSpPr>
          <p:nvPr/>
        </p:nvCxnSpPr>
        <p:spPr bwMode="auto">
          <a:xfrm rot="5400000">
            <a:off x="16449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113" idx="5"/>
            <a:endCxn id="109" idx="0"/>
          </p:cNvCxnSpPr>
          <p:nvPr/>
        </p:nvCxnSpPr>
        <p:spPr bwMode="auto">
          <a:xfrm rot="16200000" flipH="1">
            <a:off x="29272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114" idx="3"/>
            <a:endCxn id="112" idx="0"/>
          </p:cNvCxnSpPr>
          <p:nvPr/>
        </p:nvCxnSpPr>
        <p:spPr bwMode="auto">
          <a:xfrm rot="5400000">
            <a:off x="8382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endCxn id="59" idx="0"/>
          </p:cNvCxnSpPr>
          <p:nvPr/>
        </p:nvCxnSpPr>
        <p:spPr bwMode="auto">
          <a:xfrm rot="16200000" flipH="1">
            <a:off x="1587126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109" idx="3"/>
            <a:endCxn id="110" idx="0"/>
          </p:cNvCxnSpPr>
          <p:nvPr/>
        </p:nvCxnSpPr>
        <p:spPr bwMode="auto">
          <a:xfrm rot="5400000">
            <a:off x="3009900" y="3043832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22197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2192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4124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789044" y="30380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460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4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859156" y="3034748"/>
            <a:ext cx="35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6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32004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2743200" y="33236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533400" y="33236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2083904" y="1710154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10668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09600" y="44766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 rot="5400000">
            <a:off x="2657029" y="48668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>
            <a:off x="3267045" y="48672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85800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331844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38132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557672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96348" y="46290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219200" y="46349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918252" y="46290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150704" y="46349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37" name="Straight Connector 136"/>
          <p:cNvCxnSpPr>
            <a:endCxn id="126" idx="2"/>
          </p:cNvCxnSpPr>
          <p:nvPr/>
        </p:nvCxnSpPr>
        <p:spPr>
          <a:xfrm rot="5400000">
            <a:off x="2047845" y="48672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1439039" y="48664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>
            <a:off x="829836" y="48668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163956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776868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438400" y="46290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770244" y="46290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657600" y="46349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85800" y="46349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657600" y="44825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25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82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28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5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33600" y="18155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14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29748" y="25941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11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39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23052" y="18155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6" name="Picture 5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84883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9" grpId="0" animBg="1"/>
      <p:bldP spid="103" grpId="0"/>
      <p:bldP spid="104" grpId="0"/>
      <p:bldP spid="105" grpId="0"/>
      <p:bldP spid="106" grpId="0"/>
      <p:bldP spid="107" grpId="0"/>
      <p:bldP spid="108" grpId="0"/>
      <p:bldP spid="108" grpId="1"/>
      <p:bldP spid="109" grpId="0" animBg="1"/>
      <p:bldP spid="110" grpId="0" animBg="1"/>
      <p:bldP spid="110" grpId="1" animBg="1"/>
      <p:bldP spid="112" grpId="0" animBg="1"/>
      <p:bldP spid="113" grpId="0" animBg="1"/>
      <p:bldP spid="114" grpId="0" animBg="1"/>
      <p:bldP spid="126" grpId="0" animBg="1"/>
      <p:bldP spid="129" grpId="0"/>
      <p:bldP spid="130" grpId="0"/>
      <p:bldP spid="131" grpId="0"/>
      <p:bldP spid="132" grpId="0"/>
      <p:bldP spid="133" grpId="0"/>
      <p:bldP spid="133" grpId="1"/>
      <p:bldP spid="134" grpId="0"/>
      <p:bldP spid="135" grpId="0"/>
      <p:bldP spid="136" grpId="0"/>
      <p:bldP spid="140" grpId="0"/>
      <p:bldP spid="141" grpId="0"/>
      <p:bldP spid="142" grpId="0"/>
      <p:bldP spid="143" grpId="0"/>
      <p:bldP spid="143" grpId="1"/>
      <p:bldP spid="145" grpId="0"/>
      <p:bldP spid="146" grpId="0"/>
      <p:bldP spid="47" grpId="0" animBg="1"/>
      <p:bldP spid="48" grpId="0"/>
      <p:bldP spid="49" grpId="0"/>
      <p:bldP spid="49" grpId="1"/>
      <p:bldP spid="50" grpId="0"/>
      <p:bldP spid="51" grpId="0"/>
      <p:bldP spid="51" grpId="1"/>
      <p:bldP spid="52" grpId="0"/>
      <p:bldP spid="55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010400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 (2)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60998" y="1151787"/>
            <a:ext cx="44734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 </a:t>
            </a:r>
            <a:r>
              <a:rPr lang="en-US" sz="2000" dirty="0" err="1" smtClean="0">
                <a:solidFill>
                  <a:schemeClr val="tx2"/>
                </a:solidFill>
              </a:rPr>
              <a:t>kembali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r>
              <a:rPr lang="en-US" sz="2000" dirty="0" smtClean="0">
                <a:solidFill>
                  <a:schemeClr val="tx2"/>
                </a:solidFill>
              </a:rPr>
              <a:t>Tengah = N/2 = 5/2 = 2</a:t>
            </a: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chemeClr val="tx2"/>
                </a:solidFill>
              </a:rPr>
              <a:t>“</a:t>
            </a:r>
            <a:r>
              <a:rPr lang="en-US" sz="2000" dirty="0" err="1" smtClean="0">
                <a:solidFill>
                  <a:schemeClr val="tx2"/>
                </a:solidFill>
              </a:rPr>
              <a:t>Pecat</a:t>
            </a:r>
            <a:r>
              <a:rPr lang="en-US" sz="2000" dirty="0" smtClean="0">
                <a:solidFill>
                  <a:schemeClr val="tx2"/>
                </a:solidFill>
              </a:rPr>
              <a:t>” root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tukarkan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posisi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terakhir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Banyaknya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dikurangi</a:t>
            </a:r>
            <a:r>
              <a:rPr lang="en-US" sz="2000" dirty="0" smtClean="0">
                <a:solidFill>
                  <a:schemeClr val="tx2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Jika</a:t>
            </a:r>
            <a:r>
              <a:rPr lang="en-US" sz="2000" dirty="0" smtClean="0">
                <a:solidFill>
                  <a:schemeClr val="tx2"/>
                </a:solidFill>
              </a:rPr>
              <a:t> N &gt; 1, </a:t>
            </a:r>
            <a:r>
              <a:rPr lang="en-US" sz="2000" dirty="0" err="1" smtClean="0">
                <a:solidFill>
                  <a:schemeClr val="tx2"/>
                </a:solidFill>
              </a:rPr>
              <a:t>maka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lagi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langkah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point b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point d </a:t>
            </a:r>
            <a:r>
              <a:rPr lang="en-US" sz="2000" dirty="0" err="1" smtClean="0">
                <a:solidFill>
                  <a:schemeClr val="tx2"/>
                </a:solidFill>
              </a:rPr>
              <a:t>hingga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habis</a:t>
            </a:r>
            <a:r>
              <a:rPr lang="en-US" sz="2000" dirty="0" smtClean="0">
                <a:solidFill>
                  <a:schemeClr val="tx2"/>
                </a:solidFill>
              </a:rPr>
              <a:t> (N=0)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38600" y="1761387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038600" y="2066187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1676400" y="33236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Straight Connector 69"/>
          <p:cNvCxnSpPr>
            <a:stCxn id="85" idx="3"/>
            <a:endCxn id="86" idx="0"/>
          </p:cNvCxnSpPr>
          <p:nvPr/>
        </p:nvCxnSpPr>
        <p:spPr bwMode="auto">
          <a:xfrm rot="5400000">
            <a:off x="17211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85" idx="5"/>
            <a:endCxn id="82" idx="0"/>
          </p:cNvCxnSpPr>
          <p:nvPr/>
        </p:nvCxnSpPr>
        <p:spPr bwMode="auto">
          <a:xfrm rot="16200000" flipH="1">
            <a:off x="30034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86" idx="3"/>
            <a:endCxn id="84" idx="0"/>
          </p:cNvCxnSpPr>
          <p:nvPr/>
        </p:nvCxnSpPr>
        <p:spPr bwMode="auto">
          <a:xfrm rot="5400000">
            <a:off x="9144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69" idx="0"/>
          </p:cNvCxnSpPr>
          <p:nvPr/>
        </p:nvCxnSpPr>
        <p:spPr bwMode="auto">
          <a:xfrm rot="16200000" flipH="1">
            <a:off x="1663326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2959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954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86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865244" y="30380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222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4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2766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609600" y="33236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160104" y="1710154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1430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48748" y="344556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429000" y="261730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05948" y="2594112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11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815548" y="344556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7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2860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33400" y="44958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2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rot="5400000">
            <a:off x="2580829" y="48859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3190845" y="48863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09600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1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255644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861932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481472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4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143000" y="4648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842052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087756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17" name="Straight Connector 116"/>
          <p:cNvCxnSpPr>
            <a:endCxn id="94" idx="2"/>
          </p:cNvCxnSpPr>
          <p:nvPr/>
        </p:nvCxnSpPr>
        <p:spPr>
          <a:xfrm rot="5400000">
            <a:off x="1971645" y="48863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1362839" y="48855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753636" y="48859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087756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00668" y="525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6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362200" y="4648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617844" y="458078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505200" y="458664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09600" y="465405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581400" y="45016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223052" y="1828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11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295400" y="2590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295400" y="2590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7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815548" y="3442252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2860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33400" y="46408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232452" y="464743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232452" y="464157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071192" y="46408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971800" y="46408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609600" y="46408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2961860" y="4511793"/>
            <a:ext cx="609600" cy="759259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11</a:t>
            </a:r>
          </a:p>
        </p:txBody>
      </p:sp>
      <p:pic>
        <p:nvPicPr>
          <p:cNvPr id="61" name="Picture 6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851696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69" grpId="0" animBg="1"/>
      <p:bldP spid="69" grpId="1" animBg="1"/>
      <p:bldP spid="76" grpId="0"/>
      <p:bldP spid="77" grpId="0"/>
      <p:bldP spid="78" grpId="0"/>
      <p:bldP spid="79" grpId="0"/>
      <p:bldP spid="79" grpId="1"/>
      <p:bldP spid="80" grpId="0"/>
      <p:bldP spid="82" grpId="0" animBg="1"/>
      <p:bldP spid="84" grpId="0" animBg="1"/>
      <p:bldP spid="85" grpId="0" animBg="1"/>
      <p:bldP spid="85" grpId="1" animBg="1"/>
      <p:bldP spid="86" grpId="0" animBg="1"/>
      <p:bldP spid="86" grpId="1" animBg="1"/>
      <p:bldP spid="87" grpId="0"/>
      <p:bldP spid="89" grpId="0"/>
      <p:bldP spid="91" grpId="0"/>
      <p:bldP spid="91" grpId="1"/>
      <p:bldP spid="92" grpId="0"/>
      <p:bldP spid="92" grpId="1"/>
      <p:bldP spid="93" grpId="0"/>
      <p:bldP spid="93" grpId="1"/>
      <p:bldP spid="94" grpId="0" animBg="1"/>
      <p:bldP spid="97" grpId="0"/>
      <p:bldP spid="102" grpId="0"/>
      <p:bldP spid="108" grpId="0"/>
      <p:bldP spid="110" grpId="0"/>
      <p:bldP spid="113" grpId="0"/>
      <p:bldP spid="113" grpId="1"/>
      <p:bldP spid="115" grpId="0"/>
      <p:bldP spid="116" grpId="0"/>
      <p:bldP spid="116" grpId="1"/>
      <p:bldP spid="120" grpId="0"/>
      <p:bldP spid="121" grpId="0"/>
      <p:bldP spid="122" grpId="0"/>
      <p:bldP spid="123" grpId="0"/>
      <p:bldP spid="124" grpId="0"/>
      <p:bldP spid="125" grpId="0"/>
      <p:bldP spid="125" grpId="1"/>
      <p:bldP spid="133" grpId="0" animBg="1"/>
      <p:bldP spid="143" grpId="0"/>
      <p:bldP spid="143" grpId="1"/>
      <p:bldP spid="147" grpId="0"/>
      <p:bldP spid="147" grpId="1"/>
      <p:bldP spid="148" grpId="0"/>
      <p:bldP spid="149" grpId="0"/>
      <p:bldP spid="149" grpId="1"/>
      <p:bldP spid="150" grpId="0"/>
      <p:bldP spid="151" grpId="0"/>
      <p:bldP spid="151" grpId="1"/>
      <p:bldP spid="152" grpId="0"/>
      <p:bldP spid="152" grpId="1"/>
      <p:bldP spid="153" grpId="0"/>
      <p:bldP spid="154" grpId="0"/>
      <p:bldP spid="154" grpId="1"/>
      <p:bldP spid="155" grpId="0"/>
      <p:bldP spid="156" grpId="0"/>
      <p:bldP spid="1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086600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 (3)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 </a:t>
            </a:r>
            <a:r>
              <a:rPr lang="en-US" sz="2000" dirty="0" err="1" smtClean="0">
                <a:solidFill>
                  <a:schemeClr val="tx2"/>
                </a:solidFill>
              </a:rPr>
              <a:t>kembali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r>
              <a:rPr lang="en-US" sz="2000" dirty="0" smtClean="0">
                <a:solidFill>
                  <a:schemeClr val="tx2"/>
                </a:solidFill>
              </a:rPr>
              <a:t>Tengah = N/2 = 4/2 = 2</a:t>
            </a: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chemeClr val="tx2"/>
                </a:solidFill>
              </a:rPr>
              <a:t>“</a:t>
            </a:r>
            <a:r>
              <a:rPr lang="en-US" sz="2000" dirty="0" err="1" smtClean="0">
                <a:solidFill>
                  <a:schemeClr val="tx2"/>
                </a:solidFill>
              </a:rPr>
              <a:t>Pecat</a:t>
            </a:r>
            <a:r>
              <a:rPr lang="en-US" sz="2000" dirty="0" smtClean="0">
                <a:solidFill>
                  <a:schemeClr val="tx2"/>
                </a:solidFill>
              </a:rPr>
              <a:t>” root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tukarkan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posisi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terakhir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Banyaknya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dikurangi</a:t>
            </a:r>
            <a:r>
              <a:rPr lang="en-US" sz="2000" dirty="0" smtClean="0">
                <a:solidFill>
                  <a:schemeClr val="tx2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Jika</a:t>
            </a:r>
            <a:r>
              <a:rPr lang="en-US" sz="2000" dirty="0" smtClean="0">
                <a:solidFill>
                  <a:schemeClr val="tx2"/>
                </a:solidFill>
              </a:rPr>
              <a:t> N &gt; 1, </a:t>
            </a:r>
            <a:r>
              <a:rPr lang="en-US" sz="2000" dirty="0" err="1" smtClean="0">
                <a:solidFill>
                  <a:schemeClr val="tx2"/>
                </a:solidFill>
              </a:rPr>
              <a:t>maka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lagi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langkah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point b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point d </a:t>
            </a:r>
            <a:r>
              <a:rPr lang="en-US" sz="2000" dirty="0" err="1" smtClean="0">
                <a:solidFill>
                  <a:schemeClr val="tx2"/>
                </a:solidFill>
              </a:rPr>
              <a:t>hingga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habis</a:t>
            </a:r>
            <a:r>
              <a:rPr lang="en-US" sz="2000" dirty="0" smtClean="0">
                <a:solidFill>
                  <a:schemeClr val="tx2"/>
                </a:solidFill>
              </a:rPr>
              <a:t> (N=0)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ke-2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14800" y="21336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ke-1</a:t>
            </a:r>
            <a:endParaRPr lang="en-US" sz="2000" dirty="0">
              <a:solidFill>
                <a:schemeClr val="tx2"/>
              </a:solidFill>
            </a:endParaRPr>
          </a:p>
        </p:txBody>
      </p:sp>
      <p:cxnSp>
        <p:nvCxnSpPr>
          <p:cNvPr id="57" name="Straight Connector 56"/>
          <p:cNvCxnSpPr>
            <a:stCxn id="69" idx="3"/>
            <a:endCxn id="70" idx="0"/>
          </p:cNvCxnSpPr>
          <p:nvPr/>
        </p:nvCxnSpPr>
        <p:spPr bwMode="auto">
          <a:xfrm rot="5400000">
            <a:off x="17211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69" idx="5"/>
            <a:endCxn id="67" idx="0"/>
          </p:cNvCxnSpPr>
          <p:nvPr/>
        </p:nvCxnSpPr>
        <p:spPr bwMode="auto">
          <a:xfrm rot="16200000" flipH="1">
            <a:off x="30034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70" idx="3"/>
            <a:endCxn id="68" idx="0"/>
          </p:cNvCxnSpPr>
          <p:nvPr/>
        </p:nvCxnSpPr>
        <p:spPr bwMode="auto">
          <a:xfrm rot="5400000">
            <a:off x="9144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2959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954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886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22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4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32766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609600" y="33236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2160104" y="1710154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1430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48748" y="344556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429000" y="261730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2860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282148" y="257596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7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2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15" name="Straight Connector 114"/>
          <p:cNvCxnSpPr>
            <a:endCxn id="95" idx="2"/>
          </p:cNvCxnSpPr>
          <p:nvPr/>
        </p:nvCxnSpPr>
        <p:spPr>
          <a:xfrm rot="5400000">
            <a:off x="20478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1439039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335156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12304" y="478211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3038060" y="4645083"/>
            <a:ext cx="609600" cy="759259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282148" y="2577548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29594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7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99052" y="477486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321904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282148" y="258086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48748" y="344556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219200" y="478288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524540" y="47754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2860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5377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99052" y="477472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24384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pic>
        <p:nvPicPr>
          <p:cNvPr id="60" name="Picture 5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85695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00"/>
                            </p:stCondLst>
                            <p:childTnLst>
                              <p:par>
                                <p:cTn id="24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1" grpId="0"/>
      <p:bldP spid="62" grpId="0"/>
      <p:bldP spid="64" grpId="0"/>
      <p:bldP spid="66" grpId="0"/>
      <p:bldP spid="66" grpId="1"/>
      <p:bldP spid="67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/>
      <p:bldP spid="71" grpId="1"/>
      <p:bldP spid="83" grpId="0"/>
      <p:bldP spid="88" grpId="0"/>
      <p:bldP spid="88" grpId="1"/>
      <p:bldP spid="92" grpId="0"/>
      <p:bldP spid="92" grpId="1"/>
      <p:bldP spid="95" grpId="0" animBg="1"/>
      <p:bldP spid="101" grpId="0"/>
      <p:bldP spid="102" grpId="0"/>
      <p:bldP spid="106" grpId="0"/>
      <p:bldP spid="108" grpId="0"/>
      <p:bldP spid="111" grpId="0"/>
      <p:bldP spid="113" grpId="0"/>
      <p:bldP spid="118" grpId="0"/>
      <p:bldP spid="119" grpId="0"/>
      <p:bldP spid="120" grpId="0"/>
      <p:bldP spid="120" grpId="1"/>
      <p:bldP spid="121" grpId="0"/>
      <p:bldP spid="122" grpId="0"/>
      <p:bldP spid="124" grpId="0" animBg="1"/>
      <p:bldP spid="143" grpId="0"/>
      <p:bldP spid="143" grpId="1"/>
      <p:bldP spid="144" grpId="0"/>
      <p:bldP spid="147" grpId="0"/>
      <p:bldP spid="148" grpId="0"/>
      <p:bldP spid="148" grpId="1"/>
      <p:bldP spid="149" grpId="0" animBg="1"/>
      <p:bldP spid="150" grpId="0"/>
      <p:bldP spid="150" grpId="1"/>
      <p:bldP spid="151" grpId="0"/>
      <p:bldP spid="151" grpId="1"/>
      <p:bldP spid="152" grpId="0"/>
      <p:bldP spid="152" grpId="1"/>
      <p:bldP spid="153" grpId="0"/>
      <p:bldP spid="154" grpId="0"/>
      <p:bldP spid="155" grpId="0"/>
      <p:bldP spid="155" grpId="1"/>
      <p:bldP spid="156" grpId="0"/>
      <p:bldP spid="157" grpId="0"/>
      <p:bldP spid="157" grpId="1"/>
      <p:bldP spid="158" grpId="0"/>
      <p:bldP spid="159" grpId="0"/>
      <p:bldP spid="160" grpId="0"/>
      <p:bldP spid="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199" y="122238"/>
            <a:ext cx="7306235" cy="56356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 (4)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 </a:t>
            </a:r>
            <a:r>
              <a:rPr lang="en-US" sz="2000" dirty="0" err="1" smtClean="0">
                <a:solidFill>
                  <a:schemeClr val="tx2"/>
                </a:solidFill>
              </a:rPr>
              <a:t>kembali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r>
              <a:rPr lang="en-US" sz="2000" dirty="0" smtClean="0">
                <a:solidFill>
                  <a:schemeClr val="tx2"/>
                </a:solidFill>
              </a:rPr>
              <a:t>Tengah = N/2 = 3/2 = 1</a:t>
            </a: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292100" algn="l"/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chemeClr val="tx2"/>
                </a:solidFill>
              </a:rPr>
              <a:t>“</a:t>
            </a:r>
            <a:r>
              <a:rPr lang="en-US" sz="2000" dirty="0" err="1" smtClean="0">
                <a:solidFill>
                  <a:schemeClr val="tx2"/>
                </a:solidFill>
              </a:rPr>
              <a:t>Pecat</a:t>
            </a:r>
            <a:r>
              <a:rPr lang="en-US" sz="2000" dirty="0" smtClean="0">
                <a:solidFill>
                  <a:schemeClr val="tx2"/>
                </a:solidFill>
              </a:rPr>
              <a:t>” root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tukarkan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posisi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terakhir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Banyaknya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dikurangi</a:t>
            </a:r>
            <a:r>
              <a:rPr lang="en-US" sz="2000" dirty="0" smtClean="0">
                <a:solidFill>
                  <a:schemeClr val="tx2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Jika</a:t>
            </a:r>
            <a:r>
              <a:rPr lang="en-US" sz="2000" dirty="0" smtClean="0">
                <a:solidFill>
                  <a:schemeClr val="tx2"/>
                </a:solidFill>
              </a:rPr>
              <a:t> N &gt; 1, </a:t>
            </a:r>
            <a:r>
              <a:rPr lang="en-US" sz="2000" dirty="0" err="1" smtClean="0">
                <a:solidFill>
                  <a:schemeClr val="tx2"/>
                </a:solidFill>
              </a:rPr>
              <a:t>maka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lagi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langkah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point b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point d </a:t>
            </a:r>
            <a:r>
              <a:rPr lang="en-US" sz="2000" dirty="0" err="1" smtClean="0">
                <a:solidFill>
                  <a:schemeClr val="tx2"/>
                </a:solidFill>
              </a:rPr>
              <a:t>hingga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habis</a:t>
            </a:r>
            <a:r>
              <a:rPr lang="en-US" sz="2000" dirty="0" smtClean="0">
                <a:solidFill>
                  <a:schemeClr val="tx2"/>
                </a:solidFill>
              </a:rPr>
              <a:t> (N=0)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</a:rPr>
              <a:t>Lakukan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pada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ke-1</a:t>
            </a:r>
          </a:p>
        </p:txBody>
      </p:sp>
      <p:cxnSp>
        <p:nvCxnSpPr>
          <p:cNvPr id="46" name="Straight Connector 45"/>
          <p:cNvCxnSpPr>
            <a:stCxn id="58" idx="3"/>
            <a:endCxn id="63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58" idx="5"/>
            <a:endCxn id="56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76600" y="261730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336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29748" y="2602468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2061097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1452291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3064564" y="4634948"/>
            <a:ext cx="609600" cy="77194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219200" y="478288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524540" y="47754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5377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99052" y="477472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2451652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1336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5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276600" y="261730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12304" y="477740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931504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133600" y="1828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931504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12304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1842052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5</a:t>
            </a:r>
          </a:p>
        </p:txBody>
      </p:sp>
      <p:pic>
        <p:nvPicPr>
          <p:cNvPr id="55" name="Picture 5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435" y="-50780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72475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8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49" grpId="0"/>
      <p:bldP spid="50" grpId="0"/>
      <p:bldP spid="51" grpId="0"/>
      <p:bldP spid="51" grpId="1"/>
      <p:bldP spid="56" grpId="0" animBg="1"/>
      <p:bldP spid="56" grpId="1" animBg="1"/>
      <p:bldP spid="58" grpId="0" animBg="1"/>
      <p:bldP spid="58" grpId="1" animBg="1"/>
      <p:bldP spid="63" grpId="0" animBg="1"/>
      <p:bldP spid="68" grpId="0"/>
      <p:bldP spid="68" grpId="1"/>
      <p:bldP spid="69" grpId="0"/>
      <p:bldP spid="69" grpId="1"/>
      <p:bldP spid="76" grpId="0"/>
      <p:bldP spid="83" grpId="0" animBg="1"/>
      <p:bldP spid="87" grpId="0"/>
      <p:bldP spid="88" grpId="0"/>
      <p:bldP spid="90" grpId="0"/>
      <p:bldP spid="91" grpId="0"/>
      <p:bldP spid="92" grpId="0"/>
      <p:bldP spid="92" grpId="1"/>
      <p:bldP spid="93" grpId="0"/>
      <p:bldP spid="97" grpId="0"/>
      <p:bldP spid="100" grpId="0"/>
      <p:bldP spid="101" grpId="0"/>
      <p:bldP spid="102" grpId="0"/>
      <p:bldP spid="106" grpId="0"/>
      <p:bldP spid="107" grpId="0" animBg="1"/>
      <p:bldP spid="110" grpId="0"/>
      <p:bldP spid="111" grpId="0"/>
      <p:bldP spid="113" grpId="0" animBg="1"/>
      <p:bldP spid="116" grpId="0"/>
      <p:bldP spid="117" grpId="0"/>
      <p:bldP spid="118" grpId="0"/>
      <p:bldP spid="119" grpId="0"/>
      <p:bldP spid="119" grpId="1"/>
      <p:bldP spid="120" grpId="0" animBg="1"/>
      <p:bldP spid="121" grpId="0"/>
      <p:bldP spid="121" grpId="1"/>
      <p:bldP spid="122" grpId="0"/>
      <p:bldP spid="122" grpId="1"/>
      <p:bldP spid="123" grpId="0"/>
      <p:bldP spid="123" grpId="1"/>
      <p:bldP spid="124" grpId="0"/>
      <p:bldP spid="124" grpId="1"/>
      <p:bldP spid="125" grpId="0"/>
      <p:bldP spid="133" grpId="0"/>
      <p:bldP spid="135" grpId="0"/>
      <p:bldP spid="89" grpId="0" animBg="1"/>
    </p:bldLst>
  </p:timing>
</p:sld>
</file>

<file path=ppt/theme/theme1.xml><?xml version="1.0" encoding="utf-8"?>
<a:theme xmlns:a="http://schemas.openxmlformats.org/drawingml/2006/main" name="sample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Crystal</Template>
  <TotalTime>572</TotalTime>
  <Words>1602</Words>
  <Application>Microsoft Office PowerPoint</Application>
  <PresentationFormat>On-screen Show (4:3)</PresentationFormat>
  <Paragraphs>1187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Tahoma</vt:lpstr>
      <vt:lpstr>Times New Roman</vt:lpstr>
      <vt:lpstr>Verdana</vt:lpstr>
      <vt:lpstr>Wingdings</vt:lpstr>
      <vt:lpstr>sample</vt:lpstr>
      <vt:lpstr>PowerPoint Presentation</vt:lpstr>
      <vt:lpstr>Ketentuan</vt:lpstr>
      <vt:lpstr>Contoh Heap Tree</vt:lpstr>
      <vt:lpstr>Proses pada Heap</vt:lpstr>
      <vt:lpstr>Pembentukan Heap</vt:lpstr>
      <vt:lpstr>Pengurutan Data Heap (1)</vt:lpstr>
      <vt:lpstr>Pengurutan Data Heap (2)</vt:lpstr>
      <vt:lpstr>Pengurutan Data Heap (3)</vt:lpstr>
      <vt:lpstr>Pengurutan Data Heap (4)</vt:lpstr>
      <vt:lpstr>Pengurutan Data Heap (5)</vt:lpstr>
      <vt:lpstr>Pengurutan Data Heap (6)</vt:lpstr>
      <vt:lpstr>Latihan</vt:lpstr>
      <vt:lpstr>Pembentukan CBT</vt:lpstr>
      <vt:lpstr>Pembentukan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Tati Harihayati</dc:creator>
  <cp:lastModifiedBy>Tati Harihayati</cp:lastModifiedBy>
  <cp:revision>48</cp:revision>
  <dcterms:created xsi:type="dcterms:W3CDTF">2015-06-05T03:55:40Z</dcterms:created>
  <dcterms:modified xsi:type="dcterms:W3CDTF">2016-06-13T05:40:52Z</dcterms:modified>
</cp:coreProperties>
</file>