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8" r:id="rId3"/>
    <p:sldId id="257" r:id="rId4"/>
    <p:sldId id="28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8" r:id="rId17"/>
    <p:sldId id="279" r:id="rId18"/>
    <p:sldId id="280" r:id="rId19"/>
    <p:sldId id="281" r:id="rId20"/>
    <p:sldId id="270" r:id="rId21"/>
    <p:sldId id="271" r:id="rId22"/>
    <p:sldId id="272" r:id="rId23"/>
    <p:sldId id="274" r:id="rId24"/>
    <p:sldId id="275" r:id="rId25"/>
    <p:sldId id="276" r:id="rId26"/>
    <p:sldId id="273" r:id="rId27"/>
    <p:sldId id="27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496" autoAdjust="0"/>
  </p:normalViewPr>
  <p:slideViewPr>
    <p:cSldViewPr>
      <p:cViewPr varScale="1">
        <p:scale>
          <a:sx n="46" d="100"/>
          <a:sy n="46" d="100"/>
        </p:scale>
        <p:origin x="-5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603CA-D71D-4C6C-8323-F38F32BF7BD2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3248A-1D8E-4858-B48D-8413D94C2B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64A6EA-138A-4557-93B9-23914A230A2B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714375"/>
            <a:ext cx="4570412" cy="3429000"/>
          </a:xfrm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3" y="4359278"/>
            <a:ext cx="5032374" cy="4073525"/>
          </a:xfrm>
        </p:spPr>
        <p:txBody>
          <a:bodyPr/>
          <a:lstStyle/>
          <a:p>
            <a:r>
              <a:rPr lang="en-GB" dirty="0" smtClean="0"/>
              <a:t>Reference section 4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By Aqel M. Aqel, CISA, MBA, CSSGB, COBIT 5</a:t>
            </a:r>
            <a:endParaRPr lang="en-GB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COBIT 5 Foundation Course - Sponsored by ISACA - Riyadh Chapter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905216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Measures are effectively statistics.  This provides some categories for performance metrics.</a:t>
            </a: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0ED6E-A4D5-40FD-9CB7-8A84B46BB9F9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These are functions that an IS Auditor would we concerned with relative to IT governance.</a:t>
            </a:r>
          </a:p>
          <a:p>
            <a:pPr eaLnBrk="1" hangingPunct="1"/>
            <a:r>
              <a:rPr lang="en-US" smtClean="0"/>
              <a:t>Fiduciary = Financial</a:t>
            </a: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0B8957-2A7C-4155-86DF-FE06F96C494D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These are things that an auditor would look for.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Auditors would review this documentation.  Do they follow best practices?  Do they document processes well?</a:t>
            </a: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0F3C09-585D-4355-BF4C-FCB2425C61CD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963" name="Picture 171" descr="8"/>
          <p:cNvPicPr>
            <a:picLocks noChangeArrowheads="1"/>
          </p:cNvPicPr>
          <p:nvPr/>
        </p:nvPicPr>
        <p:blipFill>
          <a:blip r:embed="rId2" cstate="print"/>
          <a:srcRect l="200"/>
          <a:stretch>
            <a:fillRect/>
          </a:stretch>
        </p:blipFill>
        <p:spPr bwMode="auto">
          <a:xfrm>
            <a:off x="0" y="5168900"/>
            <a:ext cx="9140825" cy="1700213"/>
          </a:xfrm>
          <a:prstGeom prst="rect">
            <a:avLst/>
          </a:prstGeom>
          <a:noFill/>
        </p:spPr>
      </p:pic>
      <p:pic>
        <p:nvPicPr>
          <p:cNvPr id="33964" name="Picture 172" descr="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689100"/>
          </a:xfrm>
          <a:prstGeom prst="rect">
            <a:avLst/>
          </a:prstGeom>
          <a:noFill/>
        </p:spPr>
      </p:pic>
      <p:sp>
        <p:nvSpPr>
          <p:cNvPr id="33800" name="Rectangle 8"/>
          <p:cNvSpPr>
            <a:spLocks noGrp="1" noChangeArrowheads="1"/>
          </p:cNvSpPr>
          <p:nvPr>
            <p:ph type="ctrTitle"/>
          </p:nvPr>
        </p:nvSpPr>
        <p:spPr bwMode="black">
          <a:xfrm>
            <a:off x="390525" y="2493963"/>
            <a:ext cx="7954963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33801" name="Rectangle 9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949450" y="4106863"/>
            <a:ext cx="6400800" cy="10445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>
                <a:solidFill>
                  <a:srgbClr val="CCFF99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3955" name="Line 163"/>
          <p:cNvSpPr>
            <a:spLocks noChangeShapeType="1"/>
          </p:cNvSpPr>
          <p:nvPr/>
        </p:nvSpPr>
        <p:spPr bwMode="black">
          <a:xfrm flipV="1">
            <a:off x="1863725" y="4217988"/>
            <a:ext cx="0" cy="9334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956" name="Line 164"/>
          <p:cNvSpPr>
            <a:spLocks noChangeShapeType="1"/>
          </p:cNvSpPr>
          <p:nvPr/>
        </p:nvSpPr>
        <p:spPr bwMode="black">
          <a:xfrm flipV="1">
            <a:off x="1862138" y="1362075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969" name="Rectangle 17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5391150" y="6221413"/>
            <a:ext cx="1619250" cy="3111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21A4E8CB-651A-4417-80CB-5B8E82F9FCBB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33970" name="Rectangle 17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24063" y="6221413"/>
            <a:ext cx="2897187" cy="3111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3971" name="Rectangle 179"/>
          <p:cNvSpPr>
            <a:spLocks noChangeArrowheads="1"/>
          </p:cNvSpPr>
          <p:nvPr/>
        </p:nvSpPr>
        <p:spPr bwMode="black">
          <a:xfrm>
            <a:off x="2006600" y="1287463"/>
            <a:ext cx="5564188" cy="306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8288" tIns="18288" rIns="18288" bIns="18288" anchor="ctr"/>
          <a:lstStyle/>
          <a:p>
            <a:pPr marL="342900" indent="-342900">
              <a:lnSpc>
                <a:spcPct val="98000"/>
              </a:lnSpc>
              <a:spcBef>
                <a:spcPct val="20000"/>
              </a:spcBef>
            </a:pPr>
            <a:r>
              <a:rPr lang="en-US" dirty="0" err="1" smtClean="0">
                <a:solidFill>
                  <a:srgbClr val="FFFFFF"/>
                </a:solidFill>
              </a:rPr>
              <a:t>Universitas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Komputer</a:t>
            </a:r>
            <a:r>
              <a:rPr lang="en-US" dirty="0" smtClean="0">
                <a:solidFill>
                  <a:srgbClr val="FFFFFF"/>
                </a:solidFill>
              </a:rPr>
              <a:t> Indonesia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5" name="Picture 14" descr="UNIKOMcolo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70787" y="265113"/>
            <a:ext cx="1303337" cy="13494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4925" y="871538"/>
            <a:ext cx="2076450" cy="4806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988" y="871538"/>
            <a:ext cx="6078537" cy="4806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2838" y="1776413"/>
            <a:ext cx="3597275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13" y="1776413"/>
            <a:ext cx="3598862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3988" y="871538"/>
            <a:ext cx="8245475" cy="49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2838" y="1776413"/>
            <a:ext cx="7348537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33036" name="Picture 268" descr="8"/>
          <p:cNvPicPr>
            <a:picLocks noChangeArrowheads="1"/>
          </p:cNvPicPr>
          <p:nvPr/>
        </p:nvPicPr>
        <p:blipFill>
          <a:blip r:embed="rId13" cstate="print"/>
          <a:srcRect l="200" b="41270"/>
          <a:stretch>
            <a:fillRect/>
          </a:stretch>
        </p:blipFill>
        <p:spPr bwMode="auto">
          <a:xfrm>
            <a:off x="0" y="6470650"/>
            <a:ext cx="9140825" cy="385763"/>
          </a:xfrm>
          <a:prstGeom prst="rect">
            <a:avLst/>
          </a:prstGeom>
          <a:noFill/>
        </p:spPr>
      </p:pic>
      <p:pic>
        <p:nvPicPr>
          <p:cNvPr id="33037" name="Picture 269" descr="8"/>
          <p:cNvPicPr>
            <a:picLocks noChangeAspect="1" noChangeArrowheads="1"/>
          </p:cNvPicPr>
          <p:nvPr/>
        </p:nvPicPr>
        <p:blipFill>
          <a:blip r:embed="rId14" cstate="print"/>
          <a:srcRect t="33553" b="23215"/>
          <a:stretch>
            <a:fillRect/>
          </a:stretch>
        </p:blipFill>
        <p:spPr bwMode="auto">
          <a:xfrm>
            <a:off x="0" y="0"/>
            <a:ext cx="9144000" cy="384175"/>
          </a:xfrm>
          <a:prstGeom prst="rect">
            <a:avLst/>
          </a:prstGeom>
          <a:noFill/>
        </p:spPr>
      </p:pic>
      <p:sp>
        <p:nvSpPr>
          <p:cNvPr id="33039" name="Rectangle 271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53988" y="6500813"/>
            <a:ext cx="1006475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b="1"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040" name="Text Box 272"/>
          <p:cNvSpPr txBox="1">
            <a:spLocks noChangeArrowheads="1"/>
          </p:cNvSpPr>
          <p:nvPr/>
        </p:nvSpPr>
        <p:spPr bwMode="auto">
          <a:xfrm>
            <a:off x="1447800" y="52388"/>
            <a:ext cx="27222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400" dirty="0" err="1" smtClean="0"/>
              <a:t>Universitas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Komputer</a:t>
            </a:r>
            <a:r>
              <a:rPr lang="en-US" altLang="en-US" sz="1400" dirty="0" smtClean="0"/>
              <a:t> Indonesia</a:t>
            </a:r>
            <a:endParaRPr lang="en-US" altLang="en-US" sz="1400" dirty="0"/>
          </a:p>
        </p:txBody>
      </p:sp>
      <p:sp>
        <p:nvSpPr>
          <p:cNvPr id="33041" name="Rectangle 273"/>
          <p:cNvSpPr>
            <a:spLocks noChangeArrowheads="1"/>
          </p:cNvSpPr>
          <p:nvPr userDrawn="1"/>
        </p:nvSpPr>
        <p:spPr bwMode="auto">
          <a:xfrm>
            <a:off x="1447800" y="6502400"/>
            <a:ext cx="5940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en-US" sz="1000" b="1" dirty="0" smtClean="0"/>
              <a:t>Magister </a:t>
            </a:r>
            <a:r>
              <a:rPr lang="en-US" altLang="en-US" sz="1000" b="1" dirty="0" err="1" smtClean="0"/>
              <a:t>Sistem</a:t>
            </a:r>
            <a:r>
              <a:rPr lang="en-US" altLang="en-US" sz="1000" b="1" dirty="0" smtClean="0"/>
              <a:t> </a:t>
            </a:r>
            <a:r>
              <a:rPr lang="en-US" altLang="en-US" sz="1000" b="1" dirty="0" err="1" smtClean="0"/>
              <a:t>Informasi</a:t>
            </a:r>
            <a:r>
              <a:rPr lang="en-US" altLang="en-US" sz="1000" b="1" dirty="0" smtClean="0"/>
              <a:t> (MSI)</a:t>
            </a:r>
            <a:endParaRPr lang="en-US" altLang="en-US" sz="1000" dirty="0"/>
          </a:p>
        </p:txBody>
      </p:sp>
      <p:sp>
        <p:nvSpPr>
          <p:cNvPr id="33042" name="Line 274"/>
          <p:cNvSpPr>
            <a:spLocks noChangeShapeType="1"/>
          </p:cNvSpPr>
          <p:nvPr/>
        </p:nvSpPr>
        <p:spPr bwMode="auto">
          <a:xfrm>
            <a:off x="1447800" y="147638"/>
            <a:ext cx="0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043" name="Line 275"/>
          <p:cNvSpPr>
            <a:spLocks noChangeShapeType="1"/>
          </p:cNvSpPr>
          <p:nvPr/>
        </p:nvSpPr>
        <p:spPr bwMode="auto">
          <a:xfrm>
            <a:off x="1447800" y="6475413"/>
            <a:ext cx="0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4" name="Picture 13" descr="unikombw.gif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578851" y="-38100"/>
            <a:ext cx="452438" cy="450784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Clr>
          <a:srgbClr val="CCFF99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6688" algn="l" rtl="0" eaLnBrk="1" fontAlgn="base" hangingPunct="1">
        <a:spcBef>
          <a:spcPct val="25000"/>
        </a:spcBef>
        <a:spcAft>
          <a:spcPct val="15000"/>
        </a:spcAft>
        <a:buClr>
          <a:srgbClr val="CCFF99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790575" indent="-166688" algn="l" rtl="0" eaLnBrk="1" fontAlgn="base" hangingPunct="1">
        <a:spcBef>
          <a:spcPct val="20000"/>
        </a:spcBef>
        <a:spcAft>
          <a:spcPct val="0"/>
        </a:spcAft>
        <a:buClr>
          <a:srgbClr val="CCFF99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3pPr>
      <a:lvl4pPr marL="1084263" indent="-179388" algn="l" rtl="0" eaLnBrk="1" fontAlgn="base" hangingPunct="1">
        <a:spcBef>
          <a:spcPct val="20000"/>
        </a:spcBef>
        <a:spcAft>
          <a:spcPct val="0"/>
        </a:spcAft>
        <a:buClr>
          <a:srgbClr val="CCFF99"/>
        </a:buClr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1371600" indent="-166688" algn="l" rtl="0" eaLnBrk="1" fontAlgn="base" hangingPunct="1">
        <a:spcBef>
          <a:spcPct val="20000"/>
        </a:spcBef>
        <a:spcAft>
          <a:spcPct val="0"/>
        </a:spcAft>
        <a:buClr>
          <a:srgbClr val="CCFF99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5pPr>
      <a:lvl6pPr marL="1828800" indent="-166688" algn="l" rtl="0" eaLnBrk="1" fontAlgn="base" hangingPunct="1">
        <a:spcBef>
          <a:spcPct val="20000"/>
        </a:spcBef>
        <a:spcAft>
          <a:spcPct val="0"/>
        </a:spcAft>
        <a:buClr>
          <a:srgbClr val="CCFF99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6pPr>
      <a:lvl7pPr marL="2286000" indent="-166688" algn="l" rtl="0" eaLnBrk="1" fontAlgn="base" hangingPunct="1">
        <a:spcBef>
          <a:spcPct val="20000"/>
        </a:spcBef>
        <a:spcAft>
          <a:spcPct val="0"/>
        </a:spcAft>
        <a:buClr>
          <a:srgbClr val="CCFF99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7pPr>
      <a:lvl8pPr marL="2743200" indent="-166688" algn="l" rtl="0" eaLnBrk="1" fontAlgn="base" hangingPunct="1">
        <a:spcBef>
          <a:spcPct val="20000"/>
        </a:spcBef>
        <a:spcAft>
          <a:spcPct val="0"/>
        </a:spcAft>
        <a:buClr>
          <a:srgbClr val="CCFF99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8pPr>
      <a:lvl9pPr marL="3200400" indent="-166688" algn="l" rtl="0" eaLnBrk="1" fontAlgn="base" hangingPunct="1">
        <a:spcBef>
          <a:spcPct val="20000"/>
        </a:spcBef>
        <a:spcAft>
          <a:spcPct val="0"/>
        </a:spcAft>
        <a:buClr>
          <a:srgbClr val="CCFF99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042" y="2493963"/>
            <a:ext cx="6702446" cy="1470025"/>
          </a:xfrm>
        </p:spPr>
        <p:txBody>
          <a:bodyPr/>
          <a:lstStyle/>
          <a:p>
            <a:r>
              <a:rPr lang="en-US" dirty="0" smtClean="0"/>
              <a:t>IT Audit and Control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Yeffry</a:t>
            </a:r>
            <a:r>
              <a:rPr lang="en-US" dirty="0" smtClean="0"/>
              <a:t> </a:t>
            </a:r>
            <a:r>
              <a:rPr lang="en-US" dirty="0" err="1" smtClean="0"/>
              <a:t>Handoko</a:t>
            </a:r>
            <a:r>
              <a:rPr lang="en-US" dirty="0" smtClean="0"/>
              <a:t> </a:t>
            </a:r>
            <a:r>
              <a:rPr lang="en-US" dirty="0" smtClean="0"/>
              <a:t>Putra, M.T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43042" y="5500702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MAGISTER SISTEM INFORMASI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reason to do IT Auditing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complying with securities exchange rules that companies have an internal audit function;</a:t>
            </a:r>
          </a:p>
          <a:p>
            <a:r>
              <a:rPr lang="en-US" dirty="0" smtClean="0"/>
              <a:t>valuating the effectiveness of implemented controls;</a:t>
            </a:r>
          </a:p>
          <a:p>
            <a:r>
              <a:rPr lang="en-US" dirty="0" smtClean="0"/>
              <a:t>confirming adherence to internal policies, processes, and procedures;</a:t>
            </a:r>
          </a:p>
          <a:p>
            <a:r>
              <a:rPr lang="en-US" dirty="0" smtClean="0"/>
              <a:t>checking conformity to IT governance or control frameworks and standards;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reason to do IT Auditing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analyzing vulnerabilities and configuration settings to support continuous monitoring;</a:t>
            </a:r>
          </a:p>
          <a:p>
            <a:r>
              <a:rPr lang="en-US" dirty="0" smtClean="0"/>
              <a:t>identifying weaknesses and deficiencies as part of initial or ongoing risk management;</a:t>
            </a:r>
          </a:p>
          <a:p>
            <a:r>
              <a:rPr lang="en-US" dirty="0" smtClean="0"/>
              <a:t>measuring performance against quality benchmarks or service level agreements;</a:t>
            </a:r>
          </a:p>
          <a:p>
            <a:r>
              <a:rPr lang="en-US" dirty="0" smtClean="0"/>
              <a:t>verifying and validating systems engineering or IT project management practices;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perform IT Auditing (The Actor)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auditors : employee</a:t>
            </a:r>
          </a:p>
          <a:p>
            <a:r>
              <a:rPr lang="en-US" dirty="0" smtClean="0"/>
              <a:t>External IT Auditor:</a:t>
            </a:r>
          </a:p>
          <a:p>
            <a:pPr lvl="1"/>
            <a:r>
              <a:rPr lang="en-US" dirty="0" smtClean="0"/>
              <a:t>consultant</a:t>
            </a:r>
          </a:p>
          <a:p>
            <a:pPr lvl="1"/>
            <a:r>
              <a:rPr lang="en-US" dirty="0" smtClean="0"/>
              <a:t>Auditing firm </a:t>
            </a:r>
          </a:p>
          <a:p>
            <a:pPr lvl="1"/>
            <a:r>
              <a:rPr lang="en-US" dirty="0" smtClean="0"/>
              <a:t>Certification Organization (ISACA with CISA )</a:t>
            </a:r>
          </a:p>
          <a:p>
            <a:pPr lvl="1"/>
            <a:r>
              <a:rPr lang="en-US" dirty="0" smtClean="0"/>
              <a:t>International Organization</a:t>
            </a:r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Auditor from ISACA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Certified Information System Auditor (CISA)</a:t>
            </a:r>
          </a:p>
          <a:p>
            <a:r>
              <a:rPr lang="en-US" dirty="0" smtClean="0"/>
              <a:t>Certified in Risk and Information System Control (CRISC)</a:t>
            </a:r>
          </a:p>
          <a:p>
            <a:r>
              <a:rPr lang="en-US" dirty="0" smtClean="0"/>
              <a:t>Certified Information System Manager (CISM)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become IT Auditor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357298"/>
            <a:ext cx="4786346" cy="479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amba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1446072"/>
            <a:ext cx="5281956" cy="47690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thing of IT Auditing (Auditing Context)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2571736" y="3071810"/>
            <a:ext cx="4000528" cy="357190"/>
            <a:chOff x="2571736" y="3071810"/>
            <a:chExt cx="4000528" cy="357190"/>
          </a:xfrm>
        </p:grpSpPr>
        <p:sp>
          <p:nvSpPr>
            <p:cNvPr id="6" name="Down Arrow 5"/>
            <p:cNvSpPr/>
            <p:nvPr/>
          </p:nvSpPr>
          <p:spPr bwMode="auto">
            <a:xfrm>
              <a:off x="2571736" y="3071810"/>
              <a:ext cx="357190" cy="357190"/>
            </a:xfrm>
            <a:prstGeom prst="downArrow">
              <a:avLst/>
            </a:prstGeom>
            <a:solidFill>
              <a:srgbClr val="FFFF00"/>
            </a:soli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" name="Down Arrow 6"/>
            <p:cNvSpPr/>
            <p:nvPr/>
          </p:nvSpPr>
          <p:spPr bwMode="auto">
            <a:xfrm>
              <a:off x="3786182" y="3071810"/>
              <a:ext cx="357190" cy="357190"/>
            </a:xfrm>
            <a:prstGeom prst="downArrow">
              <a:avLst/>
            </a:prstGeom>
            <a:solidFill>
              <a:srgbClr val="FFFF00"/>
            </a:soli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" name="Down Arrow 7"/>
            <p:cNvSpPr/>
            <p:nvPr/>
          </p:nvSpPr>
          <p:spPr bwMode="auto">
            <a:xfrm>
              <a:off x="4929190" y="3071810"/>
              <a:ext cx="357190" cy="357190"/>
            </a:xfrm>
            <a:prstGeom prst="downArrow">
              <a:avLst/>
            </a:prstGeom>
            <a:solidFill>
              <a:srgbClr val="FFFF00"/>
            </a:soli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Down Arrow 8"/>
            <p:cNvSpPr/>
            <p:nvPr/>
          </p:nvSpPr>
          <p:spPr bwMode="auto">
            <a:xfrm>
              <a:off x="6215074" y="3071810"/>
              <a:ext cx="357190" cy="357190"/>
            </a:xfrm>
            <a:prstGeom prst="downArrow">
              <a:avLst/>
            </a:prstGeom>
            <a:solidFill>
              <a:srgbClr val="FFFF00"/>
            </a:soli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286116" y="4786322"/>
            <a:ext cx="2571768" cy="357190"/>
            <a:chOff x="3286116" y="4786322"/>
            <a:chExt cx="2571768" cy="357190"/>
          </a:xfrm>
        </p:grpSpPr>
        <p:sp>
          <p:nvSpPr>
            <p:cNvPr id="10" name="Down Arrow 9"/>
            <p:cNvSpPr/>
            <p:nvPr/>
          </p:nvSpPr>
          <p:spPr bwMode="auto">
            <a:xfrm>
              <a:off x="3286116" y="4786322"/>
              <a:ext cx="357190" cy="357190"/>
            </a:xfrm>
            <a:prstGeom prst="downArrow">
              <a:avLst/>
            </a:prstGeom>
            <a:solidFill>
              <a:srgbClr val="FFFF00"/>
            </a:soli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" name="Down Arrow 10"/>
            <p:cNvSpPr/>
            <p:nvPr/>
          </p:nvSpPr>
          <p:spPr bwMode="auto">
            <a:xfrm>
              <a:off x="5500694" y="4786322"/>
              <a:ext cx="357190" cy="357190"/>
            </a:xfrm>
            <a:prstGeom prst="downArrow">
              <a:avLst/>
            </a:prstGeom>
            <a:solidFill>
              <a:srgbClr val="FFFF00"/>
            </a:soli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" name="Down Arrow 11"/>
            <p:cNvSpPr/>
            <p:nvPr/>
          </p:nvSpPr>
          <p:spPr bwMode="auto">
            <a:xfrm>
              <a:off x="4357686" y="4786322"/>
              <a:ext cx="357190" cy="357190"/>
            </a:xfrm>
            <a:prstGeom prst="downArrow">
              <a:avLst/>
            </a:prstGeom>
            <a:solidFill>
              <a:srgbClr val="FFFF00"/>
            </a:soli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63909" y="2857496"/>
            <a:ext cx="7517695" cy="3613676"/>
            <a:chOff x="863909" y="2857496"/>
            <a:chExt cx="7517695" cy="3613676"/>
          </a:xfrm>
        </p:grpSpPr>
        <p:grpSp>
          <p:nvGrpSpPr>
            <p:cNvPr id="31" name="Group 30"/>
            <p:cNvGrpSpPr/>
            <p:nvPr/>
          </p:nvGrpSpPr>
          <p:grpSpPr>
            <a:xfrm>
              <a:off x="863909" y="2892368"/>
              <a:ext cx="1809340" cy="3578804"/>
              <a:chOff x="863909" y="2892368"/>
              <a:chExt cx="1809340" cy="3578804"/>
            </a:xfrm>
          </p:grpSpPr>
          <p:sp>
            <p:nvSpPr>
              <p:cNvPr id="29" name="Curved Left Arrow 28"/>
              <p:cNvSpPr/>
              <p:nvPr/>
            </p:nvSpPr>
            <p:spPr bwMode="auto">
              <a:xfrm rot="9379720">
                <a:off x="1612966" y="4368372"/>
                <a:ext cx="1060283" cy="1851701"/>
              </a:xfrm>
              <a:prstGeom prst="curvedLeftArrow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D2C3AE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0" name="Curved Left Arrow 29"/>
              <p:cNvSpPr/>
              <p:nvPr/>
            </p:nvSpPr>
            <p:spPr bwMode="auto">
              <a:xfrm rot="9379720">
                <a:off x="863909" y="2892368"/>
                <a:ext cx="1635423" cy="3578804"/>
              </a:xfrm>
              <a:prstGeom prst="curvedLeftArrow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D2C3AE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 flipH="1">
              <a:off x="6572264" y="2857496"/>
              <a:ext cx="1809340" cy="3578804"/>
              <a:chOff x="863909" y="2892368"/>
              <a:chExt cx="1809340" cy="3578804"/>
            </a:xfrm>
          </p:grpSpPr>
          <p:sp>
            <p:nvSpPr>
              <p:cNvPr id="33" name="Curved Left Arrow 32"/>
              <p:cNvSpPr/>
              <p:nvPr/>
            </p:nvSpPr>
            <p:spPr bwMode="auto">
              <a:xfrm rot="9379720">
                <a:off x="1612966" y="4368372"/>
                <a:ext cx="1060283" cy="1851701"/>
              </a:xfrm>
              <a:prstGeom prst="curvedLeftArrow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D2C3AE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4" name="Curved Left Arrow 33"/>
              <p:cNvSpPr/>
              <p:nvPr/>
            </p:nvSpPr>
            <p:spPr bwMode="auto">
              <a:xfrm rot="9379720">
                <a:off x="863909" y="2892368"/>
                <a:ext cx="1635423" cy="3578804"/>
              </a:xfrm>
              <a:prstGeom prst="curvedLeftArrow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D2C3AE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Categories of Performance Measures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2838" y="2241569"/>
            <a:ext cx="7348537" cy="3902075"/>
          </a:xfrm>
        </p:spPr>
        <p:txBody>
          <a:bodyPr/>
          <a:lstStyle/>
          <a:p>
            <a:pPr eaLnBrk="1" hangingPunct="1"/>
            <a:r>
              <a:rPr lang="en-US" b="1" dirty="0" smtClean="0"/>
              <a:t>Performance Measurement</a:t>
            </a:r>
            <a:r>
              <a:rPr lang="en-US" dirty="0" smtClean="0"/>
              <a:t>:  What are indicators of good IT performance?</a:t>
            </a:r>
          </a:p>
          <a:p>
            <a:pPr eaLnBrk="1" hangingPunct="1"/>
            <a:r>
              <a:rPr lang="en-US" b="1" dirty="0" smtClean="0"/>
              <a:t>IT Control Profile</a:t>
            </a:r>
            <a:r>
              <a:rPr lang="en-US" dirty="0" smtClean="0"/>
              <a:t>:  How can we measure the effectiveness of our controls?</a:t>
            </a:r>
          </a:p>
          <a:p>
            <a:pPr eaLnBrk="1" hangingPunct="1"/>
            <a:r>
              <a:rPr lang="en-US" b="1" dirty="0" smtClean="0"/>
              <a:t>Risk Awareness</a:t>
            </a:r>
            <a:r>
              <a:rPr lang="en-US" dirty="0" smtClean="0"/>
              <a:t>:  What are the risks of not achieving our objectives?</a:t>
            </a:r>
          </a:p>
          <a:p>
            <a:pPr eaLnBrk="1" hangingPunct="1"/>
            <a:r>
              <a:rPr lang="en-US" b="1" dirty="0" smtClean="0"/>
              <a:t>Benchmarking</a:t>
            </a:r>
            <a:r>
              <a:rPr lang="en-US" dirty="0" smtClean="0"/>
              <a:t>:  How do we perform relative to others and standards?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Auditor &amp; IT Governance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Are </a:t>
            </a:r>
            <a:r>
              <a:rPr lang="en-US" sz="2800" dirty="0" smtClean="0"/>
              <a:t>IS </a:t>
            </a:r>
            <a:r>
              <a:rPr lang="en-US" sz="2800" dirty="0" smtClean="0"/>
              <a:t>functions </a:t>
            </a:r>
            <a:r>
              <a:rPr lang="en-US" sz="2800" dirty="0" smtClean="0"/>
              <a:t>aligned with organization’s mission, vision, values, objectives and strategies?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Does IS achieve performance objectives established by the business?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Does IS comply with legal, fiduciary, environmental, privacy, security, and quality requirements?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Are IS risks managed efficiently and effectively?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Are IS controls effective and efficient?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Audit: Recognizing Problems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End-user complaints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Excessive costs or budget overruns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Late projects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Poor motivation - high staff turnover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High volume of H/W or S/W defects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Inexperienced staff – lack of training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Unsupported or unauthorized H/W S/W purchases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Numerous aborted or suspended development projects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Reliance on one or two key personnel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Poor computer response time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Extensive exception reports, many not tracked to completion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Audit: Review Documentation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IT Strategies, Plans, Budgets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Security Policy Documentation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Organization charts &amp; Job Descriptions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Steering Committee Reports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System Development and Program Change Procedures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Operations Procedures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HR Manuals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QA Procedures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Contract Standards and Commitments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Bidding, selection, acceptance, maintenance, compliance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838" y="1776413"/>
            <a:ext cx="7348537" cy="4724421"/>
          </a:xfrm>
        </p:spPr>
        <p:txBody>
          <a:bodyPr/>
          <a:lstStyle/>
          <a:p>
            <a:r>
              <a:rPr lang="en-US" dirty="0" smtClean="0"/>
              <a:t>Chap 1 – IT Audit Fundamental</a:t>
            </a:r>
          </a:p>
          <a:p>
            <a:r>
              <a:rPr lang="en-US" dirty="0" smtClean="0"/>
              <a:t>Chap 2 -  Audit in Context</a:t>
            </a:r>
          </a:p>
          <a:p>
            <a:r>
              <a:rPr lang="en-US" dirty="0" smtClean="0"/>
              <a:t>Chap 3 – Internal Audit</a:t>
            </a:r>
          </a:p>
          <a:p>
            <a:r>
              <a:rPr lang="en-US" dirty="0" smtClean="0"/>
              <a:t>Chap 4 – External Audit</a:t>
            </a:r>
          </a:p>
          <a:p>
            <a:r>
              <a:rPr lang="en-US" dirty="0" smtClean="0"/>
              <a:t>Chap 5 – Audit Type and IT Audit Component</a:t>
            </a:r>
          </a:p>
          <a:p>
            <a:r>
              <a:rPr lang="en-US" dirty="0" smtClean="0"/>
              <a:t>Chap 6 -  IT Audit Driver</a:t>
            </a:r>
          </a:p>
          <a:p>
            <a:r>
              <a:rPr lang="en-US" dirty="0" smtClean="0"/>
              <a:t>Chap 7 – IT Audit with COBIT 5</a:t>
            </a:r>
          </a:p>
          <a:p>
            <a:r>
              <a:rPr lang="en-US" dirty="0" smtClean="0"/>
              <a:t>Chap 8 – CISA Certification </a:t>
            </a:r>
            <a:r>
              <a:rPr lang="en-US" dirty="0" smtClean="0"/>
              <a:t>Review</a:t>
            </a:r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idea from COBIT with five key area: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9064" y="2285993"/>
            <a:ext cx="4543266" cy="405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2214554"/>
            <a:ext cx="7348537" cy="3902075"/>
          </a:xfrm>
        </p:spPr>
        <p:txBody>
          <a:bodyPr/>
          <a:lstStyle/>
          <a:p>
            <a:r>
              <a:rPr lang="en-US" sz="2000" dirty="0" smtClean="0"/>
              <a:t>The Information Technology Infrastructure Library (ITIL) and ISO/IEC 20000 for service management;</a:t>
            </a:r>
          </a:p>
          <a:p>
            <a:r>
              <a:rPr lang="en-US" sz="2000" dirty="0" smtClean="0"/>
              <a:t>The Project Management Body of Knowledge (PMBOK) and Projects in Controlled Environments version 2 (PRINCE2) for project management;</a:t>
            </a:r>
          </a:p>
          <a:p>
            <a:r>
              <a:rPr lang="en-US" sz="2000" dirty="0" smtClean="0"/>
              <a:t>Capability Maturity Model Integration (CMMI) and ISO/IEC 15504 for software development processes; and</a:t>
            </a:r>
          </a:p>
          <a:p>
            <a:r>
              <a:rPr lang="en-US" sz="2000" dirty="0" smtClean="0"/>
              <a:t>The ISO/IEC 27000 series and National Institute of Standards and Technology (NIST) risk management framework for information security management.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1714488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Also supported by 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Management</a:t>
            </a:r>
            <a:endParaRPr lang="en-US" dirty="0"/>
          </a:p>
        </p:txBody>
      </p:sp>
      <p:pic>
        <p:nvPicPr>
          <p:cNvPr id="6" name="Picture 5" descr="gambar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1571611"/>
            <a:ext cx="4929222" cy="45014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72330" y="1857364"/>
            <a:ext cx="20716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COSO’s enterprise risk management framework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Management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t="25641"/>
          <a:stretch>
            <a:fillRect/>
          </a:stretch>
        </p:blipFill>
        <p:spPr bwMode="auto">
          <a:xfrm>
            <a:off x="923907" y="1857364"/>
            <a:ext cx="8220093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 descr="gambar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3108" y="785794"/>
            <a:ext cx="5572164" cy="50527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14876" y="6072206"/>
            <a:ext cx="391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NIST’s risk management framework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0042"/>
            <a:ext cx="8245475" cy="498475"/>
          </a:xfrm>
        </p:spPr>
        <p:txBody>
          <a:bodyPr/>
          <a:lstStyle/>
          <a:p>
            <a:r>
              <a:rPr lang="en-US" dirty="0" smtClean="0"/>
              <a:t>Compliance and certification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23106"/>
            <a:ext cx="8922110" cy="5469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42918"/>
            <a:ext cx="8245475" cy="498475"/>
          </a:xfrm>
        </p:spPr>
        <p:txBody>
          <a:bodyPr/>
          <a:lstStyle/>
          <a:p>
            <a:r>
              <a:rPr lang="en-US" dirty="0" smtClean="0"/>
              <a:t>Quality management and quality assurance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142984"/>
            <a:ext cx="6929486" cy="522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786578" y="1285860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ISO 9001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PDCA cycle popularized by W. Edwards Deming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571612"/>
            <a:ext cx="5072098" cy="4783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584916"/>
            <a:ext cx="6215106" cy="4950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Security Management System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3357562"/>
            <a:ext cx="221457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ISMS process defined in ISO/IEC 27001 applies the familiar PDCA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</a:t>
            </a:r>
            <a:r>
              <a:rPr lang="en-US" dirty="0" err="1" smtClean="0"/>
              <a:t>Gantz</a:t>
            </a:r>
            <a:r>
              <a:rPr lang="en-US" dirty="0" smtClean="0"/>
              <a:t>] Gants, S.,(2014), The Basic of IT Audit, Elsevier</a:t>
            </a:r>
          </a:p>
          <a:p>
            <a:pPr>
              <a:buNone/>
            </a:pPr>
            <a:r>
              <a:rPr lang="en-US" dirty="0" smtClean="0"/>
              <a:t>[ISACA] ISACA (2013), CISA Review Manual 2013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1383719" y="1500174"/>
            <a:ext cx="6918382" cy="3965073"/>
            <a:chOff x="1257" y="1119"/>
            <a:chExt cx="3293" cy="1905"/>
          </a:xfrm>
          <a:solidFill>
            <a:srgbClr val="92D050"/>
          </a:solidFill>
        </p:grpSpPr>
        <p:sp>
          <p:nvSpPr>
            <p:cNvPr id="29" name="Rectangle 3"/>
            <p:cNvSpPr>
              <a:spLocks noChangeArrowheads="1"/>
            </p:cNvSpPr>
            <p:nvPr/>
          </p:nvSpPr>
          <p:spPr bwMode="auto">
            <a:xfrm>
              <a:off x="1257" y="1119"/>
              <a:ext cx="3293" cy="1905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30" name="Text Box 4"/>
            <p:cNvSpPr txBox="1">
              <a:spLocks noChangeArrowheads="1"/>
            </p:cNvSpPr>
            <p:nvPr/>
          </p:nvSpPr>
          <p:spPr bwMode="auto">
            <a:xfrm>
              <a:off x="1325" y="1202"/>
              <a:ext cx="1665" cy="20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bg1"/>
                  </a:solidFill>
                  <a:cs typeface="Arial" charset="0"/>
                </a:rPr>
                <a:t>Governance of Enterprise IT</a:t>
              </a:r>
            </a:p>
          </p:txBody>
        </p:sp>
        <p:sp>
          <p:nvSpPr>
            <p:cNvPr id="31" name="Text Box 6"/>
            <p:cNvSpPr txBox="1">
              <a:spLocks noChangeArrowheads="1"/>
            </p:cNvSpPr>
            <p:nvPr/>
          </p:nvSpPr>
          <p:spPr bwMode="auto">
            <a:xfrm>
              <a:off x="4079" y="2844"/>
              <a:ext cx="424" cy="14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 b="1" dirty="0">
                  <a:cs typeface="Arial" charset="0"/>
                </a:rPr>
                <a:t>COBIT 5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1400410" y="2189752"/>
            <a:ext cx="5781717" cy="3275495"/>
            <a:chOff x="1257" y="1119"/>
            <a:chExt cx="3227" cy="1905"/>
          </a:xfrm>
        </p:grpSpPr>
        <p:sp>
          <p:nvSpPr>
            <p:cNvPr id="248835" name="Rectangle 3"/>
            <p:cNvSpPr>
              <a:spLocks noChangeArrowheads="1"/>
            </p:cNvSpPr>
            <p:nvPr/>
          </p:nvSpPr>
          <p:spPr bwMode="auto">
            <a:xfrm>
              <a:off x="1257" y="1119"/>
              <a:ext cx="3220" cy="190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48836" name="Text Box 4"/>
            <p:cNvSpPr txBox="1">
              <a:spLocks noChangeArrowheads="1"/>
            </p:cNvSpPr>
            <p:nvPr/>
          </p:nvSpPr>
          <p:spPr bwMode="auto">
            <a:xfrm>
              <a:off x="1377" y="1269"/>
              <a:ext cx="1090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bg1"/>
                  </a:solidFill>
                  <a:cs typeface="Arial" charset="0"/>
                </a:rPr>
                <a:t>IT Governance</a:t>
              </a:r>
            </a:p>
          </p:txBody>
        </p:sp>
        <p:sp>
          <p:nvSpPr>
            <p:cNvPr id="248838" name="Text Box 6"/>
            <p:cNvSpPr txBox="1">
              <a:spLocks noChangeArrowheads="1"/>
            </p:cNvSpPr>
            <p:nvPr/>
          </p:nvSpPr>
          <p:spPr bwMode="auto">
            <a:xfrm>
              <a:off x="3764" y="2806"/>
              <a:ext cx="72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 b="1" dirty="0">
                  <a:cs typeface="Arial" charset="0"/>
                </a:rPr>
                <a:t>COBIT4.0/4.1</a:t>
              </a: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1400410" y="2940390"/>
            <a:ext cx="4458086" cy="2524863"/>
            <a:chOff x="1257" y="1618"/>
            <a:chExt cx="2404" cy="1406"/>
          </a:xfrm>
        </p:grpSpPr>
        <p:sp>
          <p:nvSpPr>
            <p:cNvPr id="248840" name="Rectangle 8"/>
            <p:cNvSpPr>
              <a:spLocks noChangeArrowheads="1"/>
            </p:cNvSpPr>
            <p:nvPr/>
          </p:nvSpPr>
          <p:spPr bwMode="auto">
            <a:xfrm>
              <a:off x="1257" y="1618"/>
              <a:ext cx="2404" cy="1406"/>
            </a:xfrm>
            <a:prstGeom prst="rect">
              <a:avLst/>
            </a:prstGeom>
            <a:solidFill>
              <a:srgbClr val="5994D5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48841" name="Text Box 9"/>
            <p:cNvSpPr txBox="1">
              <a:spLocks noChangeArrowheads="1"/>
            </p:cNvSpPr>
            <p:nvPr/>
          </p:nvSpPr>
          <p:spPr bwMode="auto">
            <a:xfrm>
              <a:off x="1369" y="1728"/>
              <a:ext cx="94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265B95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bg1"/>
                  </a:solidFill>
                  <a:cs typeface="Arial" charset="0"/>
                </a:rPr>
                <a:t>Management</a:t>
              </a:r>
            </a:p>
          </p:txBody>
        </p:sp>
        <p:sp>
          <p:nvSpPr>
            <p:cNvPr id="248843" name="Text Box 11"/>
            <p:cNvSpPr txBox="1">
              <a:spLocks noChangeArrowheads="1"/>
            </p:cNvSpPr>
            <p:nvPr/>
          </p:nvSpPr>
          <p:spPr bwMode="auto">
            <a:xfrm>
              <a:off x="3062" y="2801"/>
              <a:ext cx="454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265B95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 b="1" dirty="0">
                  <a:cs typeface="Arial" charset="0"/>
                </a:rPr>
                <a:t>COBIT3</a:t>
              </a:r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1400411" y="3673067"/>
            <a:ext cx="3028307" cy="1792186"/>
            <a:chOff x="1257" y="2026"/>
            <a:chExt cx="1633" cy="998"/>
          </a:xfrm>
        </p:grpSpPr>
        <p:sp>
          <p:nvSpPr>
            <p:cNvPr id="248845" name="Rectangle 13"/>
            <p:cNvSpPr>
              <a:spLocks noChangeArrowheads="1"/>
            </p:cNvSpPr>
            <p:nvPr/>
          </p:nvSpPr>
          <p:spPr bwMode="auto">
            <a:xfrm>
              <a:off x="1257" y="2026"/>
              <a:ext cx="1633" cy="998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48846" name="Text Box 14"/>
            <p:cNvSpPr txBox="1">
              <a:spLocks noChangeArrowheads="1"/>
            </p:cNvSpPr>
            <p:nvPr/>
          </p:nvSpPr>
          <p:spPr bwMode="auto">
            <a:xfrm>
              <a:off x="1402" y="2099"/>
              <a:ext cx="61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B2B2B2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bg1"/>
                  </a:solidFill>
                  <a:cs typeface="Arial" charset="0"/>
                </a:rPr>
                <a:t>Control</a:t>
              </a:r>
            </a:p>
          </p:txBody>
        </p:sp>
        <p:sp>
          <p:nvSpPr>
            <p:cNvPr id="248848" name="Text Box 16"/>
            <p:cNvSpPr txBox="1">
              <a:spLocks noChangeArrowheads="1"/>
            </p:cNvSpPr>
            <p:nvPr/>
          </p:nvSpPr>
          <p:spPr bwMode="auto">
            <a:xfrm>
              <a:off x="2291" y="2801"/>
              <a:ext cx="454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B2B2B2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 b="1" dirty="0">
                  <a:cs typeface="Arial" charset="0"/>
                </a:rPr>
                <a:t>COBIT2</a:t>
              </a:r>
            </a:p>
          </p:txBody>
        </p:sp>
      </p:grpSp>
      <p:sp>
        <p:nvSpPr>
          <p:cNvPr id="248852" name="Rectangle 20"/>
          <p:cNvSpPr>
            <a:spLocks noChangeArrowheads="1"/>
          </p:cNvSpPr>
          <p:nvPr/>
        </p:nvSpPr>
        <p:spPr bwMode="auto">
          <a:xfrm>
            <a:off x="1400411" y="4324935"/>
            <a:ext cx="1596677" cy="1140318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dirty="0">
              <a:cs typeface="Arial" charset="0"/>
            </a:endParaRPr>
          </a:p>
        </p:txBody>
      </p:sp>
      <p:sp>
        <p:nvSpPr>
          <p:cNvPr id="248853" name="Text Box 21"/>
          <p:cNvSpPr txBox="1">
            <a:spLocks noChangeArrowheads="1"/>
          </p:cNvSpPr>
          <p:nvPr/>
        </p:nvSpPr>
        <p:spPr bwMode="auto">
          <a:xfrm>
            <a:off x="1660033" y="4439865"/>
            <a:ext cx="901260" cy="418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cs typeface="Arial" charset="0"/>
              </a:rPr>
              <a:t>Audit</a:t>
            </a:r>
          </a:p>
        </p:txBody>
      </p:sp>
      <p:sp>
        <p:nvSpPr>
          <p:cNvPr id="248857" name="Text Box 25"/>
          <p:cNvSpPr txBox="1">
            <a:spLocks noChangeArrowheads="1"/>
          </p:cNvSpPr>
          <p:nvPr/>
        </p:nvSpPr>
        <p:spPr bwMode="auto">
          <a:xfrm>
            <a:off x="1818790" y="5064795"/>
            <a:ext cx="70243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1100" b="1" dirty="0">
                <a:cs typeface="Arial" charset="0"/>
              </a:rPr>
              <a:t>COBIT1</a:t>
            </a:r>
          </a:p>
        </p:txBody>
      </p: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571472" y="1555847"/>
            <a:ext cx="7725616" cy="4607960"/>
            <a:chOff x="810" y="847"/>
            <a:chExt cx="4166" cy="2566"/>
          </a:xfrm>
        </p:grpSpPr>
        <p:sp>
          <p:nvSpPr>
            <p:cNvPr id="248837" name="Text Box 5"/>
            <p:cNvSpPr txBox="1">
              <a:spLocks noChangeArrowheads="1"/>
            </p:cNvSpPr>
            <p:nvPr/>
          </p:nvSpPr>
          <p:spPr bwMode="auto">
            <a:xfrm>
              <a:off x="3542" y="3103"/>
              <a:ext cx="74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dirty="0" smtClean="0">
                  <a:cs typeface="Arial" charset="0"/>
                </a:rPr>
                <a:t>2005/7</a:t>
              </a:r>
              <a:endParaRPr lang="en-GB" dirty="0">
                <a:cs typeface="Arial" charset="0"/>
              </a:endParaRPr>
            </a:p>
          </p:txBody>
        </p:sp>
        <p:sp>
          <p:nvSpPr>
            <p:cNvPr id="248842" name="Text Box 10"/>
            <p:cNvSpPr txBox="1">
              <a:spLocks noChangeArrowheads="1"/>
            </p:cNvSpPr>
            <p:nvPr/>
          </p:nvSpPr>
          <p:spPr bwMode="auto">
            <a:xfrm>
              <a:off x="2792" y="3103"/>
              <a:ext cx="58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265B95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dirty="0">
                  <a:cs typeface="Arial" charset="0"/>
                </a:rPr>
                <a:t>2000</a:t>
              </a:r>
            </a:p>
          </p:txBody>
        </p:sp>
        <p:sp>
          <p:nvSpPr>
            <p:cNvPr id="248847" name="Text Box 15"/>
            <p:cNvSpPr txBox="1">
              <a:spLocks noChangeArrowheads="1"/>
            </p:cNvSpPr>
            <p:nvPr/>
          </p:nvSpPr>
          <p:spPr bwMode="auto">
            <a:xfrm>
              <a:off x="1976" y="3103"/>
              <a:ext cx="58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B2B2B2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dirty="0">
                  <a:cs typeface="Arial" charset="0"/>
                </a:rPr>
                <a:t>1998</a:t>
              </a:r>
            </a:p>
          </p:txBody>
        </p:sp>
        <p:sp>
          <p:nvSpPr>
            <p:cNvPr id="248851" name="Text Box 19"/>
            <p:cNvSpPr txBox="1">
              <a:spLocks noChangeArrowheads="1"/>
            </p:cNvSpPr>
            <p:nvPr/>
          </p:nvSpPr>
          <p:spPr bwMode="auto">
            <a:xfrm flipV="1">
              <a:off x="810" y="1593"/>
              <a:ext cx="349" cy="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/>
            <a:p>
              <a:pPr eaLnBrk="0" hangingPunct="0"/>
              <a:r>
                <a:rPr lang="en-US" sz="1500" dirty="0">
                  <a:cs typeface="Arial" charset="0"/>
                </a:rPr>
                <a:t> </a:t>
              </a:r>
              <a:r>
                <a:rPr lang="fr-BE" sz="1500" dirty="0">
                  <a:cs typeface="Arial" charset="0"/>
                </a:rPr>
                <a:t>Evolution</a:t>
              </a:r>
              <a:r>
                <a:rPr lang="en-US" sz="1500" dirty="0">
                  <a:cs typeface="Arial" charset="0"/>
                </a:rPr>
                <a:t> </a:t>
              </a:r>
            </a:p>
          </p:txBody>
        </p:sp>
        <p:sp>
          <p:nvSpPr>
            <p:cNvPr id="248854" name="Line 22"/>
            <p:cNvSpPr>
              <a:spLocks noChangeShapeType="1"/>
            </p:cNvSpPr>
            <p:nvPr/>
          </p:nvSpPr>
          <p:spPr bwMode="auto">
            <a:xfrm flipV="1">
              <a:off x="1257" y="847"/>
              <a:ext cx="0" cy="21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l-BE"/>
            </a:p>
          </p:txBody>
        </p:sp>
        <p:sp>
          <p:nvSpPr>
            <p:cNvPr id="248855" name="Line 23"/>
            <p:cNvSpPr>
              <a:spLocks noChangeShapeType="1"/>
            </p:cNvSpPr>
            <p:nvPr/>
          </p:nvSpPr>
          <p:spPr bwMode="auto">
            <a:xfrm>
              <a:off x="1257" y="3024"/>
              <a:ext cx="37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nl-BE"/>
            </a:p>
          </p:txBody>
        </p:sp>
        <p:sp>
          <p:nvSpPr>
            <p:cNvPr id="248856" name="Text Box 24"/>
            <p:cNvSpPr txBox="1">
              <a:spLocks noChangeArrowheads="1"/>
            </p:cNvSpPr>
            <p:nvPr/>
          </p:nvSpPr>
          <p:spPr bwMode="auto">
            <a:xfrm>
              <a:off x="1160" y="3103"/>
              <a:ext cx="58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dirty="0">
                  <a:cs typeface="Arial" charset="0"/>
                </a:rPr>
                <a:t>1996</a:t>
              </a:r>
            </a:p>
          </p:txBody>
        </p:sp>
      </p:grp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7009656" y="5607114"/>
            <a:ext cx="1086583" cy="55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cs typeface="Arial" charset="0"/>
              </a:rPr>
              <a:t>2012</a:t>
            </a:r>
            <a:endParaRPr lang="en-GB" dirty="0">
              <a:cs typeface="Arial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899291" y="3279789"/>
            <a:ext cx="1246187" cy="7757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929322" y="3500438"/>
            <a:ext cx="12461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Val IT 2.0</a:t>
            </a:r>
          </a:p>
          <a:p>
            <a:pPr algn="ctr"/>
            <a:r>
              <a:rPr lang="en-US" sz="1100" dirty="0"/>
              <a:t>(2008)</a:t>
            </a:r>
          </a:p>
        </p:txBody>
      </p:sp>
      <p:sp>
        <p:nvSpPr>
          <p:cNvPr id="37" name="Oval 36"/>
          <p:cNvSpPr/>
          <p:nvPr/>
        </p:nvSpPr>
        <p:spPr>
          <a:xfrm>
            <a:off x="5899291" y="4227958"/>
            <a:ext cx="1246187" cy="7757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899291" y="4400356"/>
            <a:ext cx="124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Risk IT</a:t>
            </a:r>
          </a:p>
          <a:p>
            <a:pPr algn="ctr"/>
            <a:r>
              <a:rPr lang="en-US" sz="1200" dirty="0"/>
              <a:t>(2009)</a:t>
            </a:r>
          </a:p>
        </p:txBody>
      </p:sp>
      <p:sp>
        <p:nvSpPr>
          <p:cNvPr id="39" name="Oval 38"/>
          <p:cNvSpPr/>
          <p:nvPr/>
        </p:nvSpPr>
        <p:spPr>
          <a:xfrm>
            <a:off x="5899291" y="2417816"/>
            <a:ext cx="1246187" cy="7757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899291" y="2590214"/>
            <a:ext cx="12461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BMIS</a:t>
            </a:r>
          </a:p>
          <a:p>
            <a:pPr algn="ctr"/>
            <a:r>
              <a:rPr lang="en-US" sz="1100" dirty="0"/>
              <a:t>(2010)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164C6C"/>
                </a:solidFill>
              </a:rPr>
              <a:t>The Evolution of COBIT 5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4294967295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B149499-4F3E-465C-B433-3233CF76CEC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755530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4885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in many area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285860"/>
            <a:ext cx="5357850" cy="4932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 Auditing?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Evaluating criteria conformity: ITIL </a:t>
            </a:r>
          </a:p>
          <a:p>
            <a:r>
              <a:rPr lang="en-US" dirty="0" smtClean="0"/>
              <a:t>Assessment  :  </a:t>
            </a:r>
          </a:p>
          <a:p>
            <a:pPr lvl="1"/>
            <a:r>
              <a:rPr lang="en-US" dirty="0" smtClean="0"/>
              <a:t>Quantitative : Balanced Score Card: maturity model (</a:t>
            </a:r>
            <a:r>
              <a:rPr lang="en-US" dirty="0" err="1" smtClean="0"/>
              <a:t>cobit</a:t>
            </a:r>
            <a:r>
              <a:rPr lang="en-US" dirty="0" smtClean="0"/>
              <a:t> 4.1)</a:t>
            </a:r>
          </a:p>
          <a:p>
            <a:pPr lvl="1"/>
            <a:r>
              <a:rPr lang="en-US" dirty="0" smtClean="0"/>
              <a:t>Qualitative :  PAM </a:t>
            </a:r>
            <a:r>
              <a:rPr lang="en-US" dirty="0" err="1" smtClean="0"/>
              <a:t>Cobit</a:t>
            </a:r>
            <a:r>
              <a:rPr lang="en-US" dirty="0" smtClean="0"/>
              <a:t> 5 (e.g. Partially, Not available, Fulfilled )</a:t>
            </a:r>
          </a:p>
          <a:p>
            <a:r>
              <a:rPr lang="en-US" dirty="0" smtClean="0"/>
              <a:t>Inspection : CMMI model </a:t>
            </a:r>
          </a:p>
          <a:p>
            <a:r>
              <a:rPr lang="en-US" dirty="0" smtClean="0"/>
              <a:t>Comparing to standard, framework, requirement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entire organizations</a:t>
            </a:r>
          </a:p>
          <a:p>
            <a:r>
              <a:rPr lang="en-US" dirty="0" smtClean="0"/>
              <a:t>individual business units</a:t>
            </a:r>
          </a:p>
          <a:p>
            <a:r>
              <a:rPr lang="en-US" dirty="0" smtClean="0"/>
              <a:t>mission functions and business processes</a:t>
            </a:r>
          </a:p>
          <a:p>
            <a:r>
              <a:rPr lang="en-US" dirty="0" smtClean="0"/>
              <a:t>Services</a:t>
            </a:r>
          </a:p>
          <a:p>
            <a:r>
              <a:rPr lang="en-US" dirty="0" smtClean="0"/>
              <a:t>Systems</a:t>
            </a:r>
          </a:p>
          <a:p>
            <a:r>
              <a:rPr lang="en-US" dirty="0" smtClean="0"/>
              <a:t>Infrastructure</a:t>
            </a:r>
          </a:p>
          <a:p>
            <a:r>
              <a:rPr lang="en-US" dirty="0" smtClean="0"/>
              <a:t>or technology components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85720" y="5357826"/>
            <a:ext cx="8245475" cy="49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Focused on :  controlling, finding bias (differentiation to standard</a:t>
            </a:r>
            <a:r>
              <a:rPr lang="en-US" sz="2800" kern="0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), method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make IT audit?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Audit 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External Audit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do IT Auditing?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Preventive</a:t>
            </a:r>
          </a:p>
          <a:p>
            <a:r>
              <a:rPr lang="en-US" dirty="0" smtClean="0"/>
              <a:t>Correcting </a:t>
            </a:r>
          </a:p>
          <a:p>
            <a:r>
              <a:rPr lang="en-US" dirty="0" smtClean="0"/>
              <a:t>Detective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iro_black">
  <a:themeElements>
    <a:clrScheme name="spiro_black 1">
      <a:dk1>
        <a:srgbClr val="CCCCFF"/>
      </a:dk1>
      <a:lt1>
        <a:srgbClr val="FFFFFF"/>
      </a:lt1>
      <a:dk2>
        <a:srgbClr val="000000"/>
      </a:dk2>
      <a:lt2>
        <a:srgbClr val="808080"/>
      </a:lt2>
      <a:accent1>
        <a:srgbClr val="7889FB"/>
      </a:accent1>
      <a:accent2>
        <a:srgbClr val="DFFF66"/>
      </a:accent2>
      <a:accent3>
        <a:srgbClr val="AAAAAA"/>
      </a:accent3>
      <a:accent4>
        <a:srgbClr val="DADADA"/>
      </a:accent4>
      <a:accent5>
        <a:srgbClr val="BEC4FD"/>
      </a:accent5>
      <a:accent6>
        <a:srgbClr val="CAE75C"/>
      </a:accent6>
      <a:hlink>
        <a:srgbClr val="0909F9"/>
      </a:hlink>
      <a:folHlink>
        <a:srgbClr val="D18213"/>
      </a:folHlink>
    </a:clrScheme>
    <a:fontScheme name="spiro_blac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9933"/>
            </a:gs>
            <a:gs pos="100000">
              <a:srgbClr val="FFCC66"/>
            </a:gs>
          </a:gsLst>
          <a:lin ang="5400000" scaled="1"/>
        </a:gradFill>
        <a:ln w="9525" cap="flat" cmpd="sng" algn="ctr">
          <a:solidFill>
            <a:srgbClr val="D2C3AE"/>
          </a:solidFill>
          <a:prstDash val="solid"/>
          <a:round/>
          <a:headEnd type="none" w="med" len="med"/>
          <a:tailEnd type="none" w="med" len="med"/>
        </a:ln>
        <a:effectLst>
          <a:outerShdw dist="45791" dir="3378596" algn="ctr" rotWithShape="0">
            <a:srgbClr val="CCCCFF">
              <a:alpha val="25000"/>
            </a:srgbClr>
          </a:outerShdw>
        </a:effectLst>
      </a:spPr>
      <a:bodyPr vert="horz" wrap="squar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9933"/>
            </a:gs>
            <a:gs pos="100000">
              <a:srgbClr val="FFCC66"/>
            </a:gs>
          </a:gsLst>
          <a:lin ang="5400000" scaled="1"/>
        </a:gradFill>
        <a:ln w="9525" cap="flat" cmpd="sng" algn="ctr">
          <a:solidFill>
            <a:srgbClr val="D2C3AE"/>
          </a:solidFill>
          <a:prstDash val="solid"/>
          <a:round/>
          <a:headEnd type="none" w="med" len="med"/>
          <a:tailEnd type="none" w="med" len="med"/>
        </a:ln>
        <a:effectLst>
          <a:outerShdw dist="45791" dir="3378596" algn="ctr" rotWithShape="0">
            <a:srgbClr val="CCCCFF">
              <a:alpha val="25000"/>
            </a:srgbClr>
          </a:outerShdw>
        </a:effectLst>
      </a:spPr>
      <a:bodyPr vert="horz" wrap="squar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piro_black 1">
        <a:dk1>
          <a:srgbClr val="CCCCFF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0909F9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IBM 2 template</Template>
  <TotalTime>343</TotalTime>
  <Words>874</Words>
  <Application>Microsoft Office PowerPoint</Application>
  <PresentationFormat>On-screen Show (4:3)</PresentationFormat>
  <Paragraphs>150</Paragraphs>
  <Slides>27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spiro_black</vt:lpstr>
      <vt:lpstr>IT Audit and Control</vt:lpstr>
      <vt:lpstr>Sylabus</vt:lpstr>
      <vt:lpstr>Reference</vt:lpstr>
      <vt:lpstr>The Evolution of COBIT 5</vt:lpstr>
      <vt:lpstr>Audit in many area</vt:lpstr>
      <vt:lpstr>What is IT Auditing?</vt:lpstr>
      <vt:lpstr>What to audit</vt:lpstr>
      <vt:lpstr>Who make IT audit?</vt:lpstr>
      <vt:lpstr>Why should do IT Auditing? </vt:lpstr>
      <vt:lpstr>Some reason to do IT Auditing</vt:lpstr>
      <vt:lpstr>Some reason to do IT Auditing (2)</vt:lpstr>
      <vt:lpstr>Who perform IT Auditing (The Actor)</vt:lpstr>
      <vt:lpstr>External Auditor from ISACA</vt:lpstr>
      <vt:lpstr>How to become IT Auditor </vt:lpstr>
      <vt:lpstr>The good thing of IT Auditing (Auditing Context)</vt:lpstr>
      <vt:lpstr>Categories of Performance Measures</vt:lpstr>
      <vt:lpstr>IS Auditor &amp; IT Governance</vt:lpstr>
      <vt:lpstr>Audit: Recognizing Problems</vt:lpstr>
      <vt:lpstr>Audit: Review Documentation</vt:lpstr>
      <vt:lpstr>IT Governance</vt:lpstr>
      <vt:lpstr>IT Governance</vt:lpstr>
      <vt:lpstr>Risk Management</vt:lpstr>
      <vt:lpstr>Risk Management</vt:lpstr>
      <vt:lpstr>Compliance and certification</vt:lpstr>
      <vt:lpstr>Quality management and quality assurance</vt:lpstr>
      <vt:lpstr>The PDCA cycle popularized by W. Edwards Deming</vt:lpstr>
      <vt:lpstr>Information Security Management System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Audit and Control</dc:title>
  <dc:creator>YEFFRY </dc:creator>
  <cp:lastModifiedBy>YEFFRY </cp:lastModifiedBy>
  <cp:revision>10</cp:revision>
  <dcterms:created xsi:type="dcterms:W3CDTF">2014-08-14T14:28:49Z</dcterms:created>
  <dcterms:modified xsi:type="dcterms:W3CDTF">2016-08-10T02:43:22Z</dcterms:modified>
</cp:coreProperties>
</file>