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2" r:id="rId3"/>
    <p:sldId id="273" r:id="rId4"/>
    <p:sldId id="279" r:id="rId5"/>
    <p:sldId id="262" r:id="rId6"/>
    <p:sldId id="276" r:id="rId7"/>
    <p:sldId id="275" r:id="rId8"/>
    <p:sldId id="277" r:id="rId9"/>
    <p:sldId id="278" r:id="rId10"/>
    <p:sldId id="280" r:id="rId11"/>
    <p:sldId id="281" r:id="rId12"/>
    <p:sldId id="282" r:id="rId13"/>
    <p:sldId id="285" r:id="rId14"/>
    <p:sldId id="283" r:id="rId15"/>
    <p:sldId id="274" r:id="rId16"/>
    <p:sldId id="284" r:id="rId17"/>
    <p:sldId id="286" r:id="rId18"/>
    <p:sldId id="287" r:id="rId19"/>
    <p:sldId id="289"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A4A29A-5C9C-438D-994E-8D83BE93CB51}">
          <p14:sldIdLst>
            <p14:sldId id="256"/>
            <p14:sldId id="272"/>
            <p14:sldId id="273"/>
            <p14:sldId id="279"/>
            <p14:sldId id="262"/>
            <p14:sldId id="276"/>
            <p14:sldId id="275"/>
            <p14:sldId id="277"/>
            <p14:sldId id="278"/>
            <p14:sldId id="280"/>
            <p14:sldId id="281"/>
            <p14:sldId id="282"/>
            <p14:sldId id="285"/>
            <p14:sldId id="283"/>
            <p14:sldId id="274"/>
            <p14:sldId id="284"/>
            <p14:sldId id="286"/>
            <p14:sldId id="287"/>
            <p14:sldId id="289"/>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41" autoAdjust="0"/>
  </p:normalViewPr>
  <p:slideViewPr>
    <p:cSldViewPr snapToGrid="0">
      <p:cViewPr varScale="1">
        <p:scale>
          <a:sx n="65" d="100"/>
          <a:sy n="65" d="100"/>
        </p:scale>
        <p:origin x="852" y="60"/>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08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66DFB-67C1-4342-BBDD-CA7E824CE7D0}" type="datetimeFigureOut">
              <a:rPr lang="en-US" smtClean="0"/>
              <a:t>9/4/2016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B7E0-B708-4BB5-A38D-2BE874625C9C}" type="slidenum">
              <a:rPr lang="en-US" smtClean="0"/>
              <a:t>‹#›</a:t>
            </a:fld>
            <a:endParaRPr lang="en-US"/>
          </a:p>
        </p:txBody>
      </p:sp>
    </p:spTree>
    <p:extLst>
      <p:ext uri="{BB962C8B-B14F-4D97-AF65-F5344CB8AC3E}">
        <p14:creationId xmlns:p14="http://schemas.microsoft.com/office/powerpoint/2010/main" val="423186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Infiltration </a:t>
            </a:r>
            <a:r>
              <a:rPr lang="en-US" dirty="0" smtClean="0"/>
              <a:t>There are a variety of methods an attacker can use to gain access to a corporate network. They can look for weaknesses in external-facing systems, such as using an SQL injection on a web server or finding a periphery device that still uses the default manufacturer password. Alternatively they can attack from within by sending a spear-phishing email to an individual within the organization. The spear-phishing email could contain a malicious attachment or a link to a website which installs a back door program onto the victim’s computer.</a:t>
            </a:r>
          </a:p>
          <a:p>
            <a:r>
              <a:rPr lang="en-US" b="1" dirty="0" smtClean="0"/>
              <a:t>Network traversal </a:t>
            </a:r>
            <a:r>
              <a:rPr lang="en-US" dirty="0" smtClean="0"/>
              <a:t>Once inside the network, the attackers need to gain access to their ultimate targets–the POS systems. Attackers will typically use a variety of tools to map out the network in order to locate systems within the CDE. While they may exploit vulnerabilities or use other techniques to gain access to these systems, often the simplest method of gaining access is by obtaining user credentials. User credentials may be obtained through keylogging Trojans, password-hash extraction, cracking, and/or replaying captured login sequences, or even brute force. </a:t>
            </a:r>
          </a:p>
          <a:p>
            <a:r>
              <a:rPr lang="en-US" b="1" dirty="0" smtClean="0"/>
              <a:t>Data-stealing tools </a:t>
            </a:r>
            <a:r>
              <a:rPr lang="en-US" dirty="0" smtClean="0"/>
              <a:t>Malware which is purposely built to steal data from POS systems is widely available in the underground marketplace. In some attacks, network-sniffing tools are used to collect credit card numbers as they traversed internal unencrypted networks. </a:t>
            </a:r>
          </a:p>
          <a:p>
            <a:r>
              <a:rPr lang="en-US" b="1" dirty="0" smtClean="0"/>
              <a:t>Persistence and stealth</a:t>
            </a:r>
          </a:p>
          <a:p>
            <a:r>
              <a:rPr lang="en-US" b="1" dirty="0" smtClean="0"/>
              <a:t>Exfiltration</a:t>
            </a:r>
            <a:r>
              <a:rPr lang="en-US" dirty="0" smtClean="0"/>
              <a:t> The attackers may hijack an internal system to act as their staging server. They will attempt to identify a server that regularly communicates with the POS systems and piggyback on normal communications to avoid detection. Any data collected by the RAM-scraping malware will be sent to this staging server, where it is stored and aggregated until a suitable time to transmit to the attacker.</a:t>
            </a:r>
            <a:endParaRPr lang="en-US" b="1" dirty="0"/>
          </a:p>
        </p:txBody>
      </p:sp>
      <p:sp>
        <p:nvSpPr>
          <p:cNvPr id="4" name="Slide Number Placeholder 3"/>
          <p:cNvSpPr>
            <a:spLocks noGrp="1"/>
          </p:cNvSpPr>
          <p:nvPr>
            <p:ph type="sldNum" sz="quarter" idx="10"/>
          </p:nvPr>
        </p:nvSpPr>
        <p:spPr/>
        <p:txBody>
          <a:bodyPr/>
          <a:lstStyle/>
          <a:p>
            <a:fld id="{9AD6B7E0-B708-4BB5-A38D-2BE874625C9C}" type="slidenum">
              <a:rPr lang="en-US" smtClean="0"/>
              <a:t>12</a:t>
            </a:fld>
            <a:endParaRPr lang="en-US"/>
          </a:p>
        </p:txBody>
      </p:sp>
    </p:spTree>
    <p:extLst>
      <p:ext uri="{BB962C8B-B14F-4D97-AF65-F5344CB8AC3E}">
        <p14:creationId xmlns:p14="http://schemas.microsoft.com/office/powerpoint/2010/main" val="1175031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D406E8-A1EC-42FC-97E2-D3C1D7E5FB75}" type="datetimeFigureOut">
              <a:rPr lang="en-US" smtClean="0"/>
              <a:pPr/>
              <a:t>9/4/2016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004" y="286291"/>
            <a:ext cx="369652" cy="365125"/>
          </a:xfrm>
        </p:spPr>
        <p:txBody>
          <a:bodyPr/>
          <a:lstStyle/>
          <a:p>
            <a:fld id="{04D12CA3-FA88-4759-8E45-F898DA8D2902}"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155" y="5393624"/>
            <a:ext cx="1770434" cy="826903"/>
          </a:xfrm>
          <a:prstGeom prst="rect">
            <a:avLst/>
          </a:prstGeom>
        </p:spPr>
      </p:pic>
      <p:sp>
        <p:nvSpPr>
          <p:cNvPr id="9" name="Rectangle 8"/>
          <p:cNvSpPr/>
          <p:nvPr userDrawn="1"/>
        </p:nvSpPr>
        <p:spPr>
          <a:xfrm>
            <a:off x="6186792" y="6189573"/>
            <a:ext cx="3058424" cy="400110"/>
          </a:xfrm>
          <a:prstGeom prst="rect">
            <a:avLst/>
          </a:prstGeom>
          <a:noFill/>
        </p:spPr>
        <p:txBody>
          <a:bodyPr wrap="square" lIns="91440" tIns="45720" rIns="91440" bIns="45720">
            <a:spAutoFit/>
          </a:bodyPr>
          <a:lstStyle/>
          <a:p>
            <a:pPr algn="ctr"/>
            <a:r>
              <a:rPr lang="en-US" sz="2000" b="0" cap="none" spc="0" dirty="0" smtClean="0">
                <a:ln w="0"/>
                <a:solidFill>
                  <a:schemeClr val="accent5">
                    <a:lumMod val="50000"/>
                  </a:schemeClr>
                </a:solidFill>
                <a:effectLst>
                  <a:outerShdw blurRad="38100" dist="19050" dir="2700000" algn="tl" rotWithShape="0">
                    <a:schemeClr val="dk1">
                      <a:alpha val="40000"/>
                    </a:schemeClr>
                  </a:outerShdw>
                </a:effectLst>
              </a:rPr>
              <a:t>[S3] Salix</a:t>
            </a:r>
            <a:r>
              <a:rPr lang="en-US" sz="2000" b="0" cap="none" spc="0" baseline="0" dirty="0" smtClean="0">
                <a:ln w="0"/>
                <a:solidFill>
                  <a:schemeClr val="accent5">
                    <a:lumMod val="50000"/>
                  </a:schemeClr>
                </a:solidFill>
                <a:effectLst>
                  <a:outerShdw blurRad="38100" dist="19050" dir="2700000" algn="tl" rotWithShape="0">
                    <a:schemeClr val="dk1">
                      <a:alpha val="40000"/>
                    </a:schemeClr>
                  </a:outerShdw>
                </a:effectLst>
              </a:rPr>
              <a:t> </a:t>
            </a:r>
            <a:r>
              <a:rPr lang="en-US" sz="2000" b="0" cap="none" spc="0" baseline="0" dirty="0" err="1" smtClean="0">
                <a:ln w="0"/>
                <a:solidFill>
                  <a:schemeClr val="accent5">
                    <a:lumMod val="50000"/>
                  </a:schemeClr>
                </a:solidFill>
                <a:effectLst>
                  <a:outerShdw blurRad="38100" dist="19050" dir="2700000" algn="tl" rotWithShape="0">
                    <a:schemeClr val="dk1">
                      <a:alpha val="40000"/>
                    </a:schemeClr>
                  </a:outerShdw>
                </a:effectLst>
              </a:rPr>
              <a:t>Scura</a:t>
            </a:r>
            <a:r>
              <a:rPr lang="en-US" sz="2000" b="0" cap="none" spc="0" baseline="0" dirty="0" smtClean="0">
                <a:ln w="0"/>
                <a:solidFill>
                  <a:schemeClr val="accent5">
                    <a:lumMod val="50000"/>
                  </a:schemeClr>
                </a:solidFill>
                <a:effectLst>
                  <a:outerShdw blurRad="38100" dist="19050" dir="2700000" algn="tl" rotWithShape="0">
                    <a:schemeClr val="dk1">
                      <a:alpha val="40000"/>
                    </a:schemeClr>
                  </a:outerShdw>
                </a:effectLst>
              </a:rPr>
              <a:t> Sanctuary</a:t>
            </a:r>
            <a:endParaRPr lang="en-US" sz="2000" b="0" cap="none" spc="0" dirty="0">
              <a:ln w="0"/>
              <a:solidFill>
                <a:schemeClr val="accent5">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18991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D406E8-A1EC-42FC-97E2-D3C1D7E5FB75}" type="datetimeFigureOut">
              <a:rPr lang="en-US" smtClean="0"/>
              <a:pPr/>
              <a:t>9/4/2016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1773262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D406E8-A1EC-42FC-97E2-D3C1D7E5FB75}" type="datetimeFigureOut">
              <a:rPr lang="en-US" smtClean="0"/>
              <a:pPr/>
              <a:t>9/4/2016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3460187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D406E8-A1EC-42FC-97E2-D3C1D7E5FB75}" type="datetimeFigureOut">
              <a:rPr lang="en-US" smtClean="0"/>
              <a:pPr/>
              <a:t>9/4/2016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63403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D406E8-A1EC-42FC-97E2-D3C1D7E5FB75}" type="datetimeFigureOut">
              <a:rPr lang="en-US" smtClean="0"/>
              <a:pPr/>
              <a:t>9/4/2016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636" y="182563"/>
            <a:ext cx="431665" cy="365125"/>
          </a:xfrm>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956820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406E8-A1EC-42FC-97E2-D3C1D7E5FB75}" type="datetimeFigureOut">
              <a:rPr lang="en-US" smtClean="0"/>
              <a:pPr/>
              <a:t>9/4/2016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401357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D406E8-A1EC-42FC-97E2-D3C1D7E5FB75}" type="datetimeFigureOut">
              <a:rPr lang="en-US" smtClean="0"/>
              <a:pPr/>
              <a:t>9/4/2016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20716746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D406E8-A1EC-42FC-97E2-D3C1D7E5FB75}" type="datetimeFigureOut">
              <a:rPr lang="en-US" smtClean="0"/>
              <a:pPr/>
              <a:t>9/4/2016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3559024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D406E8-A1EC-42FC-97E2-D3C1D7E5FB75}" type="datetimeFigureOut">
              <a:rPr lang="en-US" smtClean="0"/>
              <a:pPr/>
              <a:t>9/4/2016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35683135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406E8-A1EC-42FC-97E2-D3C1D7E5FB75}" type="datetimeFigureOut">
              <a:rPr lang="en-US" smtClean="0"/>
              <a:pPr/>
              <a:t>9/4/2016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32403909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406E8-A1EC-42FC-97E2-D3C1D7E5FB75}" type="datetimeFigureOut">
              <a:rPr lang="en-US" smtClean="0"/>
              <a:pPr/>
              <a:t>9/4/2016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8857880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406E8-A1EC-42FC-97E2-D3C1D7E5FB75}" type="datetimeFigureOut">
              <a:rPr lang="en-US" smtClean="0"/>
              <a:pPr/>
              <a:t>9/4/2016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12CA3-FA88-4759-8E45-F898DA8D2902}" type="slidenum">
              <a:rPr lang="en-US" smtClean="0"/>
              <a:pPr/>
              <a:t>‹#›</a:t>
            </a:fld>
            <a:endParaRPr lang="en-US"/>
          </a:p>
        </p:txBody>
      </p:sp>
    </p:spTree>
    <p:extLst>
      <p:ext uri="{BB962C8B-B14F-4D97-AF65-F5344CB8AC3E}">
        <p14:creationId xmlns:p14="http://schemas.microsoft.com/office/powerpoint/2010/main" val="16851273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406E8-A1EC-42FC-97E2-D3C1D7E5FB75}" type="datetimeFigureOut">
              <a:rPr lang="en-US" smtClean="0"/>
              <a:pPr/>
              <a:t>9/4/2016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12CA3-FA88-4759-8E45-F898DA8D2902}" type="slidenum">
              <a:rPr lang="en-US" smtClean="0"/>
              <a:pPr/>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10918" y="5506905"/>
            <a:ext cx="1509527" cy="705043"/>
          </a:xfrm>
          <a:prstGeom prst="rect">
            <a:avLst/>
          </a:prstGeom>
        </p:spPr>
      </p:pic>
      <p:sp>
        <p:nvSpPr>
          <p:cNvPr id="12" name="Rectangle 11"/>
          <p:cNvSpPr/>
          <p:nvPr userDrawn="1"/>
        </p:nvSpPr>
        <p:spPr>
          <a:xfrm>
            <a:off x="6302325" y="6176963"/>
            <a:ext cx="2841675" cy="400110"/>
          </a:xfrm>
          <a:prstGeom prst="rect">
            <a:avLst/>
          </a:prstGeom>
          <a:noFill/>
        </p:spPr>
        <p:txBody>
          <a:bodyPr wrap="none" lIns="91440" tIns="45720" rIns="91440" bIns="45720">
            <a:spAutoFit/>
          </a:bodyPr>
          <a:lstStyle/>
          <a:p>
            <a:pPr algn="ctr"/>
            <a:r>
              <a:rPr lang="en-US" sz="2000" b="0" cap="none" spc="0" dirty="0" smtClean="0">
                <a:ln w="0"/>
                <a:solidFill>
                  <a:schemeClr val="accent5">
                    <a:lumMod val="50000"/>
                  </a:schemeClr>
                </a:solidFill>
                <a:effectLst>
                  <a:outerShdw blurRad="38100" dist="19050" dir="2700000" algn="tl" rotWithShape="0">
                    <a:schemeClr val="dk1">
                      <a:alpha val="40000"/>
                    </a:schemeClr>
                  </a:outerShdw>
                </a:effectLst>
              </a:rPr>
              <a:t>[S3]</a:t>
            </a:r>
            <a:r>
              <a:rPr lang="en-US" sz="2000" b="0" cap="none" spc="0" baseline="0" dirty="0" smtClean="0">
                <a:ln w="0"/>
                <a:solidFill>
                  <a:schemeClr val="accent5">
                    <a:lumMod val="50000"/>
                  </a:schemeClr>
                </a:solidFill>
                <a:effectLst>
                  <a:outerShdw blurRad="38100" dist="19050" dir="2700000" algn="tl" rotWithShape="0">
                    <a:schemeClr val="dk1">
                      <a:alpha val="40000"/>
                    </a:schemeClr>
                  </a:outerShdw>
                </a:effectLst>
              </a:rPr>
              <a:t> Salix </a:t>
            </a:r>
            <a:r>
              <a:rPr lang="en-US" sz="2000" b="0" cap="none" spc="0" baseline="0" dirty="0" err="1" smtClean="0">
                <a:ln w="0"/>
                <a:solidFill>
                  <a:schemeClr val="accent5">
                    <a:lumMod val="50000"/>
                  </a:schemeClr>
                </a:solidFill>
                <a:effectLst>
                  <a:outerShdw blurRad="38100" dist="19050" dir="2700000" algn="tl" rotWithShape="0">
                    <a:schemeClr val="dk1">
                      <a:alpha val="40000"/>
                    </a:schemeClr>
                  </a:outerShdw>
                </a:effectLst>
              </a:rPr>
              <a:t>Scura</a:t>
            </a:r>
            <a:r>
              <a:rPr lang="en-US" sz="2000" b="0" cap="none" spc="0" baseline="0" dirty="0" smtClean="0">
                <a:ln w="0"/>
                <a:solidFill>
                  <a:schemeClr val="accent5">
                    <a:lumMod val="50000"/>
                  </a:schemeClr>
                </a:solidFill>
                <a:effectLst>
                  <a:outerShdw blurRad="38100" dist="19050" dir="2700000" algn="tl" rotWithShape="0">
                    <a:schemeClr val="dk1">
                      <a:alpha val="40000"/>
                    </a:schemeClr>
                  </a:outerShdw>
                </a:effectLst>
              </a:rPr>
              <a:t> Sanctuary</a:t>
            </a:r>
            <a:endParaRPr lang="en-US" sz="2000" b="0" cap="none" spc="0" dirty="0">
              <a:ln w="0"/>
              <a:solidFill>
                <a:schemeClr val="accent5">
                  <a:lumMod val="50000"/>
                </a:schemeClr>
              </a:solidFill>
              <a:effectLst>
                <a:outerShdw blurRad="38100" dist="19050" dir="2700000" algn="tl" rotWithShape="0">
                  <a:schemeClr val="dk1">
                    <a:alpha val="40000"/>
                  </a:schemeClr>
                </a:outerShdw>
              </a:effectLst>
            </a:endParaRPr>
          </a:p>
        </p:txBody>
      </p:sp>
      <p:pic>
        <p:nvPicPr>
          <p:cNvPr id="14" name="Picture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52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hehackernews.com/2014/07/gmail-app-for-ios-leaves-users.html" TargetMode="External"/><Relationship Id="rId2" Type="http://schemas.openxmlformats.org/officeDocument/2006/relationships/hyperlink" Target="https://boris.in/blog/2016/the-bank-jo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C000"/>
                </a:solidFill>
                <a:ea typeface="Helvetica Neue" charset="0"/>
                <a:cs typeface="Helvetica Neue" charset="0"/>
              </a:rPr>
              <a:t>Vulnerability in Banking Financial Services</a:t>
            </a:r>
            <a:endParaRPr lang="en-US" b="1" dirty="0">
              <a:solidFill>
                <a:srgbClr val="FFC000"/>
              </a:solidFill>
            </a:endParaRPr>
          </a:p>
        </p:txBody>
      </p:sp>
      <p:sp>
        <p:nvSpPr>
          <p:cNvPr id="3" name="Subtitle 2"/>
          <p:cNvSpPr>
            <a:spLocks noGrp="1"/>
          </p:cNvSpPr>
          <p:nvPr>
            <p:ph type="subTitle" idx="1"/>
          </p:nvPr>
        </p:nvSpPr>
        <p:spPr/>
        <p:txBody>
          <a:bodyPr/>
          <a:lstStyle/>
          <a:p>
            <a:r>
              <a:rPr lang="en-US" b="1" dirty="0" smtClean="0">
                <a:latin typeface="Helvetica Neue" charset="0"/>
                <a:sym typeface="Helvetica Neue" charset="0"/>
              </a:rPr>
              <a:t>Digit Oktavianto</a:t>
            </a:r>
          </a:p>
          <a:p>
            <a:r>
              <a:rPr lang="en-US" b="1" dirty="0" smtClean="0">
                <a:latin typeface="Helvetica Neue" charset="0"/>
                <a:sym typeface="Helvetica Neue" charset="0"/>
              </a:rPr>
              <a:t>Solution Consultant @ </a:t>
            </a:r>
            <a:r>
              <a:rPr lang="en-US" b="1" dirty="0" err="1" smtClean="0">
                <a:latin typeface="Helvetica Neue" charset="0"/>
                <a:sym typeface="Helvetica Neue" charset="0"/>
              </a:rPr>
              <a:t>Sthree</a:t>
            </a:r>
            <a:endParaRPr lang="en-US" b="1" dirty="0" smtClean="0">
              <a:latin typeface="Helvetica Neue" charset="0"/>
              <a:sym typeface="Helvetica Neue" charset="0"/>
            </a:endParaRPr>
          </a:p>
          <a:p>
            <a:endParaRPr lang="en-US" dirty="0"/>
          </a:p>
        </p:txBody>
      </p:sp>
    </p:spTree>
    <p:extLst>
      <p:ext uri="{BB962C8B-B14F-4D97-AF65-F5344CB8AC3E}">
        <p14:creationId xmlns:p14="http://schemas.microsoft.com/office/powerpoint/2010/main" val="598528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ATM Malware on The Rise</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t>
            </a:r>
            <a:r>
              <a:rPr lang="en-US" dirty="0" smtClean="0"/>
              <a:t>he </a:t>
            </a:r>
            <a:r>
              <a:rPr lang="en-US" dirty="0"/>
              <a:t>main issue leading to the spread of malware is poor </a:t>
            </a:r>
            <a:r>
              <a:rPr lang="en-US" b="1" dirty="0"/>
              <a:t>physical</a:t>
            </a:r>
            <a:r>
              <a:rPr lang="en-US" dirty="0"/>
              <a:t> ATM </a:t>
            </a:r>
            <a:r>
              <a:rPr lang="en-US" dirty="0" smtClean="0"/>
              <a:t>security. </a:t>
            </a:r>
            <a:r>
              <a:rPr lang="en-US" dirty="0"/>
              <a:t>Once attackers are able to open the enclosure, they install malware, usually by inserting a USB or CD that has the malicious </a:t>
            </a:r>
            <a:r>
              <a:rPr lang="en-US" dirty="0" smtClean="0"/>
              <a:t>code</a:t>
            </a:r>
          </a:p>
          <a:p>
            <a:r>
              <a:rPr lang="en-US" dirty="0"/>
              <a:t>M</a:t>
            </a:r>
            <a:r>
              <a:rPr lang="en-US" dirty="0" smtClean="0"/>
              <a:t>any </a:t>
            </a:r>
            <a:r>
              <a:rPr lang="en-US" dirty="0"/>
              <a:t>ATMs operate on Windows XP, which is now obsolete, and rely on outdated security software, they are extremely vulnerable and attractive targets for </a:t>
            </a:r>
            <a:r>
              <a:rPr lang="en-US" dirty="0" smtClean="0"/>
              <a:t>attack</a:t>
            </a:r>
          </a:p>
          <a:p>
            <a:r>
              <a:rPr lang="en-US" dirty="0"/>
              <a:t>ATMs operating on outdated software across the globe creates a huge attack surface. It is clear that temporary fixes like new control locks and alarm systems will not stop the bleeding</a:t>
            </a:r>
            <a:r>
              <a:rPr lang="en-US" dirty="0" smtClean="0"/>
              <a:t>.</a:t>
            </a:r>
          </a:p>
          <a:p>
            <a:r>
              <a:rPr lang="en-US" dirty="0"/>
              <a:t>Anti-Virus software used by ATMs is unable to protect against this type of attack for several reasons.</a:t>
            </a:r>
            <a:endParaRPr lang="en-US" dirty="0" smtClean="0"/>
          </a:p>
          <a:p>
            <a:endParaRPr lang="en-US" dirty="0"/>
          </a:p>
        </p:txBody>
      </p:sp>
    </p:spTree>
    <p:extLst>
      <p:ext uri="{BB962C8B-B14F-4D97-AF65-F5344CB8AC3E}">
        <p14:creationId xmlns:p14="http://schemas.microsoft.com/office/powerpoint/2010/main" val="129202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Attacking POS System via Skimming and </a:t>
            </a:r>
            <a:r>
              <a:rPr lang="en-US" b="1" dirty="0" smtClean="0"/>
              <a:t>Malware</a:t>
            </a:r>
            <a:endParaRPr lang="en-US" b="1" dirty="0"/>
          </a:p>
        </p:txBody>
      </p:sp>
      <p:sp>
        <p:nvSpPr>
          <p:cNvPr id="3" name="Content Placeholder 2"/>
          <p:cNvSpPr>
            <a:spLocks noGrp="1"/>
          </p:cNvSpPr>
          <p:nvPr>
            <p:ph idx="1"/>
          </p:nvPr>
        </p:nvSpPr>
        <p:spPr/>
        <p:txBody>
          <a:bodyPr>
            <a:normAutofit lnSpcReduction="10000"/>
          </a:bodyPr>
          <a:lstStyle/>
          <a:p>
            <a:r>
              <a:rPr lang="en-US" dirty="0"/>
              <a:t>When an individual pays by swiping a credit card at a POS system, data contained in the card’s </a:t>
            </a:r>
            <a:r>
              <a:rPr lang="en-US" dirty="0" smtClean="0"/>
              <a:t>magnetic stripe is </a:t>
            </a:r>
            <a:r>
              <a:rPr lang="en-US" dirty="0"/>
              <a:t>read and then passed through a variety of systems and networks before reaching the retailer’s </a:t>
            </a:r>
            <a:r>
              <a:rPr lang="en-US" dirty="0" smtClean="0"/>
              <a:t>payment processor</a:t>
            </a:r>
          </a:p>
          <a:p>
            <a:r>
              <a:rPr lang="en-US" dirty="0"/>
              <a:t>Many POS systems are running older operating systems, such as Windows XP or Windows XP Embedded. These versions are more susceptible to vulnerabilities and are therefore more open to attack</a:t>
            </a:r>
            <a:r>
              <a:rPr lang="en-US" dirty="0" smtClean="0"/>
              <a:t>.</a:t>
            </a:r>
          </a:p>
          <a:p>
            <a:r>
              <a:rPr lang="en-US" dirty="0" smtClean="0"/>
              <a:t>Slow adoption of EMV standard for payments. </a:t>
            </a:r>
            <a:endParaRPr lang="en-US" dirty="0"/>
          </a:p>
        </p:txBody>
      </p:sp>
    </p:spTree>
    <p:extLst>
      <p:ext uri="{BB962C8B-B14F-4D97-AF65-F5344CB8AC3E}">
        <p14:creationId xmlns:p14="http://schemas.microsoft.com/office/powerpoint/2010/main" val="728967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Attacking POS System via Skimming and Malware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Typical anatomy attack on POS Systems :</a:t>
            </a:r>
          </a:p>
          <a:p>
            <a:pPr marL="0" indent="0">
              <a:buNone/>
            </a:pPr>
            <a:r>
              <a:rPr lang="en-US" dirty="0" smtClean="0"/>
              <a:t>Attacks </a:t>
            </a:r>
            <a:r>
              <a:rPr lang="en-US" dirty="0"/>
              <a:t>against POS systems in mature environments are typically multi-staged. </a:t>
            </a:r>
            <a:endParaRPr lang="en-US" dirty="0" smtClean="0"/>
          </a:p>
          <a:p>
            <a:r>
              <a:rPr lang="en-US" dirty="0" smtClean="0"/>
              <a:t>First</a:t>
            </a:r>
            <a:r>
              <a:rPr lang="en-US" dirty="0"/>
              <a:t>, the attacker must gain access to the victim’s network. Usually, they gain access to an associated network and not directly to the CDE. </a:t>
            </a:r>
            <a:endParaRPr lang="en-US" dirty="0" smtClean="0"/>
          </a:p>
          <a:p>
            <a:r>
              <a:rPr lang="en-US" dirty="0" smtClean="0"/>
              <a:t>They </a:t>
            </a:r>
            <a:r>
              <a:rPr lang="en-US" dirty="0"/>
              <a:t>must then traverse the network, ultimately gaining access to the POS systems. </a:t>
            </a:r>
            <a:endParaRPr lang="en-US" dirty="0" smtClean="0"/>
          </a:p>
          <a:p>
            <a:r>
              <a:rPr lang="en-US" dirty="0" smtClean="0"/>
              <a:t>Next</a:t>
            </a:r>
            <a:r>
              <a:rPr lang="en-US" dirty="0"/>
              <a:t>, they will install malware in order to steal data from the compromised systems</a:t>
            </a:r>
            <a:r>
              <a:rPr lang="en-US" dirty="0" smtClean="0"/>
              <a:t>.</a:t>
            </a:r>
          </a:p>
          <a:p>
            <a:r>
              <a:rPr lang="en-US" dirty="0" smtClean="0"/>
              <a:t>As </a:t>
            </a:r>
            <a:r>
              <a:rPr lang="en-US" dirty="0"/>
              <a:t>the POS system is unlikely to have external network access, the stolen data is then typically sent to an internal staging server and ultimately </a:t>
            </a:r>
            <a:r>
              <a:rPr lang="en-US" dirty="0" err="1"/>
              <a:t>exfiltrated</a:t>
            </a:r>
            <a:r>
              <a:rPr lang="en-US" dirty="0"/>
              <a:t> from the retailer’s network to the attacker.</a:t>
            </a:r>
          </a:p>
        </p:txBody>
      </p:sp>
    </p:spTree>
    <p:extLst>
      <p:ext uri="{BB962C8B-B14F-4D97-AF65-F5344CB8AC3E}">
        <p14:creationId xmlns:p14="http://schemas.microsoft.com/office/powerpoint/2010/main" val="399473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Attacking POS System via Skimming and Malware</a:t>
            </a:r>
            <a:endParaRPr lang="en-US" dirty="0"/>
          </a:p>
        </p:txBody>
      </p:sp>
      <p:sp>
        <p:nvSpPr>
          <p:cNvPr id="3" name="Content Placeholder 2"/>
          <p:cNvSpPr>
            <a:spLocks noGrp="1"/>
          </p:cNvSpPr>
          <p:nvPr>
            <p:ph idx="1"/>
          </p:nvPr>
        </p:nvSpPr>
        <p:spPr/>
        <p:txBody>
          <a:bodyPr/>
          <a:lstStyle/>
          <a:p>
            <a:pPr marL="0" indent="0">
              <a:buNone/>
            </a:pPr>
            <a:r>
              <a:rPr lang="en-US" dirty="0" err="1"/>
              <a:t>PoS</a:t>
            </a:r>
            <a:r>
              <a:rPr lang="en-US" dirty="0"/>
              <a:t> malware is described in four categories:</a:t>
            </a:r>
          </a:p>
          <a:p>
            <a:r>
              <a:rPr lang="en-US" dirty="0"/>
              <a:t>Network Sniffer</a:t>
            </a:r>
          </a:p>
          <a:p>
            <a:r>
              <a:rPr lang="en-US" dirty="0"/>
              <a:t>File Scraper</a:t>
            </a:r>
          </a:p>
          <a:p>
            <a:r>
              <a:rPr lang="en-US" dirty="0" err="1"/>
              <a:t>Keylogger</a:t>
            </a:r>
            <a:endParaRPr lang="en-US" dirty="0"/>
          </a:p>
          <a:p>
            <a:r>
              <a:rPr lang="en-US" dirty="0"/>
              <a:t>Memory Scraper</a:t>
            </a:r>
          </a:p>
          <a:p>
            <a:pPr marL="0" indent="0">
              <a:buNone/>
            </a:pPr>
            <a:endParaRPr lang="en-US" dirty="0"/>
          </a:p>
        </p:txBody>
      </p:sp>
    </p:spTree>
    <p:extLst>
      <p:ext uri="{BB962C8B-B14F-4D97-AF65-F5344CB8AC3E}">
        <p14:creationId xmlns:p14="http://schemas.microsoft.com/office/powerpoint/2010/main" val="228848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Attacking POS System via Skimming and Malware</a:t>
            </a:r>
            <a:endParaRPr lang="en-US" dirty="0"/>
          </a:p>
        </p:txBody>
      </p:sp>
      <p:pic>
        <p:nvPicPr>
          <p:cNvPr id="4" name="Content Placeholder 3"/>
          <p:cNvPicPr>
            <a:picLocks noGrp="1" noChangeAspect="1"/>
          </p:cNvPicPr>
          <p:nvPr>
            <p:ph idx="1"/>
          </p:nvPr>
        </p:nvPicPr>
        <p:blipFill>
          <a:blip r:embed="rId2"/>
          <a:stretch>
            <a:fillRect/>
          </a:stretch>
        </p:blipFill>
        <p:spPr>
          <a:xfrm>
            <a:off x="1956824" y="1690689"/>
            <a:ext cx="5613870" cy="5047254"/>
          </a:xfrm>
          <a:prstGeom prst="rect">
            <a:avLst/>
          </a:prstGeom>
        </p:spPr>
      </p:pic>
    </p:spTree>
    <p:extLst>
      <p:ext uri="{BB962C8B-B14F-4D97-AF65-F5344CB8AC3E}">
        <p14:creationId xmlns:p14="http://schemas.microsoft.com/office/powerpoint/2010/main" val="67871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Vulnerability in SWIFT Due to Recent Hacking Activities</a:t>
            </a:r>
            <a:endParaRPr lang="en-US" b="1" dirty="0"/>
          </a:p>
        </p:txBody>
      </p:sp>
      <p:sp>
        <p:nvSpPr>
          <p:cNvPr id="3" name="Content Placeholder 2"/>
          <p:cNvSpPr>
            <a:spLocks noGrp="1"/>
          </p:cNvSpPr>
          <p:nvPr>
            <p:ph idx="1"/>
          </p:nvPr>
        </p:nvSpPr>
        <p:spPr/>
        <p:txBody>
          <a:bodyPr/>
          <a:lstStyle/>
          <a:p>
            <a:r>
              <a:rPr lang="en-US" dirty="0" smtClean="0"/>
              <a:t>Uses </a:t>
            </a:r>
            <a:r>
              <a:rPr lang="en-US" dirty="0"/>
              <a:t>malware to circumvent local security systems of a target bank.</a:t>
            </a:r>
          </a:p>
          <a:p>
            <a:r>
              <a:rPr lang="en-US" dirty="0" smtClean="0"/>
              <a:t>Gains </a:t>
            </a:r>
            <a:r>
              <a:rPr lang="en-US" dirty="0"/>
              <a:t>access to the SWIFT international messaging network.</a:t>
            </a:r>
          </a:p>
          <a:p>
            <a:r>
              <a:rPr lang="en-US" dirty="0" smtClean="0"/>
              <a:t>Sends </a:t>
            </a:r>
            <a:r>
              <a:rPr lang="en-US" dirty="0"/>
              <a:t>fraudulent messages via SWIFT to initiate money transfers from accounts at larger banks.</a:t>
            </a:r>
          </a:p>
          <a:p>
            <a:endParaRPr lang="en-US" dirty="0"/>
          </a:p>
        </p:txBody>
      </p:sp>
    </p:spTree>
    <p:extLst>
      <p:ext uri="{BB962C8B-B14F-4D97-AF65-F5344CB8AC3E}">
        <p14:creationId xmlns:p14="http://schemas.microsoft.com/office/powerpoint/2010/main" val="287886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Vulnerability in SWIFT Due to Recent Hacking Activities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51613"/>
            <a:ext cx="7886700" cy="3450431"/>
          </a:xfrm>
        </p:spPr>
      </p:pic>
      <p:sp>
        <p:nvSpPr>
          <p:cNvPr id="5" name="TextBox 4"/>
          <p:cNvSpPr txBox="1"/>
          <p:nvPr/>
        </p:nvSpPr>
        <p:spPr>
          <a:xfrm>
            <a:off x="958645" y="5515897"/>
            <a:ext cx="7433187" cy="646331"/>
          </a:xfrm>
          <a:prstGeom prst="rect">
            <a:avLst/>
          </a:prstGeom>
          <a:noFill/>
        </p:spPr>
        <p:txBody>
          <a:bodyPr wrap="square" rtlCol="0">
            <a:spAutoFit/>
          </a:bodyPr>
          <a:lstStyle/>
          <a:p>
            <a:pPr algn="ctr"/>
            <a:r>
              <a:rPr lang="en-US" dirty="0"/>
              <a:t>How Bangladesh Bank's SWIFT software was hacked with malware. </a:t>
            </a:r>
            <a:endParaRPr lang="en-US" dirty="0" smtClean="0"/>
          </a:p>
          <a:p>
            <a:pPr algn="ctr"/>
            <a:r>
              <a:rPr lang="en-US" dirty="0" smtClean="0"/>
              <a:t>(</a:t>
            </a:r>
            <a:r>
              <a:rPr lang="en-US" dirty="0"/>
              <a:t>Source: BAE Systems Applied Intelligence.)</a:t>
            </a:r>
            <a:endParaRPr lang="en-US" dirty="0"/>
          </a:p>
        </p:txBody>
      </p:sp>
    </p:spTree>
    <p:extLst>
      <p:ext uri="{BB962C8B-B14F-4D97-AF65-F5344CB8AC3E}">
        <p14:creationId xmlns:p14="http://schemas.microsoft.com/office/powerpoint/2010/main" val="137740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Vulnerability in SWIFT Due to Recent Hacking Activities</a:t>
            </a:r>
            <a:endParaRPr lang="en-US" dirty="0"/>
          </a:p>
        </p:txBody>
      </p:sp>
      <p:sp>
        <p:nvSpPr>
          <p:cNvPr id="3" name="Content Placeholder 2"/>
          <p:cNvSpPr>
            <a:spLocks noGrp="1"/>
          </p:cNvSpPr>
          <p:nvPr>
            <p:ph idx="1"/>
          </p:nvPr>
        </p:nvSpPr>
        <p:spPr/>
        <p:txBody>
          <a:bodyPr>
            <a:normAutofit fontScale="92500"/>
          </a:bodyPr>
          <a:lstStyle/>
          <a:p>
            <a:r>
              <a:rPr lang="en-US" dirty="0"/>
              <a:t>The malware registers itself as a service and operates within an environment running SWIFT’s Alliance software suite, powered by an Oracle Database. </a:t>
            </a:r>
            <a:endParaRPr lang="en-US" dirty="0" smtClean="0"/>
          </a:p>
          <a:p>
            <a:r>
              <a:rPr lang="en-US" dirty="0"/>
              <a:t>By modifying the local instance of SWIFT Alliance Access software, the malware grants itself the ability to execute database transactions within the victim </a:t>
            </a:r>
            <a:r>
              <a:rPr lang="en-US" dirty="0" smtClean="0"/>
              <a:t>network</a:t>
            </a:r>
          </a:p>
          <a:p>
            <a:r>
              <a:rPr lang="en-US" dirty="0"/>
              <a:t>This malware appears to be just part of a wider attack toolkit and would have been used to cover the attackers' tracks as they sent forged payment instructions to make the </a:t>
            </a:r>
            <a:r>
              <a:rPr lang="en-US" dirty="0" smtClean="0"/>
              <a:t>transfers</a:t>
            </a:r>
          </a:p>
          <a:p>
            <a:endParaRPr lang="en-US" dirty="0" smtClean="0"/>
          </a:p>
          <a:p>
            <a:endParaRPr lang="en-US" dirty="0" smtClean="0"/>
          </a:p>
        </p:txBody>
      </p:sp>
    </p:spTree>
    <p:extLst>
      <p:ext uri="{BB962C8B-B14F-4D97-AF65-F5344CB8AC3E}">
        <p14:creationId xmlns:p14="http://schemas.microsoft.com/office/powerpoint/2010/main" val="278757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Can Digital Signature &amp; Digital Certificate Protect Banking Institution</a:t>
            </a:r>
            <a:endParaRPr lang="en-US" b="1" dirty="0"/>
          </a:p>
        </p:txBody>
      </p:sp>
      <p:sp>
        <p:nvSpPr>
          <p:cNvPr id="3" name="Content Placeholder 2"/>
          <p:cNvSpPr>
            <a:spLocks noGrp="1"/>
          </p:cNvSpPr>
          <p:nvPr>
            <p:ph idx="1"/>
          </p:nvPr>
        </p:nvSpPr>
        <p:spPr/>
        <p:txBody>
          <a:bodyPr>
            <a:normAutofit/>
          </a:bodyPr>
          <a:lstStyle/>
          <a:p>
            <a:r>
              <a:rPr lang="en-US" dirty="0"/>
              <a:t>Apply SSL/TLS to transport channels that the mobile app will use to transmit sensitive information, session tokens, or other sensitive data to a backend API or web service. </a:t>
            </a:r>
            <a:endParaRPr lang="en-US" dirty="0" smtClean="0"/>
          </a:p>
          <a:p>
            <a:r>
              <a:rPr lang="en-US" dirty="0" smtClean="0"/>
              <a:t>Securing </a:t>
            </a:r>
            <a:r>
              <a:rPr lang="en-US" dirty="0"/>
              <a:t>mobile banking </a:t>
            </a:r>
            <a:r>
              <a:rPr lang="en-US" dirty="0" smtClean="0"/>
              <a:t>with </a:t>
            </a:r>
            <a:r>
              <a:rPr lang="en-US" dirty="0"/>
              <a:t>SSL certificate </a:t>
            </a:r>
            <a:r>
              <a:rPr lang="en-US" dirty="0" smtClean="0"/>
              <a:t>pinning</a:t>
            </a:r>
          </a:p>
          <a:p>
            <a:r>
              <a:rPr lang="en-US" dirty="0"/>
              <a:t>SSL should be enabled on both the server and the client </a:t>
            </a:r>
            <a:r>
              <a:rPr lang="en-US" dirty="0" smtClean="0"/>
              <a:t>for ATM Machine. It </a:t>
            </a:r>
            <a:r>
              <a:rPr lang="en-US" dirty="0"/>
              <a:t>allows the ATM client to authenticate the host server, and ensures the integrity of the messages. </a:t>
            </a:r>
          </a:p>
          <a:p>
            <a:endParaRPr lang="en-US" dirty="0" smtClean="0"/>
          </a:p>
          <a:p>
            <a:endParaRPr lang="en-US" dirty="0" smtClean="0"/>
          </a:p>
          <a:p>
            <a:endParaRPr lang="en-US" dirty="0"/>
          </a:p>
        </p:txBody>
      </p:sp>
    </p:spTree>
    <p:extLst>
      <p:ext uri="{BB962C8B-B14F-4D97-AF65-F5344CB8AC3E}">
        <p14:creationId xmlns:p14="http://schemas.microsoft.com/office/powerpoint/2010/main" val="292152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Can Digital Signature &amp; Digital Certificate Protect Banking Institution</a:t>
            </a:r>
            <a:endParaRPr lang="en-US" dirty="0"/>
          </a:p>
        </p:txBody>
      </p:sp>
      <p:sp>
        <p:nvSpPr>
          <p:cNvPr id="3" name="Content Placeholder 2"/>
          <p:cNvSpPr>
            <a:spLocks noGrp="1"/>
          </p:cNvSpPr>
          <p:nvPr>
            <p:ph idx="1"/>
          </p:nvPr>
        </p:nvSpPr>
        <p:spPr/>
        <p:txBody>
          <a:bodyPr/>
          <a:lstStyle/>
          <a:p>
            <a:r>
              <a:rPr lang="en-US" dirty="0"/>
              <a:t>Point of Sales System can implement internal Certificate Authority (CA) to protect and secure multi-location communications across thousands of POS and company-owned computers. </a:t>
            </a:r>
          </a:p>
          <a:p>
            <a:endParaRPr lang="en-US" dirty="0"/>
          </a:p>
        </p:txBody>
      </p:sp>
    </p:spTree>
    <p:extLst>
      <p:ext uri="{BB962C8B-B14F-4D97-AF65-F5344CB8AC3E}">
        <p14:creationId xmlns:p14="http://schemas.microsoft.com/office/powerpoint/2010/main" val="321977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Vulnerability in Banking Financial Service</a:t>
            </a:r>
            <a:endParaRPr lang="en-US" b="1" dirty="0"/>
          </a:p>
        </p:txBody>
      </p:sp>
      <p:sp>
        <p:nvSpPr>
          <p:cNvPr id="5" name="Text Placeholder 4"/>
          <p:cNvSpPr>
            <a:spLocks noGrp="1"/>
          </p:cNvSpPr>
          <p:nvPr>
            <p:ph type="body" idx="1"/>
          </p:nvPr>
        </p:nvSpPr>
        <p:spPr/>
        <p:txBody>
          <a:bodyPr/>
          <a:lstStyle/>
          <a:p>
            <a:r>
              <a:rPr lang="en-US" dirty="0" smtClean="0"/>
              <a:t>KOMINFO</a:t>
            </a:r>
          </a:p>
          <a:p>
            <a:r>
              <a:rPr lang="en-US" dirty="0" smtClean="0"/>
              <a:t>Bandung</a:t>
            </a:r>
            <a:r>
              <a:rPr lang="en-US" dirty="0"/>
              <a:t> </a:t>
            </a:r>
            <a:r>
              <a:rPr lang="en-US" dirty="0" smtClean="0"/>
              <a:t>- 6 September 2016</a:t>
            </a:r>
            <a:endParaRPr lang="en-US" dirty="0"/>
          </a:p>
        </p:txBody>
      </p:sp>
    </p:spTree>
    <p:extLst>
      <p:ext uri="{BB962C8B-B14F-4D97-AF65-F5344CB8AC3E}">
        <p14:creationId xmlns:p14="http://schemas.microsoft.com/office/powerpoint/2010/main" val="334572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FINISH</a:t>
            </a:r>
            <a:endParaRPr lang="en-US" sz="6000" b="1" dirty="0"/>
          </a:p>
        </p:txBody>
      </p:sp>
      <p:sp>
        <p:nvSpPr>
          <p:cNvPr id="3" name="Content Placeholder 2"/>
          <p:cNvSpPr>
            <a:spLocks noGrp="1"/>
          </p:cNvSpPr>
          <p:nvPr>
            <p:ph idx="1"/>
          </p:nvPr>
        </p:nvSpPr>
        <p:spPr/>
        <p:txBody>
          <a:bodyPr>
            <a:normAutofit/>
          </a:bodyPr>
          <a:lstStyle/>
          <a:p>
            <a:pPr marL="0" indent="0" algn="ctr">
              <a:buNone/>
            </a:pPr>
            <a:endParaRPr lang="en-US" sz="4800" b="1" dirty="0" smtClean="0"/>
          </a:p>
          <a:p>
            <a:pPr marL="0" indent="0" algn="ctr">
              <a:buNone/>
            </a:pPr>
            <a:r>
              <a:rPr lang="en-US" sz="4800" b="1" dirty="0" smtClean="0"/>
              <a:t>THANK YOU!</a:t>
            </a:r>
          </a:p>
          <a:p>
            <a:pPr marL="0" indent="0" algn="ctr">
              <a:buNone/>
            </a:pPr>
            <a:endParaRPr lang="en-US" sz="4800" b="1" dirty="0"/>
          </a:p>
          <a:p>
            <a:pPr marL="0" indent="0" algn="ctr">
              <a:buNone/>
            </a:pPr>
            <a:r>
              <a:rPr lang="en-US" sz="4800" b="1" dirty="0" smtClean="0"/>
              <a:t>Q &amp; A</a:t>
            </a:r>
            <a:endParaRPr lang="en-US" sz="4800" b="1" dirty="0"/>
          </a:p>
        </p:txBody>
      </p:sp>
    </p:spTree>
    <p:extLst>
      <p:ext uri="{BB962C8B-B14F-4D97-AF65-F5344CB8AC3E}">
        <p14:creationId xmlns:p14="http://schemas.microsoft.com/office/powerpoint/2010/main" val="115915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About Me</a:t>
            </a:r>
            <a:endParaRPr lang="en-US" b="1" dirty="0"/>
          </a:p>
        </p:txBody>
      </p:sp>
      <p:sp>
        <p:nvSpPr>
          <p:cNvPr id="3" name="Content Placeholder 2"/>
          <p:cNvSpPr>
            <a:spLocks noGrp="1"/>
          </p:cNvSpPr>
          <p:nvPr>
            <p:ph idx="1"/>
          </p:nvPr>
        </p:nvSpPr>
        <p:spPr/>
        <p:txBody>
          <a:bodyPr/>
          <a:lstStyle/>
          <a:p>
            <a:pPr marL="341313"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Solution Consultant @</a:t>
            </a:r>
            <a:r>
              <a:rPr lang="en-US" dirty="0" err="1">
                <a:solidFill>
                  <a:srgbClr val="000000"/>
                </a:solidFill>
                <a:latin typeface="Calibri" pitchFamily="32" charset="0"/>
              </a:rPr>
              <a:t>Sthree</a:t>
            </a:r>
            <a:endParaRPr lang="en-US" dirty="0">
              <a:solidFill>
                <a:srgbClr val="000000"/>
              </a:solidFill>
              <a:latin typeface="Calibri" pitchFamily="32" charset="0"/>
            </a:endParaRPr>
          </a:p>
          <a:p>
            <a:pPr marL="341313"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Almost 2 Years in Banking (Compliance and Security)</a:t>
            </a:r>
          </a:p>
          <a:p>
            <a:pPr marL="341313"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5+ Years in IT Security Consultant</a:t>
            </a:r>
          </a:p>
          <a:p>
            <a:pPr marL="341313"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Member Indonesian </a:t>
            </a:r>
            <a:r>
              <a:rPr lang="en-US" dirty="0" err="1">
                <a:solidFill>
                  <a:srgbClr val="000000"/>
                </a:solidFill>
                <a:latin typeface="Calibri" pitchFamily="32" charset="0"/>
              </a:rPr>
              <a:t>Honeynet</a:t>
            </a:r>
            <a:r>
              <a:rPr lang="en-US" dirty="0">
                <a:solidFill>
                  <a:srgbClr val="000000"/>
                </a:solidFill>
                <a:latin typeface="Calibri" pitchFamily="32" charset="0"/>
              </a:rPr>
              <a:t> Chapter</a:t>
            </a:r>
          </a:p>
          <a:p>
            <a:pPr marL="341313"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Member OWASP Indonesian Chapter</a:t>
            </a:r>
          </a:p>
          <a:p>
            <a:pPr marL="341313"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latin typeface="Calibri" pitchFamily="32" charset="0"/>
              </a:rPr>
              <a:t>Linux Activist (KPLI Jakarta)</a:t>
            </a:r>
          </a:p>
        </p:txBody>
      </p:sp>
    </p:spTree>
    <p:extLst>
      <p:ext uri="{BB962C8B-B14F-4D97-AF65-F5344CB8AC3E}">
        <p14:creationId xmlns:p14="http://schemas.microsoft.com/office/powerpoint/2010/main" val="138137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Bank’s Vulnerability in Application, Network, ATM, and POS System</a:t>
            </a:r>
            <a:endParaRPr lang="en-US" b="1" dirty="0"/>
          </a:p>
        </p:txBody>
      </p:sp>
      <p:sp>
        <p:nvSpPr>
          <p:cNvPr id="3" name="Content Placeholder 2"/>
          <p:cNvSpPr>
            <a:spLocks noGrp="1"/>
          </p:cNvSpPr>
          <p:nvPr>
            <p:ph idx="1"/>
          </p:nvPr>
        </p:nvSpPr>
        <p:spPr/>
        <p:txBody>
          <a:bodyPr/>
          <a:lstStyle/>
          <a:p>
            <a:r>
              <a:rPr lang="en-US" dirty="0"/>
              <a:t>Mobile </a:t>
            </a:r>
            <a:r>
              <a:rPr lang="en-US" dirty="0" smtClean="0"/>
              <a:t>Banking Apps: </a:t>
            </a:r>
            <a:r>
              <a:rPr lang="en-US" dirty="0"/>
              <a:t>Emerging Threats, Vulnerabilities and Counter-Measures</a:t>
            </a:r>
            <a:endParaRPr lang="en-US" dirty="0" smtClean="0"/>
          </a:p>
          <a:p>
            <a:r>
              <a:rPr lang="en-US" dirty="0" smtClean="0"/>
              <a:t>Device tapping (MITM) behind the ATM Network </a:t>
            </a:r>
          </a:p>
          <a:p>
            <a:r>
              <a:rPr lang="en-US" dirty="0" smtClean="0"/>
              <a:t>ATM Malware on The Rise</a:t>
            </a:r>
          </a:p>
          <a:p>
            <a:r>
              <a:rPr lang="en-US" dirty="0" smtClean="0"/>
              <a:t>Attacking POS System via Skimming and Malware</a:t>
            </a:r>
          </a:p>
          <a:p>
            <a:r>
              <a:rPr lang="en-US" dirty="0" smtClean="0"/>
              <a:t>SWIFT Attack</a:t>
            </a:r>
            <a:endParaRPr lang="en-US" dirty="0"/>
          </a:p>
        </p:txBody>
      </p:sp>
    </p:spTree>
    <p:extLst>
      <p:ext uri="{BB962C8B-B14F-4D97-AF65-F5344CB8AC3E}">
        <p14:creationId xmlns:p14="http://schemas.microsoft.com/office/powerpoint/2010/main" val="124348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b="1" dirty="0"/>
              <a:t>Mobile Banking: Emerging Threats, Vulnerabilities and Counter-Measures</a:t>
            </a:r>
            <a:endParaRPr lang="en-GB" b="1" dirty="0" smtClean="0"/>
          </a:p>
        </p:txBody>
      </p:sp>
      <p:sp>
        <p:nvSpPr>
          <p:cNvPr id="3" name="Content Placeholder 2"/>
          <p:cNvSpPr>
            <a:spLocks noGrp="1"/>
          </p:cNvSpPr>
          <p:nvPr>
            <p:ph idx="1"/>
          </p:nvPr>
        </p:nvSpPr>
        <p:spPr/>
        <p:txBody>
          <a:bodyPr>
            <a:normAutofit fontScale="55000" lnSpcReduction="20000"/>
          </a:bodyPr>
          <a:lstStyle/>
          <a:p>
            <a:r>
              <a:rPr lang="en-US" sz="3600" b="1" dirty="0"/>
              <a:t>Mobile Malware</a:t>
            </a:r>
            <a:r>
              <a:rPr lang="en-US" sz="3600" dirty="0"/>
              <a:t> - Trojans, viruses and rootkits migrating from traditional online banking and designed specifically for the mobile marketplace. Researchers see an increase in mobile malware development - in pace with market growth.</a:t>
            </a:r>
          </a:p>
          <a:p>
            <a:r>
              <a:rPr lang="en-US" sz="3600" b="1" dirty="0"/>
              <a:t>Third-Party Apps</a:t>
            </a:r>
            <a:r>
              <a:rPr lang="en-US" sz="3600" dirty="0"/>
              <a:t> - Consumers love their smart phone and tablet applications, but often these apps come from third parties with questionable security practices. Or worse, the apps are created by fraudsters and loaded with malware.</a:t>
            </a:r>
          </a:p>
          <a:p>
            <a:r>
              <a:rPr lang="en-US" sz="3600" b="1" dirty="0"/>
              <a:t>Unsecured Wi-Fi</a:t>
            </a:r>
            <a:r>
              <a:rPr lang="en-US" sz="3600" dirty="0"/>
              <a:t> - The unsecured wireless network is a toll-free highway for fraudsters to gain access to mobile devices, either to seize control of or gain access to account information.</a:t>
            </a:r>
          </a:p>
          <a:p>
            <a:r>
              <a:rPr lang="en-US" sz="3600" b="1" dirty="0"/>
              <a:t>User Behavior</a:t>
            </a:r>
            <a:r>
              <a:rPr lang="en-US" sz="3600" dirty="0"/>
              <a:t> - Consumers are prone to download third-party apps, use unsecured wireless networks, open and click links in SMS text messages and e-mails, and lose their mobile devices. Mobile-use behavior is creating a suite of vulnerabilities, and fraudsters are eager to take advantage.</a:t>
            </a:r>
          </a:p>
          <a:p>
            <a:pPr marL="0" indent="0">
              <a:buNone/>
              <a:defRPr/>
            </a:pPr>
            <a:endParaRPr lang="en-GB" sz="3600" dirty="0"/>
          </a:p>
        </p:txBody>
      </p:sp>
      <p:sp>
        <p:nvSpPr>
          <p:cNvPr id="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fld id="{AF5505D1-8D98-41AE-A1DE-51E8E4D017BF}"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Mobile Banking: Emerging Threats, Vulnerabilities and Counter-Measures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Case Study :</a:t>
            </a:r>
          </a:p>
          <a:p>
            <a:pPr marL="0" indent="0">
              <a:buNone/>
            </a:pPr>
            <a:r>
              <a:rPr lang="en-US" dirty="0">
                <a:hlinkClick r:id="rId2"/>
              </a:rPr>
              <a:t>https://boris.in/blog/2016/the-bank-job</a:t>
            </a:r>
            <a:r>
              <a:rPr lang="en-US" dirty="0" smtClean="0">
                <a:hlinkClick r:id="rId2"/>
              </a:rPr>
              <a:t>/</a:t>
            </a:r>
            <a:endParaRPr lang="en-US" dirty="0" smtClean="0"/>
          </a:p>
          <a:p>
            <a:pPr marL="0" indent="0">
              <a:buNone/>
            </a:pPr>
            <a:endParaRPr lang="en-US" dirty="0"/>
          </a:p>
          <a:p>
            <a:pPr marL="0" indent="0">
              <a:buNone/>
            </a:pPr>
            <a:r>
              <a:rPr lang="en-US" dirty="0" smtClean="0"/>
              <a:t>Security Expert </a:t>
            </a:r>
            <a:r>
              <a:rPr lang="en-US" dirty="0"/>
              <a:t>discovered that the </a:t>
            </a:r>
            <a:r>
              <a:rPr lang="en-US" dirty="0" smtClean="0"/>
              <a:t>mobile app </a:t>
            </a:r>
            <a:r>
              <a:rPr lang="en-US" dirty="0"/>
              <a:t>lacks </a:t>
            </a:r>
            <a:r>
              <a:rPr lang="en-US" dirty="0">
                <a:hlinkClick r:id="rId3"/>
              </a:rPr>
              <a:t>Certificate Pinning</a:t>
            </a:r>
            <a:r>
              <a:rPr lang="en-US" dirty="0"/>
              <a:t>, allowing any man-in-the-middle attacker to downgrade SSL connection and capture requests in plain text using fraudulently issued certificates</a:t>
            </a:r>
            <a:r>
              <a:rPr lang="en-US" dirty="0" smtClean="0"/>
              <a:t>.</a:t>
            </a:r>
          </a:p>
          <a:p>
            <a:pPr marL="0" indent="0">
              <a:buNone/>
            </a:pPr>
            <a:endParaRPr lang="en-US" dirty="0"/>
          </a:p>
          <a:p>
            <a:pPr marL="0" indent="0">
              <a:buNone/>
            </a:pPr>
            <a:r>
              <a:rPr lang="en-US" dirty="0" smtClean="0"/>
              <a:t>He </a:t>
            </a:r>
            <a:r>
              <a:rPr lang="en-US" dirty="0"/>
              <a:t>also found that the mobile banking app had insecure login session architecture, allowing an attacker to perform critical actions on the behalf of targeted account holder without knowing the login password, like seeing victim's current account balance and deposits, as well as to add a new beneficiary and making illegal transfers.</a:t>
            </a:r>
          </a:p>
        </p:txBody>
      </p:sp>
    </p:spTree>
    <p:extLst>
      <p:ext uri="{BB962C8B-B14F-4D97-AF65-F5344CB8AC3E}">
        <p14:creationId xmlns:p14="http://schemas.microsoft.com/office/powerpoint/2010/main" val="100290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Device tapping (MITM) behind the ATM Network </a:t>
            </a:r>
          </a:p>
        </p:txBody>
      </p:sp>
      <p:pic>
        <p:nvPicPr>
          <p:cNvPr id="4" name="Content Placeholder 3"/>
          <p:cNvPicPr>
            <a:picLocks noGrp="1" noChangeAspect="1"/>
          </p:cNvPicPr>
          <p:nvPr>
            <p:ph idx="1"/>
          </p:nvPr>
        </p:nvPicPr>
        <p:blipFill>
          <a:blip r:embed="rId2"/>
          <a:stretch>
            <a:fillRect/>
          </a:stretch>
        </p:blipFill>
        <p:spPr>
          <a:xfrm>
            <a:off x="700087" y="2205831"/>
            <a:ext cx="7743825" cy="3590925"/>
          </a:xfrm>
          <a:prstGeom prst="rect">
            <a:avLst/>
          </a:prstGeom>
        </p:spPr>
      </p:pic>
    </p:spTree>
    <p:extLst>
      <p:ext uri="{BB962C8B-B14F-4D97-AF65-F5344CB8AC3E}">
        <p14:creationId xmlns:p14="http://schemas.microsoft.com/office/powerpoint/2010/main" val="344717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Device tapping (MITM) behind the ATM Network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There’s a new kind of crime doing the rounds, which involves hijacking the </a:t>
            </a:r>
            <a:r>
              <a:rPr lang="en-US" dirty="0" err="1"/>
              <a:t>ethernet</a:t>
            </a:r>
            <a:r>
              <a:rPr lang="en-US" dirty="0"/>
              <a:t> cable of an ATM to gather </a:t>
            </a:r>
            <a:r>
              <a:rPr lang="en-US" dirty="0" smtClean="0"/>
              <a:t>card </a:t>
            </a:r>
            <a:r>
              <a:rPr lang="en-US" dirty="0"/>
              <a:t>information</a:t>
            </a:r>
            <a:r>
              <a:rPr lang="en-US" dirty="0" smtClean="0"/>
              <a:t>.</a:t>
            </a:r>
          </a:p>
          <a:p>
            <a:r>
              <a:rPr lang="en-US" dirty="0"/>
              <a:t>It uses a device that’s plugged into the machine’s network cable to harvest your card details, while a PIN can be captured using a separate camera or keypad overlay. Such hardware has already been used to successfully attack NCR and Diebold </a:t>
            </a:r>
            <a:r>
              <a:rPr lang="en-US" dirty="0" smtClean="0"/>
              <a:t>ATMs</a:t>
            </a:r>
          </a:p>
          <a:p>
            <a:r>
              <a:rPr lang="en-US" dirty="0"/>
              <a:t>T</a:t>
            </a:r>
            <a:r>
              <a:rPr lang="en-US" dirty="0" smtClean="0"/>
              <a:t>hese </a:t>
            </a:r>
            <a:r>
              <a:rPr lang="en-US" dirty="0"/>
              <a:t>attacks represent a continuation of the trend where criminals are finding alternative methods to skim magnetic strip cards. Such alternative methods avoid placing the skimmer on the ATM card entry bezel, which is where most anti-skimming technology is located.</a:t>
            </a:r>
          </a:p>
        </p:txBody>
      </p:sp>
    </p:spTree>
    <p:extLst>
      <p:ext uri="{BB962C8B-B14F-4D97-AF65-F5344CB8AC3E}">
        <p14:creationId xmlns:p14="http://schemas.microsoft.com/office/powerpoint/2010/main" val="227966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ATM Malware on The Rise</a:t>
            </a:r>
            <a:endParaRPr lang="en-US" b="1" dirty="0"/>
          </a:p>
        </p:txBody>
      </p:sp>
      <p:pic>
        <p:nvPicPr>
          <p:cNvPr id="4" name="Content Placeholder 3"/>
          <p:cNvPicPr>
            <a:picLocks noGrp="1" noChangeAspect="1"/>
          </p:cNvPicPr>
          <p:nvPr>
            <p:ph idx="1"/>
          </p:nvPr>
        </p:nvPicPr>
        <p:blipFill>
          <a:blip r:embed="rId2"/>
          <a:stretch>
            <a:fillRect/>
          </a:stretch>
        </p:blipFill>
        <p:spPr>
          <a:xfrm>
            <a:off x="1161489" y="1408300"/>
            <a:ext cx="7153159" cy="2410588"/>
          </a:xfrm>
          <a:prstGeom prst="rect">
            <a:avLst/>
          </a:prstGeom>
        </p:spPr>
      </p:pic>
      <p:pic>
        <p:nvPicPr>
          <p:cNvPr id="6" name="Picture 5"/>
          <p:cNvPicPr>
            <a:picLocks noChangeAspect="1"/>
          </p:cNvPicPr>
          <p:nvPr/>
        </p:nvPicPr>
        <p:blipFill>
          <a:blip r:embed="rId3"/>
          <a:stretch>
            <a:fillRect/>
          </a:stretch>
        </p:blipFill>
        <p:spPr>
          <a:xfrm>
            <a:off x="1161489" y="4089024"/>
            <a:ext cx="7168967" cy="1989047"/>
          </a:xfrm>
          <a:prstGeom prst="rect">
            <a:avLst/>
          </a:prstGeom>
        </p:spPr>
      </p:pic>
    </p:spTree>
    <p:extLst>
      <p:ext uri="{BB962C8B-B14F-4D97-AF65-F5344CB8AC3E}">
        <p14:creationId xmlns:p14="http://schemas.microsoft.com/office/powerpoint/2010/main" val="3623403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TotalTime>
  <Words>1397</Words>
  <Application>Microsoft Office PowerPoint</Application>
  <PresentationFormat>On-screen Show (4:3)</PresentationFormat>
  <Paragraphs>90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 Neue</vt:lpstr>
      <vt:lpstr>Times New Roman</vt:lpstr>
      <vt:lpstr>Office Theme</vt:lpstr>
      <vt:lpstr>Vulnerability in Banking Financial Services</vt:lpstr>
      <vt:lpstr>Vulnerability in Banking Financial Service</vt:lpstr>
      <vt:lpstr>About Me</vt:lpstr>
      <vt:lpstr>Bank’s Vulnerability in Application, Network, ATM, and POS System</vt:lpstr>
      <vt:lpstr>Mobile Banking: Emerging Threats, Vulnerabilities and Counter-Measures</vt:lpstr>
      <vt:lpstr>Mobile Banking: Emerging Threats, Vulnerabilities and Counter-Measures</vt:lpstr>
      <vt:lpstr>Device tapping (MITM) behind the ATM Network </vt:lpstr>
      <vt:lpstr>Device tapping (MITM) behind the ATM Network </vt:lpstr>
      <vt:lpstr>ATM Malware on The Rise</vt:lpstr>
      <vt:lpstr>ATM Malware on The Rise</vt:lpstr>
      <vt:lpstr>Attacking POS System via Skimming and Malware</vt:lpstr>
      <vt:lpstr>Attacking POS System via Skimming and Malware</vt:lpstr>
      <vt:lpstr>Attacking POS System via Skimming and Malware</vt:lpstr>
      <vt:lpstr>Attacking POS System via Skimming and Malware</vt:lpstr>
      <vt:lpstr>Vulnerability in SWIFT Due to Recent Hacking Activities</vt:lpstr>
      <vt:lpstr>Vulnerability in SWIFT Due to Recent Hacking Activities</vt:lpstr>
      <vt:lpstr>Vulnerability in SWIFT Due to Recent Hacking Activities</vt:lpstr>
      <vt:lpstr>How Can Digital Signature &amp; Digital Certificate Protect Banking Institution</vt:lpstr>
      <vt:lpstr>How Can Digital Signature &amp; Digital Certificate Protect Banking Institution</vt:lpstr>
      <vt:lpstr>FINISH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Digit Oktavianto</cp:lastModifiedBy>
  <cp:revision>76</cp:revision>
  <dcterms:created xsi:type="dcterms:W3CDTF">2015-10-22T09:51:17Z</dcterms:created>
  <dcterms:modified xsi:type="dcterms:W3CDTF">2016-09-04T18:58:15Z</dcterms:modified>
</cp:coreProperties>
</file>