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0" r:id="rId44"/>
    <p:sldId id="299" r:id="rId45"/>
    <p:sldId id="301" r:id="rId46"/>
    <p:sldId id="302" r:id="rId47"/>
    <p:sldId id="303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Introduction: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Wireless and Mobile Communication?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Yeffry</a:t>
            </a:r>
            <a:r>
              <a:rPr lang="en-US" dirty="0" smtClean="0"/>
              <a:t> </a:t>
            </a:r>
            <a:r>
              <a:rPr lang="en-US" dirty="0" err="1" smtClean="0"/>
              <a:t>Handoko</a:t>
            </a:r>
            <a:r>
              <a:rPr lang="en-US" dirty="0" smtClean="0"/>
              <a:t> Putra, M.T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- Frequency Spectrum Allocation in U.S. Cellular Radio Service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34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991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906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992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4478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9050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1023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3622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8194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2766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…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7338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799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0292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991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4864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992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9436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4008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1023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8580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73152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77724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…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8229600" y="1905000"/>
            <a:ext cx="457200" cy="609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799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660525" y="285591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824-849 MHz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6019800" y="2895600"/>
            <a:ext cx="155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869-894 MHz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371600" y="144780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Reverse Channel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791200" y="1447800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Forward Channel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1447800" y="35814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Channel Number</a:t>
            </a: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5638800" y="3581400"/>
            <a:ext cx="281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Center Frequency (MHz)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990600" y="3962400"/>
            <a:ext cx="380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Reverse Channel   1 &lt;=N  &lt;=  799</a:t>
            </a:r>
          </a:p>
          <a:p>
            <a:r>
              <a:rPr lang="en-US"/>
              <a:t>                            991 &lt;= N &lt;= 1023</a:t>
            </a: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990600" y="4800600"/>
            <a:ext cx="380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Forward Channel   1 &lt;=N  &lt;=  799</a:t>
            </a:r>
          </a:p>
          <a:p>
            <a:r>
              <a:rPr lang="en-US"/>
              <a:t>                            991 &lt;= N &lt;= 1023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5791200" y="3962400"/>
            <a:ext cx="248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0.030N + 825.0</a:t>
            </a:r>
          </a:p>
          <a:p>
            <a:r>
              <a:rPr lang="en-US"/>
              <a:t>0.030(N-1023) + 825.0</a:t>
            </a: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791200" y="4800600"/>
            <a:ext cx="248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0.030N + 870.0</a:t>
            </a:r>
          </a:p>
          <a:p>
            <a:r>
              <a:rPr lang="en-US"/>
              <a:t>0.030(N-1023) + 870.0</a:t>
            </a:r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3200400" y="5410200"/>
            <a:ext cx="354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(Channels 800-990 are unused)</a:t>
            </a: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3200400" y="5791200"/>
            <a:ext cx="6801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Channels (Forward and Reverse) are separated by </a:t>
            </a:r>
            <a:r>
              <a:rPr lang="en-US" dirty="0"/>
              <a:t>is 45 MHz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533400" y="2895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5029200" y="2895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Mobility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Initially Internet and Telephone Networks is designed assuming the user terminals are static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change of location during a call/connection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user terminals accesses the network always from a fixed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and portability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Portability means changing point of attachment to the network offline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means changing point of attachment to the network online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Degrees of Mobility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Walking Users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speed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roaming area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 uses high-bandwith/low-latency access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Vehicles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speeds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roaming area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 uses low-bandwidth/high-latency access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sophisticated terminal equipment (cell phones)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Need for Wireless/Mobile Networking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 for Ubiquitous Computing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Anywhere, anytime computing and communication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don’t have to go to the lab to check your email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Pushing the computers more into background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 on the task and life, not on the computer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computers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seamlessly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help you and to make your life more easier.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Computers should be location aware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 to the current location, discover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 Example Applications of Ubiquitous Computing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walk into your office and your computer automatically authenticates you through your active badge and logs you into the Unix system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go to a foreign building and your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Digital Assistant)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PDA automatically discovers the closest public printer where you can print your schedule and give to your friend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PCS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Communication Services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wide variety of network services that includes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wireless access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personal mobility services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Provided through a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terminal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Enables communication at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time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at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place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in any form.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market for such services is tremendously big	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 of cell-phone market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Several PCS systems 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High-tier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GSM: Global System for Mobile Communications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mobile telephony system that we are using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IS-136 (Interim State)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 digital cellular mobile telephony system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TDMA based multiple access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Digital Cellular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IS-95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System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 based multiple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Several PCS systems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Low-tier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Residential, business and public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cordless access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applications and systems	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Cordless Telephone 2 (CT2)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Enhanced Cordless Telephone (DECT)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Access Communication Systems (PACS)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Handy Telephone System (PHS)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Several PCS systems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Wideband wireless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Internet access and multimedia transfer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Cdma2000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W-CDMA, proposed by Europe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SCDMA, proposed by Chine/Europe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Several PCS systems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PCS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Special data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CDPD: Cellular Digital Packet Data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 Mobile Data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Advanced Radio Data Information System (ARDIS)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Paging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Satellite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LEO, MEO, HEO satellites for data/voice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ISM band systems: Bluetooth, 802.11, etc.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Transmitting voice and data using electromagnetic waves in open space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Electromagnetic waves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Travel at speed of light (c = 3x10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m/s)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a frequency (f)  and wavelength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= f 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frequency means higher energy photons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higher the energy photon the more penetrating is the radiation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PCS Problems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integrate mobile and wireless users to the Public Switched Telephone Network (PSTN) (Voice Network)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Cellular mobile telephony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integrate mobile and wireless users to the Internet (Data Network)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IP, DHCP, Cellular 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integrate all of them together and also add multimedia services (3G Systems)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902075" y="1676400"/>
            <a:ext cx="2590800" cy="1447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Internet</a:t>
            </a:r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68275" y="1752600"/>
            <a:ext cx="2590800" cy="1447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PSTN </a:t>
            </a:r>
          </a:p>
          <a:p>
            <a:pPr algn="ctr"/>
            <a:r>
              <a:rPr lang="en-US"/>
              <a:t>(Telephone Network)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4475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11275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01875" y="37338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Looking to PCS from different Angles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AutoShape 8"/>
          <p:cNvCxnSpPr>
            <a:cxnSpLocks noChangeShapeType="1"/>
            <a:stCxn id="5" idx="0"/>
            <a:endCxn id="3" idx="4"/>
          </p:cNvCxnSpPr>
          <p:nvPr/>
        </p:nvCxnSpPr>
        <p:spPr bwMode="auto">
          <a:xfrm rot="16200000">
            <a:off x="1196975" y="34671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1997075" y="3124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396875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054475" y="3657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121275" y="3657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11875" y="3657600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AutoShape 14"/>
          <p:cNvCxnSpPr>
            <a:cxnSpLocks noChangeShapeType="1"/>
            <a:stCxn id="12" idx="0"/>
          </p:cNvCxnSpPr>
          <p:nvPr/>
        </p:nvCxnSpPr>
        <p:spPr bwMode="auto">
          <a:xfrm rot="16200000">
            <a:off x="5006975" y="33909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5807075" y="3048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206875" y="3048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20675" y="4343400"/>
            <a:ext cx="2660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Mobile Users</a:t>
            </a:r>
          </a:p>
          <a:p>
            <a:pPr>
              <a:buFontTx/>
              <a:buChar char="-"/>
            </a:pPr>
            <a:r>
              <a:rPr lang="en-US"/>
              <a:t>Cell phone users</a:t>
            </a:r>
          </a:p>
          <a:p>
            <a:pPr>
              <a:buFontTx/>
              <a:buChar char="-"/>
            </a:pPr>
            <a:r>
              <a:rPr lang="en-US"/>
              <a:t>Cordless phone users</a:t>
            </a:r>
          </a:p>
          <a:p>
            <a:endParaRPr lang="en-US" b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130675" y="4191000"/>
            <a:ext cx="46931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Mobile Users</a:t>
            </a:r>
          </a:p>
          <a:p>
            <a:pPr>
              <a:buFontTx/>
              <a:buChar char="-"/>
            </a:pPr>
            <a:r>
              <a:rPr lang="en-US" dirty="0"/>
              <a:t>Laptop users</a:t>
            </a:r>
          </a:p>
          <a:p>
            <a:pPr>
              <a:buFontTx/>
              <a:buChar char="-"/>
            </a:pPr>
            <a:r>
              <a:rPr lang="en-US" dirty="0"/>
              <a:t>Pocket PC users</a:t>
            </a:r>
          </a:p>
          <a:p>
            <a:pPr>
              <a:buFontTx/>
              <a:buChar char="-"/>
            </a:pPr>
            <a:r>
              <a:rPr lang="en-US" dirty="0"/>
              <a:t>Mobile IP, </a:t>
            </a:r>
            <a:r>
              <a:rPr lang="en-US" dirty="0" smtClean="0"/>
              <a:t>Dynamic Host Configuration Protocol</a:t>
            </a:r>
            <a:br>
              <a:rPr lang="en-US" dirty="0" smtClean="0"/>
            </a:br>
            <a:r>
              <a:rPr lang="en-US" dirty="0" smtClean="0"/>
              <a:t> DHCP </a:t>
            </a:r>
            <a:r>
              <a:rPr lang="en-US" dirty="0"/>
              <a:t>enabled </a:t>
            </a:r>
            <a:r>
              <a:rPr lang="en-US" dirty="0" smtClean="0"/>
              <a:t>computers</a:t>
            </a:r>
            <a:endParaRPr lang="en-US" dirty="0"/>
          </a:p>
          <a:p>
            <a:endParaRPr lang="en-US" dirty="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362200" y="31607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Wireless Access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0" y="5675313"/>
            <a:ext cx="283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Telecom People View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521075" y="57150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Data Networking People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4038600" y="3048000"/>
            <a:ext cx="4419600" cy="2743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1143000" y="1828800"/>
            <a:ext cx="5105400" cy="3200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Very Basic </a:t>
            </a:r>
            <a:r>
              <a:rPr kumimoji="0" lang="tr-TR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Cellular/</a:t>
            </a: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PCS Architecture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7162800" y="3200400"/>
            <a:ext cx="2286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543800" y="5105400"/>
            <a:ext cx="304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667000" y="2895600"/>
            <a:ext cx="838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191000" y="1752600"/>
            <a:ext cx="914400" cy="609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43600" y="2895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b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962400" y="5410200"/>
            <a:ext cx="156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Base Station</a:t>
            </a:r>
          </a:p>
          <a:p>
            <a:pPr algn="ctr"/>
            <a:r>
              <a:rPr lang="en-US"/>
              <a:t>(BS)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858000" y="5715000"/>
            <a:ext cx="174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Mobile Station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400800" y="2209800"/>
            <a:ext cx="163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 Station </a:t>
            </a:r>
          </a:p>
          <a:p>
            <a:r>
              <a:rPr lang="en-US"/>
              <a:t>Controller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105400" y="1676400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Mobility </a:t>
            </a:r>
          </a:p>
          <a:p>
            <a:r>
              <a:rPr lang="en-US"/>
              <a:t>Database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143000" y="3124200"/>
            <a:ext cx="2114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Mobile </a:t>
            </a:r>
          </a:p>
          <a:p>
            <a:pPr algn="ctr"/>
            <a:r>
              <a:rPr lang="en-US"/>
              <a:t>Switching </a:t>
            </a:r>
          </a:p>
          <a:p>
            <a:pPr algn="ctr"/>
            <a:r>
              <a:rPr lang="en-US"/>
              <a:t>Center</a:t>
            </a:r>
          </a:p>
          <a:p>
            <a:pPr algn="ctr"/>
            <a:r>
              <a:rPr lang="en-US"/>
              <a:t>(MSC)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352800" y="35052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505200" y="3276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324600" y="32766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953000" y="5029200"/>
            <a:ext cx="2438400" cy="381000"/>
          </a:xfrm>
          <a:prstGeom prst="lightningBol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715000" y="4343400"/>
            <a:ext cx="218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Radio Network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990600" y="1905000"/>
            <a:ext cx="283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Public Switched</a:t>
            </a:r>
          </a:p>
          <a:p>
            <a:r>
              <a:rPr lang="en-US" sz="2400" b="0"/>
              <a:t>Telephone Network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648200" y="4267200"/>
            <a:ext cx="2286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V="1">
            <a:off x="3505200" y="25146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Wireless System Definitions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Station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station in the cellular radio service intended for use while in motion at unspecified locations. They can be either hand-held personal units (portables) or installed on vehicles (mobiles)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Base station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fixed station in a mobile radio system used for radio communication with the mobile stations. Base stations are located at the center or edge of a coverage region. They consists of radio channels and transmitter and receiver antennas mounted on top of a tower.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Wireless System Definitions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Switching Center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Switching center which coordinates the routing of calls in a large service area. In a cellular radio system, the MSC connections the cellular base stations and the mobiles to the PSTN (telephone network). It is also called Mobile Telephone Switching Office (MTSO)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Subscriber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user who pays subscription charges for using a mobile communication system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Transceiver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device capable of simultaneously transmitting and receiving radio signals 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Wireless System Definitions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Simplex Systems	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systems which provide only one-way communication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Half Duplex Systems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Systems which allow two-way communication by using the same radio channel for both transmission and reception. At any given time, the user can either  transmit or receive information. 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Duplex Systems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systems which allow simultaneous two-way communication. Transmission and reception is typically on two different channels (FDD).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Wireless System Definitions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Handoff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process of transferring a mobile station from one channel or base station to an other.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Roamer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mobile station which operates in a service area (market) other than that from which service has been subscribed.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brief message which is broadcast over the entire service area, usually in simulcast fashion by many base stations at the same time.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PCS Systems Classification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Cordless Telephones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Cellular Telephony (High-tier)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 Area Wireless Data Systems (High-tier)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Speed Local and Personal Area Networks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Paging Messaging Systems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Based Mobile Systems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3G Systems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Major Mobile Radio Standards </a:t>
            </a:r>
            <a:b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USA</a:t>
            </a:r>
            <a:endParaRPr kumimoji="0" lang="en-US" sz="3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304800" y="1752600"/>
          <a:ext cx="8534400" cy="6313425"/>
        </p:xfrm>
        <a:graphic>
          <a:graphicData uri="http://schemas.openxmlformats.org/drawingml/2006/table">
            <a:tbl>
              <a:tblPr/>
              <a:tblGrid>
                <a:gridCol w="1220788"/>
                <a:gridCol w="1331912"/>
                <a:gridCol w="657225"/>
                <a:gridCol w="1666875"/>
                <a:gridCol w="1447800"/>
                <a:gridCol w="1295400"/>
                <a:gridCol w="9144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Band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DQPSK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CDPD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(Cellular Digital Packet Data)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FH/Packet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IS-95 (Interim standard)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Cellular/PCS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1800-2000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QPSK/BPSK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FLEX( free Open source for web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4-FSK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DCS-1900 (GSM)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PACS (PICTURE ARCHIVING AND COMMN SYS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Cordless/PCS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TDMA/FDMA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DQPSK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Major Mobile Radio Standards - Europe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304800" y="990600"/>
          <a:ext cx="8534400" cy="4553712"/>
        </p:xfrm>
        <a:graphic>
          <a:graphicData uri="http://schemas.openxmlformats.org/drawingml/2006/table">
            <a:tbl>
              <a:tblPr/>
              <a:tblGrid>
                <a:gridCol w="2435588"/>
                <a:gridCol w="680697"/>
                <a:gridCol w="846115"/>
                <a:gridCol w="838200"/>
                <a:gridCol w="1676400"/>
                <a:gridCol w="1066800"/>
                <a:gridCol w="990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</a:t>
                      </a:r>
                      <a:b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Band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ETACS(Extended total access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NMT-900 (Nordic mobile tech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890-960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Cellular/PCS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890-960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200KHz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C-450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450-465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ERMES (European radio messaging sys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4-FSK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CT2 (cordless telephony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Cordless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864-868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DECT(digital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enhancedCommun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Sys)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Cordless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1880-1900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DCS-1800 (digital cellular sys)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Cordless/PCS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1710-1880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fld id="{8F8C7946-2ECA-4AFA-8D8E-08FD3A82D69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Electromagnetic Spectrum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096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4</a:t>
            </a:r>
            <a:endParaRPr lang="en-US" b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954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2</a:t>
            </a:r>
            <a:endParaRPr lang="en-US" b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9812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0</a:t>
            </a:r>
            <a:endParaRPr lang="en-US" b="0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26670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-2</a:t>
            </a:r>
            <a:endParaRPr lang="en-US" b="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33528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-4</a:t>
            </a:r>
            <a:endParaRPr lang="en-US" b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0386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-6</a:t>
            </a:r>
            <a:endParaRPr lang="en-US" b="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7244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-8</a:t>
            </a:r>
            <a:endParaRPr lang="en-US" b="0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4102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-10</a:t>
            </a:r>
            <a:endParaRPr lang="en-US" b="0"/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60960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-12</a:t>
            </a:r>
            <a:endParaRPr lang="en-US" b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67818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-14</a:t>
            </a:r>
            <a:endParaRPr lang="en-US" b="0"/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7467600" y="11430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-16</a:t>
            </a:r>
            <a:endParaRPr lang="en-US" b="0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6096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4</a:t>
            </a:r>
            <a:endParaRPr lang="en-US" b="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12954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6</a:t>
            </a:r>
            <a:endParaRPr lang="en-US" b="0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19812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8</a:t>
            </a:r>
            <a:endParaRPr lang="en-US" b="0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26670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10</a:t>
            </a:r>
            <a:endParaRPr lang="en-US" b="0"/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33528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12</a:t>
            </a:r>
            <a:endParaRPr lang="en-US" b="0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40386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14</a:t>
            </a:r>
            <a:endParaRPr lang="en-US" b="0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47244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16</a:t>
            </a:r>
            <a:endParaRPr lang="en-US" b="0"/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54102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18</a:t>
            </a:r>
            <a:endParaRPr lang="en-US" b="0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60960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20</a:t>
            </a:r>
            <a:endParaRPr lang="en-US" b="0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67818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22</a:t>
            </a:r>
            <a:endParaRPr lang="en-US" b="0"/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7467600" y="2895600"/>
            <a:ext cx="685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  <a:r>
              <a:rPr lang="en-US" b="0" baseline="30000"/>
              <a:t>24</a:t>
            </a:r>
            <a:endParaRPr lang="en-US" b="0"/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3733800" y="1600200"/>
            <a:ext cx="6096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IR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4343400" y="1600200"/>
            <a:ext cx="381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4724400" y="1600200"/>
            <a:ext cx="381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UV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5105400" y="1600200"/>
            <a:ext cx="1981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X-Rays</a:t>
            </a: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7086600" y="1600200"/>
            <a:ext cx="1066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Cosmic </a:t>
            </a:r>
          </a:p>
          <a:p>
            <a:pPr algn="ctr"/>
            <a:r>
              <a:rPr lang="en-US"/>
              <a:t>Rays</a:t>
            </a: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600200" y="1600200"/>
            <a:ext cx="1447800" cy="1295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Radio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Spectrum</a:t>
            </a:r>
          </a:p>
        </p:txBody>
      </p:sp>
      <p:sp>
        <p:nvSpPr>
          <p:cNvPr id="34" name="Line 49"/>
          <p:cNvSpPr>
            <a:spLocks noChangeShapeType="1"/>
          </p:cNvSpPr>
          <p:nvPr/>
        </p:nvSpPr>
        <p:spPr bwMode="auto">
          <a:xfrm flipH="1">
            <a:off x="3810000" y="2895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>
            <a:off x="4724400" y="2895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676400" y="3657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1600200" y="3429000"/>
            <a:ext cx="1543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0"/>
              <a:t>1MHz     ==100m</a:t>
            </a:r>
            <a:br>
              <a:rPr lang="en-US" sz="1400" b="0"/>
            </a:br>
            <a:r>
              <a:rPr lang="en-US" sz="1400" b="0"/>
              <a:t>100MHz ==1m </a:t>
            </a:r>
          </a:p>
          <a:p>
            <a:r>
              <a:rPr lang="en-US" sz="1400" b="0"/>
              <a:t>10GHz   ==1cm</a:t>
            </a:r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105400" y="41148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tr-TR" sz="1400" b="0"/>
          </a:p>
        </p:txBody>
      </p:sp>
      <p:sp>
        <p:nvSpPr>
          <p:cNvPr id="39" name="Text Box 56"/>
          <p:cNvSpPr txBox="1">
            <a:spLocks noChangeArrowheads="1"/>
          </p:cNvSpPr>
          <p:nvPr/>
        </p:nvSpPr>
        <p:spPr bwMode="auto">
          <a:xfrm>
            <a:off x="5715000" y="4038600"/>
            <a:ext cx="2895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/>
              <a:t>&lt; 30 KHz                 VLF</a:t>
            </a:r>
            <a:br>
              <a:rPr lang="en-US" sz="1400" b="0"/>
            </a:br>
            <a:r>
              <a:rPr lang="en-US" sz="1400" b="0"/>
              <a:t>30-300KHz              LF  </a:t>
            </a:r>
          </a:p>
          <a:p>
            <a:r>
              <a:rPr lang="en-US" sz="1400" b="0"/>
              <a:t>300KHz – 3MHz      MF</a:t>
            </a:r>
            <a:br>
              <a:rPr lang="en-US" sz="1400" b="0"/>
            </a:br>
            <a:r>
              <a:rPr lang="en-US" sz="1400" b="0"/>
              <a:t>3 MHz – 30MHz      HF </a:t>
            </a:r>
            <a:br>
              <a:rPr lang="en-US" sz="1400" b="0"/>
            </a:br>
            <a:r>
              <a:rPr lang="en-US" sz="1400" b="0"/>
              <a:t>30MHz – 300MHz   VHF</a:t>
            </a:r>
          </a:p>
          <a:p>
            <a:r>
              <a:rPr lang="en-US" sz="1400" b="0"/>
              <a:t>300 MHz – 3GHz    UHF</a:t>
            </a:r>
          </a:p>
          <a:p>
            <a:r>
              <a:rPr lang="en-US" sz="1400" b="0"/>
              <a:t>3-30GHz                 SHF</a:t>
            </a:r>
          </a:p>
          <a:p>
            <a:r>
              <a:rPr lang="en-US" sz="1400" b="0"/>
              <a:t>&gt; 30 GHz                EHF</a:t>
            </a:r>
          </a:p>
          <a:p>
            <a:endParaRPr lang="en-US" sz="1400" b="0"/>
          </a:p>
        </p:txBody>
      </p:sp>
      <p:sp>
        <p:nvSpPr>
          <p:cNvPr id="40" name="Rectangle 58"/>
          <p:cNvSpPr>
            <a:spLocks noChangeArrowheads="1"/>
          </p:cNvSpPr>
          <p:nvPr/>
        </p:nvSpPr>
        <p:spPr bwMode="auto">
          <a:xfrm>
            <a:off x="3048000" y="1600200"/>
            <a:ext cx="6858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Micro</a:t>
            </a:r>
            <a:br>
              <a:rPr lang="en-US"/>
            </a:br>
            <a:r>
              <a:rPr lang="en-US"/>
              <a:t>wave</a:t>
            </a:r>
          </a:p>
        </p:txBody>
      </p: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914400" y="1600200"/>
            <a:ext cx="685800" cy="1295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3810000" y="3505200"/>
            <a:ext cx="228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3"/>
          <p:cNvSpPr>
            <a:spLocks noChangeArrowheads="1"/>
          </p:cNvSpPr>
          <p:nvPr/>
        </p:nvSpPr>
        <p:spPr bwMode="auto">
          <a:xfrm>
            <a:off x="4038600" y="3505200"/>
            <a:ext cx="228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64"/>
          <p:cNvSpPr>
            <a:spLocks noChangeArrowheads="1"/>
          </p:cNvSpPr>
          <p:nvPr/>
        </p:nvSpPr>
        <p:spPr bwMode="auto">
          <a:xfrm>
            <a:off x="4267200" y="3505200"/>
            <a:ext cx="228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65"/>
          <p:cNvSpPr>
            <a:spLocks noChangeArrowheads="1"/>
          </p:cNvSpPr>
          <p:nvPr/>
        </p:nvSpPr>
        <p:spPr bwMode="auto">
          <a:xfrm>
            <a:off x="4495800" y="3505200"/>
            <a:ext cx="2286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66"/>
          <p:cNvSpPr>
            <a:spLocks noChangeArrowheads="1"/>
          </p:cNvSpPr>
          <p:nvPr/>
        </p:nvSpPr>
        <p:spPr bwMode="auto">
          <a:xfrm>
            <a:off x="4724400" y="3505200"/>
            <a:ext cx="228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4953000" y="3505200"/>
            <a:ext cx="228600" cy="4572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68"/>
          <p:cNvSpPr>
            <a:spLocks noChangeArrowheads="1"/>
          </p:cNvSpPr>
          <p:nvPr/>
        </p:nvSpPr>
        <p:spPr bwMode="auto">
          <a:xfrm>
            <a:off x="5181600" y="3505200"/>
            <a:ext cx="228600" cy="457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3962400" y="39624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Visible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Cordless Telephones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Characterized by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mobility (in terms of range and speed)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power consumption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Two-way tetherless (wireless) voice communication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circuit quality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cost equipment, small form factor and long talk-time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handoffs between base units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Appeared as analog devices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devices appeared later with CT2, DECT standards in Europe and ISM band technologies in USA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Cordless Telephones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homes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public places where cordless phone base units are available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Choices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Few users per MHz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Few users per base unit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base units are connected to only one handset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number of base units per usage area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transmission range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Cordless Phone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more features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 Kb/s adaptive differential pulse code modulation (ADPCM) digital speech encoding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 power &lt;= 10 mW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Low-complexity radio signal processing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forward error correction (FEC) or whatsoever.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transmission delay &lt; 50ms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Frequency Shift Modulation (FSK)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Division Duplex (TDD)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Telephony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Characterized by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mobility provision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Wide-range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Two-way tetherless voice communication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Handoff and roaming support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Integrated with sophisticated public switched telephone network (PSTN)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transmit power requires at the handsets (~2W)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Telephony - Architecture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88"/>
          <p:cNvGraphicFramePr>
            <a:graphicFrameLocks noChangeAspect="1"/>
          </p:cNvGraphicFramePr>
          <p:nvPr/>
        </p:nvGraphicFramePr>
        <p:xfrm>
          <a:off x="2057400" y="3048000"/>
          <a:ext cx="1016000" cy="1044575"/>
        </p:xfrm>
        <a:graphic>
          <a:graphicData uri="http://schemas.openxmlformats.org/presentationml/2006/ole">
            <p:oleObj spid="_x0000_s1026" name="VISIO" r:id="rId3" imgW="1015920" imgH="1044000" progId="">
              <p:embed/>
            </p:oleObj>
          </a:graphicData>
        </a:graphic>
      </p:graphicFrame>
      <p:graphicFrame>
        <p:nvGraphicFramePr>
          <p:cNvPr id="4" name="Object 103"/>
          <p:cNvGraphicFramePr>
            <a:graphicFrameLocks noChangeAspect="1"/>
          </p:cNvGraphicFramePr>
          <p:nvPr/>
        </p:nvGraphicFramePr>
        <p:xfrm>
          <a:off x="2362200" y="2362200"/>
          <a:ext cx="1016000" cy="1044575"/>
        </p:xfrm>
        <a:graphic>
          <a:graphicData uri="http://schemas.openxmlformats.org/presentationml/2006/ole">
            <p:oleObj spid="_x0000_s1027" name="VISIO" r:id="rId4" imgW="1015920" imgH="1044000" progId="">
              <p:embed/>
            </p:oleObj>
          </a:graphicData>
        </a:graphic>
      </p:graphicFrame>
      <p:graphicFrame>
        <p:nvGraphicFramePr>
          <p:cNvPr id="5" name="Object 94"/>
          <p:cNvGraphicFramePr>
            <a:graphicFrameLocks noChangeAspect="1"/>
          </p:cNvGraphicFramePr>
          <p:nvPr/>
        </p:nvGraphicFramePr>
        <p:xfrm>
          <a:off x="3581400" y="3352800"/>
          <a:ext cx="1016000" cy="1044575"/>
        </p:xfrm>
        <a:graphic>
          <a:graphicData uri="http://schemas.openxmlformats.org/presentationml/2006/ole">
            <p:oleObj spid="_x0000_s1028" name="VISIO" r:id="rId5" imgW="1015920" imgH="1044000" progId="">
              <p:embed/>
            </p:oleObj>
          </a:graphicData>
        </a:graphic>
      </p:graphicFrame>
      <p:graphicFrame>
        <p:nvGraphicFramePr>
          <p:cNvPr id="6" name="Object 105"/>
          <p:cNvGraphicFramePr>
            <a:graphicFrameLocks noChangeAspect="1"/>
          </p:cNvGraphicFramePr>
          <p:nvPr/>
        </p:nvGraphicFramePr>
        <p:xfrm>
          <a:off x="6019800" y="1600200"/>
          <a:ext cx="1016000" cy="1044575"/>
        </p:xfrm>
        <a:graphic>
          <a:graphicData uri="http://schemas.openxmlformats.org/presentationml/2006/ole">
            <p:oleObj spid="_x0000_s1029" name="VISIO" r:id="rId6" imgW="1015920" imgH="1044000" progId="">
              <p:embed/>
            </p:oleObj>
          </a:graphicData>
        </a:graphic>
      </p:graphicFrame>
      <p:graphicFrame>
        <p:nvGraphicFramePr>
          <p:cNvPr id="7" name="Object 107"/>
          <p:cNvGraphicFramePr>
            <a:graphicFrameLocks noChangeAspect="1"/>
          </p:cNvGraphicFramePr>
          <p:nvPr/>
        </p:nvGraphicFramePr>
        <p:xfrm>
          <a:off x="5715000" y="2286000"/>
          <a:ext cx="1016000" cy="1044575"/>
        </p:xfrm>
        <a:graphic>
          <a:graphicData uri="http://schemas.openxmlformats.org/presentationml/2006/ole">
            <p:oleObj spid="_x0000_s1030" name="VISIO" r:id="rId7" imgW="1015920" imgH="1044000" progId="">
              <p:embed/>
            </p:oleObj>
          </a:graphicData>
        </a:graphic>
      </p:graphicFrame>
      <p:graphicFrame>
        <p:nvGraphicFramePr>
          <p:cNvPr id="8" name="Object 108"/>
          <p:cNvGraphicFramePr>
            <a:graphicFrameLocks noChangeAspect="1"/>
          </p:cNvGraphicFramePr>
          <p:nvPr/>
        </p:nvGraphicFramePr>
        <p:xfrm>
          <a:off x="4191000" y="1981200"/>
          <a:ext cx="1016000" cy="1044575"/>
        </p:xfrm>
        <a:graphic>
          <a:graphicData uri="http://schemas.openxmlformats.org/presentationml/2006/ole">
            <p:oleObj spid="_x0000_s1031" name="VISIO" r:id="rId8" imgW="1015920" imgH="1044000" progId="">
              <p:embed/>
            </p:oleObj>
          </a:graphicData>
        </a:graphic>
      </p:graphicFrame>
      <p:graphicFrame>
        <p:nvGraphicFramePr>
          <p:cNvPr id="9" name="Object 109"/>
          <p:cNvGraphicFramePr>
            <a:graphicFrameLocks noChangeAspect="1"/>
          </p:cNvGraphicFramePr>
          <p:nvPr/>
        </p:nvGraphicFramePr>
        <p:xfrm>
          <a:off x="4495800" y="1295400"/>
          <a:ext cx="1016000" cy="1044575"/>
        </p:xfrm>
        <a:graphic>
          <a:graphicData uri="http://schemas.openxmlformats.org/presentationml/2006/ole">
            <p:oleObj spid="_x0000_s1032" name="VISIO" r:id="rId9" imgW="1015920" imgH="1044000" progId="">
              <p:embed/>
            </p:oleObj>
          </a:graphicData>
        </a:graphic>
      </p:graphicFrame>
      <p:graphicFrame>
        <p:nvGraphicFramePr>
          <p:cNvPr id="10" name="Object 110"/>
          <p:cNvGraphicFramePr>
            <a:graphicFrameLocks noChangeAspect="1"/>
          </p:cNvGraphicFramePr>
          <p:nvPr/>
        </p:nvGraphicFramePr>
        <p:xfrm>
          <a:off x="5410200" y="2971800"/>
          <a:ext cx="1016000" cy="1044575"/>
        </p:xfrm>
        <a:graphic>
          <a:graphicData uri="http://schemas.openxmlformats.org/presentationml/2006/ole">
            <p:oleObj spid="_x0000_s1033" name="VISIO" r:id="rId10" imgW="1015920" imgH="1044000" progId="">
              <p:embed/>
            </p:oleObj>
          </a:graphicData>
        </a:graphic>
      </p:graphicFrame>
      <p:graphicFrame>
        <p:nvGraphicFramePr>
          <p:cNvPr id="11" name="Object 113"/>
          <p:cNvGraphicFramePr>
            <a:graphicFrameLocks noChangeAspect="1"/>
          </p:cNvGraphicFramePr>
          <p:nvPr/>
        </p:nvGraphicFramePr>
        <p:xfrm>
          <a:off x="2667000" y="1752600"/>
          <a:ext cx="1016000" cy="1044575"/>
        </p:xfrm>
        <a:graphic>
          <a:graphicData uri="http://schemas.openxmlformats.org/presentationml/2006/ole">
            <p:oleObj spid="_x0000_s1034" name="VISIO" r:id="rId11" imgW="1015920" imgH="1044000" progId="">
              <p:embed/>
            </p:oleObj>
          </a:graphicData>
        </a:graphic>
      </p:graphicFrame>
      <p:graphicFrame>
        <p:nvGraphicFramePr>
          <p:cNvPr id="12" name="Object 115"/>
          <p:cNvGraphicFramePr>
            <a:graphicFrameLocks noChangeAspect="1"/>
          </p:cNvGraphicFramePr>
          <p:nvPr/>
        </p:nvGraphicFramePr>
        <p:xfrm>
          <a:off x="4876800" y="4572000"/>
          <a:ext cx="1828800" cy="1389063"/>
        </p:xfrm>
        <a:graphic>
          <a:graphicData uri="http://schemas.openxmlformats.org/presentationml/2006/ole">
            <p:oleObj spid="_x0000_s1035" name="VISIO" r:id="rId12" imgW="950760" imgH="722160" progId="">
              <p:embed/>
            </p:oleObj>
          </a:graphicData>
        </a:graphic>
      </p:graphicFrame>
      <p:sp>
        <p:nvSpPr>
          <p:cNvPr id="13" name="Line 118"/>
          <p:cNvSpPr>
            <a:spLocks noChangeShapeType="1"/>
          </p:cNvSpPr>
          <p:nvPr/>
        </p:nvSpPr>
        <p:spPr bwMode="auto">
          <a:xfrm>
            <a:off x="2590800" y="38100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20"/>
          <p:cNvSpPr>
            <a:spLocks noChangeShapeType="1"/>
          </p:cNvSpPr>
          <p:nvPr/>
        </p:nvSpPr>
        <p:spPr bwMode="auto">
          <a:xfrm flipV="1">
            <a:off x="2743200" y="3733800"/>
            <a:ext cx="3124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21"/>
          <p:cNvSpPr>
            <a:spLocks noChangeShapeType="1"/>
          </p:cNvSpPr>
          <p:nvPr/>
        </p:nvSpPr>
        <p:spPr bwMode="auto">
          <a:xfrm flipH="1">
            <a:off x="2743200" y="2514600"/>
            <a:ext cx="4572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22"/>
          <p:cNvSpPr>
            <a:spLocks noChangeShapeType="1"/>
          </p:cNvSpPr>
          <p:nvPr/>
        </p:nvSpPr>
        <p:spPr bwMode="auto">
          <a:xfrm flipH="1">
            <a:off x="2743200" y="3124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" name="Object 125"/>
          <p:cNvGraphicFramePr>
            <a:graphicFrameLocks noChangeAspect="1"/>
          </p:cNvGraphicFramePr>
          <p:nvPr/>
        </p:nvGraphicFramePr>
        <p:xfrm>
          <a:off x="2057400" y="5181600"/>
          <a:ext cx="1219200" cy="989013"/>
        </p:xfrm>
        <a:graphic>
          <a:graphicData uri="http://schemas.openxmlformats.org/presentationml/2006/ole">
            <p:oleObj spid="_x0000_s1036" name="VISIO" r:id="rId13" imgW="1015920" imgH="823320" progId="">
              <p:embed/>
            </p:oleObj>
          </a:graphicData>
        </a:graphic>
      </p:graphicFrame>
      <p:pic>
        <p:nvPicPr>
          <p:cNvPr id="18" name="Picture 133" descr="c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95800" y="3810000"/>
            <a:ext cx="468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34" descr="c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76800" y="3200400"/>
            <a:ext cx="468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Line 123"/>
          <p:cNvSpPr>
            <a:spLocks noChangeShapeType="1"/>
          </p:cNvSpPr>
          <p:nvPr/>
        </p:nvSpPr>
        <p:spPr bwMode="auto">
          <a:xfrm flipV="1">
            <a:off x="2743200" y="4114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057400" y="4114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V="1">
            <a:off x="1524000" y="3429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15240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3581400" y="4419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4572000" y="4038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V="1">
            <a:off x="3048000" y="3733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3048000" y="4114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5410200" y="4038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6705600" y="3352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6400800" y="3657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4876800" y="3352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>
            <a:off x="4876800" y="3733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>
            <a:off x="7010400" y="2667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V="1">
            <a:off x="6705600" y="2971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23622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5"/>
          <p:cNvSpPr>
            <a:spLocks noChangeShapeType="1"/>
          </p:cNvSpPr>
          <p:nvPr/>
        </p:nvSpPr>
        <p:spPr bwMode="auto">
          <a:xfrm flipV="1">
            <a:off x="3352800" y="3048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46"/>
          <p:cNvSpPr>
            <a:spLocks noChangeShapeType="1"/>
          </p:cNvSpPr>
          <p:nvPr/>
        </p:nvSpPr>
        <p:spPr bwMode="auto">
          <a:xfrm flipV="1">
            <a:off x="1828800" y="2743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>
            <a:off x="18288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>
            <a:off x="3657600" y="2743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54"/>
          <p:cNvSpPr>
            <a:spLocks noChangeShapeType="1"/>
          </p:cNvSpPr>
          <p:nvPr/>
        </p:nvSpPr>
        <p:spPr bwMode="auto">
          <a:xfrm>
            <a:off x="2971800" y="2057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57"/>
          <p:cNvSpPr>
            <a:spLocks noChangeShapeType="1"/>
          </p:cNvSpPr>
          <p:nvPr/>
        </p:nvSpPr>
        <p:spPr bwMode="auto">
          <a:xfrm flipV="1">
            <a:off x="3657600" y="2362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58"/>
          <p:cNvSpPr>
            <a:spLocks noChangeShapeType="1"/>
          </p:cNvSpPr>
          <p:nvPr/>
        </p:nvSpPr>
        <p:spPr bwMode="auto">
          <a:xfrm flipV="1">
            <a:off x="2133600" y="2057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59"/>
          <p:cNvSpPr>
            <a:spLocks noChangeShapeType="1"/>
          </p:cNvSpPr>
          <p:nvPr/>
        </p:nvSpPr>
        <p:spPr bwMode="auto">
          <a:xfrm>
            <a:off x="2133600" y="2438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60"/>
          <p:cNvSpPr>
            <a:spLocks noChangeShapeType="1"/>
          </p:cNvSpPr>
          <p:nvPr/>
        </p:nvSpPr>
        <p:spPr bwMode="auto">
          <a:xfrm>
            <a:off x="6324600" y="1981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62"/>
          <p:cNvSpPr>
            <a:spLocks noChangeShapeType="1"/>
          </p:cNvSpPr>
          <p:nvPr/>
        </p:nvSpPr>
        <p:spPr bwMode="auto">
          <a:xfrm>
            <a:off x="7315200" y="1981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 flipV="1">
            <a:off x="7010400" y="2286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66"/>
          <p:cNvSpPr>
            <a:spLocks noChangeShapeType="1"/>
          </p:cNvSpPr>
          <p:nvPr/>
        </p:nvSpPr>
        <p:spPr bwMode="auto">
          <a:xfrm>
            <a:off x="4800600" y="167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68"/>
          <p:cNvSpPr>
            <a:spLocks noChangeShapeType="1"/>
          </p:cNvSpPr>
          <p:nvPr/>
        </p:nvSpPr>
        <p:spPr bwMode="auto">
          <a:xfrm>
            <a:off x="5791200" y="1676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70"/>
          <p:cNvSpPr>
            <a:spLocks noChangeShapeType="1"/>
          </p:cNvSpPr>
          <p:nvPr/>
        </p:nvSpPr>
        <p:spPr bwMode="auto">
          <a:xfrm flipV="1">
            <a:off x="3962400" y="1676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71"/>
          <p:cNvSpPr>
            <a:spLocks noChangeShapeType="1"/>
          </p:cNvSpPr>
          <p:nvPr/>
        </p:nvSpPr>
        <p:spPr bwMode="auto">
          <a:xfrm>
            <a:off x="3962400" y="205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" name="Object 94"/>
          <p:cNvGraphicFramePr>
            <a:graphicFrameLocks noChangeAspect="1"/>
          </p:cNvGraphicFramePr>
          <p:nvPr/>
        </p:nvGraphicFramePr>
        <p:xfrm>
          <a:off x="3581400" y="3352800"/>
          <a:ext cx="1016000" cy="1044575"/>
        </p:xfrm>
        <a:graphic>
          <a:graphicData uri="http://schemas.openxmlformats.org/presentationml/2006/ole">
            <p:oleObj spid="_x0000_s1037" name="VISIO" r:id="rId15" imgW="1015920" imgH="1044000" progId="">
              <p:embed/>
            </p:oleObj>
          </a:graphicData>
        </a:graphic>
      </p:graphicFrame>
      <p:graphicFrame>
        <p:nvGraphicFramePr>
          <p:cNvPr id="52" name="Object 105"/>
          <p:cNvGraphicFramePr>
            <a:graphicFrameLocks noChangeAspect="1"/>
          </p:cNvGraphicFramePr>
          <p:nvPr/>
        </p:nvGraphicFramePr>
        <p:xfrm>
          <a:off x="6019800" y="1600200"/>
          <a:ext cx="1016000" cy="1044575"/>
        </p:xfrm>
        <a:graphic>
          <a:graphicData uri="http://schemas.openxmlformats.org/presentationml/2006/ole">
            <p:oleObj spid="_x0000_s1038" name="VISIO" r:id="rId16" imgW="1015920" imgH="1044000" progId="">
              <p:embed/>
            </p:oleObj>
          </a:graphicData>
        </a:graphic>
      </p:graphicFrame>
      <p:graphicFrame>
        <p:nvGraphicFramePr>
          <p:cNvPr id="53" name="Object 107"/>
          <p:cNvGraphicFramePr>
            <a:graphicFrameLocks noChangeAspect="1"/>
          </p:cNvGraphicFramePr>
          <p:nvPr/>
        </p:nvGraphicFramePr>
        <p:xfrm>
          <a:off x="5715000" y="2286000"/>
          <a:ext cx="1016000" cy="1044575"/>
        </p:xfrm>
        <a:graphic>
          <a:graphicData uri="http://schemas.openxmlformats.org/presentationml/2006/ole">
            <p:oleObj spid="_x0000_s1039" name="VISIO" r:id="rId17" imgW="1015920" imgH="1044000" progId="">
              <p:embed/>
            </p:oleObj>
          </a:graphicData>
        </a:graphic>
      </p:graphicFrame>
      <p:graphicFrame>
        <p:nvGraphicFramePr>
          <p:cNvPr id="54" name="Object 108"/>
          <p:cNvGraphicFramePr>
            <a:graphicFrameLocks noChangeAspect="1"/>
          </p:cNvGraphicFramePr>
          <p:nvPr/>
        </p:nvGraphicFramePr>
        <p:xfrm>
          <a:off x="4191000" y="1981200"/>
          <a:ext cx="1016000" cy="1044575"/>
        </p:xfrm>
        <a:graphic>
          <a:graphicData uri="http://schemas.openxmlformats.org/presentationml/2006/ole">
            <p:oleObj spid="_x0000_s1040" name="VISIO" r:id="rId18" imgW="1015920" imgH="1044000" progId="">
              <p:embed/>
            </p:oleObj>
          </a:graphicData>
        </a:graphic>
      </p:graphicFrame>
      <p:graphicFrame>
        <p:nvGraphicFramePr>
          <p:cNvPr id="55" name="Object 109"/>
          <p:cNvGraphicFramePr>
            <a:graphicFrameLocks noChangeAspect="1"/>
          </p:cNvGraphicFramePr>
          <p:nvPr/>
        </p:nvGraphicFramePr>
        <p:xfrm>
          <a:off x="4495800" y="1295400"/>
          <a:ext cx="1016000" cy="1044575"/>
        </p:xfrm>
        <a:graphic>
          <a:graphicData uri="http://schemas.openxmlformats.org/presentationml/2006/ole">
            <p:oleObj spid="_x0000_s1041" name="VISIO" r:id="rId19" imgW="1015920" imgH="1044000" progId="">
              <p:embed/>
            </p:oleObj>
          </a:graphicData>
        </a:graphic>
      </p:graphicFrame>
      <p:sp>
        <p:nvSpPr>
          <p:cNvPr id="56" name="Line 129"/>
          <p:cNvSpPr>
            <a:spLocks noChangeShapeType="1"/>
          </p:cNvSpPr>
          <p:nvPr/>
        </p:nvSpPr>
        <p:spPr bwMode="auto">
          <a:xfrm>
            <a:off x="4191000" y="3581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130"/>
          <p:cNvSpPr>
            <a:spLocks noChangeShapeType="1"/>
          </p:cNvSpPr>
          <p:nvPr/>
        </p:nvSpPr>
        <p:spPr bwMode="auto">
          <a:xfrm>
            <a:off x="4495800" y="2971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3886200" y="3733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41910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67"/>
          <p:cNvSpPr>
            <a:spLocks noChangeShapeType="1"/>
          </p:cNvSpPr>
          <p:nvPr/>
        </p:nvSpPr>
        <p:spPr bwMode="auto">
          <a:xfrm>
            <a:off x="44958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5181600" y="3048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51"/>
          <p:cNvSpPr>
            <a:spLocks noChangeShapeType="1"/>
          </p:cNvSpPr>
          <p:nvPr/>
        </p:nvSpPr>
        <p:spPr bwMode="auto">
          <a:xfrm flipV="1">
            <a:off x="5181600" y="2667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5486400" y="2362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37"/>
          <p:cNvSpPr>
            <a:spLocks noChangeShapeType="1"/>
          </p:cNvSpPr>
          <p:nvPr/>
        </p:nvSpPr>
        <p:spPr bwMode="auto">
          <a:xfrm>
            <a:off x="57150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6019800" y="2667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>
            <a:off x="3352800" y="3429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 flipV="1">
            <a:off x="5486400" y="1981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117"/>
          <p:cNvSpPr>
            <a:spLocks noChangeShapeType="1"/>
          </p:cNvSpPr>
          <p:nvPr/>
        </p:nvSpPr>
        <p:spPr bwMode="auto">
          <a:xfrm>
            <a:off x="2895600" y="5334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Telephony Systems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users and handsets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complex circuitry and design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 stations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Provides gateway functionality between wireless and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wireline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Mobile switching centers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 cellular system to the terrestrial telephone network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Cellular Networks</a:t>
            </a:r>
            <a:endParaRPr kumimoji="0" lang="tr-TR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Generation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 Modulation, mostly FM 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AMPS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Traffic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FDMA/FDD multiple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Generation (2G)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Modulation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Traffic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TDMA/FDD and CDMA/FDD multiple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2.5G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+ Low-datarate Data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Generation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+ High-datarate Data 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Multimedia Transmission also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1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2G Technologies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98"/>
          <p:cNvGraphicFramePr>
            <a:graphicFrameLocks/>
          </p:cNvGraphicFramePr>
          <p:nvPr/>
        </p:nvGraphicFramePr>
        <p:xfrm>
          <a:off x="228600" y="1143000"/>
          <a:ext cx="8229600" cy="494995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cdmaOne (IS-95)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GSM, DCS-1900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IS-54/IS-136</a:t>
                      </a:r>
                      <a:b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Uplink Frequencies (MHz)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824-849 (Cellular)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1850-1910 (US PCS)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890-915 MHz (Eurpe)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1850-1910 (US PCS)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MHz, 1500 Mhz (Japan)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1850-1910 (US PCS)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Downlink Frequencies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869-894 MHz (US Cellular)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1930-1990 MHz (US PCS)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935-960  (Europa)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1930-1990 (US PCS)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869-894 MHz (Cellular)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1930-1990 (US PCS)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MHz, 1500 MHz (Japan)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Deplexing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Access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BPSK with Quadrature Spreading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 with BT=0.3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p/4 </a:t>
                      </a: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DQPSK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Carrier Seperation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KHz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KHz (IS-136)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 KHz PDC)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Data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1.2288 Mchips/sec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270.833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48.6 Kbps (IS-136)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Kbps (PDC)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Voice Channels per carrier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Speech 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CELP at 13Kbps</a:t>
                      </a:r>
                      <a:b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EVRC at 8Kbps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RPE-LTP at 13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VSELP at 7.95 Kbps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2G and Data</a:t>
            </a:r>
            <a:endParaRPr kumimoji="0" lang="tr-TR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2G is developed for voice communications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send data over 2G channels by using modem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Provides 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rates in the order of ~9.6 Kbps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data rates are requires for internet application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requires evolution towards new systems: 2.5 G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2.5 Technologies </a:t>
            </a:r>
            <a:endParaRPr kumimoji="0" lang="tr-TR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 of TDMA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HSCSD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(High speed Circuit Switched Data)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2.5G GSM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57.6 Kbps data-rate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(General Packet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Radio Services)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GSM and IS-136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171.2 Kbps data-rate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(Enhanced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For Global Evolution)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2.5G GSM and IS-136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384 Kbps data-rate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 of CDMA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IS-95B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64 Kbps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6575" y="376238"/>
            <a:ext cx="7766050" cy="9890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Wavelength of Some Technologies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00200"/>
            <a:ext cx="7696200" cy="36877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GSM Phones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(Global System for Mobile)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frequency   ~=  900 MHz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wavelength ~=  33cm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PCS Phones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(Personal communication System)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frequency   ~= 1.8 GHz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wavelength ~= 17.5 cm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Bluetooth: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frequency   ~=  2.4GHz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wavelength ~= 12.5cm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3G Systems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and Data Transmission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Simultanous voice and data access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Multi-megabit Internet access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Interactive web sessions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Voice-activated calls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Multimedia Content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music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tr-T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tr-TR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3G Systems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 of Systems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 sysystem evaolved to CDMA2000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CDMA2000-1xRTT: Upto 307 Kbps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CDMA2000-1xEV: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CDMA2000-1xEVDO: upto 2.4 Mbps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CDMA2000-1xEVDV: 144 Kbps datarate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GSM, IS-136 and PDC evolved to W-CDMA (Wideband CDMA) (also called UMTS) 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2.048 Mbps data-rates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systems 8Mbps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Expected to be fully deployed by 2010-2015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spectrum is allocated for these technologies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304800" y="1219200"/>
            <a:ext cx="86106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Upgrade Paths for 2G Technologies</a:t>
            </a:r>
            <a:endParaRPr kumimoji="0" lang="tr-TR" sz="3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6172200" y="13716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IS-136</a:t>
            </a:r>
            <a:br>
              <a:rPr lang="tr-TR" sz="1600"/>
            </a:br>
            <a:r>
              <a:rPr lang="tr-TR" sz="1600"/>
              <a:t>PDC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657600" y="13716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GSM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1143000" y="13716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IS-95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8366125" y="117951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2G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724400" y="4191000"/>
            <a:ext cx="4038600" cy="1981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57200" y="4191000"/>
            <a:ext cx="4038600" cy="1981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066800" y="28194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IS-95B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124200" y="27432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HSCSD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105400" y="24384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GPRS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553200" y="30480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EDGE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486400" y="45720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W-CDMA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7010400" y="47244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EDGE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5486400" y="5257800"/>
            <a:ext cx="1371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TD-SCDMA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1219200" y="4343400"/>
            <a:ext cx="1752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cdma200-1xRTT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914400" y="5029200"/>
            <a:ext cx="2438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cdma2000-1xEV,DV,DO</a:t>
            </a: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1219200" y="5638800"/>
            <a:ext cx="1752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1600"/>
              <a:t>cdma200-3xRTT</a:t>
            </a: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1752600" y="1981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H="1">
            <a:off x="3886200" y="19812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4800600" y="1905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6172200" y="1981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6324600" y="2971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5943600" y="30480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962400" y="33528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H="1">
            <a:off x="6553200" y="3657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1752600" y="34290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8153400" y="2362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2.5G</a:t>
            </a: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8305800" y="41910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3G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0"/>
            <a:ext cx="30562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Issues related to 3G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68710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Ø"/>
            </a:pPr>
            <a:r>
              <a:rPr lang="en-US" sz="2400" dirty="0" smtClean="0"/>
              <a:t>High input fees for the 3G service licenses.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Inefficient to meet future need of the performance.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Require wide bandwidth.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Lack of coverage because it is still new.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Multiple standard.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304800"/>
            <a:ext cx="534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4G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762000"/>
            <a:ext cx="3336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Proposed in ITU-2003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81797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&gt;4G- Magic</a:t>
            </a:r>
          </a:p>
          <a:p>
            <a:r>
              <a:rPr lang="en-US" sz="2400" dirty="0" smtClean="0"/>
              <a:t>. Mobile multimedia anytime/anywhere global mobility support </a:t>
            </a:r>
          </a:p>
          <a:p>
            <a:r>
              <a:rPr lang="en-US" sz="2400" dirty="0" smtClean="0"/>
              <a:t>   integrated wireless and customized personal service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Hardware-Smart Antennas- </a:t>
            </a:r>
          </a:p>
          <a:p>
            <a:r>
              <a:rPr lang="en-US" sz="2400" dirty="0" smtClean="0"/>
              <a:t>     Find tune and turn up signal information</a:t>
            </a:r>
          </a:p>
          <a:p>
            <a:r>
              <a:rPr lang="en-US" sz="2400" dirty="0" smtClean="0"/>
              <a:t>     Spectrum-UWB-(Ultra wide band)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09600"/>
            <a:ext cx="152105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Features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805746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Interactive multimedia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User friendliness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High speed-1 </a:t>
            </a:r>
            <a:r>
              <a:rPr lang="en-US" sz="2400" dirty="0" err="1" smtClean="0"/>
              <a:t>Gbps</a:t>
            </a:r>
            <a:r>
              <a:rPr lang="en-US" sz="2400" dirty="0" smtClean="0"/>
              <a:t> for still and 1000 Mbps for user in mobility.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Network Heterogeneity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Terminal Heterogeneity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5410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Setting up a Call in Cellular Mobile System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39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When a cell phone is switched on, it scans for the FCC to determine      the strongest  strength and monitors it till it drops  below  a usable level.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It again searches for the strongest signal available.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Control channels are defined and standardized over  the entire geographic area covered and typically it is about 5% of total available channels in the system 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Due to the standardization, the same phone is capable to be used in different markets. 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MSC dispatches the request to all base stations.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MIN of subscriber is broadcasted  as a paging message over all FCC.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phone receives the message and acknowledges it on the RCC and base station forwards it to MSC for handshake.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MSC instructs base station to move the  call on unused voice channel.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Base station indicates the phone to change it to unused frequency pair and at this time base station sends a  data message to mobile station on the voice channel for ringing.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810000"/>
            <a:ext cx="436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(a) Call is made for mobile station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711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Mobile station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91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call initiation request is sent on RCC.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request consists of its own MIN, ESN and the telephone number of the called party.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Mobile station also sends the station class mark  (SCM) to indicate the maximum power level  is for particular user.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Cell base station receives the data and sends it to MSC.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MSC validates the request, makes connection to the called party through PSTN and instructs base and mobile stations to move to unused voice channel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3200400"/>
            <a:ext cx="17108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 Roaming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62400"/>
            <a:ext cx="91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When a mobile station enters the new service are other than in which it subscribed, it is registered as roamer and it is done with FCC.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Every several minutes, the MSC issues a global command over each FCC in the system asking for all mobiles which are previously unregistered to report their MIN and ESN over the RCC.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MSC sends MIN/ESN data to request billing status from the home location register (HLR).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Once registered , mobile allowed to communicate and the billing is routed automatically to the home service provider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Frequency Carries/Channels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information from sender to receiver is carrier over a well defined frequency band.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called a channel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channel has a fixed frequency bandwidth (in KHz) and Capacity (bit-rate)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frequency bands (channels) can be used to transmit information in parallel and independently.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a spectrum of 90KHz is allocated over a base frequency b for communication between stations A and B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each channel occupies 30KHz.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3 channels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channel is simplex (Transmission occurs in one way)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full duplex communication: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two different channels (front and reverse channels)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time division in a channel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67000" y="4572000"/>
            <a:ext cx="4191000" cy="457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Channel 1 (b -  b+30) 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0" y="5029200"/>
            <a:ext cx="4191000" cy="457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Channel 2 (b+30 - b+60)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667000" y="5486400"/>
            <a:ext cx="4191000" cy="457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Channel 3 (b+60 - b+90)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71600" y="4572000"/>
            <a:ext cx="1295400" cy="1371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Station A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0" y="4572000"/>
            <a:ext cx="1295400" cy="1371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Station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Simplex Communication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Normally, on a channel, a station can transmit only in one way.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called simplex transmision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enable two-way communication (called full-duplex communication)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use Frequency Division Multiplexing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use Time Division Multiplexing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Duplex Communication - FDD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FDD: Frequency Division Duplex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5943600" y="2895600"/>
            <a:ext cx="1828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Base Station</a:t>
            </a:r>
          </a:p>
          <a:p>
            <a:pPr algn="ctr"/>
            <a:r>
              <a:rPr lang="en-US"/>
              <a:t>B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914400" y="33528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Mobile </a:t>
            </a:r>
            <a:br>
              <a:rPr lang="en-US"/>
            </a:br>
            <a:r>
              <a:rPr lang="en-US"/>
              <a:t>Terminal</a:t>
            </a:r>
          </a:p>
          <a:p>
            <a:pPr algn="ctr"/>
            <a:r>
              <a:rPr lang="en-US"/>
              <a:t>M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819400" y="3429000"/>
            <a:ext cx="31242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Forward Channel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438400" y="3733800"/>
            <a:ext cx="30480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Reverse Channel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5400000">
            <a:off x="5543550" y="3676650"/>
            <a:ext cx="304800" cy="4191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rot="16200000">
            <a:off x="2495550" y="3371850"/>
            <a:ext cx="304800" cy="419100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066800" y="4953000"/>
            <a:ext cx="709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Forward Channel and Reverse Channel use different frequency </a:t>
            </a:r>
          </a:p>
          <a:p>
            <a:r>
              <a:rPr lang="en-US"/>
              <a:t>bands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Duplex Communication - TDD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TDD: Time Division Duplex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38200" y="4724400"/>
            <a:ext cx="7600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singe frequency channel is used. The channel is divided into time </a:t>
            </a:r>
            <a:br>
              <a:rPr lang="en-US" dirty="0"/>
            </a:br>
            <a:r>
              <a:rPr lang="en-US" dirty="0"/>
              <a:t>slots. Mobile station and base station transmits on the time slots </a:t>
            </a:r>
            <a:br>
              <a:rPr lang="en-US" dirty="0"/>
            </a:br>
            <a:r>
              <a:rPr lang="en-US" dirty="0"/>
              <a:t>alternately. 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38800" y="2895600"/>
            <a:ext cx="1828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Base Station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914400" y="3352800"/>
            <a:ext cx="152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Mobile </a:t>
            </a:r>
            <a:br>
              <a:rPr lang="en-US" dirty="0"/>
            </a:br>
            <a:r>
              <a:rPr lang="en-US" dirty="0"/>
              <a:t>Terminal</a:t>
            </a:r>
          </a:p>
          <a:p>
            <a:pPr algn="ctr"/>
            <a:r>
              <a:rPr lang="en-US" dirty="0"/>
              <a:t>M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4384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9718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5052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0386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5720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105400" y="3581400"/>
            <a:ext cx="533400" cy="30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2620</Words>
  <Application>Microsoft Office PowerPoint</Application>
  <PresentationFormat>On-screen Show (4:3)</PresentationFormat>
  <Paragraphs>619</Paragraphs>
  <Slides>47</Slides>
  <Notes>0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VISIO</vt:lpstr>
      <vt:lpstr>Introduction: What is Wireless and Mobile Communication?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Wireless and Mobile Communication?</dc:title>
  <dc:creator/>
  <cp:lastModifiedBy>YEFFRY HP</cp:lastModifiedBy>
  <cp:revision>21</cp:revision>
  <dcterms:created xsi:type="dcterms:W3CDTF">2006-08-16T00:00:00Z</dcterms:created>
  <dcterms:modified xsi:type="dcterms:W3CDTF">2016-05-22T16:40:09Z</dcterms:modified>
</cp:coreProperties>
</file>