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5" r:id="rId5"/>
    <p:sldId id="301" r:id="rId6"/>
    <p:sldId id="288" r:id="rId7"/>
    <p:sldId id="296" r:id="rId8"/>
    <p:sldId id="289" r:id="rId9"/>
    <p:sldId id="292" r:id="rId10"/>
    <p:sldId id="290" r:id="rId11"/>
    <p:sldId id="291" r:id="rId12"/>
    <p:sldId id="282" r:id="rId13"/>
    <p:sldId id="299" r:id="rId14"/>
    <p:sldId id="293" r:id="rId15"/>
    <p:sldId id="294" r:id="rId16"/>
    <p:sldId id="295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99"/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7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810000"/>
            <a:ext cx="6400800" cy="1524000"/>
          </a:xfrm>
        </p:spPr>
        <p:txBody>
          <a:bodyPr/>
          <a:lstStyle/>
          <a:p>
            <a:pPr algn="ctr"/>
            <a:r>
              <a:rPr lang="en-US" sz="2400" dirty="0" smtClean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6600" dirty="0" err="1" smtClean="0">
                <a:solidFill>
                  <a:schemeClr val="accent1"/>
                </a:solidFill>
              </a:rPr>
              <a:t>Pengantar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48" y="571480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50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Pembentukan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Program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429124" y="2143116"/>
            <a:ext cx="1714512" cy="7858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rPr>
              <a:t>Program</a:t>
            </a:r>
            <a:endParaRPr lang="en-US" sz="2800" b="1" dirty="0">
              <a:solidFill>
                <a:srgbClr val="EAEAEA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50017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Algoritma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571744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Data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3071802" y="1792562"/>
            <a:ext cx="1214446" cy="636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3071802" y="2714623"/>
            <a:ext cx="1214446" cy="395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00364" y="42862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Cepat</a:t>
            </a:r>
            <a:endParaRPr lang="en-US" sz="32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42862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Handal</a:t>
            </a:r>
            <a:endParaRPr lang="en-US" sz="32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428625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Fleksibel</a:t>
            </a:r>
            <a:endParaRPr lang="en-US" sz="32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9" name="Straight Arrow Connector 18"/>
          <p:cNvCxnSpPr>
            <a:stCxn id="6" idx="2"/>
            <a:endCxn id="15" idx="0"/>
          </p:cNvCxnSpPr>
          <p:nvPr/>
        </p:nvCxnSpPr>
        <p:spPr>
          <a:xfrm rot="5400000">
            <a:off x="3875480" y="2875356"/>
            <a:ext cx="1357322" cy="14644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6" idx="0"/>
          </p:cNvCxnSpPr>
          <p:nvPr/>
        </p:nvCxnSpPr>
        <p:spPr>
          <a:xfrm rot="5400000">
            <a:off x="4589860" y="3589736"/>
            <a:ext cx="1357322" cy="3571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7" idx="0"/>
          </p:cNvCxnSpPr>
          <p:nvPr/>
        </p:nvCxnSpPr>
        <p:spPr>
          <a:xfrm rot="16200000" flipH="1">
            <a:off x="5375677" y="2839636"/>
            <a:ext cx="1357322" cy="15359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3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Apa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1"/>
                </a:solidFill>
              </a:rPr>
              <a:t>Algoritma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langkah-langkah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u="sng" dirty="0" err="1" smtClean="0">
                <a:solidFill>
                  <a:srgbClr val="C00000"/>
                </a:solidFill>
              </a:rPr>
              <a:t>logis</a:t>
            </a:r>
            <a:r>
              <a:rPr lang="en-US" b="0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memecahkan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09567"/>
            <a:ext cx="4643470" cy="37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Penyajian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Algoritma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714348" y="1643051"/>
            <a:ext cx="2460651" cy="3857651"/>
            <a:chOff x="720" y="1296"/>
            <a:chExt cx="1367" cy="2542"/>
          </a:xfrm>
        </p:grpSpPr>
        <p:sp>
          <p:nvSpPr>
            <p:cNvPr id="9318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319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19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19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19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19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320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gray">
            <a:xfrm>
              <a:off x="768" y="1809"/>
              <a:ext cx="1296" cy="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  <a:latin typeface="Andalus" pitchFamily="18" charset="-78"/>
                  <a:cs typeface="Andalus" pitchFamily="18" charset="-78"/>
                </a:rPr>
                <a:t>Deskriptif</a:t>
              </a:r>
              <a:endParaRPr lang="en-US" sz="32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endParaRPr>
            </a:p>
            <a:p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Untaian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kalimat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deskriptif</a:t>
              </a:r>
              <a:endParaRPr lang="en-US" sz="2000" b="1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3291287" y="1643051"/>
            <a:ext cx="2457051" cy="3857651"/>
            <a:chOff x="2208" y="1296"/>
            <a:chExt cx="1365" cy="2542"/>
          </a:xfrm>
        </p:grpSpPr>
        <p:sp>
          <p:nvSpPr>
            <p:cNvPr id="9320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3212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3213" name="Text Box 29"/>
            <p:cNvSpPr txBox="1">
              <a:spLocks noChangeArrowheads="1"/>
            </p:cNvSpPr>
            <p:nvPr/>
          </p:nvSpPr>
          <p:spPr bwMode="gray">
            <a:xfrm>
              <a:off x="2256" y="1814"/>
              <a:ext cx="1296" cy="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ndalus" pitchFamily="18" charset="-78"/>
                  <a:cs typeface="Andalus" pitchFamily="18" charset="-78"/>
                </a:rPr>
                <a:t>Flow Chart</a:t>
              </a:r>
            </a:p>
            <a:p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Bagan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alir</a:t>
              </a:r>
              <a:endParaRPr lang="en-US" sz="20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9321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5882815" y="1643051"/>
            <a:ext cx="2460651" cy="3857651"/>
            <a:chOff x="3692" y="1296"/>
            <a:chExt cx="1367" cy="2542"/>
          </a:xfrm>
        </p:grpSpPr>
        <p:sp>
          <p:nvSpPr>
            <p:cNvPr id="9321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2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322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22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2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2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322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3228" name="Text Box 44"/>
            <p:cNvSpPr txBox="1">
              <a:spLocks noChangeArrowheads="1"/>
            </p:cNvSpPr>
            <p:nvPr/>
          </p:nvSpPr>
          <p:spPr bwMode="gray">
            <a:xfrm>
              <a:off x="3744" y="1824"/>
              <a:ext cx="1296" cy="1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ndalus" pitchFamily="18" charset="-78"/>
                  <a:cs typeface="Andalus" pitchFamily="18" charset="-78"/>
                </a:rPr>
                <a:t>Pseudo Code</a:t>
              </a:r>
            </a:p>
            <a:p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Notasi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yang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mirip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dengan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notasi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bahasa</a:t>
              </a:r>
              <a:r>
                <a:rPr lang="en-US" sz="20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000" b="1" dirty="0" err="1" smtClean="0">
                  <a:latin typeface="Andalus" pitchFamily="18" charset="-78"/>
                  <a:cs typeface="Andalus" pitchFamily="18" charset="-78"/>
                </a:rPr>
                <a:t>pemrograman</a:t>
              </a:r>
              <a:endParaRPr lang="en-US" sz="20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9322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5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001000" cy="685800"/>
          </a:xfrm>
        </p:spPr>
        <p:txBody>
          <a:bodyPr/>
          <a:lstStyle/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3600" b="1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30122"/>
              </p:ext>
            </p:extLst>
          </p:nvPr>
        </p:nvGraphicFramePr>
        <p:xfrm>
          <a:off x="642910" y="990600"/>
          <a:ext cx="7786742" cy="51747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86742"/>
              </a:tblGrid>
              <a:tr h="517470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Membandingkan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dua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buah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angka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apakah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angka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pertama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lebih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kecil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dari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angka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kedua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lalu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tampilkan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pesan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ke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layar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.</a:t>
                      </a:r>
                      <a:endParaRPr lang="en-US" sz="2800" b="1" u="none" kern="1200" dirty="0" smtClean="0">
                        <a:solidFill>
                          <a:schemeClr val="tx1"/>
                        </a:solidFill>
                        <a:latin typeface="Andalus" pitchFamily="18" charset="-78"/>
                        <a:ea typeface="+mn-ea"/>
                        <a:cs typeface="Andalus" pitchFamily="18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5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Deskriptif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Membandingkan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dua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buah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angka</a:t>
            </a:r>
            <a:r>
              <a:rPr lang="en-US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Masukan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dua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buah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angka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Bandingkan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apakah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kecil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B?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tampilkan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layar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pesan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kecil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B”.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tampilkan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layar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pesan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“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besar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B”.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Flow Chat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786182" y="1000108"/>
            <a:ext cx="1143008" cy="42862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Mulai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3214678" y="1785926"/>
            <a:ext cx="2286016" cy="785818"/>
          </a:xfrm>
          <a:prstGeom prst="flowChartInputOutp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Masukan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A, B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Flowchart: Display 9"/>
          <p:cNvSpPr/>
          <p:nvPr/>
        </p:nvSpPr>
        <p:spPr>
          <a:xfrm>
            <a:off x="5292350" y="4000504"/>
            <a:ext cx="2714644" cy="1143008"/>
          </a:xfrm>
          <a:prstGeom prst="flowChartDispla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Tampil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b="1" dirty="0" err="1" smtClean="0">
                <a:solidFill>
                  <a:schemeClr val="tx1"/>
                </a:solidFill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</a:rPr>
              <a:t> A </a:t>
            </a:r>
            <a:r>
              <a:rPr lang="en-US" sz="1600" b="1" dirty="0" err="1" smtClean="0">
                <a:solidFill>
                  <a:schemeClr val="tx1"/>
                </a:solidFill>
              </a:rPr>
              <a:t>lebih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besar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dari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</a:rPr>
              <a:t> B”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714744" y="5857892"/>
            <a:ext cx="1143008" cy="42862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Selesai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3248778" y="2928934"/>
            <a:ext cx="2214578" cy="785818"/>
          </a:xfrm>
          <a:prstGeom prst="flowChartDecisi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 &lt; B?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Flowchart: Display 12"/>
          <p:cNvSpPr/>
          <p:nvPr/>
        </p:nvSpPr>
        <p:spPr>
          <a:xfrm>
            <a:off x="642910" y="4000504"/>
            <a:ext cx="2714644" cy="1143008"/>
          </a:xfrm>
          <a:prstGeom prst="flowChartDispla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Tampil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b="1" dirty="0" err="1" smtClean="0">
                <a:solidFill>
                  <a:schemeClr val="tx1"/>
                </a:solidFill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</a:rPr>
              <a:t> A </a:t>
            </a:r>
            <a:r>
              <a:rPr lang="en-US" sz="1600" b="1" dirty="0" err="1" smtClean="0">
                <a:solidFill>
                  <a:schemeClr val="tx1"/>
                </a:solidFill>
              </a:rPr>
              <a:t>lebih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kecil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dari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Harga</a:t>
            </a:r>
            <a:r>
              <a:rPr lang="en-US" sz="1600" b="1" dirty="0" smtClean="0">
                <a:solidFill>
                  <a:schemeClr val="tx1"/>
                </a:solidFill>
              </a:rPr>
              <a:t> B”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7" idx="2"/>
            <a:endCxn id="8" idx="1"/>
          </p:cNvCxnSpPr>
          <p:nvPr/>
        </p:nvCxnSpPr>
        <p:spPr>
          <a:xfrm rot="5400000">
            <a:off x="4179091" y="16073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178282" y="2749531"/>
            <a:ext cx="357190" cy="1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hape 19"/>
          <p:cNvCxnSpPr>
            <a:stCxn id="12" idx="1"/>
            <a:endCxn id="13" idx="0"/>
          </p:cNvCxnSpPr>
          <p:nvPr/>
        </p:nvCxnSpPr>
        <p:spPr>
          <a:xfrm rot="10800000" flipV="1">
            <a:off x="2000232" y="3321842"/>
            <a:ext cx="1248546" cy="6786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hape 21"/>
          <p:cNvCxnSpPr>
            <a:stCxn id="12" idx="3"/>
            <a:endCxn id="10" idx="0"/>
          </p:cNvCxnSpPr>
          <p:nvPr/>
        </p:nvCxnSpPr>
        <p:spPr>
          <a:xfrm>
            <a:off x="5463356" y="3321843"/>
            <a:ext cx="1186316" cy="67866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Elbow Connector 23"/>
          <p:cNvCxnSpPr>
            <a:stCxn id="13" idx="2"/>
            <a:endCxn id="11" idx="0"/>
          </p:cNvCxnSpPr>
          <p:nvPr/>
        </p:nvCxnSpPr>
        <p:spPr>
          <a:xfrm rot="16200000" flipH="1">
            <a:off x="2786050" y="4357694"/>
            <a:ext cx="714380" cy="2286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hape 25"/>
          <p:cNvCxnSpPr>
            <a:stCxn id="10" idx="2"/>
          </p:cNvCxnSpPr>
          <p:nvPr/>
        </p:nvCxnSpPr>
        <p:spPr>
          <a:xfrm rot="5400000">
            <a:off x="5253646" y="4104676"/>
            <a:ext cx="357190" cy="2434862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TextBox 26"/>
          <p:cNvSpPr txBox="1"/>
          <p:nvPr/>
        </p:nvSpPr>
        <p:spPr>
          <a:xfrm>
            <a:off x="2297494" y="2996228"/>
            <a:ext cx="50006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/>
              <a:t>Ya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8" y="2967808"/>
            <a:ext cx="857256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/>
              <a:t>Tidak</a:t>
            </a:r>
            <a:endParaRPr lang="en-US" sz="1600" b="1" dirty="0"/>
          </a:p>
        </p:txBody>
      </p:sp>
      <p:sp>
        <p:nvSpPr>
          <p:cNvPr id="29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3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Pseudo Code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Membandingkan_Harga_A_dengan_Harga_B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{I.S. : User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memasukkan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B}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{F.S. :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Menampilkan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layar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hasil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membandingkan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Kamus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A, B : 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Integer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{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tipe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bilangan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bulat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  <a:endParaRPr lang="en-US" sz="2400" u="sng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u="sng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0" indent="-90000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Input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(A,B)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If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(A &lt; B)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Then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	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Output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(“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kecil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B”)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Else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	 </a:t>
            </a:r>
            <a:r>
              <a:rPr lang="en-US" sz="2400" u="sng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Output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(“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besar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B”)</a:t>
            </a: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u="sng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EndIf</a:t>
            </a:r>
            <a:endParaRPr lang="en-US" sz="2400" u="sng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900113" indent="-900113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  </a:t>
            </a:r>
            <a:endParaRPr lang="en-US" sz="2400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44042" y="3158616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Pengantar</a:t>
            </a:r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2" y="152400"/>
            <a:ext cx="7270518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Materi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Semester</a:t>
            </a:r>
            <a:endParaRPr lang="en-US" sz="3600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1714480" y="908720"/>
            <a:ext cx="565311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Tipe</a:t>
              </a:r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 Data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89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1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1714480" y="1623100"/>
            <a:ext cx="565311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 dirty="0" err="1" smtClean="0">
                  <a:latin typeface="Andalus" pitchFamily="18" charset="-78"/>
                  <a:cs typeface="Andalus" pitchFamily="18" charset="-78"/>
                </a:rPr>
                <a:t>Struktur</a:t>
              </a:r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600" b="1" dirty="0" err="1" smtClean="0">
                  <a:latin typeface="Andalus" pitchFamily="18" charset="-78"/>
                  <a:cs typeface="Andalus" pitchFamily="18" charset="-78"/>
                </a:rPr>
                <a:t>Algoritma</a:t>
              </a:r>
              <a:endParaRPr lang="en-US" sz="26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89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2</a:t>
              </a:r>
              <a:endParaRPr lang="en-US" sz="2600" b="1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1714480" y="2337480"/>
            <a:ext cx="565311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3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Sub </a:t>
              </a:r>
              <a:r>
                <a:rPr lang="en-US" sz="26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Rutin</a:t>
              </a:r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 (</a:t>
              </a:r>
              <a:r>
                <a:rPr lang="en-US" sz="26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Prosedur</a:t>
              </a:r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 &amp; </a:t>
              </a:r>
              <a:r>
                <a:rPr lang="en-US" sz="26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Fungsi</a:t>
              </a:r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)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89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3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25" name="Picture 24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723988" y="3051860"/>
            <a:ext cx="5653110" cy="685800"/>
            <a:chOff x="1296" y="1824"/>
            <a:chExt cx="2976" cy="432"/>
          </a:xfrm>
        </p:grpSpPr>
        <p:sp>
          <p:nvSpPr>
            <p:cNvPr id="27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8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Array (</a:t>
              </a:r>
              <a:r>
                <a:rPr lang="en-US" sz="2600" b="1" dirty="0" err="1" smtClean="0">
                  <a:latin typeface="Andalus" pitchFamily="18" charset="-78"/>
                  <a:cs typeface="Andalus" pitchFamily="18" charset="-78"/>
                </a:rPr>
                <a:t>Larik</a:t>
              </a:r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)</a:t>
              </a:r>
              <a:endParaRPr lang="en-US" sz="26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gray">
            <a:xfrm>
              <a:off x="1390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4</a:t>
              </a:r>
              <a:endParaRPr lang="en-US" sz="2600" b="1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1723988" y="3780988"/>
            <a:ext cx="5653110" cy="685800"/>
            <a:chOff x="1296" y="1824"/>
            <a:chExt cx="2976" cy="432"/>
          </a:xfrm>
        </p:grpSpPr>
        <p:sp>
          <p:nvSpPr>
            <p:cNvPr id="3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gray">
            <a:xfrm>
              <a:off x="1711" y="1934"/>
              <a:ext cx="250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Record + Array of Record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5" name="Text Box 50"/>
            <p:cNvSpPr txBox="1">
              <a:spLocks noChangeArrowheads="1"/>
            </p:cNvSpPr>
            <p:nvPr/>
          </p:nvSpPr>
          <p:spPr bwMode="gray">
            <a:xfrm>
              <a:off x="1390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5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1723988" y="4501204"/>
            <a:ext cx="5653110" cy="685800"/>
            <a:chOff x="1296" y="1824"/>
            <a:chExt cx="2976" cy="432"/>
          </a:xfrm>
        </p:grpSpPr>
        <p:sp>
          <p:nvSpPr>
            <p:cNvPr id="37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3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Searching (</a:t>
              </a:r>
              <a:r>
                <a:rPr lang="en-US" sz="2600" b="1" dirty="0" err="1" smtClean="0">
                  <a:latin typeface="Andalus" pitchFamily="18" charset="-78"/>
                  <a:cs typeface="Andalus" pitchFamily="18" charset="-78"/>
                </a:rPr>
                <a:t>Pencarian</a:t>
              </a:r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)</a:t>
              </a:r>
              <a:endParaRPr lang="en-US" sz="2600" b="1" dirty="0"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gray">
            <a:xfrm>
              <a:off x="1390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latin typeface="Andalus" pitchFamily="18" charset="-78"/>
                  <a:cs typeface="Andalus" pitchFamily="18" charset="-78"/>
                </a:rPr>
                <a:t>6</a:t>
              </a:r>
              <a:endParaRPr lang="en-US" sz="2600" b="1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41" name="Group 56"/>
          <p:cNvGrpSpPr>
            <a:grpSpLocks/>
          </p:cNvGrpSpPr>
          <p:nvPr/>
        </p:nvGrpSpPr>
        <p:grpSpPr bwMode="auto">
          <a:xfrm>
            <a:off x="1714480" y="5223580"/>
            <a:ext cx="5653110" cy="685800"/>
            <a:chOff x="1296" y="1824"/>
            <a:chExt cx="2976" cy="432"/>
          </a:xfrm>
        </p:grpSpPr>
        <p:sp>
          <p:nvSpPr>
            <p:cNvPr id="42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3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600" b="1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37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Sorting (</a:t>
              </a:r>
              <a:r>
                <a:rPr lang="en-US" sz="2600" b="1" dirty="0" err="1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Pengurutan</a:t>
              </a:r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)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gray">
            <a:xfrm>
              <a:off x="1390" y="1886"/>
              <a:ext cx="194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600" b="1" dirty="0" smtClean="0">
                  <a:solidFill>
                    <a:srgbClr val="EAEAEA"/>
                  </a:solidFill>
                  <a:latin typeface="Andalus" pitchFamily="18" charset="-78"/>
                  <a:cs typeface="Andalus" pitchFamily="18" charset="-78"/>
                </a:rPr>
                <a:t>7</a:t>
              </a:r>
              <a:endParaRPr lang="en-US" sz="2600" b="1" dirty="0">
                <a:solidFill>
                  <a:srgbClr val="EAEAEA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Cara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Perkuliahan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30956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143000" y="30956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38250" y="3295650"/>
            <a:ext cx="20383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 SKS </a:t>
            </a:r>
            <a:r>
              <a:rPr lang="en-US" sz="24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Teori</a:t>
            </a:r>
            <a:endParaRPr lang="en-US" sz="2400" b="1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eaLnBrk="0" hangingPunct="0"/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Dilakukan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ruang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kuliah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menjelaskan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menerangkan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materi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perkuliahan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926295" y="1512633"/>
            <a:ext cx="107433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 smtClean="0">
                <a:solidFill>
                  <a:srgbClr val="000099"/>
                </a:solidFill>
              </a:rPr>
              <a:t>Bobot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000099"/>
                </a:solidFill>
              </a:rPr>
              <a:t>4 SKS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734050" y="3276600"/>
            <a:ext cx="2038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 SKS </a:t>
            </a:r>
            <a:r>
              <a:rPr lang="en-US" sz="24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Praktek</a:t>
            </a:r>
            <a:endParaRPr lang="en-US" sz="2400" b="1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eaLnBrk="0" hangingPunct="0"/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Dilakukan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Lab.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Komputer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mengimplementasikan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materi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telah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dijelaskan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di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ruang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kuliah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22" name="Date Placeholder 3"/>
          <p:cNvSpPr txBox="1">
            <a:spLocks/>
          </p:cNvSpPr>
          <p:nvPr/>
        </p:nvSpPr>
        <p:spPr bwMode="white">
          <a:xfrm>
            <a:off x="381000" y="655522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white">
          <a:xfrm>
            <a:off x="5143504" y="656000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Studi Teknik 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0940" y="152400"/>
            <a:ext cx="725577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Penilaian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ltGray">
          <a:xfrm>
            <a:off x="381000" y="857232"/>
            <a:ext cx="5880100" cy="557216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blackWhite">
          <a:xfrm>
            <a:off x="762000" y="256699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20%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Tugas</a:t>
            </a:r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+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Kuis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762000" y="370999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30% UTS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blackWhite">
          <a:xfrm>
            <a:off x="762000" y="485299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40% UAS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6215074" y="3214686"/>
            <a:ext cx="1928826" cy="78581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Akhir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785786" y="1416290"/>
            <a:ext cx="4038600" cy="990600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10 %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Kehadiran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animBg="1"/>
      <p:bldP spid="75780" grpId="0" animBg="1"/>
      <p:bldP spid="75781" grpId="0" animBg="1"/>
      <p:bldP spid="75782" grpId="0" animBg="1"/>
      <p:bldP spid="75783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Perkuliahan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22" name="Date Placeholder 3"/>
          <p:cNvSpPr txBox="1">
            <a:spLocks/>
          </p:cNvSpPr>
          <p:nvPr/>
        </p:nvSpPr>
        <p:spPr bwMode="white">
          <a:xfrm>
            <a:off x="381000" y="655522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white">
          <a:xfrm>
            <a:off x="5143504" y="656000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Studi Teknik 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72" y="764704"/>
            <a:ext cx="7384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ditutup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diperkenankan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diperkenankan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ketahuan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kehadiran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temannya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diperkenankan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perkuliahan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berturut-turut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alas kaki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berpakaian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penghapus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Ikuti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254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4" y="152400"/>
            <a:ext cx="7285266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Daftar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Pustaka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Munir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Rinaldi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Informatika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Bandung, 2008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Antony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Pranata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Graha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2000</a:t>
            </a: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Edhi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Sutanta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Graha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Teknik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Penyelesaian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Permasalahan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Komputasi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2000</a:t>
            </a:r>
          </a:p>
          <a:p>
            <a:pPr lvl="0"/>
            <a:r>
              <a:rPr lang="en-US" sz="2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Niklaus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Wirth, Algorithms + Data Structures = Programs, Prentice Hall, 1991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Susana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Limanto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Anton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Muljono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Ditastindo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2006. M.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Sjukani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Data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C, C++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Java,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Mitra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Wacana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Media, Jakarta, 2004</a:t>
            </a:r>
          </a:p>
          <a:p>
            <a:endParaRPr lang="en-US" sz="2400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PENGANTAR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sz="600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Kenapa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harus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ada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Pemrograman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57488" y="1142984"/>
            <a:ext cx="3214710" cy="1214446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Masalah</a:t>
            </a:r>
            <a:endParaRPr lang="en-US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28612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Input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Output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Arrow Connector 9"/>
          <p:cNvCxnSpPr>
            <a:stCxn id="6" idx="4"/>
            <a:endCxn id="7" idx="0"/>
          </p:cNvCxnSpPr>
          <p:nvPr/>
        </p:nvCxnSpPr>
        <p:spPr>
          <a:xfrm rot="5400000">
            <a:off x="3009299" y="2500301"/>
            <a:ext cx="776888" cy="794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3786182" y="360929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457200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?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5400000" flipH="1" flipV="1">
            <a:off x="3644100" y="4143380"/>
            <a:ext cx="856462" cy="7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14480" y="1000108"/>
            <a:ext cx="3714776" cy="1714512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Masalah</a:t>
            </a:r>
            <a:endParaRPr lang="en-US" sz="28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Bagaimana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menghasilkan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6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2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3</a:t>
            </a:r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718987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Input ?</a:t>
            </a:r>
          </a:p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2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3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718987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Output ?</a:t>
            </a:r>
          </a:p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8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6</a:t>
            </a:r>
            <a:endParaRPr lang="en-US" sz="28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 rot="5400000">
            <a:off x="2093372" y="3014389"/>
            <a:ext cx="790053" cy="619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8992" y="3999842"/>
            <a:ext cx="1214446" cy="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43240" y="5004871"/>
            <a:ext cx="18573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Proses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?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 x 3</a:t>
            </a:r>
            <a:endParaRPr lang="en-US" sz="3200" b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3748347" y="4681282"/>
            <a:ext cx="647177" cy="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33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878</TotalTime>
  <Words>660</Words>
  <Application>Microsoft Office PowerPoint</Application>
  <PresentationFormat>On-screen Show (4:3)</PresentationFormat>
  <Paragraphs>150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Pengantar</vt:lpstr>
      <vt:lpstr>Materi Satu Semester</vt:lpstr>
      <vt:lpstr>Cara Perkuliahan</vt:lpstr>
      <vt:lpstr>Sistem Penilaian</vt:lpstr>
      <vt:lpstr>Aturan Perkuliahan</vt:lpstr>
      <vt:lpstr>Daftar Pustaka</vt:lpstr>
      <vt:lpstr>PowerPoint Presentation</vt:lpstr>
      <vt:lpstr>Kenapa harus ada Pemrograman ?</vt:lpstr>
      <vt:lpstr>Contoh</vt:lpstr>
      <vt:lpstr>Pembentukan Program</vt:lpstr>
      <vt:lpstr>Apa itu Algoritma?</vt:lpstr>
      <vt:lpstr>Penyajian Algoritma</vt:lpstr>
      <vt:lpstr> Contoh Kasus</vt:lpstr>
      <vt:lpstr>Contoh Deskriptif</vt:lpstr>
      <vt:lpstr>Contoh Flow Chat</vt:lpstr>
      <vt:lpstr>Contoh Pseudo Code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61</cp:revision>
  <dcterms:created xsi:type="dcterms:W3CDTF">2012-09-16T07:54:25Z</dcterms:created>
  <dcterms:modified xsi:type="dcterms:W3CDTF">2015-09-15T03:23:57Z</dcterms:modified>
</cp:coreProperties>
</file>