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15" r:id="rId2"/>
    <p:sldId id="317" r:id="rId3"/>
    <p:sldId id="322" r:id="rId4"/>
    <p:sldId id="318" r:id="rId5"/>
    <p:sldId id="319" r:id="rId6"/>
    <p:sldId id="320" r:id="rId7"/>
    <p:sldId id="328" r:id="rId8"/>
    <p:sldId id="332" r:id="rId9"/>
    <p:sldId id="333" r:id="rId10"/>
    <p:sldId id="345" r:id="rId11"/>
    <p:sldId id="346" r:id="rId12"/>
    <p:sldId id="334" r:id="rId13"/>
    <p:sldId id="336" r:id="rId14"/>
    <p:sldId id="337" r:id="rId15"/>
    <p:sldId id="324" r:id="rId16"/>
    <p:sldId id="325" r:id="rId17"/>
    <p:sldId id="326" r:id="rId18"/>
    <p:sldId id="340" r:id="rId19"/>
    <p:sldId id="339" r:id="rId20"/>
    <p:sldId id="347" r:id="rId21"/>
    <p:sldId id="338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181DD-E1D3-4797-A219-CA0D1831D056}" type="datetimeFigureOut">
              <a:rPr lang="id-ID" smtClean="0"/>
              <a:pPr/>
              <a:t>22/09/2016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29514-1D7B-44F7-874E-57FEC996C7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7815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22/09/2016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22/09/2016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22/09/2016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22/09/2016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22/09/2016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22/09/2016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22/09/2016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22/09/2016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F71853-B169-4D8B-B4CA-D3C1DE12434D}" type="datetimeFigureOut">
              <a:rPr lang="id-ID" smtClean="0"/>
              <a:pPr/>
              <a:t>22/09/2016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0.gstatic.com/images?q=tbn:ANd9GcSBZB2AVDJuKZlPcso6YQDe9jwMbOM6AilCtQF7IkufSRKUHTEo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784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Project team building,</a:t>
            </a: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conflict,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&amp; negotiation</a:t>
            </a:r>
            <a:endParaRPr kumimoji="0" lang="id-ID" sz="44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5681" y="5446767"/>
            <a:ext cx="4800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2000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Source: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Pinto, j.k. 2010, 2ND. ED.; Scwalbe, K. 2007, 5TH. ED. q.q. International 2008</a:t>
            </a:r>
            <a:endParaRPr lang="en-US" cap="all" dirty="0" smtClean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Dawson, R., 2010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3886200" y="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WEEK 5</a:t>
            </a:r>
            <a:endParaRPr lang="id-ID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3352800"/>
            <a:ext cx="7827963" cy="1524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</a:t>
            </a:r>
            <a:r>
              <a:rPr kumimoji="0" lang="id-ID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Technology Project Management</a:t>
            </a:r>
            <a:endParaRPr kumimoji="0" lang="id-ID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Magister Sistem Informasi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Universitas Komputer Indonesia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000" b="1" dirty="0" smtClean="0"/>
              <a:t>ID Motivating-Promoting-Contactability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en-US" sz="2000" dirty="0" err="1" smtClean="0"/>
              <a:t>Ato</a:t>
            </a:r>
            <a:r>
              <a:rPr lang="id-ID" sz="2000" dirty="0" smtClean="0"/>
              <a:t>rney, General Management and leading People, Hotelier, Lecturer, Politician, Public Relations, Recruitment, Consultant, Sales &amp; Marketing, Self-Employed, Travel Agent, Trainer and Thetrical Agent.</a:t>
            </a:r>
          </a:p>
          <a:p>
            <a:pPr>
              <a:buNone/>
            </a:pPr>
            <a:endParaRPr lang="id-ID" sz="2000" dirty="0" smtClean="0"/>
          </a:p>
          <a:p>
            <a:r>
              <a:rPr lang="id-ID" sz="2000" b="1" dirty="0" smtClean="0"/>
              <a:t>SDI Servicing</a:t>
            </a:r>
          </a:p>
          <a:p>
            <a:pPr>
              <a:buNone/>
            </a:pPr>
            <a:r>
              <a:rPr lang="id-ID" sz="2000" dirty="0" smtClean="0"/>
              <a:t>	Accounting, Customer Service, Distribution &amp; Warehouse, Supervision, Draughtsmen and Project Engineer, Engineering &amp; Production (supervision), Office Management, Programmer, Service Selling, System Analyst, sales/service engineer.</a:t>
            </a:r>
          </a:p>
          <a:p>
            <a:pPr>
              <a:buNone/>
            </a:pPr>
            <a:endParaRPr lang="id-ID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65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CDI/CID Influence</a:t>
            </a:r>
            <a:r>
              <a:rPr kumimoji="0" lang="id-ID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Facts</a:t>
            </a:r>
            <a:endParaRPr kumimoji="0" lang="id-ID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Company Secretary, Designer, Directing, Managing or Supervising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(Engineering, Research, Finance, Planning), Lecturer, Negotiator and Purchasing, Work Study Sales (Technical/Specialist)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Researcher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Academic, Engiineer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(Installation, Technical), Planner (any function), Quality Controller, Statistic, Technical Research (Chemist Technician).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Career guidelines with disc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IC	Specialist Communicator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Engineering and Production (Manager Supervision), Inventing, Lecturer, Project Engineer, Public Relations, Politician, Service Engineer or Supervising within a Technical/Specialist Area, Specialist Selling (Engineering, Finance or any area involving capital equipment), Teaching, and Training.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</a:t>
            </a:r>
            <a:r>
              <a:rPr lang="id-ID" sz="2000" b="1" dirty="0" smtClean="0"/>
              <a:t>D</a:t>
            </a:r>
            <a:r>
              <a:rPr lang="en-US" sz="2000" b="1" dirty="0" smtClean="0"/>
              <a:t>C	Specialist </a:t>
            </a:r>
            <a:r>
              <a:rPr lang="id-ID" sz="2000" b="1" dirty="0" smtClean="0"/>
              <a:t>Negotia</a:t>
            </a:r>
            <a:r>
              <a:rPr lang="en-US" sz="2000" b="1" dirty="0" smtClean="0"/>
              <a:t>tor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Consultant, </a:t>
            </a:r>
            <a:r>
              <a:rPr lang="en-US" sz="2000" dirty="0" smtClean="0"/>
              <a:t>Engineering (Manager</a:t>
            </a:r>
            <a:r>
              <a:rPr lang="id-ID" sz="2000" dirty="0" smtClean="0"/>
              <a:t>, Designer, Buyer, Draughtsman</a:t>
            </a:r>
            <a:r>
              <a:rPr lang="en-US" sz="2000" dirty="0" smtClean="0"/>
              <a:t>), </a:t>
            </a:r>
            <a:r>
              <a:rPr lang="id-ID" sz="2000" dirty="0" smtClean="0"/>
              <a:t>Financial (Manager, Specialist), Hotelier, </a:t>
            </a:r>
            <a:r>
              <a:rPr lang="en-US" sz="2000" dirty="0" smtClean="0"/>
              <a:t>Lecturer, </a:t>
            </a:r>
            <a:r>
              <a:rPr lang="id-ID" sz="2000" dirty="0" smtClean="0"/>
              <a:t>Marketing Services, Personnel, Project Engineer, Specialist/Technical Selling (Computer, Engineering &amp; Other Equipment), Sales Engineer, Trainer, and Travel Agent.</a:t>
            </a:r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ISC	Counseling - Negotiating- Advising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Accounting, Administration work, Artist, Attorney, Customer Service, Demonstrator, Engineering (Sales, Service, Project, Draughtsman, Designer), Hotelier, Industrial Relations Specialist, Instructor, Purchasing, Personnel, Public Relations, Selling, Specialist (Soft/Services), Supervising (Engineering, Production, Accounts), Secretarial, Training, Teaching, Technical and Welfare.</a:t>
            </a:r>
            <a:endParaRPr lang="id-ID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SD	 Specialist -  Concentration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Accountant, Administration Manager, Attorney, Credit Controller, Computer Specialist, DP Supervisor, Engineering, Engineering (Designer, Draughtsman, Project Engineer), Investigator, Production/Engineering Quality Controller, Researcher, Sales and Service Engineer, Supervisor, and Transport/Warehouse Supervisor.</a:t>
            </a:r>
            <a:endParaRPr lang="id-ID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id-ID" dirty="0" smtClean="0"/>
          </a:p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SI	Counseling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First Assistant, Hotelier, Lecturing, Nurse, Personnel Welfare, Promoting, Psychologist, Soft or Service Selling, Training, Travel Agent, </a:t>
            </a:r>
            <a:r>
              <a:rPr lang="en-US" dirty="0" err="1" smtClean="0"/>
              <a:t>Upmarket</a:t>
            </a:r>
            <a:r>
              <a:rPr lang="en-US" dirty="0" smtClean="0"/>
              <a:t>/</a:t>
            </a:r>
            <a:r>
              <a:rPr lang="en-US" dirty="0" err="1" smtClean="0"/>
              <a:t>Speciality</a:t>
            </a:r>
            <a:r>
              <a:rPr lang="en-US" dirty="0" smtClean="0"/>
              <a:t> Sales.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SC	Administrative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Accountant, Cashier, Chief Clerk, Company Secretary, Doctor, Draughtsman, Engineering (Project Manager, Supervisor, Technician), General Administrator, Office (Manager, Supervisor, Person), Planner, Production Supervisor, Programmer, Receptionist, Research and Development, Security Specialist, Soft/Service Selling, Statistician, System Analyst.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CD	Creating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Accountancy, Chemist, Finance, Engineering (Management, Research, Design), Research (R&amp;D), Quality Control and Specialist work in any area where knowledge and experience is available, Planning, Production, Planning, Management, Safety Officer, Specialist, Technician.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r>
              <a:rPr lang="en-US" sz="2000" b="1" dirty="0" smtClean="0"/>
              <a:t> CS	Technical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Computer Programmer, Engineer (Project, </a:t>
            </a:r>
            <a:r>
              <a:rPr lang="en-US" sz="2000" dirty="0" err="1" smtClean="0"/>
              <a:t>Draugthsman</a:t>
            </a:r>
            <a:r>
              <a:rPr lang="en-US" sz="2000" dirty="0" smtClean="0"/>
              <a:t>, Designer), Planning and Accounting, Medical Specialist, Quality Control, Researcher (Technician, Chemist, Quality Control), Surgeon.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r>
              <a:rPr lang="en-US" sz="2000" b="1" dirty="0" smtClean="0"/>
              <a:t> CS</a:t>
            </a:r>
            <a:r>
              <a:rPr lang="id-ID" sz="2000" b="1" dirty="0" smtClean="0"/>
              <a:t>I</a:t>
            </a:r>
            <a:r>
              <a:rPr lang="en-US" sz="2000" b="1" dirty="0" smtClean="0"/>
              <a:t>	</a:t>
            </a:r>
            <a:r>
              <a:rPr lang="id-ID" sz="2000" b="1" dirty="0" smtClean="0"/>
              <a:t>Information-Collecting/Impacting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Administration, Engineering &amp; Production (Supervisor, Installer, Technician, Service &amp; Design), Finance (Supervisor, Accountant, Advisor), Market Analyst, Office Administrator, Programmer, Public Relation, Research (Supervisor, Chemist Lab Technician), Selling (Technical/Service), System Analyst, Trainer.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Conflict management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56125"/>
          </a:xfrm>
        </p:spPr>
        <p:txBody>
          <a:bodyPr/>
          <a:lstStyle/>
          <a:p>
            <a:r>
              <a:rPr lang="id-ID" dirty="0" smtClean="0"/>
              <a:t>Conflict is a prosses that begins when you perceived that someone has frustrated or is about to frustrate a major concern of yours</a:t>
            </a:r>
          </a:p>
          <a:p>
            <a:r>
              <a:rPr lang="id-ID" dirty="0" smtClean="0"/>
              <a:t>Category of conflict:</a:t>
            </a:r>
          </a:p>
          <a:p>
            <a:pPr>
              <a:buNone/>
            </a:pPr>
            <a:r>
              <a:rPr lang="id-ID" dirty="0" smtClean="0"/>
              <a:t>	1. Goal-oriented conflict</a:t>
            </a:r>
          </a:p>
          <a:p>
            <a:pPr>
              <a:buNone/>
            </a:pPr>
            <a:r>
              <a:rPr lang="id-ID" dirty="0" smtClean="0"/>
              <a:t>	2. Administrative conflict</a:t>
            </a:r>
          </a:p>
          <a:p>
            <a:pPr>
              <a:buNone/>
            </a:pPr>
            <a:r>
              <a:rPr lang="id-ID" dirty="0" smtClean="0"/>
              <a:t>	3. Interpersonal conflict</a:t>
            </a:r>
            <a:endParaRPr lang="id-ID" dirty="0"/>
          </a:p>
        </p:txBody>
      </p:sp>
      <p:pic>
        <p:nvPicPr>
          <p:cNvPr id="50180" name="Picture 4" descr="http://t2.gstatic.com/images?q=tbn:ANd9GcRnBNn3aP5kMG7BXu8KzLR3QAEXIqKoCTnlYGDGKBBQhN-ZxM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124200"/>
            <a:ext cx="3048000" cy="2784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Source of conflict</a:t>
            </a:r>
            <a:endParaRPr lang="id-ID" dirty="0"/>
          </a:p>
        </p:txBody>
      </p:sp>
      <p:pic>
        <p:nvPicPr>
          <p:cNvPr id="46082" name="Picture 2" descr="D:\Kuliah S2\Manajemen Proyek\PM-ACA Jeffrey K P\Scan1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04" t="15031" r="12396" b="67539"/>
          <a:stretch>
            <a:fillRect/>
          </a:stretch>
        </p:blipFill>
        <p:spPr bwMode="auto">
          <a:xfrm>
            <a:off x="838200" y="1828800"/>
            <a:ext cx="7429500" cy="35814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5791200"/>
            <a:ext cx="73914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Pinto, J.K. 2010:205,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 Management, Pearson</a:t>
            </a: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Methods for resolving conflict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54162"/>
            <a:ext cx="8229600" cy="4525963"/>
          </a:xfrm>
        </p:spPr>
        <p:txBody>
          <a:bodyPr/>
          <a:lstStyle/>
          <a:p>
            <a:r>
              <a:rPr lang="id-ID" dirty="0" smtClean="0"/>
              <a:t>Mediate the Conflict</a:t>
            </a:r>
          </a:p>
          <a:p>
            <a:r>
              <a:rPr lang="id-ID" dirty="0" smtClean="0"/>
              <a:t>Arbitrate the Conflict</a:t>
            </a:r>
          </a:p>
          <a:p>
            <a:r>
              <a:rPr lang="id-ID" dirty="0" smtClean="0"/>
              <a:t>Control the Conflict</a:t>
            </a:r>
          </a:p>
          <a:p>
            <a:r>
              <a:rPr lang="id-ID" dirty="0" smtClean="0"/>
              <a:t>Accept the Conflict</a:t>
            </a:r>
          </a:p>
          <a:p>
            <a:r>
              <a:rPr lang="id-ID" dirty="0" smtClean="0"/>
              <a:t>Eliminate the Conflict</a:t>
            </a:r>
            <a:endParaRPr lang="id-ID" dirty="0"/>
          </a:p>
        </p:txBody>
      </p:sp>
      <p:pic>
        <p:nvPicPr>
          <p:cNvPr id="49154" name="Picture 2" descr="http://t1.gstatic.com/images?q=tbn:ANd9GcT3AI8iCxa-USrRVwp4mpeyPhPg9Qz_s3_gJhSZ2x_cKTb7jy-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276033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resolving conflict using disc methode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47500" lnSpcReduction="20000"/>
          </a:bodyPr>
          <a:lstStyle/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D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D,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Tantanglah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Bersikaplah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result oriented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Permasalahan</a:t>
            </a:r>
            <a:r>
              <a:rPr lang="en-US" dirty="0" smtClean="0"/>
              <a:t> yang </a:t>
            </a:r>
            <a:r>
              <a:rPr lang="en-US" dirty="0" err="1" smtClean="0"/>
              <a:t>komplek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buru-buru</a:t>
            </a:r>
            <a:r>
              <a:rPr lang="en-US" dirty="0" smtClean="0"/>
              <a:t>,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I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perasaannya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smtClean="0"/>
              <a:t>Bantu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memilah-milah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Yakinkan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mengabaikan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dicari</a:t>
            </a:r>
            <a:r>
              <a:rPr lang="en-US" dirty="0" smtClean="0"/>
              <a:t> </a:t>
            </a:r>
            <a:r>
              <a:rPr lang="en-US" dirty="0" err="1" smtClean="0"/>
              <a:t>pemecahannya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S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Sabar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ajaklah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yang lain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i="1" dirty="0" smtClean="0"/>
              <a:t>push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C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Gunakanlah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yang </a:t>
            </a:r>
            <a:r>
              <a:rPr lang="en-US" dirty="0" err="1" smtClean="0"/>
              <a:t>sistematik</a:t>
            </a:r>
            <a:r>
              <a:rPr lang="en-US" dirty="0" smtClean="0"/>
              <a:t>,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analitis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lama </a:t>
            </a:r>
            <a:r>
              <a:rPr lang="en-US" dirty="0" err="1" smtClean="0"/>
              <a:t>memikirkan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yang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  <a:r>
              <a:rPr lang="en-US" i="1" dirty="0" smtClean="0"/>
              <a:t>urgent.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kesempurnaan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akurasi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t3.gstatic.com/images?q=tbn:ANd9GcQ1X8woNNf1GfV5D2jytSqXHeUTA7UzI2mrb97APj_ocWzvLbOu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200"/>
            <a:ext cx="9136281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negotiation</a:t>
            </a:r>
            <a:endParaRPr kumimoji="0" lang="id-ID" sz="6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124200"/>
            <a:ext cx="86868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Principle Negotiation: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Separate People from the Problem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 Option for Mutual Gain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Insist on Using Objective Criteria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y2cents2.info/TeamBuilding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3810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Building the project team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Necessary Skill Sets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People Who Match the Skills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Talk to Potential Team Members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Negotiate with Functional Header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in Fallback Position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Assemble The Team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negosiasi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roger </a:t>
            </a:r>
            <a:r>
              <a:rPr lang="en-US" sz="1800" dirty="0" err="1" smtClean="0"/>
              <a:t>dawson</a:t>
            </a:r>
            <a:r>
              <a:rPr lang="en-US" sz="1800" dirty="0" smtClean="0"/>
              <a:t> – secrets of power negotiating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Negosiasi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- </a:t>
            </a:r>
            <a:r>
              <a:rPr lang="en-US" sz="1900" dirty="0" err="1" smtClean="0"/>
              <a:t>Mintalah</a:t>
            </a:r>
            <a:r>
              <a:rPr lang="en-US" sz="1900" dirty="0" smtClean="0"/>
              <a:t> </a:t>
            </a:r>
            <a:r>
              <a:rPr lang="en-US" sz="1900" dirty="0" err="1" smtClean="0"/>
              <a:t>lebih</a:t>
            </a:r>
            <a:r>
              <a:rPr lang="en-US" sz="1900" dirty="0" smtClean="0"/>
              <a:t> </a:t>
            </a:r>
            <a:r>
              <a:rPr lang="en-US" sz="1900" dirty="0" err="1" smtClean="0"/>
              <a:t>dari</a:t>
            </a:r>
            <a:r>
              <a:rPr lang="en-US" sz="1900" dirty="0" smtClean="0"/>
              <a:t> y</a:t>
            </a:r>
            <a:r>
              <a:rPr lang="en-US" sz="1800" dirty="0" smtClean="0"/>
              <a:t>ang </a:t>
            </a:r>
            <a:r>
              <a:rPr lang="en-US" sz="1800" dirty="0" err="1" smtClean="0"/>
              <a:t>kita</a:t>
            </a:r>
            <a:r>
              <a:rPr lang="en-US" sz="1800" dirty="0" smtClean="0"/>
              <a:t> </a:t>
            </a:r>
            <a:r>
              <a:rPr lang="en-US" sz="1800" dirty="0" err="1" smtClean="0"/>
              <a:t>harapkan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dirty="0" err="1" smtClean="0"/>
              <a:t>Jangan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pernah</a:t>
            </a:r>
            <a:r>
              <a:rPr lang="en-US" sz="1800" dirty="0" smtClean="0"/>
              <a:t> </a:t>
            </a:r>
            <a:r>
              <a:rPr lang="en-US" sz="1800" dirty="0" err="1" smtClean="0"/>
              <a:t>katakan</a:t>
            </a:r>
            <a:r>
              <a:rPr lang="en-US" sz="1800" dirty="0" smtClean="0"/>
              <a:t> </a:t>
            </a:r>
            <a:r>
              <a:rPr lang="en-US" sz="1800" dirty="0" err="1" smtClean="0"/>
              <a:t>Ya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tawaran</a:t>
            </a:r>
            <a:r>
              <a:rPr lang="en-US" sz="1800" dirty="0" smtClean="0"/>
              <a:t> </a:t>
            </a:r>
            <a:r>
              <a:rPr lang="en-US" sz="1800" dirty="0" err="1" smtClean="0"/>
              <a:t>pertama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dirty="0" err="1" smtClean="0"/>
              <a:t>Lakukan</a:t>
            </a:r>
            <a:r>
              <a:rPr lang="en-US" sz="1800" dirty="0" smtClean="0"/>
              <a:t> </a:t>
            </a:r>
            <a:r>
              <a:rPr lang="en-US" sz="1800" i="1" dirty="0" smtClean="0"/>
              <a:t>Flinch</a:t>
            </a:r>
            <a:r>
              <a:rPr lang="en-US" sz="1800" dirty="0" smtClean="0"/>
              <a:t> 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proposal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dirty="0" err="1" smtClean="0"/>
              <a:t>Hindari</a:t>
            </a:r>
            <a:r>
              <a:rPr lang="en-US" sz="1800" dirty="0" smtClean="0"/>
              <a:t> </a:t>
            </a:r>
            <a:r>
              <a:rPr lang="en-US" sz="1800" dirty="0" err="1" smtClean="0"/>
              <a:t>Negosiasi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Konfrontatif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i="1" dirty="0" smtClean="0"/>
              <a:t>Reluctant Buyer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i="1" dirty="0" smtClean="0"/>
              <a:t>Reluctant Seller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i="1" dirty="0" smtClean="0"/>
              <a:t>Vise Technique</a:t>
            </a:r>
            <a:endParaRPr lang="en-US" i="1" dirty="0" smtClean="0"/>
          </a:p>
          <a:p>
            <a:r>
              <a:rPr lang="en-US" dirty="0" err="1" smtClean="0"/>
              <a:t>Negosiasi</a:t>
            </a:r>
            <a:r>
              <a:rPr lang="en-US" dirty="0" smtClean="0"/>
              <a:t> Tengah</a:t>
            </a:r>
          </a:p>
          <a:p>
            <a:pPr lvl="2">
              <a:buFontTx/>
              <a:buChar char="-"/>
            </a:pPr>
            <a:r>
              <a:rPr lang="en-US" sz="1800" dirty="0" err="1" smtClean="0"/>
              <a:t>Menghadapi</a:t>
            </a:r>
            <a:r>
              <a:rPr lang="en-US" sz="1800" dirty="0" smtClean="0"/>
              <a:t> orang 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wewenang</a:t>
            </a:r>
            <a:r>
              <a:rPr lang="en-US" sz="1800" dirty="0" smtClean="0"/>
              <a:t> </a:t>
            </a:r>
            <a:r>
              <a:rPr lang="en-US" sz="1800" dirty="0" err="1" smtClean="0"/>
              <a:t>memutuskan</a:t>
            </a:r>
            <a:endParaRPr lang="en-US" sz="1800" dirty="0" smtClean="0"/>
          </a:p>
          <a:p>
            <a:pPr lvl="2">
              <a:buFontTx/>
              <a:buChar char="-"/>
            </a:pPr>
            <a:r>
              <a:rPr lang="en-US" sz="1800" dirty="0" err="1" smtClean="0"/>
              <a:t>Jangan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pernah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</a:t>
            </a:r>
            <a:r>
              <a:rPr lang="en-US" sz="1800" dirty="0" smtClean="0"/>
              <a:t> </a:t>
            </a:r>
            <a:r>
              <a:rPr lang="en-US" sz="1800" dirty="0" err="1" smtClean="0"/>
              <a:t>tawaran</a:t>
            </a:r>
            <a:r>
              <a:rPr lang="en-US" sz="1800" dirty="0" smtClean="0"/>
              <a:t> Splitting the Difference</a:t>
            </a:r>
          </a:p>
          <a:p>
            <a:pPr lvl="2">
              <a:buFontTx/>
              <a:buChar char="-"/>
            </a:pPr>
            <a:r>
              <a:rPr lang="en-US" sz="1800" dirty="0" err="1" smtClean="0"/>
              <a:t>Mintalah</a:t>
            </a:r>
            <a:r>
              <a:rPr lang="en-US" sz="1800" dirty="0" smtClean="0"/>
              <a:t> </a:t>
            </a:r>
            <a:r>
              <a:rPr lang="en-US" sz="1800" dirty="0" err="1" smtClean="0"/>
              <a:t>selalu</a:t>
            </a:r>
            <a:r>
              <a:rPr lang="en-US" sz="1800" dirty="0" smtClean="0"/>
              <a:t> Trade Off</a:t>
            </a:r>
          </a:p>
          <a:p>
            <a:r>
              <a:rPr lang="en-US" dirty="0" err="1" smtClean="0"/>
              <a:t>Negosiasi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endParaRPr lang="en-US" dirty="0" smtClean="0"/>
          </a:p>
          <a:p>
            <a:pPr lvl="2"/>
            <a:r>
              <a:rPr lang="en-US" sz="1800" dirty="0" smtClean="0"/>
              <a:t>Good Guy /  Bad Guy</a:t>
            </a:r>
          </a:p>
          <a:p>
            <a:pPr lvl="2"/>
            <a:r>
              <a:rPr lang="en-US" sz="1800" dirty="0" smtClean="0"/>
              <a:t>Nibbling</a:t>
            </a:r>
          </a:p>
          <a:p>
            <a:pPr lvl="2"/>
            <a:r>
              <a:rPr lang="en-US" sz="1800" dirty="0" err="1" smtClean="0"/>
              <a:t>Buat</a:t>
            </a:r>
            <a:r>
              <a:rPr lang="en-US" sz="1800" dirty="0" smtClean="0"/>
              <a:t> </a:t>
            </a:r>
            <a:r>
              <a:rPr lang="en-US" sz="1800" dirty="0" err="1" smtClean="0"/>
              <a:t>Pihak</a:t>
            </a:r>
            <a:r>
              <a:rPr lang="en-US" sz="1800" dirty="0" smtClean="0"/>
              <a:t> </a:t>
            </a:r>
            <a:r>
              <a:rPr lang="en-US" sz="1800" dirty="0" err="1" smtClean="0"/>
              <a:t>Lawan</a:t>
            </a:r>
            <a:r>
              <a:rPr lang="en-US" sz="1800" dirty="0" smtClean="0"/>
              <a:t> </a:t>
            </a:r>
            <a:r>
              <a:rPr lang="en-US" sz="1800" dirty="0" err="1" smtClean="0"/>
              <a:t>berkomitmen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dahulu</a:t>
            </a:r>
            <a:endParaRPr lang="en-US" sz="1800" dirty="0" smtClean="0"/>
          </a:p>
          <a:p>
            <a:pPr lvl="2"/>
            <a:r>
              <a:rPr lang="en-US" sz="1800" dirty="0" err="1" smtClean="0"/>
              <a:t>Jangan</a:t>
            </a:r>
            <a:r>
              <a:rPr lang="en-US" sz="1800" dirty="0" smtClean="0"/>
              <a:t> </a:t>
            </a:r>
            <a:r>
              <a:rPr lang="en-US" sz="1800" dirty="0" err="1" smtClean="0"/>
              <a:t>biarkan</a:t>
            </a:r>
            <a:r>
              <a:rPr lang="en-US" sz="1800" dirty="0" smtClean="0"/>
              <a:t> </a:t>
            </a:r>
            <a:r>
              <a:rPr lang="en-US" sz="1800" dirty="0" err="1" smtClean="0"/>
              <a:t>Pihak</a:t>
            </a:r>
            <a:r>
              <a:rPr lang="en-US" sz="1800" dirty="0" smtClean="0"/>
              <a:t> </a:t>
            </a:r>
            <a:r>
              <a:rPr lang="en-US" sz="1800" dirty="0" err="1" smtClean="0"/>
              <a:t>Lawan</a:t>
            </a:r>
            <a:r>
              <a:rPr lang="en-US" sz="1800" dirty="0" smtClean="0"/>
              <a:t> </a:t>
            </a:r>
            <a:r>
              <a:rPr lang="en-US" sz="1800" dirty="0" err="1" smtClean="0"/>
              <a:t>menulis</a:t>
            </a:r>
            <a:r>
              <a:rPr lang="en-US" sz="1800" dirty="0" smtClean="0"/>
              <a:t> </a:t>
            </a:r>
            <a:r>
              <a:rPr lang="en-US" sz="1800" dirty="0" err="1" smtClean="0"/>
              <a:t>Kontrak</a:t>
            </a:r>
            <a:endParaRPr lang="en-US" sz="1800" dirty="0" smtClean="0"/>
          </a:p>
          <a:p>
            <a:pPr lvl="2"/>
            <a:r>
              <a:rPr lang="en-US" sz="1800" dirty="0" err="1" smtClean="0"/>
              <a:t>Bacalah</a:t>
            </a:r>
            <a:r>
              <a:rPr lang="en-US" sz="1800" dirty="0" smtClean="0"/>
              <a:t> </a:t>
            </a:r>
            <a:r>
              <a:rPr lang="en-US" sz="1800" dirty="0" err="1" smtClean="0"/>
              <a:t>Kontrak</a:t>
            </a:r>
            <a:r>
              <a:rPr lang="en-US" sz="1800" dirty="0" smtClean="0"/>
              <a:t> </a:t>
            </a:r>
            <a:r>
              <a:rPr lang="en-US" sz="1800" dirty="0" err="1" smtClean="0"/>
              <a:t>setap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endParaRPr lang="en-US" sz="1800" dirty="0" smtClean="0"/>
          </a:p>
          <a:p>
            <a:pPr lvl="2"/>
            <a:r>
              <a:rPr lang="en-US" sz="1800" dirty="0" err="1" smtClean="0"/>
              <a:t>Berilah</a:t>
            </a:r>
            <a:r>
              <a:rPr lang="en-US" sz="1800" dirty="0" smtClean="0"/>
              <a:t> </a:t>
            </a:r>
            <a:r>
              <a:rPr lang="en-US" sz="1800" dirty="0" err="1" smtClean="0"/>
              <a:t>selalu</a:t>
            </a:r>
            <a:r>
              <a:rPr lang="en-US" sz="1800" dirty="0" smtClean="0"/>
              <a:t> </a:t>
            </a:r>
            <a:r>
              <a:rPr lang="en-US" sz="1800" dirty="0" err="1" smtClean="0"/>
              <a:t>ucapan</a:t>
            </a:r>
            <a:r>
              <a:rPr lang="en-US" sz="1800" dirty="0" smtClean="0"/>
              <a:t> </a:t>
            </a:r>
            <a:r>
              <a:rPr lang="en-US" sz="1800" dirty="0" err="1" smtClean="0"/>
              <a:t>selamat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Pihak</a:t>
            </a:r>
            <a:r>
              <a:rPr lang="en-US" sz="1800" dirty="0" smtClean="0"/>
              <a:t> </a:t>
            </a:r>
            <a:r>
              <a:rPr lang="en-US" sz="1800" dirty="0" err="1" smtClean="0"/>
              <a:t>Lawan</a:t>
            </a:r>
            <a:endParaRPr lang="en-US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14838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R8L3AZQseUkrvduB4Me9pskLfAf_c5NWq85Ikn04F4O1GPsu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918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90600" y="4572000"/>
            <a:ext cx="7086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Kuliah S2\Manajemen Proyek\PM-ACA Jeffrey K P\Scan10050.JPG"/>
          <p:cNvPicPr>
            <a:picLocks noChangeAspect="1" noChangeArrowheads="1"/>
          </p:cNvPicPr>
          <p:nvPr/>
        </p:nvPicPr>
        <p:blipFill>
          <a:blip r:embed="rId2" cstate="print"/>
          <a:srcRect l="22466" t="12222" r="14397" b="29685"/>
          <a:stretch>
            <a:fillRect/>
          </a:stretch>
        </p:blipFill>
        <p:spPr bwMode="auto">
          <a:xfrm>
            <a:off x="1828800" y="990600"/>
            <a:ext cx="4343400" cy="58674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686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Basics step in assembling the project team</a:t>
            </a:r>
            <a:endParaRPr kumimoji="0" lang="id-ID" sz="2800" b="0" i="0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48400" y="5638800"/>
            <a:ext cx="2895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Verma, V.K., 1997:127,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Managing The Project Team,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Darby.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id-ID" sz="4000" dirty="0" smtClean="0"/>
              <a:t>Characteristics of effective</a:t>
            </a:r>
            <a:br>
              <a:rPr lang="id-ID" sz="4000" dirty="0" smtClean="0"/>
            </a:br>
            <a:r>
              <a:rPr lang="id-ID" sz="4000" dirty="0" smtClean="0"/>
              <a:t>project teams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8001000" cy="3946525"/>
          </a:xfrm>
        </p:spPr>
        <p:txBody>
          <a:bodyPr/>
          <a:lstStyle/>
          <a:p>
            <a:r>
              <a:rPr lang="id-ID" dirty="0" smtClean="0"/>
              <a:t>A Clear Sense of Mission</a:t>
            </a:r>
          </a:p>
          <a:p>
            <a:r>
              <a:rPr lang="id-ID" dirty="0" smtClean="0"/>
              <a:t>A Productive Interdependency</a:t>
            </a:r>
          </a:p>
          <a:p>
            <a:r>
              <a:rPr lang="id-ID" dirty="0" smtClean="0"/>
              <a:t>Cohesiveness</a:t>
            </a:r>
          </a:p>
          <a:p>
            <a:r>
              <a:rPr lang="id-ID" dirty="0" smtClean="0"/>
              <a:t>Trust</a:t>
            </a:r>
          </a:p>
          <a:p>
            <a:r>
              <a:rPr lang="id-ID" dirty="0" smtClean="0"/>
              <a:t>Enthusiasm</a:t>
            </a:r>
          </a:p>
          <a:p>
            <a:r>
              <a:rPr lang="id-ID" dirty="0" smtClean="0"/>
              <a:t>Result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Reasons why teams fail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162"/>
            <a:ext cx="8153400" cy="4525963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Poorly Developed or Unclear Goals</a:t>
            </a:r>
          </a:p>
          <a:p>
            <a:r>
              <a:rPr lang="id-ID" dirty="0" smtClean="0"/>
              <a:t>Poorly Defined Project Team Roles &amp; Interdependency</a:t>
            </a:r>
          </a:p>
          <a:p>
            <a:r>
              <a:rPr lang="id-ID" dirty="0" smtClean="0"/>
              <a:t>Lack of Project Motivation</a:t>
            </a:r>
          </a:p>
          <a:p>
            <a:r>
              <a:rPr lang="id-ID" dirty="0" smtClean="0"/>
              <a:t>Poor Communication</a:t>
            </a:r>
          </a:p>
          <a:p>
            <a:r>
              <a:rPr lang="id-ID" dirty="0" smtClean="0"/>
              <a:t>Poor Leadership</a:t>
            </a:r>
          </a:p>
          <a:p>
            <a:r>
              <a:rPr lang="id-ID" dirty="0" smtClean="0"/>
              <a:t>Turn Over Among Project Team Members</a:t>
            </a:r>
          </a:p>
          <a:p>
            <a:r>
              <a:rPr lang="id-ID" dirty="0" smtClean="0"/>
              <a:t>Dysfunctional Behaviour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Stages in group development</a:t>
            </a:r>
            <a:endParaRPr lang="id-ID" dirty="0"/>
          </a:p>
        </p:txBody>
      </p:sp>
      <p:pic>
        <p:nvPicPr>
          <p:cNvPr id="44034" name="Picture 2" descr="D:\Kuliah S2\Manajemen Proyek\PM-ACA Jeffrey K P\Scan1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599" t="34479" r="12971" b="13118"/>
          <a:stretch>
            <a:fillRect/>
          </a:stretch>
        </p:blipFill>
        <p:spPr bwMode="auto">
          <a:xfrm>
            <a:off x="1752600" y="1371600"/>
            <a:ext cx="4876800" cy="505968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52600" y="6324600"/>
            <a:ext cx="7391400" cy="53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Verma, V.K., 1997:71,Managing The Project Team,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Darby.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2.gstatic.com/images?q=tbn:ANd9GcRw6WY1DdIHUt5JNBExPSxyA3W3gJ4ZOn85bIAeauycUnDBG9N3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"/>
            <a:ext cx="9144000" cy="6751047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38600" y="457200"/>
            <a:ext cx="4953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Virtual project team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2057400"/>
            <a:ext cx="7696200" cy="4022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Virtual Teams involves the use of electronic media, including e-mail, the Internet, and teleconferencing to link together members of geographycally dispersed project team.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Building team with disc model</a:t>
            </a:r>
            <a:endParaRPr lang="id-ID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6526212" cy="528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en-US" sz="2000" b="1" dirty="0" smtClean="0"/>
              <a:t>D	Drive – Independent Analysis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Attorney, Consultant, Engineering (Director, Manager, Supervisor), Marketing Service, O &amp; M, Planning Consultant, Production, Production (Director, Manager, Supervisor), Personnel, Researcher, Self-Employment, Transport Technologist and Trouble Shooting.</a:t>
            </a:r>
            <a:endParaRPr lang="id-ID" sz="2000" dirty="0" smtClean="0"/>
          </a:p>
          <a:p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DI	Inspirational – Entrepreneurial</a:t>
            </a: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dirty="0" smtClean="0"/>
              <a:t>Advertising, Consultancy, Dealing/Broking, General Management (Directing/Managing/Supervising any function for which knowledge and experience is available), Industrial Relations, Lecturing, Marketing, Public Relations, Promoting, Production (Director, Manager, Supervisor), Sales and Sales Management, Self-Employment and Trouble Shooting.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D</a:t>
            </a:r>
            <a:r>
              <a:rPr lang="id-ID" sz="2000" b="1" dirty="0" smtClean="0"/>
              <a:t>S Investigating</a:t>
            </a: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dirty="0" smtClean="0"/>
              <a:t>A</a:t>
            </a:r>
            <a:r>
              <a:rPr lang="id-ID" sz="2000" dirty="0" smtClean="0"/>
              <a:t>ttorney, Engineering (R&amp;D) System Analyst, Engineering &amp; Production (Directing, Supervising), Planner, Research Chemist (R&amp;D), Programmer, other computer-related discipline, Technical Trouble Shooting and Directing any Function for which knowledge and experience is availlable.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1660</TotalTime>
  <Words>289</Words>
  <Application>Microsoft Office PowerPoint</Application>
  <PresentationFormat>On-screen Show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Slide 1</vt:lpstr>
      <vt:lpstr>Slide 2</vt:lpstr>
      <vt:lpstr>Slide 3</vt:lpstr>
      <vt:lpstr>Characteristics of effective project teams</vt:lpstr>
      <vt:lpstr>Reasons why teams fail</vt:lpstr>
      <vt:lpstr>Stages in group development</vt:lpstr>
      <vt:lpstr>Slide 7</vt:lpstr>
      <vt:lpstr>Building team with disc model</vt:lpstr>
      <vt:lpstr>Career guidelines with disc</vt:lpstr>
      <vt:lpstr>Career guidelines with disc</vt:lpstr>
      <vt:lpstr>Slide 11</vt:lpstr>
      <vt:lpstr>Career guidelines with disc</vt:lpstr>
      <vt:lpstr>Career guidelines with disc</vt:lpstr>
      <vt:lpstr>Career guidelines with disc</vt:lpstr>
      <vt:lpstr>Conflict management</vt:lpstr>
      <vt:lpstr>Source of conflict</vt:lpstr>
      <vt:lpstr>Methods for resolving conflict</vt:lpstr>
      <vt:lpstr>resolving conflict using disc methode</vt:lpstr>
      <vt:lpstr>Slide 19</vt:lpstr>
      <vt:lpstr>Teknik negosiasi roger dawson – secrets of power negotiating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 Project Management  DR. HERMAN S. MBA</dc:title>
  <dc:creator>Herman</dc:creator>
  <cp:lastModifiedBy>Herman</cp:lastModifiedBy>
  <cp:revision>169</cp:revision>
  <dcterms:created xsi:type="dcterms:W3CDTF">2011-02-11T03:03:21Z</dcterms:created>
  <dcterms:modified xsi:type="dcterms:W3CDTF">2016-09-23T05:48:26Z</dcterms:modified>
</cp:coreProperties>
</file>