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13" r:id="rId4"/>
    <p:sldId id="305" r:id="rId5"/>
    <p:sldId id="314" r:id="rId6"/>
    <p:sldId id="306" r:id="rId7"/>
    <p:sldId id="309" r:id="rId8"/>
    <p:sldId id="310" r:id="rId9"/>
    <p:sldId id="307" r:id="rId10"/>
    <p:sldId id="315" r:id="rId11"/>
    <p:sldId id="302" r:id="rId12"/>
    <p:sldId id="303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EAEAE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4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BFB8728-9D02-4D5A-8B08-16CAC79E1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7C9D-7046-45DF-8EB2-A6D1AEA9F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CFC5-6DB8-4ECE-8F53-BBC381F0F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4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175DFDC-9BF0-46AB-A181-A5A3A153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E7F8-F21A-40AC-93AF-184E2ED2D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918C-FA71-4ED3-83BD-87149979D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4E62-9082-40CB-96D8-7635D10E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B544-A231-47F6-8F7F-8AC5977C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BAD1-B930-41C4-8115-52617F44C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401B-8C46-4EDC-98E9-1B2364AC5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D8FD-74FA-4DA5-97DC-0894874F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BDB9-6FB8-4178-9417-354DB18C9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4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B34F31-AAF7-4D13-8075-5CD49AEFD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9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4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4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810000"/>
            <a:ext cx="6400800" cy="1524000"/>
          </a:xfrm>
        </p:spPr>
        <p:txBody>
          <a:bodyPr/>
          <a:lstStyle/>
          <a:p>
            <a:pPr algn="ctr"/>
            <a:r>
              <a:rPr lang="en-US" sz="2400" dirty="0"/>
              <a:t>ALGORITMA DAN PEMROGRAMAN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6600" dirty="0" err="1">
                <a:solidFill>
                  <a:schemeClr val="accent1"/>
                </a:solidFill>
              </a:rPr>
              <a:t>Tipe</a:t>
            </a:r>
            <a:r>
              <a:rPr lang="en-US" sz="6600" dirty="0">
                <a:solidFill>
                  <a:schemeClr val="accent1"/>
                </a:solidFill>
              </a:rPr>
              <a:t>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IF31204</a:t>
            </a:r>
            <a:endParaRPr lang="en-US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0" y="571482"/>
            <a:ext cx="2098223" cy="20982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2"/>
            <a:ext cx="3960440" cy="5248275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0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</a:p>
          <a:p>
            <a:pPr>
              <a:spcBef>
                <a:spcPts val="0"/>
              </a:spcBef>
              <a:buNone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Menjumlahkan_dua_buah_angka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571500" indent="-571500">
              <a:spcBef>
                <a:spcPts val="0"/>
              </a:spcBef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F.S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menampilkan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1600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u="sng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Kamus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3539" indent="1588">
              <a:spcBef>
                <a:spcPts val="0"/>
              </a:spcBef>
              <a:buNone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ngka1, Angka2,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</a:p>
          <a:p>
            <a:pPr marL="463539" indent="1588">
              <a:spcBef>
                <a:spcPts val="0"/>
              </a:spcBef>
              <a:buNone/>
            </a:pPr>
            <a:endParaRPr lang="en-US" sz="160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u="sng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Algoritma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Input</a:t>
            </a: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(Angka1,Angka2)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 Angka1 + Angka2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utput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428596" y="152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Contoh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Masukkan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 smtClean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Tidak</a:t>
            </a:r>
            <a:r>
              <a:rPr lang="en-US" sz="3600" b="1" kern="0" dirty="0" smtClean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 smtClean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Langsung</a:t>
            </a:r>
            <a:endParaRPr lang="id-ID" sz="3600" b="1" kern="0" dirty="0">
              <a:solidFill>
                <a:schemeClr val="bg1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9" name="Picture 8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39952" y="917029"/>
            <a:ext cx="4896544" cy="5248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0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Menjumlahkan_dua_buah_angka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None/>
            </a:pPr>
            <a:r>
              <a:rPr lang="en-US" sz="1600" i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user </a:t>
            </a:r>
            <a:r>
              <a:rPr lang="en-US" sz="1600" i="1" kern="1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1600" i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600" i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600" i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sz="1600" i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i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{F.S.: </a:t>
            </a:r>
            <a:r>
              <a:rPr lang="en-US" sz="1600" i="1" kern="1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menampilkan</a:t>
            </a:r>
            <a:r>
              <a:rPr lang="en-US" sz="1600" i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i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1600" i="1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39" indent="1588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Angka1, Angka2,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integer;</a:t>
            </a:r>
          </a:p>
          <a:p>
            <a:pPr marL="463539" indent="1588">
              <a:spcBef>
                <a:spcPts val="0"/>
              </a:spcBef>
              <a:buFont typeface="Wingdings" pitchFamily="2" charset="2"/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begin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write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(‘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Angka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ke-1 :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‘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readln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(Angka1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write(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‘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Angka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ke-2 :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‘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readln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(Angka2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:= Angka1 + Angka2;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writeln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US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‘</a:t>
            </a:r>
            <a:r>
              <a:rPr lang="en-US" sz="1600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Penjumlahan</a:t>
            </a:r>
            <a:r>
              <a:rPr lang="en-US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 ‘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end.</a:t>
            </a:r>
            <a:endParaRPr lang="en-US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960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/>
          </a:p>
          <a:p>
            <a:pPr algn="ctr">
              <a:buNone/>
            </a:pP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14402"/>
            <a:ext cx="8327571" cy="557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2624" y="152400"/>
            <a:ext cx="8001000" cy="685800"/>
          </a:xfrm>
        </p:spPr>
        <p:txBody>
          <a:bodyPr/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Data</a:t>
            </a:r>
            <a:endParaRPr lang="id-ID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381000" y="65381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dirty="0" err="1">
                <a:solidFill>
                  <a:schemeClr val="bg1"/>
                </a:solidFill>
                <a:latin typeface="+mn-lt"/>
              </a:rPr>
              <a:t>Algoritma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Pemrograman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white">
          <a:xfrm>
            <a:off x="5143504" y="6542958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Teknik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Informatika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3648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/>
          </a:p>
          <a:p>
            <a:pPr algn="ctr">
              <a:buNone/>
            </a:pPr>
            <a:endParaRPr lang="en-US" sz="5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2624" y="152400"/>
            <a:ext cx="8001000" cy="685800"/>
          </a:xfrm>
        </p:spPr>
        <p:txBody>
          <a:bodyPr/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Perbandingan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Operator</a:t>
            </a:r>
            <a:endParaRPr lang="id-ID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8" y="912269"/>
            <a:ext cx="8077199" cy="54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381000" y="65381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dirty="0" err="1">
                <a:solidFill>
                  <a:schemeClr val="bg1"/>
                </a:solidFill>
                <a:latin typeface="+mn-lt"/>
              </a:rPr>
              <a:t>Algoritma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Pemrograman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white">
          <a:xfrm>
            <a:off x="5143504" y="6542958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Teknik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Informatika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364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3" y="4953001"/>
            <a:ext cx="5167313" cy="414339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4" y="152402"/>
            <a:ext cx="7270519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Kategori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Data</a:t>
            </a:r>
            <a:endParaRPr lang="en-US" sz="3600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1691682" y="1948154"/>
            <a:ext cx="5653111" cy="98078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806" y="1934"/>
              <a:ext cx="2160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Tipe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Dasar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418" y="1934"/>
              <a:ext cx="201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1706430" y="3314706"/>
            <a:ext cx="5653111" cy="971552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844" y="1934"/>
              <a:ext cx="2160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Tipe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Bentukan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410" y="1943"/>
              <a:ext cx="209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5" name="Picture 2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4" y="152402"/>
            <a:ext cx="7270519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Data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Dasar</a:t>
            </a:r>
            <a:endParaRPr lang="en-US" sz="3600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14482" y="1314440"/>
            <a:ext cx="5653111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err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Bilangan</a:t>
              </a: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Bulat</a:t>
              </a: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(Integer)</a:t>
              </a: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414" y="1904"/>
              <a:ext cx="19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714482" y="2171696"/>
            <a:ext cx="5653111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err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Bilangan</a:t>
              </a: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Pecahan</a:t>
              </a: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(Real)</a:t>
              </a: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414" y="1904"/>
              <a:ext cx="19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714482" y="3028952"/>
            <a:ext cx="5653111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err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Bilangan</a:t>
              </a: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Logik</a:t>
              </a: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(Boolean)</a:t>
              </a: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414" y="1922"/>
              <a:ext cx="19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714482" y="3886208"/>
            <a:ext cx="5653111" cy="685800"/>
            <a:chOff x="1296" y="1824"/>
            <a:chExt cx="2976" cy="432"/>
          </a:xfrm>
          <a:solidFill>
            <a:srgbClr val="00B0F0"/>
          </a:solidFill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4" y="1934"/>
              <a:ext cx="2088" cy="25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err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Karakter</a:t>
              </a: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(Char)</a:t>
              </a: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414" y="1922"/>
              <a:ext cx="19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5" name="Picture 2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205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2" y="152402"/>
            <a:ext cx="8229600" cy="563563"/>
          </a:xfrm>
        </p:spPr>
        <p:txBody>
          <a:bodyPr/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76328"/>
            <a:ext cx="8856984" cy="52482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BILANGAN BULAT (INTEGER)</a:t>
            </a:r>
          </a:p>
          <a:p>
            <a:pPr marL="628635" indent="-284156">
              <a:spcBef>
                <a:spcPts val="0"/>
              </a:spcBef>
              <a:buFontTx/>
              <a:buChar char="-"/>
              <a:tabLst>
                <a:tab pos="628635" algn="l"/>
              </a:tabLst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Aritmatika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+, -, /, *,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sqr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sqrt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mod, div, ^</a:t>
            </a:r>
          </a:p>
          <a:p>
            <a:pPr marL="344479" indent="0">
              <a:spcBef>
                <a:spcPts val="0"/>
              </a:spcBef>
              <a:buFontTx/>
              <a:buChar char="-"/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Relasional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&lt;, &gt;, ≤, ≥, =, ≠</a:t>
            </a:r>
          </a:p>
          <a:p>
            <a:pPr>
              <a:spcBef>
                <a:spcPts val="0"/>
              </a:spcBef>
              <a:buNone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 PECAHAN (REAL</a:t>
            </a:r>
            <a:r>
              <a:rPr lang="en-US" b="0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4479" indent="0">
              <a:spcBef>
                <a:spcPts val="0"/>
              </a:spcBef>
              <a:buFontTx/>
              <a:buChar char="-"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Aritmatika</a:t>
            </a:r>
            <a:endParaRPr lang="en-US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79" indent="0">
              <a:spcBef>
                <a:spcPts val="0"/>
              </a:spcBef>
              <a:buFontTx/>
              <a:buChar char="-"/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Relasional</a:t>
            </a:r>
            <a:endParaRPr lang="en-US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 LOGIK (BOOLEAN)</a:t>
            </a:r>
          </a:p>
          <a:p>
            <a:pPr marL="404803" indent="0">
              <a:spcBef>
                <a:spcPts val="0"/>
              </a:spcBef>
              <a:buNone/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Logika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and, or, not,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</a:t>
            </a:r>
            <a:endParaRPr lang="en-US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b="0" kern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KARAKTER (CHAR)</a:t>
            </a:r>
          </a:p>
          <a:p>
            <a:pPr marL="344479" indent="0">
              <a:spcBef>
                <a:spcPts val="0"/>
              </a:spcBef>
              <a:buNone/>
            </a:pP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Penggabungan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Concate</a:t>
            </a:r>
            <a:r>
              <a:rPr lang="en-U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+</a:t>
            </a:r>
            <a:endParaRPr lang="id-ID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4" y="152402"/>
            <a:ext cx="7270519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Data 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Bentukan</a:t>
            </a:r>
            <a:endParaRPr lang="en-US" sz="3600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3155" y="1268760"/>
            <a:ext cx="5704438" cy="685800"/>
            <a:chOff x="1663155" y="1268760"/>
            <a:chExt cx="5704438" cy="685800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2170378" y="1433503"/>
              <a:ext cx="5197215" cy="4572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663155" y="1268760"/>
              <a:ext cx="820613" cy="68580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2690860" y="1489065"/>
              <a:ext cx="3856120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String</a:t>
              </a: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894546" y="1412865"/>
              <a:ext cx="367409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714482" y="2171696"/>
            <a:ext cx="5653111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Array (</a:t>
              </a:r>
              <a:r>
                <a:rPr lang="en-US" sz="2000" b="1" dirty="0" err="1">
                  <a:latin typeface="+mn-lt"/>
                  <a:cs typeface="Arial" panose="020B0604020202020204" pitchFamily="34" charset="0"/>
                </a:rPr>
                <a:t>Larik</a:t>
              </a: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415" y="1913"/>
              <a:ext cx="19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714482" y="3028952"/>
            <a:ext cx="5653111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Record (</a:t>
              </a:r>
              <a:r>
                <a:rPr lang="en-US" sz="2000" b="1" dirty="0" err="1">
                  <a:latin typeface="+mn-lt"/>
                  <a:cs typeface="Arial" panose="020B0604020202020204" pitchFamily="34" charset="0"/>
                </a:rPr>
                <a:t>Rekaman</a:t>
              </a: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407" y="1913"/>
              <a:ext cx="19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714482" y="3886208"/>
            <a:ext cx="5653111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3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File</a:t>
              </a: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415" y="1913"/>
              <a:ext cx="19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5" name="Picture 2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1714482" y="4786323"/>
            <a:ext cx="5653111" cy="685800"/>
            <a:chOff x="1296" y="1824"/>
            <a:chExt cx="2976" cy="432"/>
          </a:xfrm>
          <a:solidFill>
            <a:srgbClr val="D60093"/>
          </a:solidFill>
        </p:grpSpPr>
        <p:sp>
          <p:nvSpPr>
            <p:cNvPr id="2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FF33C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0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Pointer (</a:t>
              </a:r>
              <a:r>
                <a:rPr lang="en-US" sz="2000" b="1" dirty="0" err="1">
                  <a:latin typeface="+mn-lt"/>
                  <a:cs typeface="Arial" panose="020B0604020202020204" pitchFamily="34" charset="0"/>
                </a:rPr>
                <a:t>Senarai</a:t>
              </a:r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gray">
            <a:xfrm>
              <a:off x="1415" y="1922"/>
              <a:ext cx="193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6804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4"/>
            <a:ext cx="8229600" cy="52482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Judul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endParaRPr lang="en-US" sz="26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diisi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dieksekusi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{F.S.: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diisi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dieksekusi</a:t>
            </a:r>
            <a:r>
              <a:rPr lang="en-US" sz="26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Deklarasi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600" u="sng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Kamus</a:t>
            </a:r>
            <a:r>
              <a:rPr lang="en-US" sz="2600" b="0" u="sng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3539" indent="1588">
              <a:spcBef>
                <a:spcPts val="0"/>
              </a:spcBef>
              <a:buNone/>
            </a:pP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record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array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beserta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datanya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463539" indent="1588">
              <a:spcBef>
                <a:spcPts val="0"/>
              </a:spcBef>
              <a:buNone/>
            </a:pP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Dibagi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Konstanta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buatan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600" u="sng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Algoritma</a:t>
            </a:r>
            <a:r>
              <a:rPr lang="en-US" sz="2600" b="0" u="sng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{</a:t>
            </a:r>
            <a:r>
              <a:rPr lang="en-US" sz="2600"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aksi-aksi</a:t>
            </a:r>
            <a:r>
              <a:rPr lang="en-US" sz="26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/statements (IPO)}</a:t>
            </a:r>
            <a:endParaRPr lang="en-US" sz="2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3128" y="152400"/>
            <a:ext cx="8001000" cy="685800"/>
          </a:xfrm>
        </p:spPr>
        <p:txBody>
          <a:bodyPr/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Penulisan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Algoritma</a:t>
            </a:r>
            <a:endParaRPr lang="id-ID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13" name="Picture 12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52402"/>
            <a:ext cx="8229600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Pemberian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latin typeface="Andalus" pitchFamily="18" charset="-78"/>
                <a:cs typeface="Andalus" pitchFamily="18" charset="-78"/>
              </a:rPr>
              <a:t>Nama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76325"/>
            <a:ext cx="8784976" cy="5248275"/>
          </a:xfrm>
        </p:spPr>
        <p:txBody>
          <a:bodyPr/>
          <a:lstStyle/>
          <a:p>
            <a:pPr marL="514338" indent="-514338">
              <a:buNone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Harus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diawali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huruf</a:t>
            </a: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14350" indent="0">
              <a:buNone/>
            </a:pP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: 2angka 	       	 angka2 </a:t>
            </a:r>
          </a:p>
          <a:p>
            <a:pPr marL="514338" indent="-514338">
              <a:buNone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boleh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spasi</a:t>
            </a: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0">
              <a:buNone/>
            </a:pP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: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angka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2      	 angka2 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3.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boleh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simbol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khusus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kecuali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tanda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“_” (</a:t>
            </a:r>
            <a:r>
              <a:rPr lang="en-US" i="1" dirty="0" smtClean="0">
                <a:solidFill>
                  <a:schemeClr val="tx1"/>
                </a:solidFill>
                <a:cs typeface="Arial" panose="020B0604020202020204" pitchFamily="34" charset="0"/>
              </a:rPr>
              <a:t>underscore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457200" indent="0">
              <a:buNone/>
            </a:pP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Contoh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: rata-rata 		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rata_rata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514338" indent="-514338">
              <a:buNone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4. 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Harus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interpretatif</a:t>
            </a:r>
            <a:r>
              <a:rPr lang="en-US" i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sesuai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lang="en-US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white">
          <a:xfrm>
            <a:off x="381000" y="6561163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dirty="0" err="1">
                <a:solidFill>
                  <a:schemeClr val="bg1"/>
                </a:solidFill>
                <a:latin typeface="+mn-lt"/>
              </a:rPr>
              <a:t>Algoritma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Pemrograman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white">
          <a:xfrm>
            <a:off x="5143504" y="6565949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Teknik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Informatika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7944" y="1615152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30021" y="1625032"/>
            <a:ext cx="170647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11960" y="2638639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8013" y="2636912"/>
            <a:ext cx="170647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5976" y="4104368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6045" y="4108136"/>
            <a:ext cx="170647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2"/>
            <a:ext cx="8229600" cy="563563"/>
          </a:xfrm>
        </p:spPr>
        <p:txBody>
          <a:bodyPr/>
          <a:lstStyle/>
          <a:p>
            <a:r>
              <a:rPr lang="en-US" sz="3600" dirty="0" err="1">
                <a:latin typeface="Andalus" pitchFamily="18" charset="-78"/>
                <a:cs typeface="Andalus" pitchFamily="18" charset="-78"/>
              </a:rPr>
              <a:t>Perintah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i="1" dirty="0" err="1">
                <a:latin typeface="Andalus" pitchFamily="18" charset="-78"/>
                <a:cs typeface="Andalus" pitchFamily="18" charset="-78"/>
              </a:rPr>
              <a:t>Input/Output</a:t>
            </a:r>
            <a:endParaRPr lang="en-US" sz="3600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1" y="836714"/>
            <a:ext cx="8501123" cy="5248275"/>
          </a:xfrm>
        </p:spPr>
        <p:txBody>
          <a:bodyPr/>
          <a:lstStyle/>
          <a:p>
            <a:pPr>
              <a:buNone/>
            </a:pPr>
            <a:r>
              <a:rPr lang="en-US" u="sng" dirty="0" err="1">
                <a:solidFill>
                  <a:schemeClr val="tx1"/>
                </a:solidFill>
                <a:cs typeface="Arial" panose="020B0604020202020204" pitchFamily="34" charset="0"/>
              </a:rPr>
              <a:t>Perintah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cs typeface="Arial" panose="020B0604020202020204" pitchFamily="34" charset="0"/>
              </a:rPr>
              <a:t>Memasukkan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 data</a:t>
            </a:r>
          </a:p>
          <a:p>
            <a:pPr marL="514338" indent="-514338">
              <a:buNone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Langsung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41314" indent="1588">
              <a:buNone/>
            </a:pP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Langsung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dimasukan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ke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dalam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sebuah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variabel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menggunakan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tanda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“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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  <a:sym typeface="Wingdings" pitchFamily="2" charset="2"/>
              </a:rPr>
              <a:t>”</a:t>
            </a:r>
            <a:endParaRPr lang="en-US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14338" indent="-514338">
              <a:buNone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Langsung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42902" indent="0">
              <a:buNone/>
            </a:pP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Memasukkan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data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oleh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user,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menggunakan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perintah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: 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Input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nama_var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514338" indent="-514338">
              <a:buNone/>
            </a:pPr>
            <a:r>
              <a:rPr lang="en-US" u="sng" dirty="0" err="1">
                <a:solidFill>
                  <a:schemeClr val="tx1"/>
                </a:solidFill>
                <a:cs typeface="Arial" panose="020B0604020202020204" pitchFamily="34" charset="0"/>
              </a:rPr>
              <a:t>Perintah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cs typeface="Arial" panose="020B0604020202020204" pitchFamily="34" charset="0"/>
              </a:rPr>
              <a:t>Menampilkan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cs typeface="Arial" panose="020B0604020202020204" pitchFamily="34" charset="0"/>
              </a:rPr>
              <a:t>ke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cs typeface="Arial" panose="020B0604020202020204" pitchFamily="34" charset="0"/>
              </a:rPr>
              <a:t>layar</a:t>
            </a:r>
            <a:endParaRPr lang="en-US" u="sng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14338" indent="-514338">
              <a:buNone/>
            </a:pP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Menggunakan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cs typeface="Arial" panose="020B0604020202020204" pitchFamily="34" charset="0"/>
              </a:rPr>
              <a:t>perintah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 : 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Output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nama_var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white">
          <a:xfrm>
            <a:off x="381000" y="6561163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000" dirty="0" err="1">
                <a:solidFill>
                  <a:schemeClr val="bg1"/>
                </a:solidFill>
                <a:latin typeface="+mn-lt"/>
              </a:rPr>
              <a:t>Algoritma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n-lt"/>
              </a:rPr>
              <a:t>Pemrograman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white">
          <a:xfrm>
            <a:off x="5143504" y="6565949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Teknik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Informatika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2"/>
            <a:ext cx="3960440" cy="5248275"/>
          </a:xfrm>
          <a:ln w="38100">
            <a:solidFill>
              <a:srgbClr val="00B050"/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0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</a:p>
          <a:p>
            <a:pPr>
              <a:spcBef>
                <a:spcPts val="0"/>
              </a:spcBef>
              <a:buNone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Menjumlahkan_dua_buah_angka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0"/>
              </a:spcBef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Angka1 = 4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Angka2 = 2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bertipe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bulat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{F.S.: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menampilkan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u="sng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Kamus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3539" indent="1588">
              <a:spcBef>
                <a:spcPts val="0"/>
              </a:spcBef>
              <a:buNone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ngka1, Angka2, </a:t>
            </a: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</a:p>
          <a:p>
            <a:pPr marL="463539" indent="1588">
              <a:spcBef>
                <a:spcPts val="0"/>
              </a:spcBef>
              <a:buNone/>
            </a:pPr>
            <a:endParaRPr lang="en-US" sz="160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u="sng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Algoritma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ngka1  4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ngka2  2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 Angka1 + Angka2</a:t>
            </a:r>
          </a:p>
          <a:p>
            <a:pPr marL="465127" indent="0">
              <a:spcBef>
                <a:spcPts val="0"/>
              </a:spcBef>
              <a:buNone/>
            </a:pPr>
            <a:r>
              <a:rPr lang="en-US" sz="1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</a:t>
            </a:r>
            <a:r>
              <a:rPr lang="en-US" sz="16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utput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428596" y="152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Contoh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Masukkan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Secara</a:t>
            </a:r>
            <a:r>
              <a:rPr lang="en-US" sz="3600" b="1" kern="0" dirty="0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Andalus" pitchFamily="18" charset="-78"/>
                <a:ea typeface="+mj-ea"/>
                <a:cs typeface="Andalus" pitchFamily="18" charset="-78"/>
              </a:rPr>
              <a:t>Langsung</a:t>
            </a:r>
            <a:endParaRPr lang="id-ID" sz="3600" b="1" kern="0" dirty="0">
              <a:solidFill>
                <a:schemeClr val="bg1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4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9" name="Picture 8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3"/>
            <a:ext cx="541976" cy="49709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39952" y="917029"/>
            <a:ext cx="4896544" cy="5248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000" u="sng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Menjumlahkan_dua_buah_angka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>
              <a:spcBef>
                <a:spcPts val="0"/>
              </a:spcBef>
              <a:buFont typeface="Wingdings" pitchFamily="2" charset="2"/>
              <a:buNone/>
            </a:pP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{I.S. :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var. Angka1 = 4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var. Angka2 = 2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bertipe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bulat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{F.S.: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menampilkan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1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penjumlahan</a:t>
            </a:r>
            <a:r>
              <a:rPr lang="en-US" sz="1600" i="1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39" indent="1588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Angka1, Angka2,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integer;</a:t>
            </a:r>
          </a:p>
          <a:p>
            <a:pPr marL="463539" indent="1588">
              <a:spcBef>
                <a:spcPts val="0"/>
              </a:spcBef>
              <a:buFont typeface="Wingdings" pitchFamily="2" charset="2"/>
              <a:buNone/>
            </a:pPr>
            <a:endPara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begin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Angka1 := </a:t>
            </a:r>
            <a:r>
              <a:rPr lang="en-US" sz="16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4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;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Angka2 := </a:t>
            </a:r>
            <a:r>
              <a:rPr lang="en-US" sz="1600" kern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;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:= Angka1 + Angka2;</a:t>
            </a:r>
          </a:p>
          <a:p>
            <a:pPr marL="465127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writeln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en-US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‘</a:t>
            </a:r>
            <a:r>
              <a:rPr lang="en-US" sz="1600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kern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Penjumlahan</a:t>
            </a:r>
            <a:r>
              <a:rPr lang="en-US" sz="16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 ‘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Hasil</a:t>
            </a: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end.</a:t>
            </a:r>
            <a:endParaRPr lang="en-US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2895</TotalTime>
  <Words>606</Words>
  <Application>Microsoft Office PowerPoint</Application>
  <PresentationFormat>On-screen Show (4:3)</PresentationFormat>
  <Paragraphs>154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Andalus</vt:lpstr>
      <vt:lpstr>Arial</vt:lpstr>
      <vt:lpstr>Times New Roman</vt:lpstr>
      <vt:lpstr>Verdana</vt:lpstr>
      <vt:lpstr>Wingdings</vt:lpstr>
      <vt:lpstr>Abstrak Black</vt:lpstr>
      <vt:lpstr>Image</vt:lpstr>
      <vt:lpstr>ALGORITMA DAN PEMROGRAMAN Tipe Data</vt:lpstr>
      <vt:lpstr>Kategori Tipe Data</vt:lpstr>
      <vt:lpstr>Tipe Data Dasar</vt:lpstr>
      <vt:lpstr>Operator</vt:lpstr>
      <vt:lpstr>Tipe Data  Bentukan</vt:lpstr>
      <vt:lpstr> Aturan Penulisan Algoritma</vt:lpstr>
      <vt:lpstr>Aturan Pemberian Nama</vt:lpstr>
      <vt:lpstr>Perintah Input/Output</vt:lpstr>
      <vt:lpstr>PowerPoint Presentation</vt:lpstr>
      <vt:lpstr>PowerPoint Presentation</vt:lpstr>
      <vt:lpstr> Perbandingan Tipe Data</vt:lpstr>
      <vt:lpstr> Perbandingan Operator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DAN PEMROGRAMAN Silabus</dc:title>
  <dc:creator>DosenIF-1</dc:creator>
  <cp:lastModifiedBy>Tati Harihayati</cp:lastModifiedBy>
  <cp:revision>96</cp:revision>
  <dcterms:created xsi:type="dcterms:W3CDTF">2012-09-16T07:54:25Z</dcterms:created>
  <dcterms:modified xsi:type="dcterms:W3CDTF">2016-09-23T02:58:07Z</dcterms:modified>
</cp:coreProperties>
</file>