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75E8C-407E-4D0D-931C-8470DCEF8F3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4C597-068D-486C-8297-668625059A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39788" y="300038"/>
            <a:ext cx="5191125" cy="3894137"/>
          </a:xfrm>
          <a:solidFill>
            <a:srgbClr val="FFFFFF"/>
          </a:solidFill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77" y="4344108"/>
            <a:ext cx="5485447" cy="4114643"/>
          </a:xfrm>
          <a:noFill/>
          <a:ln/>
        </p:spPr>
        <p:txBody>
          <a:bodyPr lIns="86930" tIns="43466" rIns="86930" bIns="4346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689" y="4342536"/>
            <a:ext cx="5488623" cy="4114643"/>
          </a:xfrm>
          <a:noFill/>
          <a:ln/>
        </p:spPr>
        <p:txBody>
          <a:bodyPr lIns="90395" tIns="45197" rIns="90395" bIns="4519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81CF9-2AD3-4A13-8436-E2AD7DF4030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F4EB6-3B77-48DA-86B9-897D557FCD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Platform Products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Produk dibangun pada subsistem teknologi yang sudah ada (</a:t>
            </a:r>
            <a:r>
              <a:rPr lang="en-US" sz="2800" i="1" smtClean="0"/>
              <a:t>Technology platform</a:t>
            </a:r>
            <a:r>
              <a:rPr lang="en-US" sz="2800" smtClean="0"/>
              <a:t>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Contoh produk: Apple Macintosh operating system, instant film Polaroid, tape mechanism Sony walkman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Proses pengembangan produk sama dengan pengembangan </a:t>
            </a:r>
            <a:r>
              <a:rPr lang="en-US" sz="2800" i="1" smtClean="0"/>
              <a:t>technology push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Platform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Product family (keluarga produk): </a:t>
            </a:r>
            <a:r>
              <a:rPr lang="id-ID" sz="2000" smtClean="0"/>
              <a:t>kelompok produk terkait yang berbagi </a:t>
            </a:r>
            <a:r>
              <a:rPr lang="en-US" sz="2000" smtClean="0"/>
              <a:t>(shared) </a:t>
            </a:r>
            <a:r>
              <a:rPr lang="id-ID" sz="2000" smtClean="0"/>
              <a:t>fitur-fitur umum ,</a:t>
            </a:r>
            <a:r>
              <a:rPr lang="en-US" sz="2000" smtClean="0"/>
              <a:t> </a:t>
            </a:r>
            <a:r>
              <a:rPr lang="id-ID" sz="2000" smtClean="0"/>
              <a:t>komponen , atau subsistem </a:t>
            </a:r>
            <a:r>
              <a:rPr lang="en-US" sz="2000" smtClean="0"/>
              <a:t>untuk </a:t>
            </a:r>
            <a:r>
              <a:rPr lang="id-ID" sz="2000" smtClean="0"/>
              <a:t>memenuhi </a:t>
            </a:r>
            <a:r>
              <a:rPr lang="en-US" sz="2000" smtClean="0"/>
              <a:t>suatu</a:t>
            </a:r>
            <a:r>
              <a:rPr lang="id-ID" sz="2000" smtClean="0"/>
              <a:t> </a:t>
            </a:r>
            <a:r>
              <a:rPr lang="en-US" sz="2000" smtClean="0"/>
              <a:t>ceruk pasar (market niche).</a:t>
            </a:r>
          </a:p>
          <a:p>
            <a:endParaRPr lang="en-US" sz="2000" smtClean="0"/>
          </a:p>
          <a:p>
            <a:r>
              <a:rPr lang="en-US" sz="2000" smtClean="0"/>
              <a:t>Product platform (platform produk) : </a:t>
            </a:r>
          </a:p>
          <a:p>
            <a:pPr>
              <a:buFontTx/>
              <a:buNone/>
            </a:pPr>
            <a:r>
              <a:rPr lang="en-US" sz="2000" smtClean="0"/>
              <a:t>	- sekumpulan</a:t>
            </a:r>
            <a:r>
              <a:rPr lang="id-ID" sz="2000" smtClean="0"/>
              <a:t> fitur, komponen atau subsistem yang tetap konstan dari produk ke produk dalam sebuah keluarga produk tertentu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- koleksi dari aset (komponen, proses, pengetahuan, person) yang di sharing di antara sekumpulan produk</a:t>
            </a:r>
          </a:p>
          <a:p>
            <a:pPr>
              <a:buFontTx/>
              <a:buNone/>
            </a:pPr>
            <a:endParaRPr lang="en-US" sz="2000" smtClean="0"/>
          </a:p>
          <a:p>
            <a:r>
              <a:rPr lang="en-US" sz="2000" smtClean="0"/>
              <a:t>Product derivative (produk turunan) : produk yang diturunkan dari product platform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test"/>
          <p:cNvPicPr>
            <a:picLocks noChangeAspect="1" noChangeArrowheads="1"/>
          </p:cNvPicPr>
          <p:nvPr/>
        </p:nvPicPr>
        <p:blipFill>
          <a:blip r:embed="rId4" cstate="print"/>
          <a:srcRect t="11382" r="1521" b="19482"/>
          <a:stretch>
            <a:fillRect/>
          </a:stretch>
        </p:blipFill>
        <p:spPr bwMode="auto">
          <a:xfrm>
            <a:off x="291612" y="944564"/>
            <a:ext cx="59817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2665535" y="206375"/>
            <a:ext cx="3944815" cy="477838"/>
          </a:xfrm>
        </p:spPr>
        <p:txBody>
          <a:bodyPr>
            <a:normAutofit fontScale="90000"/>
          </a:bodyPr>
          <a:lstStyle/>
          <a:p>
            <a:r>
              <a:rPr lang="en-US" sz="2800" smtClean="0"/>
              <a:t>Volkswagen A-Platform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7474" y="5394326"/>
            <a:ext cx="6147288" cy="1260475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spcAft>
                <a:spcPct val="30000"/>
              </a:spcAft>
            </a:pPr>
            <a:r>
              <a:rPr lang="de-DE" sz="2300" smtClean="0">
                <a:solidFill>
                  <a:schemeClr val="folHlink"/>
                </a:solidFill>
              </a:rPr>
              <a:t>VW plans for 19 vehicles based on A-platform</a:t>
            </a:r>
          </a:p>
          <a:p>
            <a:r>
              <a:rPr lang="de-DE" sz="2300" smtClean="0">
                <a:solidFill>
                  <a:schemeClr val="folHlink"/>
                </a:solidFill>
              </a:rPr>
              <a:t>VW estimates development and investment cost savings of $1.5 billion/yr using platforms</a:t>
            </a:r>
            <a:endParaRPr lang="en-US" sz="2300" smtClean="0">
              <a:solidFill>
                <a:schemeClr val="folHlink"/>
              </a:solidFill>
            </a:endParaRP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288682" y="2479675"/>
            <a:ext cx="294542" cy="363538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lIns="85963" tIns="42981" rIns="85963" bIns="42981" anchor="ctr"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6443" y="2713038"/>
            <a:ext cx="4412273" cy="2557462"/>
            <a:chOff x="178" y="1937"/>
            <a:chExt cx="3057" cy="182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78" y="2518"/>
              <a:ext cx="3057" cy="1245"/>
              <a:chOff x="178" y="2518"/>
              <a:chExt cx="3057" cy="1245"/>
            </a:xfrm>
          </p:grpSpPr>
          <p:pic>
            <p:nvPicPr>
              <p:cNvPr id="1058" name="Picture 8" descr="VW GOLF 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1" y="2557"/>
                <a:ext cx="1008" cy="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59" name="Picture 9" descr="BEETLE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318" y="2537"/>
                <a:ext cx="912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60" name="Picture 10" descr="BORA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380" y="2580"/>
                <a:ext cx="912" cy="4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61" name="Text Box 11"/>
              <p:cNvSpPr txBox="1">
                <a:spLocks noChangeArrowheads="1"/>
              </p:cNvSpPr>
              <p:nvPr/>
            </p:nvSpPr>
            <p:spPr bwMode="auto">
              <a:xfrm>
                <a:off x="183" y="3010"/>
                <a:ext cx="1104" cy="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700"/>
                  <a:t>VW Golf IV</a:t>
                </a:r>
                <a:endParaRPr lang="de-DE" sz="1500"/>
              </a:p>
              <a:p>
                <a:pPr>
                  <a:spcBef>
                    <a:spcPct val="50000"/>
                  </a:spcBef>
                </a:pPr>
                <a:r>
                  <a:rPr lang="de-DE" sz="900"/>
                  <a:t>(</a:t>
                </a:r>
                <a:r>
                  <a:rPr lang="de-DE" sz="1300"/>
                  <a:t>3+5 door, station wagon, </a:t>
                </a:r>
                <a:r>
                  <a:rPr lang="de-DE" sz="1300" u="sng"/>
                  <a:t>convertible</a:t>
                </a:r>
                <a:r>
                  <a:rPr lang="de-DE" sz="1300"/>
                  <a:t>, and </a:t>
                </a:r>
                <a:r>
                  <a:rPr lang="de-DE" sz="1300" u="sng"/>
                  <a:t>Minivan</a:t>
                </a:r>
                <a:r>
                  <a:rPr lang="de-DE" sz="1300"/>
                  <a:t>)</a:t>
                </a:r>
                <a:endParaRPr lang="de-DE" sz="900"/>
              </a:p>
            </p:txBody>
          </p:sp>
          <p:sp>
            <p:nvSpPr>
              <p:cNvPr id="1062" name="Text Box 12"/>
              <p:cNvSpPr txBox="1">
                <a:spLocks noChangeArrowheads="1"/>
              </p:cNvSpPr>
              <p:nvPr/>
            </p:nvSpPr>
            <p:spPr bwMode="auto">
              <a:xfrm>
                <a:off x="1264" y="3010"/>
                <a:ext cx="1143" cy="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700"/>
                  <a:t>VW Bora</a:t>
                </a:r>
                <a:endParaRPr lang="de-DE" sz="1500"/>
              </a:p>
              <a:p>
                <a:pPr>
                  <a:spcBef>
                    <a:spcPct val="50000"/>
                  </a:spcBef>
                </a:pPr>
                <a:r>
                  <a:rPr lang="de-DE" sz="1300"/>
                  <a:t>(Bora sedan, coupe, convertible, and station wagon)</a:t>
                </a:r>
                <a:endParaRPr lang="de-DE" sz="900"/>
              </a:p>
            </p:txBody>
          </p:sp>
          <p:sp>
            <p:nvSpPr>
              <p:cNvPr id="1063" name="Text Box 13"/>
              <p:cNvSpPr txBox="1">
                <a:spLocks noChangeArrowheads="1"/>
              </p:cNvSpPr>
              <p:nvPr/>
            </p:nvSpPr>
            <p:spPr bwMode="auto">
              <a:xfrm>
                <a:off x="2313" y="3010"/>
                <a:ext cx="922" cy="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700"/>
                  <a:t>VW Beetle</a:t>
                </a:r>
                <a:endParaRPr lang="de-DE" sz="1500"/>
              </a:p>
              <a:p>
                <a:pPr>
                  <a:spcBef>
                    <a:spcPct val="50000"/>
                  </a:spcBef>
                </a:pPr>
                <a:r>
                  <a:rPr lang="de-DE" sz="1300"/>
                  <a:t>(New Beetle, </a:t>
                </a:r>
                <a:r>
                  <a:rPr lang="de-DE" sz="1300" u="sng"/>
                  <a:t>New Beetle convertible</a:t>
                </a:r>
                <a:r>
                  <a:rPr lang="de-DE" sz="1300"/>
                  <a:t>)</a:t>
                </a:r>
                <a:endParaRPr lang="de-DE" sz="900"/>
              </a:p>
            </p:txBody>
          </p:sp>
          <p:sp>
            <p:nvSpPr>
              <p:cNvPr id="1064" name="Rectangle 14"/>
              <p:cNvSpPr>
                <a:spLocks noChangeArrowheads="1"/>
              </p:cNvSpPr>
              <p:nvPr/>
            </p:nvSpPr>
            <p:spPr bwMode="auto">
              <a:xfrm>
                <a:off x="178" y="2518"/>
                <a:ext cx="3022" cy="12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7" name="Line 15"/>
            <p:cNvSpPr>
              <a:spLocks noChangeShapeType="1"/>
            </p:cNvSpPr>
            <p:nvPr/>
          </p:nvSpPr>
          <p:spPr bwMode="auto">
            <a:xfrm>
              <a:off x="1145" y="1937"/>
              <a:ext cx="291" cy="581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 type="oval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20916" y="2720976"/>
            <a:ext cx="3131527" cy="2524125"/>
            <a:chOff x="2232" y="1943"/>
            <a:chExt cx="2170" cy="1802"/>
          </a:xfrm>
        </p:grpSpPr>
        <p:sp>
          <p:nvSpPr>
            <p:cNvPr id="1052" name="Rectangle 17"/>
            <p:cNvSpPr>
              <a:spLocks noChangeArrowheads="1"/>
            </p:cNvSpPr>
            <p:nvPr/>
          </p:nvSpPr>
          <p:spPr bwMode="auto">
            <a:xfrm>
              <a:off x="3337" y="2519"/>
              <a:ext cx="1043" cy="12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53" name="Picture 18" descr="SKOD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55" y="2617"/>
              <a:ext cx="100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" name="Text Box 19"/>
            <p:cNvSpPr txBox="1">
              <a:spLocks noChangeArrowheads="1"/>
            </p:cNvSpPr>
            <p:nvPr/>
          </p:nvSpPr>
          <p:spPr bwMode="auto">
            <a:xfrm>
              <a:off x="3316" y="3036"/>
              <a:ext cx="1086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700"/>
                <a:t>Skoda Octavia</a:t>
              </a:r>
              <a:endParaRPr lang="de-DE" sz="1500"/>
            </a:p>
            <a:p>
              <a:pPr>
                <a:spcBef>
                  <a:spcPct val="50000"/>
                </a:spcBef>
              </a:pPr>
              <a:r>
                <a:rPr lang="de-DE" sz="1300"/>
                <a:t>(Octavia sedan, and station wagon)</a:t>
              </a:r>
            </a:p>
          </p:txBody>
        </p:sp>
        <p:sp>
          <p:nvSpPr>
            <p:cNvPr id="1055" name="Line 20"/>
            <p:cNvSpPr>
              <a:spLocks noChangeShapeType="1"/>
            </p:cNvSpPr>
            <p:nvPr/>
          </p:nvSpPr>
          <p:spPr bwMode="auto">
            <a:xfrm>
              <a:off x="2232" y="1943"/>
              <a:ext cx="1373" cy="58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 type="oval" w="med" len="med"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625969" y="912813"/>
            <a:ext cx="6242538" cy="3155950"/>
            <a:chOff x="1820" y="652"/>
            <a:chExt cx="4325" cy="2253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4811" y="652"/>
              <a:ext cx="1334" cy="2253"/>
              <a:chOff x="4667" y="670"/>
              <a:chExt cx="1334" cy="2253"/>
            </a:xfrm>
          </p:grpSpPr>
          <p:pic>
            <p:nvPicPr>
              <p:cNvPr id="1045" name="Picture 23" descr="AUDI TT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830" y="1525"/>
                <a:ext cx="1008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46" name="Picture 24" descr="A3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878" y="680"/>
                <a:ext cx="912" cy="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47" name="Text Box 25"/>
              <p:cNvSpPr txBox="1">
                <a:spLocks noChangeArrowheads="1"/>
              </p:cNvSpPr>
              <p:nvPr/>
            </p:nvSpPr>
            <p:spPr bwMode="auto">
              <a:xfrm>
                <a:off x="4902" y="1037"/>
                <a:ext cx="864" cy="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700"/>
                  <a:t>Audi A3</a:t>
                </a:r>
                <a:endParaRPr lang="de-DE" sz="1500"/>
              </a:p>
              <a:p>
                <a:pPr>
                  <a:spcBef>
                    <a:spcPct val="50000"/>
                  </a:spcBef>
                </a:pPr>
                <a:r>
                  <a:rPr lang="de-DE" sz="1300"/>
                  <a:t>(3+ 5-door)</a:t>
                </a:r>
                <a:endParaRPr lang="de-DE" sz="900"/>
              </a:p>
            </p:txBody>
          </p:sp>
          <p:sp>
            <p:nvSpPr>
              <p:cNvPr id="1048" name="Text Box 26"/>
              <p:cNvSpPr txBox="1">
                <a:spLocks noChangeArrowheads="1"/>
              </p:cNvSpPr>
              <p:nvPr/>
            </p:nvSpPr>
            <p:spPr bwMode="auto">
              <a:xfrm>
                <a:off x="4806" y="1931"/>
                <a:ext cx="1056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700"/>
                  <a:t>Audi TT coupe</a:t>
                </a:r>
              </a:p>
            </p:txBody>
          </p:sp>
          <p:sp>
            <p:nvSpPr>
              <p:cNvPr id="1049" name="Text Box 27"/>
              <p:cNvSpPr txBox="1">
                <a:spLocks noChangeArrowheads="1"/>
              </p:cNvSpPr>
              <p:nvPr/>
            </p:nvSpPr>
            <p:spPr bwMode="auto">
              <a:xfrm>
                <a:off x="4734" y="2658"/>
                <a:ext cx="1200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700"/>
                  <a:t>Audi TT roadster</a:t>
                </a:r>
              </a:p>
            </p:txBody>
          </p:sp>
          <p:pic>
            <p:nvPicPr>
              <p:cNvPr id="1050" name="Picture 28" descr="audi tt roadster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4830" y="2202"/>
                <a:ext cx="1008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51" name="Rectangle 29"/>
              <p:cNvSpPr>
                <a:spLocks noChangeArrowheads="1"/>
              </p:cNvSpPr>
              <p:nvPr/>
            </p:nvSpPr>
            <p:spPr bwMode="auto">
              <a:xfrm>
                <a:off x="4667" y="670"/>
                <a:ext cx="1334" cy="22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" name="Line 30"/>
            <p:cNvSpPr>
              <a:spLocks noChangeShapeType="1"/>
            </p:cNvSpPr>
            <p:nvPr/>
          </p:nvSpPr>
          <p:spPr bwMode="auto">
            <a:xfrm flipV="1">
              <a:off x="1820" y="1010"/>
              <a:ext cx="3001" cy="792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 type="oval" w="med" len="med"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161692" y="2816225"/>
            <a:ext cx="4243754" cy="3270250"/>
            <a:chOff x="2884" y="2011"/>
            <a:chExt cx="2940" cy="2334"/>
          </a:xfrm>
        </p:grpSpPr>
        <p:sp>
          <p:nvSpPr>
            <p:cNvPr id="1038" name="Text Box 32"/>
            <p:cNvSpPr txBox="1">
              <a:spLocks noChangeArrowheads="1"/>
            </p:cNvSpPr>
            <p:nvPr/>
          </p:nvSpPr>
          <p:spPr bwMode="auto">
            <a:xfrm>
              <a:off x="4505" y="3538"/>
              <a:ext cx="130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700"/>
                <a:t>Seat Toledo Successor</a:t>
              </a:r>
              <a:endParaRPr lang="de-DE" sz="1500"/>
            </a:p>
            <a:p>
              <a:pPr>
                <a:spcBef>
                  <a:spcPct val="50000"/>
                </a:spcBef>
              </a:pPr>
              <a:r>
                <a:rPr lang="de-DE" sz="1300"/>
                <a:t>(Toledo, </a:t>
              </a:r>
              <a:r>
                <a:rPr lang="de-DE" sz="1300" u="sng"/>
                <a:t>coupe</a:t>
              </a:r>
              <a:r>
                <a:rPr lang="de-DE" sz="1300"/>
                <a:t>, </a:t>
              </a:r>
              <a:r>
                <a:rPr lang="de-DE" sz="1300" u="sng"/>
                <a:t>station wagon</a:t>
              </a:r>
              <a:r>
                <a:rPr lang="de-DE" sz="1300"/>
                <a:t>, and </a:t>
              </a:r>
              <a:r>
                <a:rPr lang="de-DE" sz="1300" u="sng"/>
                <a:t>convertible</a:t>
              </a:r>
              <a:r>
                <a:rPr lang="de-DE" sz="1300"/>
                <a:t>)</a:t>
              </a:r>
              <a:endParaRPr lang="de-DE" sz="1500"/>
            </a:p>
          </p:txBody>
        </p:sp>
        <p:pic>
          <p:nvPicPr>
            <p:cNvPr id="1039" name="Picture 33" descr="toledo_back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722" y="3060"/>
              <a:ext cx="870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0" name="Rectangle 34"/>
            <p:cNvSpPr>
              <a:spLocks noChangeArrowheads="1"/>
            </p:cNvSpPr>
            <p:nvPr/>
          </p:nvSpPr>
          <p:spPr bwMode="auto">
            <a:xfrm>
              <a:off x="4490" y="3007"/>
              <a:ext cx="1334" cy="12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35"/>
            <p:cNvSpPr>
              <a:spLocks noChangeShapeType="1"/>
            </p:cNvSpPr>
            <p:nvPr/>
          </p:nvSpPr>
          <p:spPr bwMode="auto">
            <a:xfrm>
              <a:off x="2884" y="2011"/>
              <a:ext cx="1601" cy="444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 type="oval" w="med" len="med"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42" name="Line 36"/>
            <p:cNvSpPr>
              <a:spLocks noChangeShapeType="1"/>
            </p:cNvSpPr>
            <p:nvPr/>
          </p:nvSpPr>
          <p:spPr bwMode="auto">
            <a:xfrm flipH="1" flipV="1">
              <a:off x="4485" y="2458"/>
              <a:ext cx="181" cy="564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661639" y="0"/>
            <a:ext cx="2508738" cy="387350"/>
            <a:chOff x="4385" y="4410"/>
            <a:chExt cx="1738" cy="277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4845" y="4435"/>
            <a:ext cx="1214" cy="122"/>
          </p:xfrm>
          <a:graphic>
            <a:graphicData uri="http://schemas.openxmlformats.org/presentationml/2006/ole">
              <p:oleObj spid="_x0000_s1026" name="Picture" r:id="rId13" imgW="1629374" imgH="162721" progId="Word.Picture.8">
                <p:embed/>
              </p:oleObj>
            </a:graphicData>
          </a:graphic>
        </p:graphicFrame>
        <p:sp>
          <p:nvSpPr>
            <p:cNvPr id="1036" name="Rectangle 39"/>
            <p:cNvSpPr>
              <a:spLocks noChangeArrowheads="1"/>
            </p:cNvSpPr>
            <p:nvPr/>
          </p:nvSpPr>
          <p:spPr bwMode="auto">
            <a:xfrm>
              <a:off x="4788" y="4559"/>
              <a:ext cx="1335" cy="1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44538">
                <a:lnSpc>
                  <a:spcPts val="1413"/>
                </a:lnSpc>
              </a:pPr>
              <a:r>
                <a:rPr lang="de-DE" sz="1100">
                  <a:solidFill>
                    <a:srgbClr val="000000"/>
                  </a:solidFill>
                </a:rPr>
                <a:t>Development Car Division</a:t>
              </a:r>
            </a:p>
          </p:txBody>
        </p:sp>
        <p:sp>
          <p:nvSpPr>
            <p:cNvPr id="1037" name="Text Box 40"/>
            <p:cNvSpPr txBox="1">
              <a:spLocks noChangeArrowheads="1"/>
            </p:cNvSpPr>
            <p:nvPr/>
          </p:nvSpPr>
          <p:spPr bwMode="auto">
            <a:xfrm>
              <a:off x="4385" y="4410"/>
              <a:ext cx="48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300"/>
                <a:t>Source: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build="p" bldLvl="2" autoUpdateAnimBg="0"/>
      <p:bldP spid="4864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49923" y="206375"/>
            <a:ext cx="7584831" cy="477838"/>
          </a:xfrm>
        </p:spPr>
        <p:txBody>
          <a:bodyPr/>
          <a:lstStyle/>
          <a:p>
            <a:r>
              <a:rPr lang="en-US" sz="2400" smtClean="0"/>
              <a:t>Common Components in Volkswagen Platform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043" y="979488"/>
            <a:ext cx="8242788" cy="488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6958" y="6051551"/>
            <a:ext cx="8727831" cy="67151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1300" i="1" smtClean="0"/>
              <a:t>Source:</a:t>
            </a:r>
            <a:endParaRPr lang="en-US" sz="1300" smtClean="0">
              <a:solidFill>
                <a:srgbClr val="009900"/>
              </a:solidFill>
            </a:endParaRPr>
          </a:p>
          <a:p>
            <a:r>
              <a:rPr lang="en-US" sz="1300" smtClean="0">
                <a:solidFill>
                  <a:schemeClr val="folHlink"/>
                </a:solidFill>
              </a:rPr>
              <a:t>Shimokawa, K., Jurgens, U., and Fujimoto, T. (Eds.), 1997, </a:t>
            </a:r>
            <a:r>
              <a:rPr lang="en-US" sz="1300" u="sng" smtClean="0">
                <a:solidFill>
                  <a:schemeClr val="folHlink"/>
                </a:solidFill>
              </a:rPr>
              <a:t>Transforming Automobile Assembly</a:t>
            </a:r>
            <a:r>
              <a:rPr lang="en-US" sz="1300" smtClean="0">
                <a:solidFill>
                  <a:schemeClr val="folHlink"/>
                </a:solidFill>
              </a:rPr>
              <a:t>, Springer, New York.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On-screen Show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Word Picture</vt:lpstr>
      <vt:lpstr>Platform Products</vt:lpstr>
      <vt:lpstr>Product Platform</vt:lpstr>
      <vt:lpstr>Volkswagen A-Platform</vt:lpstr>
      <vt:lpstr>Common Components in Volkswagen Platform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 Products</dc:title>
  <dc:creator>Private</dc:creator>
  <cp:lastModifiedBy>Private</cp:lastModifiedBy>
  <cp:revision>1</cp:revision>
  <dcterms:created xsi:type="dcterms:W3CDTF">2016-09-27T14:31:02Z</dcterms:created>
  <dcterms:modified xsi:type="dcterms:W3CDTF">2016-09-27T14:32:30Z</dcterms:modified>
</cp:coreProperties>
</file>