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  <p:sldId id="270" r:id="rId15"/>
    <p:sldId id="271" r:id="rId16"/>
    <p:sldId id="269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2FE3-460B-4723-A509-5ECADFD2769C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710F-C75A-4005-948E-C1CA3E07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39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2FE3-460B-4723-A509-5ECADFD2769C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710F-C75A-4005-948E-C1CA3E07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83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2FE3-460B-4723-A509-5ECADFD2769C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710F-C75A-4005-948E-C1CA3E07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08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2FE3-460B-4723-A509-5ECADFD2769C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710F-C75A-4005-948E-C1CA3E07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26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2FE3-460B-4723-A509-5ECADFD2769C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710F-C75A-4005-948E-C1CA3E07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45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2FE3-460B-4723-A509-5ECADFD2769C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710F-C75A-4005-948E-C1CA3E07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418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2FE3-460B-4723-A509-5ECADFD2769C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710F-C75A-4005-948E-C1CA3E07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078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2FE3-460B-4723-A509-5ECADFD2769C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710F-C75A-4005-948E-C1CA3E07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816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2FE3-460B-4723-A509-5ECADFD2769C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710F-C75A-4005-948E-C1CA3E07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2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2FE3-460B-4723-A509-5ECADFD2769C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710F-C75A-4005-948E-C1CA3E07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890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2FE3-460B-4723-A509-5ECADFD2769C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710F-C75A-4005-948E-C1CA3E07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963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F2FE3-460B-4723-A509-5ECADFD2769C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3710F-C75A-4005-948E-C1CA3E07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0767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nichonotes.blogspot.com/2015/02/pengertian-manajemen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nichonotes.blogspot.com/2015/02/strategi-pemasaran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16833"/>
            <a:ext cx="7772400" cy="2808312"/>
          </a:xfrm>
        </p:spPr>
        <p:txBody>
          <a:bodyPr>
            <a:normAutofit/>
          </a:bodyPr>
          <a:lstStyle/>
          <a:p>
            <a:r>
              <a:rPr lang="en-US" dirty="0" smtClean="0"/>
              <a:t>PERTEMUAN KE-3</a:t>
            </a:r>
            <a:br>
              <a:rPr lang="en-US" dirty="0" smtClean="0"/>
            </a:br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fungsi-fungsi</a:t>
            </a:r>
            <a:r>
              <a:rPr lang="en-US" b="1" dirty="0" smtClean="0"/>
              <a:t> </a:t>
            </a:r>
            <a:r>
              <a:rPr lang="en-US" b="1" dirty="0" err="1" smtClean="0"/>
              <a:t>manajemen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4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err="1" smtClean="0"/>
              <a:t>Kelemahan</a:t>
            </a:r>
            <a:r>
              <a:rPr lang="en-US" b="1" dirty="0" smtClean="0"/>
              <a:t>:</a:t>
            </a:r>
          </a:p>
          <a:p>
            <a:pPr marL="352425" indent="-352425" algn="just">
              <a:buNone/>
            </a:pPr>
            <a:r>
              <a:rPr lang="en-US" dirty="0" smtClean="0"/>
              <a:t>a.	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terkesan</a:t>
            </a:r>
            <a:r>
              <a:rPr lang="en-US" dirty="0" smtClean="0"/>
              <a:t> </a:t>
            </a:r>
            <a:r>
              <a:rPr lang="en-US" dirty="0" err="1" smtClean="0"/>
              <a:t>lambat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mayakinkan</a:t>
            </a:r>
            <a:r>
              <a:rPr lang="en-US" dirty="0" smtClean="0"/>
              <a:t>.</a:t>
            </a:r>
          </a:p>
          <a:p>
            <a:pPr marL="352425" indent="-352425" algn="just">
              <a:buNone/>
            </a:pPr>
            <a:r>
              <a:rPr lang="en-US" dirty="0" smtClean="0"/>
              <a:t>b.	</a:t>
            </a:r>
            <a:r>
              <a:rPr lang="en-US" dirty="0" err="1" smtClean="0"/>
              <a:t>rahasia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terjamin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membocorkannya</a:t>
            </a:r>
            <a:r>
              <a:rPr lang="en-US" dirty="0" smtClean="0"/>
              <a:t>, yang </a:t>
            </a:r>
            <a:r>
              <a:rPr lang="en-US" dirty="0" err="1" smtClean="0"/>
              <a:t>menginginkan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hancur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bangkrut</a:t>
            </a:r>
            <a:r>
              <a:rPr lang="en-US" dirty="0" smtClean="0"/>
              <a:t>.</a:t>
            </a:r>
          </a:p>
          <a:p>
            <a:pPr marL="352425" indent="-352425" algn="just">
              <a:buNone/>
            </a:pPr>
            <a:r>
              <a:rPr lang="en-US" dirty="0" smtClean="0"/>
              <a:t>c.	</a:t>
            </a:r>
            <a:r>
              <a:rPr lang="en-US" dirty="0" err="1" smtClean="0"/>
              <a:t>kecakapan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kepemimpinan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bawahannya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wibawanya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pemimpin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berkurang</a:t>
            </a:r>
            <a:r>
              <a:rPr lang="en-US" dirty="0" smtClean="0"/>
              <a:t>.</a:t>
            </a:r>
          </a:p>
          <a:p>
            <a:pPr marL="352425" indent="-352425" algn="just">
              <a:buNone/>
            </a:pPr>
            <a:r>
              <a:rPr lang="en-US" dirty="0" smtClean="0"/>
              <a:t>d.	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pikir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pemimpinnya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32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4</a:t>
            </a:r>
            <a:r>
              <a:rPr lang="en-US" sz="3200" dirty="0"/>
              <a:t>. Democratic Management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(</a:t>
            </a:r>
            <a:r>
              <a:rPr lang="en-US" sz="3200" dirty="0" err="1"/>
              <a:t>Manajemen</a:t>
            </a:r>
            <a:r>
              <a:rPr lang="en-US" sz="3200" dirty="0"/>
              <a:t> </a:t>
            </a:r>
            <a:r>
              <a:rPr lang="en-US" sz="3200" dirty="0" err="1"/>
              <a:t>Demokrasi</a:t>
            </a:r>
            <a:r>
              <a:rPr lang="en-US" sz="3200" dirty="0"/>
              <a:t>)</a:t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bawahan</a:t>
            </a:r>
            <a:r>
              <a:rPr lang="en-US" dirty="0" smtClean="0"/>
              <a:t> </a:t>
            </a:r>
            <a:r>
              <a:rPr lang="en-US" dirty="0" err="1"/>
              <a:t>didengar</a:t>
            </a:r>
            <a:r>
              <a:rPr lang="en-US" dirty="0"/>
              <a:t> </a:t>
            </a:r>
            <a:r>
              <a:rPr lang="en-US" dirty="0" err="1"/>
              <a:t>aspirasi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kririkannya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b="1" dirty="0" err="1"/>
              <a:t>Kelebihan</a:t>
            </a:r>
            <a:r>
              <a:rPr lang="en-US" b="1" dirty="0"/>
              <a:t>:</a:t>
            </a:r>
          </a:p>
          <a:p>
            <a:pPr marL="352425" indent="-352425" algn="just">
              <a:buNone/>
            </a:pPr>
            <a:r>
              <a:rPr lang="en-US" dirty="0"/>
              <a:t>a. </a:t>
            </a:r>
            <a:r>
              <a:rPr lang="en-US" dirty="0" err="1"/>
              <a:t>keputusan</a:t>
            </a:r>
            <a:r>
              <a:rPr lang="en-US" dirty="0"/>
              <a:t> yang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meyakinkan</a:t>
            </a:r>
            <a:r>
              <a:rPr lang="en-US" dirty="0"/>
              <a:t>,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berguna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.</a:t>
            </a:r>
          </a:p>
          <a:p>
            <a:pPr marL="352425" indent="-352425" algn="just">
              <a:buNone/>
            </a:pPr>
            <a:r>
              <a:rPr lang="en-US" dirty="0"/>
              <a:t>b.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penguasa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yang </a:t>
            </a:r>
            <a:r>
              <a:rPr lang="en-US" dirty="0" err="1"/>
              <a:t>disukai</a:t>
            </a:r>
            <a:r>
              <a:rPr lang="en-US" dirty="0"/>
              <a:t>.</a:t>
            </a:r>
          </a:p>
          <a:p>
            <a:pPr marL="352425" indent="-352425" algn="just">
              <a:buNone/>
            </a:pPr>
            <a:r>
              <a:rPr lang="en-US" dirty="0" smtClean="0"/>
              <a:t>c.	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.</a:t>
            </a:r>
          </a:p>
          <a:p>
            <a:pPr marL="352425" indent="-352425" algn="just">
              <a:buNone/>
            </a:pPr>
            <a:r>
              <a:rPr lang="en-US" dirty="0" smtClean="0"/>
              <a:t>d.	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kalangan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.</a:t>
            </a:r>
          </a:p>
          <a:p>
            <a:pPr marL="352425" indent="-352425"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4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err="1"/>
              <a:t>Kelemahan</a:t>
            </a:r>
            <a:r>
              <a:rPr lang="en-US" dirty="0"/>
              <a:t>:</a:t>
            </a:r>
          </a:p>
          <a:p>
            <a:pPr marL="352425" indent="-352425">
              <a:buNone/>
            </a:pPr>
            <a:r>
              <a:rPr lang="en-US" dirty="0"/>
              <a:t>a.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yang </a:t>
            </a:r>
            <a:r>
              <a:rPr lang="en-US" dirty="0" err="1"/>
              <a:t>banyak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boros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segi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lama.</a:t>
            </a:r>
          </a:p>
          <a:p>
            <a:pPr marL="352425" indent="-352425">
              <a:buNone/>
            </a:pPr>
            <a:r>
              <a:rPr lang="en-US" dirty="0"/>
              <a:t>b.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minoritas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mayoritas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pengumpulan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.</a:t>
            </a:r>
          </a:p>
          <a:p>
            <a:pPr marL="352425" indent="-352425">
              <a:buNone/>
            </a:pPr>
            <a:r>
              <a:rPr lang="en-US" dirty="0"/>
              <a:t>c.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 yang </a:t>
            </a:r>
            <a:r>
              <a:rPr lang="en-US" dirty="0" err="1"/>
              <a:t>menang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kalah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beragumentasi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menyalahkan</a:t>
            </a:r>
            <a:r>
              <a:rPr lang="en-US" dirty="0"/>
              <a:t>.</a:t>
            </a:r>
          </a:p>
          <a:p>
            <a:pPr marL="352425" indent="-352425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62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FUNGSI-FUNGSI MANAJEMEN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b="1" dirty="0" err="1"/>
              <a:t>Fungsi</a:t>
            </a:r>
            <a:r>
              <a:rPr lang="en-US" sz="2400" b="1" dirty="0"/>
              <a:t> </a:t>
            </a:r>
            <a:r>
              <a:rPr lang="en-US" sz="2400" b="1" dirty="0" err="1"/>
              <a:t>Manajemen</a:t>
            </a:r>
            <a:r>
              <a:rPr lang="en-US" sz="2400" dirty="0"/>
              <a:t> 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4 </a:t>
            </a:r>
            <a:r>
              <a:rPr lang="en-US" sz="2400" dirty="0" err="1"/>
              <a:t>fungsi</a:t>
            </a:r>
            <a:r>
              <a:rPr lang="en-US" sz="2400" dirty="0"/>
              <a:t> yang </a:t>
            </a:r>
            <a:r>
              <a:rPr lang="en-US" sz="2400" dirty="0" err="1"/>
              <a:t>utama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smtClean="0"/>
              <a:t>:</a:t>
            </a:r>
          </a:p>
          <a:p>
            <a:pPr algn="just"/>
            <a:r>
              <a:rPr lang="en-US" sz="2400" i="1" dirty="0"/>
              <a:t>Planning</a:t>
            </a:r>
            <a:r>
              <a:rPr lang="en-US" sz="2400" dirty="0"/>
              <a:t> (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perencanaan</a:t>
            </a:r>
            <a:r>
              <a:rPr lang="en-US" sz="2400" dirty="0"/>
              <a:t> )</a:t>
            </a:r>
          </a:p>
          <a:p>
            <a:pPr algn="just"/>
            <a:r>
              <a:rPr lang="en-US" sz="2400" i="1" dirty="0"/>
              <a:t>Organizing</a:t>
            </a:r>
            <a:r>
              <a:rPr lang="en-US" sz="2400" dirty="0"/>
              <a:t> (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pengorganisasian</a:t>
            </a:r>
            <a:r>
              <a:rPr lang="en-US" sz="2400" dirty="0"/>
              <a:t> )</a:t>
            </a:r>
          </a:p>
          <a:p>
            <a:pPr algn="just"/>
            <a:r>
              <a:rPr lang="en-US" sz="2400" i="1" dirty="0"/>
              <a:t>Directing</a:t>
            </a:r>
            <a:r>
              <a:rPr lang="en-US" sz="2400" dirty="0"/>
              <a:t> ( </a:t>
            </a:r>
            <a:r>
              <a:rPr lang="en-US" sz="2400" dirty="0" err="1"/>
              <a:t>pengarahan</a:t>
            </a:r>
            <a:r>
              <a:rPr lang="en-US" sz="2400" dirty="0"/>
              <a:t> )</a:t>
            </a:r>
          </a:p>
          <a:p>
            <a:pPr algn="just"/>
            <a:r>
              <a:rPr lang="en-US" sz="2400" i="1" dirty="0"/>
              <a:t>Controlling </a:t>
            </a:r>
            <a:r>
              <a:rPr lang="en-US" sz="2400" dirty="0"/>
              <a:t>( </a:t>
            </a:r>
            <a:r>
              <a:rPr lang="en-US" sz="2400" dirty="0" err="1"/>
              <a:t>pengendalian</a:t>
            </a:r>
            <a:r>
              <a:rPr lang="en-US" sz="2400" dirty="0"/>
              <a:t> </a:t>
            </a:r>
            <a:r>
              <a:rPr lang="en-US" sz="2400" dirty="0" smtClean="0"/>
              <a:t>)</a:t>
            </a:r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menurut</a:t>
            </a:r>
            <a:r>
              <a:rPr lang="en-US" sz="2400" dirty="0"/>
              <a:t> </a:t>
            </a:r>
            <a:r>
              <a:rPr lang="en-US" sz="2400" dirty="0" err="1"/>
              <a:t>para</a:t>
            </a:r>
            <a:r>
              <a:rPr lang="en-US" sz="2400" dirty="0"/>
              <a:t> </a:t>
            </a:r>
            <a:r>
              <a:rPr lang="en-US" sz="2400" dirty="0" err="1"/>
              <a:t>ahli</a:t>
            </a:r>
            <a:r>
              <a:rPr lang="en-US" sz="2400" dirty="0"/>
              <a:t> yang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yang </a:t>
            </a:r>
            <a:r>
              <a:rPr lang="en-US" sz="2400" dirty="0" err="1"/>
              <a:t>lainnya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kesamaan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menurut</a:t>
            </a:r>
            <a:r>
              <a:rPr lang="en-US" sz="2400" dirty="0"/>
              <a:t> Henry </a:t>
            </a:r>
            <a:r>
              <a:rPr lang="en-US" sz="2400" dirty="0" err="1"/>
              <a:t>Fayol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GR Terry </a:t>
            </a:r>
            <a:r>
              <a:rPr lang="en-US" sz="2400" dirty="0" err="1"/>
              <a:t>menyebutkan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4 </a:t>
            </a:r>
            <a:r>
              <a:rPr lang="en-US" sz="2400" dirty="0" err="1"/>
              <a:t>fungsi</a:t>
            </a:r>
            <a:r>
              <a:rPr lang="en-US" sz="2400" dirty="0"/>
              <a:t> yang </a:t>
            </a:r>
            <a:r>
              <a:rPr lang="en-US" sz="2400" dirty="0" err="1"/>
              <a:t>utama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 </a:t>
            </a:r>
            <a:r>
              <a:rPr lang="en-US" sz="2400" dirty="0" err="1">
                <a:hlinkClick r:id="rId2"/>
              </a:rPr>
              <a:t>manajemen</a:t>
            </a:r>
            <a:r>
              <a:rPr lang="en-US" sz="2400" dirty="0"/>
              <a:t>, </a:t>
            </a:r>
            <a:r>
              <a:rPr lang="en-US" sz="2400" dirty="0" err="1"/>
              <a:t>Perencanaan</a:t>
            </a:r>
            <a:r>
              <a:rPr lang="en-US" sz="2400" dirty="0"/>
              <a:t> - </a:t>
            </a:r>
            <a:r>
              <a:rPr lang="en-US" sz="2400" dirty="0" err="1"/>
              <a:t>Pengorganisasian</a:t>
            </a:r>
            <a:r>
              <a:rPr lang="en-US" sz="2400" dirty="0"/>
              <a:t> - </a:t>
            </a:r>
            <a:r>
              <a:rPr lang="en-US" sz="2400" dirty="0" err="1"/>
              <a:t>Pengarahan</a:t>
            </a:r>
            <a:r>
              <a:rPr lang="en-US" sz="2400" dirty="0"/>
              <a:t> - </a:t>
            </a:r>
            <a:r>
              <a:rPr lang="en-US" sz="2400" dirty="0" err="1"/>
              <a:t>Pengendalian</a:t>
            </a:r>
            <a:r>
              <a:rPr lang="en-US" sz="2400" dirty="0"/>
              <a:t>.</a:t>
            </a:r>
          </a:p>
          <a:p>
            <a:pPr marL="0" indent="0" algn="just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5994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Autofit/>
          </a:bodyPr>
          <a:lstStyle/>
          <a:p>
            <a:pPr marL="457200" indent="-457200" algn="just">
              <a:buAutoNum type="arabicPeriod"/>
            </a:pPr>
            <a:r>
              <a:rPr lang="en-US" sz="2400" b="1" dirty="0" smtClean="0"/>
              <a:t>Planning </a:t>
            </a:r>
            <a:r>
              <a:rPr lang="en-US" sz="2400" b="1" dirty="0"/>
              <a:t>(</a:t>
            </a:r>
            <a:r>
              <a:rPr lang="en-US" sz="2400" b="1" dirty="0" err="1"/>
              <a:t>Fungsi</a:t>
            </a:r>
            <a:r>
              <a:rPr lang="en-US" sz="2400" b="1" dirty="0"/>
              <a:t> </a:t>
            </a:r>
            <a:r>
              <a:rPr lang="en-US" sz="2400" b="1" dirty="0" err="1"/>
              <a:t>Perencanaan</a:t>
            </a:r>
            <a:r>
              <a:rPr lang="en-US" sz="2400" b="1" dirty="0" smtClean="0"/>
              <a:t>)</a:t>
            </a:r>
          </a:p>
          <a:p>
            <a:pPr marL="0" indent="0" algn="just">
              <a:buNone/>
            </a:pPr>
            <a:endParaRPr lang="en-US" sz="2400" b="1" dirty="0"/>
          </a:p>
          <a:p>
            <a:pPr marL="0" indent="0" algn="just">
              <a:buNone/>
            </a:pPr>
            <a:r>
              <a:rPr lang="en-US" sz="2400" dirty="0" smtClean="0"/>
              <a:t>Planning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bagaimana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 </a:t>
            </a:r>
            <a:r>
              <a:rPr lang="en-US" sz="2400" dirty="0" err="1"/>
              <a:t>menetapkan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yang </a:t>
            </a:r>
            <a:r>
              <a:rPr lang="en-US" sz="2400" dirty="0" err="1"/>
              <a:t>diinginkan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kemudian</a:t>
            </a:r>
            <a:r>
              <a:rPr lang="en-US" sz="2400" dirty="0"/>
              <a:t> </a:t>
            </a:r>
            <a:r>
              <a:rPr lang="en-US" sz="2400" dirty="0" err="1"/>
              <a:t>menyusun</a:t>
            </a:r>
            <a:r>
              <a:rPr lang="en-US" sz="2400" dirty="0"/>
              <a:t> </a:t>
            </a:r>
            <a:r>
              <a:rPr lang="en-US" sz="2400" dirty="0" err="1"/>
              <a:t>rencana</a:t>
            </a:r>
            <a:r>
              <a:rPr lang="en-US" sz="2400" dirty="0"/>
              <a:t> </a:t>
            </a:r>
            <a:r>
              <a:rPr lang="en-US" sz="2400" dirty="0" err="1"/>
              <a:t>strategi</a:t>
            </a:r>
            <a:r>
              <a:rPr lang="en-US" sz="2400" dirty="0"/>
              <a:t> </a:t>
            </a:r>
            <a:r>
              <a:rPr lang="en-US" sz="2400" dirty="0" err="1"/>
              <a:t>bagaimana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r>
              <a:rPr lang="en-US" sz="2400" dirty="0" err="1" smtClean="0"/>
              <a:t>Manajer</a:t>
            </a:r>
            <a:r>
              <a:rPr lang="en-US" sz="2400" dirty="0" smtClean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perencanaan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mengkaji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mengevaluasi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rencana</a:t>
            </a:r>
            <a:r>
              <a:rPr lang="en-US" sz="2400" dirty="0"/>
              <a:t> </a:t>
            </a:r>
            <a:r>
              <a:rPr lang="en-US" sz="2400" dirty="0" err="1"/>
              <a:t>alternatif</a:t>
            </a:r>
            <a:r>
              <a:rPr lang="en-US" sz="2400" dirty="0"/>
              <a:t> </a:t>
            </a:r>
            <a:r>
              <a:rPr lang="en-US" sz="2400" dirty="0" err="1"/>
              <a:t>sebelum</a:t>
            </a:r>
            <a:r>
              <a:rPr lang="en-US" sz="2400" dirty="0"/>
              <a:t> </a:t>
            </a:r>
            <a:r>
              <a:rPr lang="en-US" sz="2400" dirty="0" err="1"/>
              <a:t>memutuskan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langkah</a:t>
            </a:r>
            <a:r>
              <a:rPr lang="en-US" sz="2400" dirty="0"/>
              <a:t> </a:t>
            </a:r>
            <a:r>
              <a:rPr lang="en-US" sz="2400" dirty="0" err="1"/>
              <a:t>awal</a:t>
            </a:r>
            <a:r>
              <a:rPr lang="en-US" sz="2400" dirty="0"/>
              <a:t> yang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berpengaruh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total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 </a:t>
            </a:r>
            <a:r>
              <a:rPr lang="en-US" sz="2400" dirty="0" err="1"/>
              <a:t>kedepannya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 yang lain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berjalan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tanpa</a:t>
            </a:r>
            <a:r>
              <a:rPr lang="en-US" sz="2400" dirty="0"/>
              <a:t> </a:t>
            </a: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/>
              <a:t>perencanaan</a:t>
            </a:r>
            <a:r>
              <a:rPr lang="en-US" sz="2400" dirty="0"/>
              <a:t> yang </a:t>
            </a:r>
            <a:r>
              <a:rPr lang="en-US" sz="2400" dirty="0" err="1"/>
              <a:t>matang</a:t>
            </a:r>
            <a:r>
              <a:rPr lang="en-US" sz="2400" dirty="0"/>
              <a:t>.</a:t>
            </a:r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001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dirty="0"/>
              <a:t>Ada </a:t>
            </a:r>
            <a:r>
              <a:rPr lang="en-US" sz="2800" b="1" dirty="0" err="1"/>
              <a:t>beberapa</a:t>
            </a:r>
            <a:r>
              <a:rPr lang="en-US" sz="2800" b="1" dirty="0"/>
              <a:t> </a:t>
            </a:r>
            <a:r>
              <a:rPr lang="en-US" sz="2800" b="1" dirty="0" err="1"/>
              <a:t>aktivitas</a:t>
            </a:r>
            <a:r>
              <a:rPr lang="en-US" sz="2800" b="1" dirty="0"/>
              <a:t> </a:t>
            </a:r>
            <a:r>
              <a:rPr lang="en-US" sz="2800" b="1" dirty="0" err="1"/>
              <a:t>dalam</a:t>
            </a:r>
            <a:r>
              <a:rPr lang="en-US" sz="2800" b="1" dirty="0"/>
              <a:t> </a:t>
            </a:r>
            <a:r>
              <a:rPr lang="en-US" sz="2800" b="1" dirty="0" err="1"/>
              <a:t>fungsi</a:t>
            </a:r>
            <a:r>
              <a:rPr lang="en-US" sz="2800" b="1" dirty="0"/>
              <a:t> </a:t>
            </a:r>
            <a:r>
              <a:rPr lang="en-US" sz="2800" b="1" dirty="0" err="1"/>
              <a:t>perencanaan</a:t>
            </a:r>
            <a:endParaRPr lang="en-US" sz="2800" b="1" dirty="0"/>
          </a:p>
          <a:p>
            <a:pPr algn="just"/>
            <a:r>
              <a:rPr lang="en-US" sz="2800" dirty="0" err="1"/>
              <a:t>Menetapkan</a:t>
            </a:r>
            <a:r>
              <a:rPr lang="en-US" sz="2800" dirty="0"/>
              <a:t> </a:t>
            </a:r>
            <a:r>
              <a:rPr lang="en-US" sz="2800" dirty="0" err="1"/>
              <a:t>arah</a:t>
            </a:r>
            <a:r>
              <a:rPr lang="en-US" sz="2800" dirty="0"/>
              <a:t> </a:t>
            </a:r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target </a:t>
            </a:r>
            <a:r>
              <a:rPr lang="en-US" sz="2800" dirty="0" err="1"/>
              <a:t>bisnis</a:t>
            </a:r>
            <a:endParaRPr lang="en-US" sz="2800" dirty="0"/>
          </a:p>
          <a:p>
            <a:pPr algn="just"/>
            <a:r>
              <a:rPr lang="en-US" sz="2800" dirty="0" err="1"/>
              <a:t>Menyusun</a:t>
            </a:r>
            <a:r>
              <a:rPr lang="en-US" sz="2800" dirty="0"/>
              <a:t> </a:t>
            </a:r>
            <a:r>
              <a:rPr lang="en-US" sz="2800" dirty="0" err="1">
                <a:hlinkClick r:id="rId2"/>
              </a:rPr>
              <a:t>strategi</a:t>
            </a:r>
            <a:r>
              <a:rPr lang="en-US" sz="2800" dirty="0"/>
              <a:t> 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mencapai</a:t>
            </a:r>
            <a:r>
              <a:rPr lang="en-US" sz="2800" dirty="0"/>
              <a:t> </a:t>
            </a:r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endParaRPr lang="en-US" sz="2800" dirty="0"/>
          </a:p>
          <a:p>
            <a:pPr algn="just"/>
            <a:r>
              <a:rPr lang="en-US" sz="2800" dirty="0" err="1"/>
              <a:t>Menentukan</a:t>
            </a:r>
            <a:r>
              <a:rPr lang="en-US" sz="2800" dirty="0"/>
              <a:t> </a:t>
            </a:r>
            <a:r>
              <a:rPr lang="en-US" sz="2800" dirty="0" err="1"/>
              <a:t>sumber</a:t>
            </a:r>
            <a:r>
              <a:rPr lang="en-US" sz="2800" dirty="0"/>
              <a:t> </a:t>
            </a:r>
            <a:r>
              <a:rPr lang="en-US" sz="2800" dirty="0" err="1"/>
              <a:t>daya</a:t>
            </a:r>
            <a:r>
              <a:rPr lang="en-US" sz="2800" dirty="0"/>
              <a:t> yang </a:t>
            </a:r>
            <a:r>
              <a:rPr lang="en-US" sz="2800" dirty="0" err="1"/>
              <a:t>dibutuhkan</a:t>
            </a:r>
            <a:endParaRPr lang="en-US" sz="2800" dirty="0"/>
          </a:p>
          <a:p>
            <a:pPr algn="just"/>
            <a:r>
              <a:rPr lang="en-US" sz="2800" dirty="0" err="1"/>
              <a:t>Menetapkan</a:t>
            </a:r>
            <a:r>
              <a:rPr lang="en-US" sz="2800" dirty="0"/>
              <a:t> </a:t>
            </a:r>
            <a:r>
              <a:rPr lang="en-US" sz="2800" dirty="0" err="1"/>
              <a:t>standar</a:t>
            </a:r>
            <a:r>
              <a:rPr lang="en-US" sz="2800" dirty="0"/>
              <a:t> </a:t>
            </a:r>
            <a:r>
              <a:rPr lang="en-US" sz="2800" dirty="0" err="1"/>
              <a:t>kesuksesan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upaya</a:t>
            </a:r>
            <a:r>
              <a:rPr lang="en-US" sz="2800" dirty="0"/>
              <a:t> </a:t>
            </a:r>
            <a:r>
              <a:rPr lang="en-US" sz="2800" dirty="0" err="1"/>
              <a:t>mencapai</a:t>
            </a:r>
            <a:r>
              <a:rPr lang="en-US" sz="2800" dirty="0"/>
              <a:t> </a:t>
            </a:r>
            <a:r>
              <a:rPr lang="en-US" sz="2800" dirty="0" err="1" smtClean="0"/>
              <a:t>tujuan</a:t>
            </a:r>
            <a:endParaRPr lang="en-US" sz="2800" dirty="0" smtClean="0"/>
          </a:p>
          <a:p>
            <a:pPr algn="just">
              <a:buFont typeface="Wingdings" pitchFamily="2" charset="2"/>
              <a:buChar char="ü"/>
            </a:pPr>
            <a:r>
              <a:rPr lang="en-US" sz="2800" b="1" dirty="0"/>
              <a:t> </a:t>
            </a:r>
            <a:r>
              <a:rPr lang="en-US" sz="2800" b="1" dirty="0" err="1"/>
              <a:t>Pembagian</a:t>
            </a:r>
            <a:r>
              <a:rPr lang="en-US" sz="2800" b="1" dirty="0"/>
              <a:t> </a:t>
            </a:r>
            <a:r>
              <a:rPr lang="en-US" sz="2800" b="1" dirty="0" err="1"/>
              <a:t>Perencanaan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 smtClean="0"/>
              <a:t>Perencanaan</a:t>
            </a:r>
            <a:r>
              <a:rPr lang="en-US" sz="2800" dirty="0" smtClean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sudut</a:t>
            </a:r>
            <a:r>
              <a:rPr lang="en-US" sz="2800" dirty="0"/>
              <a:t> </a:t>
            </a:r>
            <a:r>
              <a:rPr lang="en-US" sz="2800" dirty="0" err="1"/>
              <a:t>pandang</a:t>
            </a:r>
            <a:r>
              <a:rPr lang="en-US" sz="2800" dirty="0"/>
              <a:t> </a:t>
            </a:r>
            <a:r>
              <a:rPr lang="en-US" sz="2800" dirty="0" err="1"/>
              <a:t>jenjang</a:t>
            </a:r>
            <a:r>
              <a:rPr lang="en-US" sz="2800" dirty="0"/>
              <a:t> </a:t>
            </a:r>
            <a:r>
              <a:rPr lang="en-US" sz="2800" dirty="0" err="1"/>
              <a:t>manajemen</a:t>
            </a:r>
            <a:r>
              <a:rPr lang="en-US" sz="2800" dirty="0"/>
              <a:t> </a:t>
            </a:r>
            <a:r>
              <a:rPr lang="en-US" sz="2800" dirty="0" err="1"/>
              <a:t>bisa</a:t>
            </a:r>
            <a:r>
              <a:rPr lang="en-US" sz="2800" dirty="0"/>
              <a:t> </a:t>
            </a:r>
            <a:r>
              <a:rPr lang="en-US" sz="2800" dirty="0" err="1"/>
              <a:t>dibagi</a:t>
            </a:r>
            <a:r>
              <a:rPr lang="en-US" sz="2800" dirty="0"/>
              <a:t> </a:t>
            </a:r>
            <a:r>
              <a:rPr lang="en-US" sz="2800" dirty="0" err="1"/>
              <a:t>kedalam</a:t>
            </a:r>
            <a:r>
              <a:rPr lang="en-US" sz="2800" dirty="0"/>
              <a:t> </a:t>
            </a:r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jenjang</a:t>
            </a:r>
            <a:r>
              <a:rPr lang="en-US" sz="2800" dirty="0"/>
              <a:t>: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pPr marL="0" indent="0" algn="just">
              <a:buNone/>
            </a:pPr>
            <a:r>
              <a:rPr lang="en-US" sz="2800" b="1" i="1" dirty="0" smtClean="0"/>
              <a:t>Top </a:t>
            </a:r>
            <a:r>
              <a:rPr lang="en-US" sz="2800" b="1" i="1" dirty="0"/>
              <a:t>Level Planning</a:t>
            </a:r>
            <a:r>
              <a:rPr lang="en-US" sz="2800" b="1" dirty="0"/>
              <a:t> (</a:t>
            </a:r>
            <a:r>
              <a:rPr lang="en-US" sz="2800" b="1" dirty="0" err="1"/>
              <a:t>Perencanaan</a:t>
            </a:r>
            <a:r>
              <a:rPr lang="en-US" sz="2800" b="1" dirty="0"/>
              <a:t> </a:t>
            </a:r>
            <a:r>
              <a:rPr lang="en-US" sz="2800" b="1" dirty="0" err="1"/>
              <a:t>Jenjang</a:t>
            </a:r>
            <a:r>
              <a:rPr lang="en-US" sz="2800" b="1" dirty="0"/>
              <a:t> </a:t>
            </a:r>
            <a:r>
              <a:rPr lang="en-US" sz="2800" b="1" dirty="0" err="1"/>
              <a:t>Atas</a:t>
            </a:r>
            <a:r>
              <a:rPr lang="en-US" sz="2800" b="1" dirty="0"/>
              <a:t>)</a:t>
            </a:r>
            <a:endParaRPr lang="en-US" sz="2800" dirty="0"/>
          </a:p>
          <a:p>
            <a:pPr algn="just"/>
            <a:r>
              <a:rPr lang="en-US" sz="2800" dirty="0" err="1" smtClean="0"/>
              <a:t>Perencanaan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jenjang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bersifat</a:t>
            </a:r>
            <a:r>
              <a:rPr lang="en-US" sz="2800" dirty="0" smtClean="0"/>
              <a:t> </a:t>
            </a:r>
            <a:r>
              <a:rPr lang="en-US" sz="2800" dirty="0" err="1" smtClean="0"/>
              <a:t>strategis</a:t>
            </a:r>
            <a:r>
              <a:rPr lang="en-US" sz="2800" dirty="0" smtClean="0"/>
              <a:t>.</a:t>
            </a:r>
          </a:p>
          <a:p>
            <a:pPr marL="0" indent="0" algn="just"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2703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Jenjang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,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pentunjuk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sifatnya</a:t>
            </a:r>
            <a:r>
              <a:rPr lang="en-US" dirty="0" smtClean="0"/>
              <a:t> </a:t>
            </a:r>
            <a:r>
              <a:rPr lang="en-US" dirty="0" err="1" smtClean="0"/>
              <a:t>menyeluruh</a:t>
            </a:r>
            <a:r>
              <a:rPr lang="en-US" dirty="0" smtClean="0"/>
              <a:t>.</a:t>
            </a:r>
          </a:p>
          <a:p>
            <a:pPr algn="just">
              <a:buFont typeface="Wingdings" pitchFamily="2" charset="2"/>
              <a:buChar char="v"/>
            </a:pPr>
            <a:r>
              <a:rPr lang="en-US" i="1" dirty="0" smtClean="0"/>
              <a:t>Top level planning</a:t>
            </a:r>
            <a:r>
              <a:rPr lang="en-US" dirty="0" smtClean="0"/>
              <a:t> 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tentu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tangung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puncak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b="1" i="1" dirty="0"/>
              <a:t>Middle Level Planning</a:t>
            </a:r>
            <a:r>
              <a:rPr lang="en-US" b="1" dirty="0"/>
              <a:t> (</a:t>
            </a:r>
            <a:r>
              <a:rPr lang="en-US" b="1" dirty="0" err="1"/>
              <a:t>Perencanaan</a:t>
            </a:r>
            <a:r>
              <a:rPr lang="en-US" b="1" dirty="0"/>
              <a:t> </a:t>
            </a:r>
            <a:r>
              <a:rPr lang="en-US" b="1" dirty="0" err="1"/>
              <a:t>Jenjang</a:t>
            </a:r>
            <a:r>
              <a:rPr lang="en-US" b="1" dirty="0"/>
              <a:t> </a:t>
            </a:r>
            <a:r>
              <a:rPr lang="en-US" b="1" dirty="0" err="1"/>
              <a:t>Menengah</a:t>
            </a:r>
            <a:r>
              <a:rPr lang="en-US" b="1" dirty="0"/>
              <a:t>)</a:t>
            </a:r>
            <a:endParaRPr lang="en-US" dirty="0"/>
          </a:p>
          <a:p>
            <a:pPr algn="just"/>
            <a:r>
              <a:rPr lang="en-US" dirty="0" err="1" smtClean="0"/>
              <a:t>Jenjang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menengah</a:t>
            </a:r>
            <a:r>
              <a:rPr lang="en-US" dirty="0" smtClean="0"/>
              <a:t> </a:t>
            </a:r>
            <a:r>
              <a:rPr lang="en-US" dirty="0" err="1" smtClean="0"/>
              <a:t>sifatnya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administratifJenjang</a:t>
            </a:r>
            <a:r>
              <a:rPr lang="en-US" dirty="0" smtClean="0"/>
              <a:t> </a:t>
            </a:r>
            <a:r>
              <a:rPr lang="en-US" dirty="0" err="1" smtClean="0"/>
              <a:t>menengah</a:t>
            </a:r>
            <a:r>
              <a:rPr lang="en-US" dirty="0" smtClean="0"/>
              <a:t> </a:t>
            </a:r>
            <a:r>
              <a:rPr lang="en-US" dirty="0" err="1" smtClean="0"/>
              <a:t>menyiapkan</a:t>
            </a:r>
            <a:r>
              <a:rPr lang="en-US" dirty="0" smtClean="0"/>
              <a:t> </a:t>
            </a:r>
            <a:r>
              <a:rPr lang="en-US" dirty="0" err="1" smtClean="0"/>
              <a:t>cara-cara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ditempuh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merealisasikan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53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 </a:t>
            </a:r>
            <a:r>
              <a:rPr lang="en-US" i="1" dirty="0" smtClean="0"/>
              <a:t>middle level</a:t>
            </a:r>
            <a:r>
              <a:rPr lang="en-US" dirty="0" smtClean="0"/>
              <a:t> 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menengah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b="1" i="1" dirty="0" smtClean="0"/>
              <a:t>Low </a:t>
            </a:r>
            <a:r>
              <a:rPr lang="en-US" b="1" i="1" dirty="0"/>
              <a:t>Level Planning</a:t>
            </a:r>
            <a:r>
              <a:rPr lang="en-US" b="1" dirty="0"/>
              <a:t> (</a:t>
            </a:r>
            <a:r>
              <a:rPr lang="en-US" b="1" dirty="0" err="1"/>
              <a:t>Perencanaan</a:t>
            </a:r>
            <a:r>
              <a:rPr lang="en-US" b="1" dirty="0"/>
              <a:t> </a:t>
            </a:r>
            <a:r>
              <a:rPr lang="en-US" b="1" dirty="0" err="1"/>
              <a:t>Jenjang</a:t>
            </a:r>
            <a:r>
              <a:rPr lang="en-US" b="1" dirty="0"/>
              <a:t> </a:t>
            </a:r>
            <a:r>
              <a:rPr lang="en-US" b="1" dirty="0" err="1"/>
              <a:t>Bawah</a:t>
            </a:r>
            <a:r>
              <a:rPr lang="en-US" b="1" dirty="0"/>
              <a:t>) </a:t>
            </a:r>
            <a:endParaRPr lang="en-US" dirty="0"/>
          </a:p>
          <a:p>
            <a:pPr algn="just"/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jenjang</a:t>
            </a:r>
            <a:r>
              <a:rPr lang="en-US" dirty="0" smtClean="0"/>
              <a:t> </a:t>
            </a:r>
            <a:r>
              <a:rPr lang="en-US" dirty="0" err="1" smtClean="0"/>
              <a:t>bawa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menghasilkan.Jenjang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mengarah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r>
              <a:rPr lang="en-US" dirty="0" smtClean="0"/>
              <a:t> </a:t>
            </a:r>
            <a:r>
              <a:rPr lang="en-US" dirty="0" err="1" smtClean="0"/>
              <a:t>perusahaanManajemen</a:t>
            </a:r>
            <a:r>
              <a:rPr lang="en-US" dirty="0" smtClean="0"/>
              <a:t> </a:t>
            </a:r>
            <a:r>
              <a:rPr lang="en-US" dirty="0" err="1" smtClean="0"/>
              <a:t>pelaksana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jenjang</a:t>
            </a:r>
            <a:r>
              <a:rPr lang="en-US" dirty="0" smtClean="0"/>
              <a:t> </a:t>
            </a:r>
            <a:r>
              <a:rPr lang="en-US" dirty="0" err="1" smtClean="0"/>
              <a:t>bawa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 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01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b="1" dirty="0" err="1" smtClean="0">
                <a:effectLst/>
              </a:rPr>
              <a:t>Syarat</a:t>
            </a:r>
            <a:r>
              <a:rPr lang="en-US" sz="2400" b="1" dirty="0" smtClean="0">
                <a:effectLst/>
              </a:rPr>
              <a:t> </a:t>
            </a:r>
            <a:r>
              <a:rPr lang="en-US" sz="2400" b="1" dirty="0" err="1" smtClean="0">
                <a:effectLst/>
              </a:rPr>
              <a:t>Fungsi</a:t>
            </a:r>
            <a:r>
              <a:rPr lang="en-US" sz="2400" b="1" dirty="0" smtClean="0">
                <a:effectLst/>
              </a:rPr>
              <a:t> </a:t>
            </a:r>
            <a:r>
              <a:rPr lang="en-US" sz="2400" b="1" dirty="0" err="1" smtClean="0">
                <a:effectLst/>
              </a:rPr>
              <a:t>Perencanaan</a:t>
            </a:r>
            <a:endParaRPr lang="en-US" sz="2400" b="1" dirty="0" smtClean="0">
              <a:effectLst/>
            </a:endParaRPr>
          </a:p>
          <a:p>
            <a:pPr marL="0" indent="0" algn="just">
              <a:buNone/>
            </a:pPr>
            <a:r>
              <a:rPr lang="en-US" sz="2400" dirty="0" err="1" smtClean="0"/>
              <a:t>Perencanaan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selayaknya</a:t>
            </a:r>
            <a:r>
              <a:rPr lang="en-US" sz="2400" dirty="0"/>
              <a:t> </a:t>
            </a:r>
            <a:r>
              <a:rPr lang="en-US" sz="2400" dirty="0" err="1"/>
              <a:t>memenuhi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syarat</a:t>
            </a:r>
            <a:r>
              <a:rPr lang="en-US" sz="2400" dirty="0"/>
              <a:t> </a:t>
            </a:r>
            <a:r>
              <a:rPr lang="en-US" sz="2400" dirty="0" err="1"/>
              <a:t>syarat</a:t>
            </a:r>
            <a:r>
              <a:rPr lang="en-US" sz="2400" dirty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</a:p>
          <a:p>
            <a:pPr marL="0" indent="0" algn="just">
              <a:buNone/>
            </a:pPr>
            <a:endParaRPr lang="en-US" sz="2400" dirty="0" smtClean="0"/>
          </a:p>
          <a:p>
            <a:pPr algn="just"/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yang </a:t>
            </a:r>
            <a:r>
              <a:rPr lang="en-US" sz="2400" dirty="0" err="1"/>
              <a:t>jelas</a:t>
            </a:r>
            <a:endParaRPr lang="en-US" sz="2400" dirty="0"/>
          </a:p>
          <a:p>
            <a:pPr algn="just"/>
            <a:r>
              <a:rPr lang="en-US" sz="2400" dirty="0" err="1"/>
              <a:t>Sederhana</a:t>
            </a:r>
            <a:r>
              <a:rPr lang="en-US" sz="2400" dirty="0"/>
              <a:t>,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terlalu</a:t>
            </a:r>
            <a:r>
              <a:rPr lang="en-US" sz="2400" dirty="0"/>
              <a:t> </a:t>
            </a:r>
            <a:r>
              <a:rPr lang="en-US" sz="2400" dirty="0" err="1"/>
              <a:t>sulit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menjalankannya</a:t>
            </a:r>
            <a:endParaRPr lang="en-US" sz="2400" dirty="0"/>
          </a:p>
          <a:p>
            <a:pPr algn="just"/>
            <a:r>
              <a:rPr lang="en-US" sz="2400" dirty="0" err="1"/>
              <a:t>Memuat</a:t>
            </a:r>
            <a:r>
              <a:rPr lang="en-US" sz="2400" dirty="0"/>
              <a:t> </a:t>
            </a:r>
            <a:r>
              <a:rPr lang="en-US" sz="2400" dirty="0" err="1"/>
              <a:t>analisis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endParaRPr lang="en-US" sz="2400" dirty="0"/>
          </a:p>
          <a:p>
            <a:pPr algn="just"/>
            <a:r>
              <a:rPr lang="en-US" sz="2400" dirty="0" err="1"/>
              <a:t>Fleksibel</a:t>
            </a:r>
            <a:r>
              <a:rPr lang="en-US" sz="2400" dirty="0"/>
              <a:t>,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berubah</a:t>
            </a:r>
            <a:r>
              <a:rPr lang="en-US" sz="2400" dirty="0"/>
              <a:t> </a:t>
            </a:r>
            <a:r>
              <a:rPr lang="en-US" sz="2400" dirty="0" err="1"/>
              <a:t>mengikuti</a:t>
            </a:r>
            <a:r>
              <a:rPr lang="en-US" sz="2400" dirty="0"/>
              <a:t> </a:t>
            </a:r>
            <a:r>
              <a:rPr lang="en-US" sz="2400" dirty="0" err="1"/>
              <a:t>perkembangan</a:t>
            </a:r>
            <a:r>
              <a:rPr lang="en-US" sz="2400" dirty="0"/>
              <a:t> yang </a:t>
            </a:r>
            <a:r>
              <a:rPr lang="en-US" sz="2400" dirty="0" err="1"/>
              <a:t>terjadi</a:t>
            </a:r>
            <a:endParaRPr lang="en-US" sz="2400" dirty="0"/>
          </a:p>
          <a:p>
            <a:pPr algn="just"/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keseimbangan</a:t>
            </a:r>
            <a:r>
              <a:rPr lang="en-US" sz="2400" dirty="0"/>
              <a:t>, </a:t>
            </a:r>
            <a:r>
              <a:rPr lang="en-US" sz="2400" dirty="0" err="1"/>
              <a:t>tanggung</a:t>
            </a:r>
            <a:r>
              <a:rPr lang="en-US" sz="2400" dirty="0"/>
              <a:t> </a:t>
            </a:r>
            <a:r>
              <a:rPr lang="en-US" sz="2400" dirty="0" err="1"/>
              <a:t>jawab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yang </a:t>
            </a:r>
            <a:r>
              <a:rPr lang="en-US" sz="2400" dirty="0" err="1"/>
              <a:t>selaras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tiap-tiap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endParaRPr lang="en-US" sz="2400" dirty="0"/>
          </a:p>
          <a:p>
            <a:pPr algn="just"/>
            <a:r>
              <a:rPr lang="en-US" sz="2400" dirty="0" err="1"/>
              <a:t>Segala</a:t>
            </a:r>
            <a:r>
              <a:rPr lang="en-US" sz="2400" dirty="0"/>
              <a:t> </a:t>
            </a:r>
            <a:r>
              <a:rPr lang="en-US" sz="2400" dirty="0" err="1"/>
              <a:t>sesuatu</a:t>
            </a:r>
            <a:r>
              <a:rPr lang="en-US" sz="2400" dirty="0"/>
              <a:t> yang </a:t>
            </a:r>
            <a:r>
              <a:rPr lang="en-US" sz="2400" dirty="0" err="1"/>
              <a:t>tersedia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dipergunakan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efektif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berdaya</a:t>
            </a:r>
            <a:r>
              <a:rPr lang="en-US" sz="2400" dirty="0"/>
              <a:t> </a:t>
            </a:r>
            <a:r>
              <a:rPr lang="en-US" sz="2400" dirty="0" err="1"/>
              <a:t>guna</a:t>
            </a:r>
            <a:endParaRPr lang="en-US" sz="2400" dirty="0"/>
          </a:p>
          <a:p>
            <a:pPr marL="0" indent="0" algn="just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3881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b="1" dirty="0" err="1"/>
              <a:t>Manfaat</a:t>
            </a:r>
            <a:r>
              <a:rPr lang="en-US" b="1" dirty="0"/>
              <a:t> </a:t>
            </a:r>
            <a:r>
              <a:rPr lang="en-US" b="1" dirty="0" err="1"/>
              <a:t>Fungsi</a:t>
            </a:r>
            <a:r>
              <a:rPr lang="en-US" b="1" dirty="0"/>
              <a:t> </a:t>
            </a:r>
            <a:r>
              <a:rPr lang="en-US" b="1" dirty="0" err="1"/>
              <a:t>Perencanaan</a:t>
            </a:r>
            <a:endParaRPr lang="en-US" b="1" dirty="0"/>
          </a:p>
          <a:p>
            <a:pPr marL="0" indent="0" algn="just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, </a:t>
            </a:r>
            <a:r>
              <a:rPr lang="en-US" dirty="0" err="1"/>
              <a:t>diantaranya</a:t>
            </a:r>
            <a:r>
              <a:rPr lang="en-US" dirty="0"/>
              <a:t> :</a:t>
            </a:r>
          </a:p>
          <a:p>
            <a:pPr algn="just"/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tiap-tiap</a:t>
            </a:r>
            <a:r>
              <a:rPr lang="en-US" dirty="0"/>
              <a:t> unit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terorganisir</a:t>
            </a:r>
            <a:r>
              <a:rPr lang="en-US" dirty="0"/>
              <a:t> </a:t>
            </a:r>
            <a:r>
              <a:rPr lang="en-US" dirty="0" err="1"/>
              <a:t>kearah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sama</a:t>
            </a:r>
            <a:endParaRPr lang="en-US" dirty="0"/>
          </a:p>
          <a:p>
            <a:pPr algn="just"/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yang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terjadi</a:t>
            </a:r>
            <a:endParaRPr lang="en-US" dirty="0"/>
          </a:p>
          <a:p>
            <a:pPr algn="just"/>
            <a:r>
              <a:rPr lang="en-US" dirty="0" err="1"/>
              <a:t>Memudahkan</a:t>
            </a:r>
            <a:r>
              <a:rPr lang="en-US" dirty="0"/>
              <a:t> </a:t>
            </a:r>
            <a:r>
              <a:rPr lang="en-US" dirty="0" err="1"/>
              <a:t>pengawasan</a:t>
            </a:r>
            <a:endParaRPr lang="en-US" dirty="0"/>
          </a:p>
          <a:p>
            <a:pPr algn="just"/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kegiatan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17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SISTEM-SISTEM MANAJEMEN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yang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memimpin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(</a:t>
            </a:r>
            <a:r>
              <a:rPr lang="en-US" dirty="0" err="1" smtClean="0"/>
              <a:t>perusahaan</a:t>
            </a:r>
            <a:r>
              <a:rPr lang="en-US" dirty="0" smtClean="0"/>
              <a:t>)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yang </a:t>
            </a:r>
            <a:r>
              <a:rPr lang="en-US" dirty="0" err="1" smtClean="0"/>
              <a:t>dipimpinnya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Sistem-sitem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dibedakan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Bapak</a:t>
            </a:r>
            <a:r>
              <a:rPr lang="en-US" dirty="0" smtClean="0"/>
              <a:t> (</a:t>
            </a:r>
            <a:r>
              <a:rPr lang="en-US" dirty="0" err="1" smtClean="0"/>
              <a:t>Paternaslistic</a:t>
            </a:r>
            <a:r>
              <a:rPr lang="en-US" dirty="0" smtClean="0"/>
              <a:t> </a:t>
            </a:r>
            <a:r>
              <a:rPr lang="en-US" dirty="0" err="1" smtClean="0"/>
              <a:t>Managament</a:t>
            </a:r>
            <a:r>
              <a:rPr lang="en-US" dirty="0" smtClean="0"/>
              <a:t>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Tertutup</a:t>
            </a:r>
            <a:r>
              <a:rPr lang="en-US" dirty="0" smtClean="0"/>
              <a:t> (Closed Management)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Manajemen</a:t>
            </a:r>
            <a:r>
              <a:rPr lang="en-US" dirty="0" smtClean="0"/>
              <a:t> Terbuka (Open Management)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(Democratic Management)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21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2</a:t>
            </a:r>
            <a:r>
              <a:rPr lang="en-US" sz="3200" b="1" dirty="0"/>
              <a:t>. Organizing (</a:t>
            </a:r>
            <a:r>
              <a:rPr lang="en-US" sz="3200" b="1" dirty="0" err="1"/>
              <a:t>Fungsi</a:t>
            </a:r>
            <a:r>
              <a:rPr lang="en-US" sz="3200" b="1" dirty="0"/>
              <a:t> </a:t>
            </a:r>
            <a:r>
              <a:rPr lang="en-US" sz="3200" b="1" dirty="0" err="1"/>
              <a:t>Pengorganisasian</a:t>
            </a:r>
            <a:r>
              <a:rPr lang="en-US" sz="3200" b="1" dirty="0"/>
              <a:t>)</a:t>
            </a:r>
            <a:br>
              <a:rPr lang="en-US" sz="3200" b="1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i="1" dirty="0"/>
              <a:t>Organizing</a:t>
            </a:r>
            <a:r>
              <a:rPr lang="en-US" dirty="0"/>
              <a:t> (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pengaturan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 agar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rencana-rencana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diputuskan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diinginkan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pengorganisasian</a:t>
            </a:r>
            <a:r>
              <a:rPr lang="en-US" dirty="0"/>
              <a:t> </a:t>
            </a:r>
            <a:r>
              <a:rPr lang="en-US" dirty="0" err="1"/>
              <a:t>mengelompokkan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orang, </a:t>
            </a:r>
            <a:r>
              <a:rPr lang="en-US" dirty="0" err="1"/>
              <a:t>alat</a:t>
            </a:r>
            <a:r>
              <a:rPr lang="en-US" dirty="0"/>
              <a:t>,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wewenang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 yang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digerakkan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direncanakan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Pengorganisasian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memudahkan</a:t>
            </a:r>
            <a:r>
              <a:rPr lang="en-US" dirty="0"/>
              <a:t> 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mengawasi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orang-orang yang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dibagi-bagi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90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Tugas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yang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dikerjakan</a:t>
            </a:r>
            <a:r>
              <a:rPr lang="en-US" sz="2400" dirty="0" smtClean="0"/>
              <a:t> ?</a:t>
            </a:r>
          </a:p>
          <a:p>
            <a:r>
              <a:rPr lang="en-US" sz="2400" dirty="0" err="1" smtClean="0"/>
              <a:t>Siapa</a:t>
            </a:r>
            <a:r>
              <a:rPr lang="en-US" sz="2400" dirty="0" smtClean="0"/>
              <a:t> </a:t>
            </a:r>
            <a:r>
              <a:rPr lang="en-US" sz="2400" dirty="0" err="1" smtClean="0"/>
              <a:t>personil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melakukannya</a:t>
            </a:r>
            <a:r>
              <a:rPr lang="en-US" sz="2400" dirty="0" smtClean="0"/>
              <a:t> ?</a:t>
            </a:r>
          </a:p>
          <a:p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tugasnya</a:t>
            </a:r>
            <a:r>
              <a:rPr lang="en-US" sz="2400" dirty="0" smtClean="0"/>
              <a:t> </a:t>
            </a:r>
            <a:r>
              <a:rPr lang="en-US" sz="2400" dirty="0" err="1" smtClean="0"/>
              <a:t>dikelompokkan</a:t>
            </a:r>
            <a:r>
              <a:rPr lang="en-US" sz="2400" dirty="0" smtClean="0"/>
              <a:t> ?</a:t>
            </a:r>
          </a:p>
          <a:p>
            <a:r>
              <a:rPr lang="en-US" sz="2400" dirty="0" err="1" smtClean="0"/>
              <a:t>Siapa</a:t>
            </a:r>
            <a:r>
              <a:rPr lang="en-US" sz="2400" dirty="0" smtClean="0"/>
              <a:t> yang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bertanggung</a:t>
            </a:r>
            <a:r>
              <a:rPr lang="en-US" sz="2400" dirty="0" smtClean="0"/>
              <a:t> </a:t>
            </a:r>
            <a:r>
              <a:rPr lang="en-US" sz="2400" dirty="0" err="1" smtClean="0"/>
              <a:t>jawab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tugas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?</a:t>
            </a:r>
          </a:p>
          <a:p>
            <a:pPr algn="just">
              <a:buFont typeface="Wingdings" pitchFamily="2" charset="2"/>
              <a:buChar char="v"/>
            </a:pP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ditentukan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i="1" dirty="0" smtClean="0"/>
              <a:t>organizing</a:t>
            </a:r>
            <a:r>
              <a:rPr lang="en-US" sz="2400" dirty="0"/>
              <a:t> 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. </a:t>
            </a:r>
          </a:p>
          <a:p>
            <a:pPr marL="0" indent="0">
              <a:buNone/>
            </a:pPr>
            <a:r>
              <a:rPr lang="en-US" sz="2400" b="1" dirty="0" err="1"/>
              <a:t>Kegiatan</a:t>
            </a:r>
            <a:r>
              <a:rPr lang="en-US" sz="2400" b="1" dirty="0"/>
              <a:t> </a:t>
            </a:r>
            <a:r>
              <a:rPr lang="en-US" sz="2400" b="1" i="1" dirty="0"/>
              <a:t>Organizing</a:t>
            </a:r>
            <a:endParaRPr lang="en-US" sz="2400" b="1" dirty="0"/>
          </a:p>
          <a:p>
            <a:r>
              <a:rPr lang="en-US" sz="2400" dirty="0" err="1"/>
              <a:t>Mengalokasikan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, </a:t>
            </a:r>
            <a:r>
              <a:rPr lang="en-US" sz="2400" dirty="0" err="1"/>
              <a:t>menyusun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menetapkan</a:t>
            </a:r>
            <a:r>
              <a:rPr lang="en-US" sz="2400" dirty="0"/>
              <a:t> </a:t>
            </a:r>
            <a:r>
              <a:rPr lang="en-US" sz="2400" dirty="0" err="1"/>
              <a:t>tugas-tugas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menetapkan</a:t>
            </a:r>
            <a:r>
              <a:rPr lang="en-US" sz="2400" dirty="0"/>
              <a:t> </a:t>
            </a:r>
            <a:r>
              <a:rPr lang="en-US" sz="2400" dirty="0" err="1"/>
              <a:t>prosedur</a:t>
            </a:r>
            <a:r>
              <a:rPr lang="en-US" sz="2400" dirty="0"/>
              <a:t> yang </a:t>
            </a:r>
            <a:r>
              <a:rPr lang="en-US" sz="2400" dirty="0" err="1"/>
              <a:t>diperlukan</a:t>
            </a:r>
            <a:endParaRPr lang="en-US" sz="2400" dirty="0"/>
          </a:p>
          <a:p>
            <a:r>
              <a:rPr lang="en-US" sz="2400" dirty="0" err="1"/>
              <a:t>Menetapkan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 yang </a:t>
            </a:r>
            <a:r>
              <a:rPr lang="en-US" sz="2400" dirty="0" err="1"/>
              <a:t>menunjukkan</a:t>
            </a:r>
            <a:r>
              <a:rPr lang="en-US" sz="2400" dirty="0"/>
              <a:t> </a:t>
            </a: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/>
              <a:t>garis</a:t>
            </a:r>
            <a:r>
              <a:rPr lang="en-US" sz="2400" dirty="0"/>
              <a:t> </a:t>
            </a:r>
            <a:r>
              <a:rPr lang="en-US" sz="2400" dirty="0" err="1"/>
              <a:t>kewenangan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tanggung</a:t>
            </a:r>
            <a:r>
              <a:rPr lang="en-US" sz="2400" dirty="0"/>
              <a:t> </a:t>
            </a:r>
            <a:r>
              <a:rPr lang="en-US" sz="2400" dirty="0" err="1"/>
              <a:t>jawab</a:t>
            </a:r>
            <a:endParaRPr lang="en-US" sz="2400" dirty="0"/>
          </a:p>
          <a:p>
            <a:r>
              <a:rPr lang="en-US" sz="2400" dirty="0" err="1"/>
              <a:t>Merekrut</a:t>
            </a:r>
            <a:r>
              <a:rPr lang="en-US" sz="2400" dirty="0"/>
              <a:t>, </a:t>
            </a:r>
            <a:r>
              <a:rPr lang="en-US" sz="2400" dirty="0" err="1"/>
              <a:t>menyeleksi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pelatihan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pengembangan</a:t>
            </a:r>
            <a:r>
              <a:rPr lang="en-US" sz="2400" dirty="0"/>
              <a:t> </a:t>
            </a:r>
            <a:r>
              <a:rPr lang="en-US" sz="2400" dirty="0" err="1"/>
              <a:t>tenaga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endParaRPr lang="en-US" sz="2400" dirty="0"/>
          </a:p>
          <a:p>
            <a:r>
              <a:rPr lang="en-US" sz="2400" dirty="0" err="1"/>
              <a:t>Menempatkan</a:t>
            </a:r>
            <a:r>
              <a:rPr lang="en-US" sz="2400" dirty="0"/>
              <a:t> </a:t>
            </a:r>
            <a:r>
              <a:rPr lang="en-US" sz="2400" dirty="0" err="1"/>
              <a:t>tenaga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posisi</a:t>
            </a:r>
            <a:r>
              <a:rPr lang="en-US" sz="2400" dirty="0"/>
              <a:t> yang pas </a:t>
            </a:r>
            <a:r>
              <a:rPr lang="en-US" sz="2400" dirty="0" err="1"/>
              <a:t>dan</a:t>
            </a:r>
            <a:r>
              <a:rPr lang="en-US" sz="2400" dirty="0"/>
              <a:t> paling </a:t>
            </a:r>
            <a:r>
              <a:rPr lang="en-US" sz="2400" dirty="0" err="1"/>
              <a:t>tepat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1695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b="1" dirty="0" err="1"/>
              <a:t>Unsur-unsur</a:t>
            </a:r>
            <a:r>
              <a:rPr lang="en-US" b="1" dirty="0"/>
              <a:t> </a:t>
            </a:r>
            <a:r>
              <a:rPr lang="en-US" b="1" i="1" dirty="0"/>
              <a:t>Organizing</a:t>
            </a:r>
            <a:endParaRPr lang="en-US" b="1" dirty="0"/>
          </a:p>
          <a:p>
            <a:pPr algn="just"/>
            <a:r>
              <a:rPr lang="en-US" dirty="0" err="1"/>
              <a:t>Sekelompok</a:t>
            </a:r>
            <a:r>
              <a:rPr lang="en-US" dirty="0"/>
              <a:t> orang yang </a:t>
            </a:r>
            <a:r>
              <a:rPr lang="en-US" dirty="0" err="1"/>
              <a:t>diarahkan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sama</a:t>
            </a:r>
            <a:endParaRPr lang="en-US" dirty="0"/>
          </a:p>
          <a:p>
            <a:pPr algn="just"/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ditetapkan</a:t>
            </a:r>
            <a:endParaRPr lang="en-US" dirty="0"/>
          </a:p>
          <a:p>
            <a:pPr algn="just"/>
            <a:r>
              <a:rPr lang="en-US" dirty="0" err="1"/>
              <a:t>Kegiatan</a:t>
            </a:r>
            <a:r>
              <a:rPr lang="en-US" dirty="0"/>
              <a:t>  yang </a:t>
            </a:r>
            <a:r>
              <a:rPr lang="en-US" dirty="0" err="1"/>
              <a:t>diarahkan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endParaRPr lang="en-US" dirty="0"/>
          </a:p>
          <a:p>
            <a:pPr marL="0" indent="0" algn="just">
              <a:buNone/>
            </a:pPr>
            <a:r>
              <a:rPr lang="en-US" b="1" dirty="0" smtClean="0"/>
              <a:t> </a:t>
            </a:r>
            <a:r>
              <a:rPr lang="en-US" b="1" dirty="0" err="1"/>
              <a:t>Manfaat</a:t>
            </a:r>
            <a:r>
              <a:rPr lang="en-US" b="1" dirty="0"/>
              <a:t> </a:t>
            </a:r>
            <a:r>
              <a:rPr lang="en-US" b="1" i="1" dirty="0"/>
              <a:t>Organizing</a:t>
            </a:r>
            <a:endParaRPr lang="en-US" b="1" dirty="0"/>
          </a:p>
          <a:p>
            <a:pPr algn="just"/>
            <a:r>
              <a:rPr lang="en-US" dirty="0" err="1"/>
              <a:t>Pembagian</a:t>
            </a:r>
            <a:r>
              <a:rPr lang="en-US" dirty="0"/>
              <a:t> </a:t>
            </a:r>
            <a:r>
              <a:rPr lang="en-US" dirty="0" err="1"/>
              <a:t>tugas-tugas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perusahaan</a:t>
            </a:r>
            <a:endParaRPr lang="en-US" dirty="0"/>
          </a:p>
          <a:p>
            <a:pPr algn="just"/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spesialisasi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tugas</a:t>
            </a:r>
            <a:endParaRPr lang="en-US" dirty="0"/>
          </a:p>
          <a:p>
            <a:pPr algn="just"/>
            <a:r>
              <a:rPr lang="en-US" dirty="0" err="1"/>
              <a:t>Personil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dijalankan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43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dirty="0" err="1"/>
              <a:t>Fungsi</a:t>
            </a:r>
            <a:r>
              <a:rPr lang="en-US" sz="2400" b="1" dirty="0"/>
              <a:t> </a:t>
            </a:r>
            <a:r>
              <a:rPr lang="en-US" sz="2400" b="1" i="1" dirty="0"/>
              <a:t>Organizing</a:t>
            </a:r>
            <a:endParaRPr lang="en-US" sz="2400" b="1" dirty="0"/>
          </a:p>
          <a:p>
            <a:pPr algn="just"/>
            <a:r>
              <a:rPr lang="en-US" sz="2400" dirty="0" err="1"/>
              <a:t>Pendelegasian</a:t>
            </a:r>
            <a:r>
              <a:rPr lang="en-US" sz="2400" dirty="0"/>
              <a:t> </a:t>
            </a:r>
            <a:r>
              <a:rPr lang="en-US" sz="2400" dirty="0" err="1"/>
              <a:t>wewenang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puncak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pelaksana</a:t>
            </a:r>
            <a:endParaRPr lang="en-US" sz="2400" dirty="0"/>
          </a:p>
          <a:p>
            <a:pPr algn="just"/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/>
              <a:t>pembagian</a:t>
            </a:r>
            <a:r>
              <a:rPr lang="en-US" sz="2400" dirty="0"/>
              <a:t> </a:t>
            </a:r>
            <a:r>
              <a:rPr lang="en-US" sz="2400" dirty="0" err="1"/>
              <a:t>tugas</a:t>
            </a:r>
            <a:r>
              <a:rPr lang="en-US" sz="2400" dirty="0"/>
              <a:t> yang </a:t>
            </a:r>
            <a:r>
              <a:rPr lang="en-US" sz="2400" dirty="0" err="1"/>
              <a:t>jelas</a:t>
            </a:r>
            <a:endParaRPr lang="en-US" sz="2400" dirty="0"/>
          </a:p>
          <a:p>
            <a:pPr algn="just"/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manajer</a:t>
            </a:r>
            <a:r>
              <a:rPr lang="en-US" sz="2400" dirty="0"/>
              <a:t> </a:t>
            </a:r>
            <a:r>
              <a:rPr lang="en-US" sz="2400" dirty="0" err="1"/>
              <a:t>puncak</a:t>
            </a:r>
            <a:r>
              <a:rPr lang="en-US" sz="2400" dirty="0"/>
              <a:t> yang </a:t>
            </a:r>
            <a:r>
              <a:rPr lang="en-US" sz="2400" dirty="0" err="1"/>
              <a:t>profesional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mengkoordinasikan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yang </a:t>
            </a:r>
            <a:r>
              <a:rPr lang="en-US" sz="2400" dirty="0" err="1"/>
              <a:t>dilakukan</a:t>
            </a:r>
            <a:endParaRPr lang="en-US" sz="2400" dirty="0"/>
          </a:p>
          <a:p>
            <a:pPr marL="0" indent="0" algn="ctr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/>
              <a:t>3. Directing (</a:t>
            </a:r>
            <a:r>
              <a:rPr lang="en-US" sz="2400" b="1" dirty="0" err="1"/>
              <a:t>Fungsi</a:t>
            </a:r>
            <a:r>
              <a:rPr lang="en-US" sz="2400" b="1" dirty="0"/>
              <a:t> </a:t>
            </a:r>
            <a:r>
              <a:rPr lang="en-US" sz="2400" b="1" dirty="0" err="1"/>
              <a:t>Pengarahan</a:t>
            </a:r>
            <a:r>
              <a:rPr lang="en-US" sz="2400" b="1" dirty="0" smtClean="0"/>
              <a:t>)</a:t>
            </a:r>
          </a:p>
          <a:p>
            <a:pPr marL="0" indent="0" algn="just">
              <a:buNone/>
            </a:pPr>
            <a:endParaRPr lang="en-US" sz="2400" b="1" dirty="0"/>
          </a:p>
          <a:p>
            <a:pPr marL="0" indent="0" algn="just">
              <a:buNone/>
            </a:pPr>
            <a:r>
              <a:rPr lang="en-US" sz="2400" dirty="0"/>
              <a:t>Directing alias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pengarahan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upaya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menciptakan</a:t>
            </a:r>
            <a:r>
              <a:rPr lang="en-US" sz="2400" dirty="0"/>
              <a:t> </a:t>
            </a:r>
            <a:r>
              <a:rPr lang="en-US" sz="2400" dirty="0" err="1"/>
              <a:t>suasana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dinamis</a:t>
            </a:r>
            <a:r>
              <a:rPr lang="en-US" sz="2400" dirty="0"/>
              <a:t>, </a:t>
            </a:r>
            <a:r>
              <a:rPr lang="en-US" sz="2400" dirty="0" err="1"/>
              <a:t>sehat</a:t>
            </a:r>
            <a:r>
              <a:rPr lang="en-US" sz="2400" dirty="0"/>
              <a:t> agar </a:t>
            </a:r>
            <a:r>
              <a:rPr lang="en-US" sz="2400" dirty="0" err="1"/>
              <a:t>kinerjanya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efektif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efisien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4355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3. Directing (</a:t>
            </a:r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Pengarahan</a:t>
            </a:r>
            <a:r>
              <a:rPr lang="en-US" b="1" dirty="0" smtClean="0"/>
              <a:t>)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pengarahan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 algn="just"/>
            <a:r>
              <a:rPr lang="en-US" dirty="0" err="1" smtClean="0"/>
              <a:t>Membimbing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supaya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efisien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rutin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pekerjaan</a:t>
            </a:r>
            <a:endParaRPr lang="en-US" dirty="0"/>
          </a:p>
          <a:p>
            <a:pPr algn="just"/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ditetapkan</a:t>
            </a: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64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4</a:t>
            </a:r>
            <a:r>
              <a:rPr lang="en-US" sz="3200" b="1" dirty="0"/>
              <a:t>. Controlling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(</a:t>
            </a:r>
            <a:r>
              <a:rPr lang="en-US" sz="3200" b="1" dirty="0" err="1"/>
              <a:t>Fungsi</a:t>
            </a:r>
            <a:r>
              <a:rPr lang="en-US" sz="3200" b="1" dirty="0"/>
              <a:t> </a:t>
            </a:r>
            <a:r>
              <a:rPr lang="en-US" sz="3200" b="1" dirty="0" err="1"/>
              <a:t>Pengendalian</a:t>
            </a:r>
            <a:r>
              <a:rPr lang="en-US" sz="3200" b="1" dirty="0"/>
              <a:t> / </a:t>
            </a:r>
            <a:r>
              <a:rPr lang="en-US" sz="3200" b="1" dirty="0" err="1"/>
              <a:t>Pengawasan</a:t>
            </a:r>
            <a:r>
              <a:rPr lang="en-US" sz="3200" b="1" dirty="0"/>
              <a:t>)</a:t>
            </a:r>
            <a:br>
              <a:rPr lang="en-US" sz="3200" b="1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yang </a:t>
            </a:r>
            <a:r>
              <a:rPr lang="en-US" dirty="0" err="1"/>
              <a:t>berpatokan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,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memang</a:t>
            </a:r>
            <a:r>
              <a:rPr lang="en-US" dirty="0"/>
              <a:t> </a:t>
            </a:r>
            <a:r>
              <a:rPr lang="en-US" dirty="0" err="1"/>
              <a:t>dibutuhkan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misalnya</a:t>
            </a:r>
            <a:r>
              <a:rPr lang="en-US" dirty="0" smtClean="0"/>
              <a:t>:</a:t>
            </a:r>
          </a:p>
          <a:p>
            <a:pPr marL="0" indent="0" algn="just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Mengevaluasi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target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indikator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ditetapkan</a:t>
            </a:r>
            <a:endParaRPr lang="en-US" dirty="0"/>
          </a:p>
          <a:p>
            <a:pPr algn="just"/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klarifikasi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koreksi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penyimpangan</a:t>
            </a:r>
            <a:r>
              <a:rPr lang="en-US" dirty="0"/>
              <a:t> yang </a:t>
            </a:r>
            <a:r>
              <a:rPr lang="en-US" dirty="0" err="1"/>
              <a:t>ditemukan</a:t>
            </a:r>
            <a:endParaRPr lang="en-US" dirty="0"/>
          </a:p>
          <a:p>
            <a:pPr algn="just"/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yang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95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i="1" dirty="0"/>
              <a:t>Controlling</a:t>
            </a:r>
            <a:r>
              <a:rPr lang="en-US" dirty="0"/>
              <a:t> 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  <a:p>
            <a:pPr algn="just"/>
            <a:r>
              <a:rPr lang="en-US" i="1" dirty="0"/>
              <a:t>Routing </a:t>
            </a:r>
            <a:r>
              <a:rPr lang="en-US" dirty="0"/>
              <a:t>(</a:t>
            </a:r>
            <a:r>
              <a:rPr lang="en-US" dirty="0" err="1"/>
              <a:t>jalur</a:t>
            </a:r>
            <a:r>
              <a:rPr lang="en-US" dirty="0"/>
              <a:t>), 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jalur</a:t>
            </a:r>
            <a:r>
              <a:rPr lang="en-US" dirty="0"/>
              <a:t> </a:t>
            </a:r>
            <a:r>
              <a:rPr lang="en-US" dirty="0" err="1"/>
              <a:t>supaya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letak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.</a:t>
            </a:r>
          </a:p>
          <a:p>
            <a:pPr algn="just"/>
            <a:r>
              <a:rPr lang="en-US" i="1" dirty="0"/>
              <a:t>Scheduling</a:t>
            </a:r>
            <a:r>
              <a:rPr lang="en-US" dirty="0"/>
              <a:t> (</a:t>
            </a: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), 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kapan</a:t>
            </a:r>
            <a:r>
              <a:rPr lang="en-US" dirty="0"/>
              <a:t> </a:t>
            </a:r>
            <a:r>
              <a:rPr lang="en-US" dirty="0" err="1"/>
              <a:t>semestinya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dijalankan</a:t>
            </a:r>
            <a:r>
              <a:rPr lang="en-US" dirty="0"/>
              <a:t>. </a:t>
            </a:r>
          </a:p>
          <a:p>
            <a:pPr algn="just"/>
            <a:r>
              <a:rPr lang="en-US" dirty="0" err="1"/>
              <a:t>Kadang-kadang</a:t>
            </a:r>
            <a:r>
              <a:rPr lang="en-US" dirty="0"/>
              <a:t>, </a:t>
            </a:r>
            <a:r>
              <a:rPr lang="en-US" dirty="0" err="1"/>
              <a:t>pengawasan</a:t>
            </a:r>
            <a:r>
              <a:rPr lang="en-US" dirty="0"/>
              <a:t> yang </a:t>
            </a:r>
            <a:r>
              <a:rPr lang="en-US" dirty="0" err="1"/>
              <a:t>terjadwal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efisien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sebaliknya</a:t>
            </a:r>
            <a:r>
              <a:rPr lang="en-US" dirty="0"/>
              <a:t>,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dijalankan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mendadak</a:t>
            </a:r>
            <a:r>
              <a:rPr lang="en-US" dirty="0"/>
              <a:t> </a:t>
            </a:r>
            <a:r>
              <a:rPr lang="en-US" dirty="0" err="1"/>
              <a:t>malah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berguna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01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i="1" dirty="0"/>
              <a:t>Dispatching</a:t>
            </a:r>
            <a:r>
              <a:rPr lang="en-US" dirty="0"/>
              <a:t> (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),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yang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. </a:t>
            </a:r>
            <a:r>
              <a:rPr lang="en-US" dirty="0" err="1"/>
              <a:t>Tujuannya</a:t>
            </a:r>
            <a:r>
              <a:rPr lang="en-US" dirty="0"/>
              <a:t> </a:t>
            </a:r>
            <a:r>
              <a:rPr lang="en-US" dirty="0" err="1"/>
              <a:t>supaya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selesai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. </a:t>
            </a:r>
          </a:p>
          <a:p>
            <a:pPr algn="just"/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terhindar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yang </a:t>
            </a:r>
            <a:r>
              <a:rPr lang="en-US" dirty="0" err="1" smtClean="0"/>
              <a:t>terkatung</a:t>
            </a:r>
            <a:r>
              <a:rPr lang="en-US" dirty="0" smtClean="0"/>
              <a:t> </a:t>
            </a:r>
            <a:r>
              <a:rPr lang="en-US" dirty="0" err="1" smtClean="0"/>
              <a:t>katung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ujungnya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,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diidentifikasi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yang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endParaRPr lang="en-US" dirty="0"/>
          </a:p>
          <a:p>
            <a:pPr algn="just"/>
            <a:r>
              <a:rPr lang="en-US" i="1" dirty="0"/>
              <a:t>Follow Up</a:t>
            </a:r>
            <a:r>
              <a:rPr lang="en-US" dirty="0"/>
              <a:t> (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), 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mencarikan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yang </a:t>
            </a:r>
            <a:r>
              <a:rPr lang="en-US" dirty="0" err="1"/>
              <a:t>ditemukan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peringatan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sengaja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sengaja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supaya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terulang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82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menelan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menyiapkan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485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1. </a:t>
            </a:r>
            <a:r>
              <a:rPr lang="en-US" sz="3200" b="1" dirty="0" err="1" smtClean="0"/>
              <a:t>Paternalistik</a:t>
            </a:r>
            <a:r>
              <a:rPr lang="en-US" sz="3200" b="1" dirty="0" smtClean="0"/>
              <a:t> management</a:t>
            </a:r>
            <a:br>
              <a:rPr lang="en-US" sz="3200" b="1" dirty="0" smtClean="0"/>
            </a:br>
            <a:r>
              <a:rPr lang="en-US" sz="3200" b="1" dirty="0" smtClean="0"/>
              <a:t> </a:t>
            </a:r>
            <a:r>
              <a:rPr lang="en-US" sz="3200" b="1" dirty="0"/>
              <a:t>(</a:t>
            </a:r>
            <a:r>
              <a:rPr lang="en-US" sz="3200" b="1" dirty="0" err="1"/>
              <a:t>Manajemen</a:t>
            </a:r>
            <a:r>
              <a:rPr lang="en-US" sz="3200" b="1" dirty="0"/>
              <a:t> </a:t>
            </a:r>
            <a:r>
              <a:rPr lang="en-US" sz="3200" b="1" dirty="0" err="1"/>
              <a:t>bapak</a:t>
            </a:r>
            <a:r>
              <a:rPr lang="en-US" sz="3200" b="1" dirty="0"/>
              <a:t>) </a:t>
            </a:r>
            <a:br>
              <a:rPr lang="en-US" sz="3200" b="1" dirty="0"/>
            </a:b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yang </a:t>
            </a: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err="1"/>
              <a:t>memfokuskan</a:t>
            </a:r>
            <a:r>
              <a:rPr lang="en-US" sz="2800" dirty="0"/>
              <a:t> </a:t>
            </a:r>
            <a:r>
              <a:rPr lang="en-US" sz="2800" dirty="0" err="1"/>
              <a:t>usahanya</a:t>
            </a:r>
            <a:r>
              <a:rPr lang="en-US" sz="2800" dirty="0"/>
              <a:t> / </a:t>
            </a:r>
            <a:r>
              <a:rPr lang="en-US" sz="2800" dirty="0" err="1"/>
              <a:t>kegiatanya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err="1" smtClean="0"/>
              <a:t>bapak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smtClean="0"/>
              <a:t> </a:t>
            </a:r>
            <a:r>
              <a:rPr lang="en-US" sz="2800" dirty="0" err="1"/>
              <a:t>bapak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hal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diartikan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seorang</a:t>
            </a:r>
            <a:r>
              <a:rPr lang="en-US" sz="2800" dirty="0"/>
              <a:t> </a:t>
            </a:r>
            <a:r>
              <a:rPr lang="en-US" sz="2800" dirty="0" err="1"/>
              <a:t>atasan</a:t>
            </a:r>
            <a:r>
              <a:rPr lang="en-US" sz="2800" dirty="0"/>
              <a:t> </a:t>
            </a:r>
            <a:r>
              <a:rPr lang="en-US" sz="2800" dirty="0" err="1"/>
              <a:t>perusahaan</a:t>
            </a:r>
            <a:r>
              <a:rPr lang="en-US" sz="2800" dirty="0"/>
              <a:t>, </a:t>
            </a: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usaha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kegatan</a:t>
            </a:r>
            <a:r>
              <a:rPr lang="en-US" sz="2800" dirty="0"/>
              <a:t> </a:t>
            </a:r>
            <a:r>
              <a:rPr lang="en-US" sz="2800" dirty="0" err="1"/>
              <a:t>apapun</a:t>
            </a:r>
            <a:r>
              <a:rPr lang="en-US" sz="2800" dirty="0"/>
              <a:t> </a:t>
            </a:r>
            <a:r>
              <a:rPr lang="en-US" sz="2800" dirty="0" err="1"/>
              <a:t>karyawan</a:t>
            </a:r>
            <a:r>
              <a:rPr lang="en-US" sz="2800" dirty="0"/>
              <a:t> (</a:t>
            </a:r>
            <a:r>
              <a:rPr lang="en-US" sz="2800" dirty="0" err="1"/>
              <a:t>bawahan</a:t>
            </a:r>
            <a:r>
              <a:rPr lang="en-US" sz="2800" dirty="0"/>
              <a:t>) </a:t>
            </a: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err="1"/>
              <a:t>mengerjakan</a:t>
            </a:r>
            <a:r>
              <a:rPr lang="en-US" sz="2800" dirty="0"/>
              <a:t> </a:t>
            </a:r>
            <a:r>
              <a:rPr lang="en-US" sz="2800" dirty="0" err="1"/>
              <a:t>apa</a:t>
            </a:r>
            <a:r>
              <a:rPr lang="en-US" sz="2800" dirty="0"/>
              <a:t> yang </a:t>
            </a:r>
            <a:r>
              <a:rPr lang="en-US" sz="2800" dirty="0" err="1"/>
              <a:t>diinginkan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atasan</a:t>
            </a:r>
            <a:r>
              <a:rPr lang="en-US" sz="2800" dirty="0"/>
              <a:t> (</a:t>
            </a:r>
            <a:r>
              <a:rPr lang="en-US" sz="2800" dirty="0" err="1"/>
              <a:t>bapak</a:t>
            </a:r>
            <a:r>
              <a:rPr lang="en-US" sz="2800" dirty="0"/>
              <a:t>) </a:t>
            </a:r>
            <a:r>
              <a:rPr lang="en-US" sz="2800" dirty="0" err="1"/>
              <a:t>baginya</a:t>
            </a:r>
            <a:r>
              <a:rPr lang="en-US" sz="2800" dirty="0"/>
              <a:t> </a:t>
            </a:r>
            <a:r>
              <a:rPr lang="en-US" sz="2800" dirty="0" err="1"/>
              <a:t>itulah</a:t>
            </a:r>
            <a:r>
              <a:rPr lang="en-US" sz="2800" dirty="0"/>
              <a:t> yang paling </a:t>
            </a:r>
            <a:r>
              <a:rPr lang="en-US" sz="2800" dirty="0" err="1"/>
              <a:t>dianggap</a:t>
            </a:r>
            <a:r>
              <a:rPr lang="en-US" sz="2800" dirty="0"/>
              <a:t> </a:t>
            </a:r>
            <a:r>
              <a:rPr lang="en-US" sz="2800" dirty="0" err="1"/>
              <a:t>benar</a:t>
            </a:r>
            <a:r>
              <a:rPr lang="en-US" sz="2800" dirty="0" smtClean="0"/>
              <a:t>,</a:t>
            </a:r>
          </a:p>
          <a:p>
            <a:pPr algn="just"/>
            <a:r>
              <a:rPr lang="en-US" sz="2800" b="1" dirty="0" err="1" smtClean="0"/>
              <a:t>artinya</a:t>
            </a:r>
            <a:r>
              <a:rPr lang="en-US" sz="2800" dirty="0" smtClean="0"/>
              <a:t> </a:t>
            </a:r>
            <a:r>
              <a:rPr lang="en-US" sz="2800" dirty="0" err="1"/>
              <a:t>para</a:t>
            </a:r>
            <a:r>
              <a:rPr lang="en-US" sz="2800" dirty="0"/>
              <a:t> </a:t>
            </a:r>
            <a:r>
              <a:rPr lang="en-US" sz="2800" dirty="0" err="1"/>
              <a:t>karyawan</a:t>
            </a:r>
            <a:r>
              <a:rPr lang="en-US" sz="2800" dirty="0"/>
              <a:t> </a:t>
            </a:r>
            <a:r>
              <a:rPr lang="en-US" sz="2800" dirty="0" err="1"/>
              <a:t>mempertuhankan</a:t>
            </a:r>
            <a:r>
              <a:rPr lang="en-US" sz="2800" dirty="0"/>
              <a:t> </a:t>
            </a:r>
            <a:r>
              <a:rPr lang="en-US" sz="2800" dirty="0" err="1"/>
              <a:t>atasanya</a:t>
            </a:r>
            <a:r>
              <a:rPr lang="en-US" sz="2800" dirty="0"/>
              <a:t> yang </a:t>
            </a:r>
            <a:r>
              <a:rPr lang="en-US" sz="2800" dirty="0" err="1"/>
              <a:t>dianggapnya</a:t>
            </a:r>
            <a:r>
              <a:rPr lang="en-US" sz="2800" dirty="0"/>
              <a:t> paling </a:t>
            </a:r>
            <a:r>
              <a:rPr lang="en-US" sz="2800" dirty="0" err="1"/>
              <a:t>pintar</a:t>
            </a:r>
            <a:r>
              <a:rPr lang="en-US" sz="2800" dirty="0"/>
              <a:t>, </a:t>
            </a:r>
            <a:r>
              <a:rPr lang="en-US" sz="2800" dirty="0" err="1"/>
              <a:t>benar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mengetahuinya</a:t>
            </a:r>
            <a:r>
              <a:rPr lang="en-US" sz="2800" dirty="0"/>
              <a:t>. </a:t>
            </a:r>
          </a:p>
          <a:p>
            <a:pPr algn="just"/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4375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4461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dirty="0" err="1"/>
              <a:t>Kelebihan</a:t>
            </a:r>
            <a:r>
              <a:rPr lang="en-US" sz="2800" b="1" dirty="0"/>
              <a:t>:</a:t>
            </a:r>
          </a:p>
          <a:p>
            <a:pPr algn="just"/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pemimpin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masih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kekuasaan</a:t>
            </a:r>
            <a:r>
              <a:rPr lang="en-US" sz="2800" dirty="0"/>
              <a:t> yang  </a:t>
            </a:r>
            <a:r>
              <a:rPr lang="en-US" sz="2800" dirty="0" err="1"/>
              <a:t>wajar</a:t>
            </a:r>
            <a:r>
              <a:rPr lang="en-US" sz="2800" dirty="0"/>
              <a:t>,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dirty="0" err="1"/>
              <a:t>karyawanya</a:t>
            </a:r>
            <a:r>
              <a:rPr lang="en-US" sz="2800" dirty="0"/>
              <a:t> </a:t>
            </a:r>
            <a:r>
              <a:rPr lang="en-US" sz="2800" dirty="0" err="1"/>
              <a:t>cepat</a:t>
            </a:r>
            <a:r>
              <a:rPr lang="en-US" sz="2800" dirty="0"/>
              <a:t> </a:t>
            </a:r>
            <a:r>
              <a:rPr lang="en-US" sz="2800" dirty="0" err="1"/>
              <a:t>bergerak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berkerja</a:t>
            </a:r>
            <a:r>
              <a:rPr lang="en-US" sz="2800" dirty="0"/>
              <a:t>,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err="1"/>
              <a:t>mendengar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instruksi</a:t>
            </a:r>
            <a:r>
              <a:rPr lang="en-US" sz="2800" dirty="0"/>
              <a:t> </a:t>
            </a:r>
            <a:r>
              <a:rPr lang="en-US" sz="2800" dirty="0" err="1"/>
              <a:t>saja</a:t>
            </a:r>
            <a:r>
              <a:rPr lang="en-US" sz="2800" dirty="0"/>
              <a:t>,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begitu</a:t>
            </a:r>
            <a:r>
              <a:rPr lang="en-US" sz="2800" dirty="0"/>
              <a:t> </a:t>
            </a:r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/>
              <a:t>bisa</a:t>
            </a:r>
            <a:r>
              <a:rPr lang="en-US" sz="2800" dirty="0"/>
              <a:t> </a:t>
            </a:r>
            <a:r>
              <a:rPr lang="en-US" sz="2800" dirty="0" err="1"/>
              <a:t>dijalankan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baik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en-US" sz="2800" b="1" dirty="0" err="1" smtClean="0"/>
              <a:t>Kelemahan</a:t>
            </a:r>
            <a:r>
              <a:rPr lang="en-US" sz="2800" b="1" dirty="0"/>
              <a:t>:</a:t>
            </a:r>
          </a:p>
          <a:p>
            <a:pPr marL="352425" indent="-352425" algn="just">
              <a:buNone/>
            </a:pPr>
            <a:r>
              <a:rPr lang="en-US" sz="2800" dirty="0"/>
              <a:t>a. </a:t>
            </a:r>
            <a:r>
              <a:rPr lang="en-US" sz="2800" dirty="0" err="1"/>
              <a:t>jka</a:t>
            </a:r>
            <a:r>
              <a:rPr lang="en-US" sz="2800" dirty="0"/>
              <a:t> </a:t>
            </a:r>
            <a:r>
              <a:rPr lang="en-US" sz="2800" dirty="0" err="1"/>
              <a:t>perusahaan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dipimpin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orang yang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ahli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benar</a:t>
            </a:r>
            <a:r>
              <a:rPr lang="en-US" sz="2800" dirty="0"/>
              <a:t> yang </a:t>
            </a: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err="1"/>
              <a:t>mementingkan</a:t>
            </a:r>
            <a:r>
              <a:rPr lang="en-US" sz="2800" dirty="0"/>
              <a:t>      </a:t>
            </a:r>
            <a:r>
              <a:rPr lang="en-US" sz="2800" dirty="0" err="1"/>
              <a:t>kekuasaan</a:t>
            </a:r>
            <a:r>
              <a:rPr lang="en-US" sz="2800" dirty="0"/>
              <a:t>,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dirty="0" err="1"/>
              <a:t>karyawanya</a:t>
            </a:r>
            <a:r>
              <a:rPr lang="en-US" sz="2800" dirty="0"/>
              <a:t> pun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ikut</a:t>
            </a:r>
            <a:r>
              <a:rPr lang="en-US" sz="2800" dirty="0"/>
              <a:t> </a:t>
            </a:r>
            <a:r>
              <a:rPr lang="en-US" sz="2800" dirty="0" err="1"/>
              <a:t>mencontoh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perusahaan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hancur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0023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dirty="0" smtClean="0"/>
              <a:t>b.	</a:t>
            </a:r>
            <a:r>
              <a:rPr lang="en-US" dirty="0" err="1" smtClean="0"/>
              <a:t>Kemajuan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ditempat</a:t>
            </a:r>
            <a:r>
              <a:rPr lang="en-US" dirty="0" smtClean="0"/>
              <a:t>,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sukses</a:t>
            </a:r>
            <a:r>
              <a:rPr lang="en-US" dirty="0" smtClean="0"/>
              <a:t>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pula </a:t>
            </a:r>
            <a:r>
              <a:rPr lang="en-US" dirty="0" err="1" smtClean="0"/>
              <a:t>gagal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    </a:t>
            </a:r>
            <a:r>
              <a:rPr lang="en-US" dirty="0" err="1" smtClean="0"/>
              <a:t>bawahan</a:t>
            </a:r>
            <a:r>
              <a:rPr lang="en-US" dirty="0" smtClean="0"/>
              <a:t> </a:t>
            </a:r>
            <a:r>
              <a:rPr lang="en-US" dirty="0" err="1" smtClean="0"/>
              <a:t>hhanya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,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didukung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kreativitas</a:t>
            </a:r>
            <a:r>
              <a:rPr lang="en-US" dirty="0" smtClean="0"/>
              <a:t> </a:t>
            </a:r>
            <a:r>
              <a:rPr lang="en-US" dirty="0" err="1" smtClean="0"/>
              <a:t>bawahanya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c.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pergantian</a:t>
            </a:r>
            <a:r>
              <a:rPr lang="en-US" dirty="0" smtClean="0"/>
              <a:t> </a:t>
            </a:r>
            <a:r>
              <a:rPr lang="en-US" dirty="0" err="1" smtClean="0"/>
              <a:t>pemimpin</a:t>
            </a:r>
            <a:r>
              <a:rPr lang="en-US" dirty="0" smtClean="0"/>
              <a:t>, </a:t>
            </a:r>
            <a:r>
              <a:rPr lang="en-US" dirty="0" err="1" smtClean="0"/>
              <a:t>pemimpin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susah</a:t>
            </a:r>
            <a:r>
              <a:rPr lang="en-US" dirty="0" smtClean="0"/>
              <a:t> </a:t>
            </a:r>
            <a:r>
              <a:rPr lang="en-US" dirty="0" err="1" smtClean="0"/>
              <a:t>beradaptasi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karyawanya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menganut</a:t>
            </a:r>
            <a:r>
              <a:rPr lang="en-US" dirty="0" smtClean="0"/>
              <a:t> </a:t>
            </a:r>
            <a:r>
              <a:rPr lang="en-US" dirty="0" err="1" smtClean="0"/>
              <a:t>setruktur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,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diwarisken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diperintahkan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pemi</a:t>
            </a:r>
            <a:r>
              <a:rPr lang="en-US" dirty="0" smtClean="0"/>
              <a:t>]</a:t>
            </a:r>
            <a:r>
              <a:rPr lang="en-US" dirty="0" err="1" smtClean="0"/>
              <a:t>mpin</a:t>
            </a:r>
            <a:r>
              <a:rPr lang="en-US" dirty="0" smtClean="0"/>
              <a:t> yang lama.</a:t>
            </a:r>
          </a:p>
          <a:p>
            <a:pPr algn="just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74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sz="3200" b="1" dirty="0"/>
              <a:t> 2. Closed Management (</a:t>
            </a:r>
            <a:r>
              <a:rPr lang="en-US" sz="3200" b="1" dirty="0" err="1"/>
              <a:t>Manajemen</a:t>
            </a:r>
            <a:r>
              <a:rPr lang="en-US" sz="3200" b="1" dirty="0"/>
              <a:t> </a:t>
            </a:r>
            <a:r>
              <a:rPr lang="en-US" sz="3200" b="1" dirty="0" err="1"/>
              <a:t>tertutup</a:t>
            </a:r>
            <a:r>
              <a:rPr lang="en-US" sz="3200" b="1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sz="3400" dirty="0" err="1"/>
              <a:t>Manajemen</a:t>
            </a:r>
            <a:r>
              <a:rPr lang="en-US" sz="3400" dirty="0"/>
              <a:t> </a:t>
            </a:r>
            <a:r>
              <a:rPr lang="en-US" sz="3400" dirty="0" err="1"/>
              <a:t>tertutup</a:t>
            </a:r>
            <a:r>
              <a:rPr lang="en-US" sz="3400" dirty="0"/>
              <a:t> </a:t>
            </a:r>
            <a:r>
              <a:rPr lang="en-US" sz="3400" dirty="0" err="1"/>
              <a:t>adalah</a:t>
            </a:r>
            <a:r>
              <a:rPr lang="en-US" sz="3400" dirty="0"/>
              <a:t> </a:t>
            </a:r>
            <a:r>
              <a:rPr lang="en-US" sz="3400" dirty="0" err="1"/>
              <a:t>suatu</a:t>
            </a:r>
            <a:r>
              <a:rPr lang="en-US" sz="3400" dirty="0"/>
              <a:t> </a:t>
            </a:r>
            <a:r>
              <a:rPr lang="en-US" sz="3400" dirty="0" err="1"/>
              <a:t>sistem</a:t>
            </a:r>
            <a:r>
              <a:rPr lang="en-US" sz="3400" dirty="0"/>
              <a:t> yang </a:t>
            </a:r>
            <a:r>
              <a:rPr lang="en-US" sz="3400" dirty="0" err="1"/>
              <a:t>setiap</a:t>
            </a:r>
            <a:r>
              <a:rPr lang="en-US" sz="3400" dirty="0"/>
              <a:t> </a:t>
            </a:r>
            <a:r>
              <a:rPr lang="en-US" sz="3400" dirty="0" err="1"/>
              <a:t>kegiatan</a:t>
            </a:r>
            <a:r>
              <a:rPr lang="en-US" sz="3400" dirty="0"/>
              <a:t>, </a:t>
            </a:r>
            <a:r>
              <a:rPr lang="en-US" sz="3400" dirty="0" err="1"/>
              <a:t>dan</a:t>
            </a:r>
            <a:r>
              <a:rPr lang="en-US" sz="3400" dirty="0"/>
              <a:t> </a:t>
            </a:r>
            <a:r>
              <a:rPr lang="en-US" sz="3400" dirty="0" err="1"/>
              <a:t>keadaan</a:t>
            </a:r>
            <a:r>
              <a:rPr lang="en-US" sz="3400" dirty="0"/>
              <a:t> </a:t>
            </a:r>
            <a:r>
              <a:rPr lang="en-US" sz="3400" dirty="0" err="1"/>
              <a:t>perusahaan</a:t>
            </a:r>
            <a:r>
              <a:rPr lang="en-US" sz="3400" dirty="0"/>
              <a:t> </a:t>
            </a:r>
            <a:r>
              <a:rPr lang="en-US" sz="3400" dirty="0" err="1"/>
              <a:t>tidak</a:t>
            </a:r>
            <a:r>
              <a:rPr lang="en-US" sz="3400" dirty="0"/>
              <a:t> </a:t>
            </a:r>
            <a:r>
              <a:rPr lang="en-US" sz="3400" dirty="0" err="1"/>
              <a:t>diberitahukan</a:t>
            </a:r>
            <a:r>
              <a:rPr lang="en-US" sz="3400" dirty="0"/>
              <a:t> </a:t>
            </a:r>
            <a:r>
              <a:rPr lang="en-US" sz="3400" dirty="0" err="1"/>
              <a:t>kepada</a:t>
            </a:r>
            <a:r>
              <a:rPr lang="en-US" sz="3400" dirty="0"/>
              <a:t> </a:t>
            </a:r>
            <a:r>
              <a:rPr lang="en-US" sz="3400" dirty="0" err="1"/>
              <a:t>siapapun</a:t>
            </a:r>
            <a:r>
              <a:rPr lang="en-US" sz="3400" dirty="0"/>
              <a:t>, </a:t>
            </a:r>
            <a:r>
              <a:rPr lang="en-US" sz="3400" dirty="0" err="1"/>
              <a:t>baik</a:t>
            </a:r>
            <a:r>
              <a:rPr lang="en-US" sz="3400" dirty="0"/>
              <a:t> </a:t>
            </a:r>
            <a:r>
              <a:rPr lang="en-US" sz="3400" dirty="0" err="1"/>
              <a:t>itu</a:t>
            </a:r>
            <a:r>
              <a:rPr lang="en-US" sz="3400" dirty="0"/>
              <a:t> </a:t>
            </a:r>
            <a:r>
              <a:rPr lang="en-US" sz="3400" dirty="0" err="1"/>
              <a:t>rekan</a:t>
            </a:r>
            <a:r>
              <a:rPr lang="en-US" sz="3400" dirty="0"/>
              <a:t> </a:t>
            </a:r>
            <a:r>
              <a:rPr lang="en-US" sz="3400" dirty="0" err="1"/>
              <a:t>bisnis</a:t>
            </a:r>
            <a:r>
              <a:rPr lang="en-US" sz="3400" dirty="0"/>
              <a:t> </a:t>
            </a:r>
            <a:r>
              <a:rPr lang="en-US" sz="3400" dirty="0" err="1"/>
              <a:t>ataupun</a:t>
            </a:r>
            <a:r>
              <a:rPr lang="en-US" sz="3400" dirty="0"/>
              <a:t> </a:t>
            </a:r>
            <a:r>
              <a:rPr lang="en-US" sz="3400" dirty="0" err="1"/>
              <a:t>bawahanya</a:t>
            </a:r>
            <a:r>
              <a:rPr lang="en-US" sz="3400" dirty="0"/>
              <a:t> </a:t>
            </a:r>
            <a:r>
              <a:rPr lang="en-US" sz="3400" dirty="0" err="1"/>
              <a:t>sekalipun</a:t>
            </a:r>
            <a:r>
              <a:rPr lang="en-US" sz="3400" dirty="0"/>
              <a:t>. </a:t>
            </a:r>
            <a:r>
              <a:rPr lang="en-US" sz="3400" dirty="0" err="1"/>
              <a:t>Manajer</a:t>
            </a:r>
            <a:r>
              <a:rPr lang="en-US" sz="3400" dirty="0"/>
              <a:t> </a:t>
            </a:r>
            <a:r>
              <a:rPr lang="en-US" sz="3400" dirty="0" err="1"/>
              <a:t>tidak</a:t>
            </a:r>
            <a:r>
              <a:rPr lang="en-US" sz="3400" dirty="0"/>
              <a:t> </a:t>
            </a:r>
            <a:r>
              <a:rPr lang="en-US" sz="3400" dirty="0" err="1"/>
              <a:t>menginformasikan</a:t>
            </a:r>
            <a:r>
              <a:rPr lang="en-US" sz="3400" dirty="0"/>
              <a:t> </a:t>
            </a:r>
            <a:r>
              <a:rPr lang="en-US" sz="3400" dirty="0" err="1"/>
              <a:t>apakah</a:t>
            </a:r>
            <a:r>
              <a:rPr lang="en-US" sz="3400" dirty="0"/>
              <a:t> </a:t>
            </a:r>
            <a:r>
              <a:rPr lang="en-US" sz="3400" dirty="0" err="1"/>
              <a:t>perusahaannya</a:t>
            </a:r>
            <a:r>
              <a:rPr lang="en-US" sz="3400" dirty="0"/>
              <a:t> </a:t>
            </a:r>
            <a:r>
              <a:rPr lang="en-US" sz="3400" dirty="0" err="1"/>
              <a:t>tersebut</a:t>
            </a:r>
            <a:r>
              <a:rPr lang="en-US" sz="3400" dirty="0"/>
              <a:t> </a:t>
            </a:r>
            <a:r>
              <a:rPr lang="en-US" sz="3400" dirty="0" err="1"/>
              <a:t>untung</a:t>
            </a:r>
            <a:r>
              <a:rPr lang="en-US" sz="3400" dirty="0"/>
              <a:t> </a:t>
            </a:r>
            <a:r>
              <a:rPr lang="en-US" sz="3400" dirty="0" err="1"/>
              <a:t>atau</a:t>
            </a:r>
            <a:r>
              <a:rPr lang="en-US" sz="3400" dirty="0"/>
              <a:t> </a:t>
            </a:r>
            <a:r>
              <a:rPr lang="en-US" sz="3400" dirty="0" err="1"/>
              <a:t>rugi</a:t>
            </a:r>
            <a:r>
              <a:rPr lang="en-US" sz="3400" dirty="0"/>
              <a:t>, yang </a:t>
            </a:r>
            <a:r>
              <a:rPr lang="en-US" sz="3400" dirty="0" err="1"/>
              <a:t>diketahui</a:t>
            </a:r>
            <a:r>
              <a:rPr lang="en-US" sz="3400" dirty="0"/>
              <a:t> </a:t>
            </a:r>
            <a:r>
              <a:rPr lang="en-US" sz="3400" dirty="0" err="1"/>
              <a:t>oleh</a:t>
            </a:r>
            <a:r>
              <a:rPr lang="en-US" sz="3400" dirty="0"/>
              <a:t> </a:t>
            </a:r>
            <a:r>
              <a:rPr lang="en-US" sz="3400" dirty="0" err="1"/>
              <a:t>karyawanya</a:t>
            </a:r>
            <a:r>
              <a:rPr lang="en-US" sz="3400" dirty="0"/>
              <a:t> </a:t>
            </a:r>
            <a:r>
              <a:rPr lang="en-US" sz="3400" dirty="0" err="1"/>
              <a:t>hanyalah</a:t>
            </a:r>
            <a:r>
              <a:rPr lang="en-US" sz="3400" dirty="0"/>
              <a:t> </a:t>
            </a:r>
            <a:r>
              <a:rPr lang="en-US" sz="3400" dirty="0" err="1"/>
              <a:t>mengerjakan</a:t>
            </a:r>
            <a:r>
              <a:rPr lang="en-US" sz="3400" dirty="0"/>
              <a:t> </a:t>
            </a:r>
            <a:r>
              <a:rPr lang="en-US" sz="3400" dirty="0" err="1"/>
              <a:t>apa</a:t>
            </a:r>
            <a:r>
              <a:rPr lang="en-US" sz="3400" dirty="0"/>
              <a:t> yang </a:t>
            </a:r>
            <a:r>
              <a:rPr lang="en-US" sz="3400" dirty="0" err="1"/>
              <a:t>diperintahkan</a:t>
            </a:r>
            <a:r>
              <a:rPr lang="en-US" sz="3400" dirty="0"/>
              <a:t>, </a:t>
            </a:r>
            <a:r>
              <a:rPr lang="en-US" sz="3400" dirty="0" err="1"/>
              <a:t>keputusan</a:t>
            </a:r>
            <a:r>
              <a:rPr lang="en-US" sz="3400" dirty="0"/>
              <a:t> yang </a:t>
            </a:r>
            <a:r>
              <a:rPr lang="en-US" sz="3400" dirty="0" err="1"/>
              <a:t>diambil</a:t>
            </a:r>
            <a:r>
              <a:rPr lang="en-US" sz="3400" dirty="0"/>
              <a:t> </a:t>
            </a:r>
            <a:r>
              <a:rPr lang="en-US" sz="3400" dirty="0" err="1"/>
              <a:t>dalam</a:t>
            </a:r>
            <a:r>
              <a:rPr lang="en-US" sz="3400" dirty="0"/>
              <a:t> </a:t>
            </a:r>
            <a:r>
              <a:rPr lang="en-US" sz="3400" dirty="0" err="1"/>
              <a:t>setiap</a:t>
            </a:r>
            <a:r>
              <a:rPr lang="en-US" sz="3400" dirty="0"/>
              <a:t> </a:t>
            </a:r>
            <a:r>
              <a:rPr lang="en-US" sz="3400" dirty="0" err="1"/>
              <a:t>tindakan</a:t>
            </a:r>
            <a:r>
              <a:rPr lang="en-US" sz="3400" dirty="0"/>
              <a:t> </a:t>
            </a:r>
            <a:r>
              <a:rPr lang="en-US" sz="3400" dirty="0" err="1"/>
              <a:t>tanpa</a:t>
            </a:r>
            <a:r>
              <a:rPr lang="en-US" sz="3400" dirty="0"/>
              <a:t> </a:t>
            </a:r>
            <a:r>
              <a:rPr lang="en-US" sz="3400" dirty="0" err="1"/>
              <a:t>melibatkan</a:t>
            </a:r>
            <a:r>
              <a:rPr lang="en-US" sz="3400" dirty="0"/>
              <a:t> </a:t>
            </a:r>
            <a:r>
              <a:rPr lang="en-US" sz="3400" dirty="0" err="1"/>
              <a:t>partisipasi</a:t>
            </a:r>
            <a:r>
              <a:rPr lang="en-US" sz="3400" dirty="0"/>
              <a:t> </a:t>
            </a:r>
            <a:r>
              <a:rPr lang="en-US" sz="3400" dirty="0" err="1"/>
              <a:t>dan</a:t>
            </a:r>
            <a:r>
              <a:rPr lang="en-US" sz="3400" dirty="0"/>
              <a:t> </a:t>
            </a:r>
            <a:r>
              <a:rPr lang="en-US" sz="3400" dirty="0" err="1"/>
              <a:t>musyawarah</a:t>
            </a:r>
            <a:r>
              <a:rPr lang="en-US" sz="3400" dirty="0"/>
              <a:t> </a:t>
            </a:r>
            <a:r>
              <a:rPr lang="en-US" sz="3400" dirty="0" err="1"/>
              <a:t>dari</a:t>
            </a:r>
            <a:r>
              <a:rPr lang="en-US" sz="3400" dirty="0"/>
              <a:t> </a:t>
            </a:r>
            <a:r>
              <a:rPr lang="en-US" sz="3400" dirty="0" err="1"/>
              <a:t>bawahanya</a:t>
            </a:r>
            <a:r>
              <a:rPr lang="en-US" sz="3400" dirty="0" smtClean="0"/>
              <a:t>.</a:t>
            </a:r>
            <a:r>
              <a:rPr lang="en-US" sz="3400" dirty="0"/>
              <a:t/>
            </a:r>
            <a:br>
              <a:rPr lang="en-US" sz="3400" dirty="0"/>
            </a:br>
            <a:endParaRPr lang="en-US" sz="3400" dirty="0"/>
          </a:p>
          <a:p>
            <a:pPr marL="0" indent="0" algn="just">
              <a:buNone/>
            </a:pPr>
            <a:r>
              <a:rPr lang="en-US" sz="3400" b="1" dirty="0" err="1"/>
              <a:t>Kelebihan</a:t>
            </a:r>
            <a:r>
              <a:rPr lang="en-US" sz="3400" b="1" dirty="0"/>
              <a:t>:</a:t>
            </a:r>
          </a:p>
          <a:p>
            <a:pPr marL="352425" indent="-352425" algn="just">
              <a:buNone/>
            </a:pPr>
            <a:r>
              <a:rPr lang="en-US" sz="3400" dirty="0"/>
              <a:t>a. privacy </a:t>
            </a:r>
            <a:r>
              <a:rPr lang="en-US" sz="3400" dirty="0" err="1"/>
              <a:t>dan</a:t>
            </a:r>
            <a:r>
              <a:rPr lang="en-US" sz="3400" dirty="0"/>
              <a:t> </a:t>
            </a:r>
            <a:r>
              <a:rPr lang="en-US" sz="3400" dirty="0" err="1"/>
              <a:t>keadaan</a:t>
            </a:r>
            <a:r>
              <a:rPr lang="en-US" sz="3400" dirty="0"/>
              <a:t> </a:t>
            </a:r>
            <a:r>
              <a:rPr lang="en-US" sz="3400" dirty="0" err="1"/>
              <a:t>perusahaan</a:t>
            </a:r>
            <a:r>
              <a:rPr lang="en-US" sz="3400" dirty="0"/>
              <a:t> </a:t>
            </a:r>
            <a:r>
              <a:rPr lang="en-US" sz="3400" dirty="0" err="1"/>
              <a:t>hanya</a:t>
            </a:r>
            <a:r>
              <a:rPr lang="en-US" sz="3400" dirty="0"/>
              <a:t> </a:t>
            </a:r>
            <a:r>
              <a:rPr lang="en-US" sz="3400" dirty="0" err="1"/>
              <a:t>diketahui</a:t>
            </a:r>
            <a:r>
              <a:rPr lang="en-US" sz="3400" dirty="0"/>
              <a:t> </a:t>
            </a:r>
            <a:r>
              <a:rPr lang="en-US" sz="3400" dirty="0" err="1"/>
              <a:t>oleh</a:t>
            </a:r>
            <a:r>
              <a:rPr lang="en-US" sz="3400" dirty="0"/>
              <a:t> </a:t>
            </a:r>
            <a:r>
              <a:rPr lang="en-US" sz="3400" dirty="0" err="1"/>
              <a:t>pemimpin</a:t>
            </a:r>
            <a:r>
              <a:rPr lang="en-US" sz="3400" dirty="0"/>
              <a:t> </a:t>
            </a:r>
            <a:r>
              <a:rPr lang="en-US" sz="3400" dirty="0" err="1"/>
              <a:t>dan</a:t>
            </a:r>
            <a:r>
              <a:rPr lang="en-US" sz="3400" dirty="0"/>
              <a:t> </a:t>
            </a:r>
            <a:r>
              <a:rPr lang="en-US" sz="3400" dirty="0" err="1"/>
              <a:t>sekretarisnya</a:t>
            </a:r>
            <a:r>
              <a:rPr lang="en-US" sz="3400" dirty="0"/>
              <a:t> </a:t>
            </a:r>
            <a:r>
              <a:rPr lang="en-US" sz="3400" dirty="0" err="1"/>
              <a:t>saja</a:t>
            </a:r>
            <a:r>
              <a:rPr lang="en-US" sz="3400" dirty="0"/>
              <a:t> </a:t>
            </a:r>
            <a:r>
              <a:rPr lang="en-US" sz="3400" dirty="0" err="1"/>
              <a:t>sehingga</a:t>
            </a:r>
            <a:r>
              <a:rPr lang="en-US" sz="3400" dirty="0"/>
              <a:t> </a:t>
            </a:r>
            <a:r>
              <a:rPr lang="en-US" sz="3400" dirty="0" err="1"/>
              <a:t>sangat</a:t>
            </a:r>
            <a:r>
              <a:rPr lang="en-US" sz="3400" dirty="0"/>
              <a:t> </a:t>
            </a:r>
            <a:r>
              <a:rPr lang="en-US" sz="3400" dirty="0" err="1"/>
              <a:t>terjamin</a:t>
            </a:r>
            <a:r>
              <a:rPr lang="en-US" sz="3400" dirty="0"/>
              <a:t>.</a:t>
            </a:r>
          </a:p>
          <a:p>
            <a:pPr marL="352425" indent="-352425" algn="just">
              <a:buNone/>
            </a:pPr>
            <a:r>
              <a:rPr lang="en-US" sz="3400" dirty="0"/>
              <a:t>b. </a:t>
            </a:r>
            <a:r>
              <a:rPr lang="en-US" sz="3400" dirty="0" err="1"/>
              <a:t>pengambilan</a:t>
            </a:r>
            <a:r>
              <a:rPr lang="en-US" sz="3400" dirty="0"/>
              <a:t> </a:t>
            </a:r>
            <a:r>
              <a:rPr lang="en-US" sz="3400" dirty="0" err="1"/>
              <a:t>keputusan</a:t>
            </a:r>
            <a:r>
              <a:rPr lang="en-US" sz="3400" dirty="0"/>
              <a:t> </a:t>
            </a:r>
            <a:r>
              <a:rPr lang="en-US" sz="3400" dirty="0" err="1"/>
              <a:t>lebih</a:t>
            </a:r>
            <a:r>
              <a:rPr lang="en-US" sz="3400" dirty="0"/>
              <a:t> </a:t>
            </a:r>
            <a:r>
              <a:rPr lang="en-US" sz="3400" dirty="0" err="1"/>
              <a:t>cepat</a:t>
            </a:r>
            <a:r>
              <a:rPr lang="en-US" sz="3400" dirty="0"/>
              <a:t> </a:t>
            </a:r>
            <a:r>
              <a:rPr lang="en-US" sz="3400" dirty="0" err="1"/>
              <a:t>dan</a:t>
            </a:r>
            <a:r>
              <a:rPr lang="en-US" sz="3400" dirty="0"/>
              <a:t> </a:t>
            </a:r>
            <a:r>
              <a:rPr lang="en-US" sz="3400" dirty="0" err="1"/>
              <a:t>tidak</a:t>
            </a:r>
            <a:r>
              <a:rPr lang="en-US" sz="3400" dirty="0"/>
              <a:t> </a:t>
            </a:r>
            <a:r>
              <a:rPr lang="en-US" sz="3400" dirty="0" err="1"/>
              <a:t>memerlukan</a:t>
            </a:r>
            <a:r>
              <a:rPr lang="en-US" sz="3400" dirty="0"/>
              <a:t> </a:t>
            </a:r>
            <a:r>
              <a:rPr lang="en-US" sz="3400" dirty="0" err="1"/>
              <a:t>waktu</a:t>
            </a:r>
            <a:r>
              <a:rPr lang="en-US" sz="3400" dirty="0"/>
              <a:t> lama.</a:t>
            </a:r>
          </a:p>
          <a:p>
            <a:pPr marL="352425" indent="-352425" algn="just">
              <a:buNone/>
            </a:pPr>
            <a:r>
              <a:rPr lang="en-US" sz="3400" dirty="0"/>
              <a:t>c. </a:t>
            </a:r>
            <a:r>
              <a:rPr lang="en-US" sz="3400" dirty="0" err="1"/>
              <a:t>perusahaan</a:t>
            </a:r>
            <a:r>
              <a:rPr lang="en-US" sz="3400" dirty="0"/>
              <a:t> lain </a:t>
            </a:r>
            <a:r>
              <a:rPr lang="en-US" sz="3400" dirty="0" err="1"/>
              <a:t>tidak</a:t>
            </a:r>
            <a:r>
              <a:rPr lang="en-US" sz="3400" dirty="0"/>
              <a:t> </a:t>
            </a:r>
            <a:r>
              <a:rPr lang="en-US" sz="3400" dirty="0" err="1"/>
              <a:t>dapat</a:t>
            </a:r>
            <a:r>
              <a:rPr lang="en-US" sz="3400" dirty="0"/>
              <a:t> </a:t>
            </a:r>
            <a:r>
              <a:rPr lang="en-US" sz="3400" dirty="0" err="1"/>
              <a:t>mengetahui</a:t>
            </a:r>
            <a:r>
              <a:rPr lang="en-US" sz="3400" dirty="0"/>
              <a:t> </a:t>
            </a:r>
            <a:r>
              <a:rPr lang="en-US" sz="3400" dirty="0" err="1"/>
              <a:t>keadaan</a:t>
            </a:r>
            <a:r>
              <a:rPr lang="en-US" sz="3400" dirty="0"/>
              <a:t> </a:t>
            </a:r>
            <a:r>
              <a:rPr lang="en-US" sz="3400" dirty="0" err="1"/>
              <a:t>perusahaan</a:t>
            </a:r>
            <a:r>
              <a:rPr lang="en-US" sz="3400" dirty="0"/>
              <a:t> </a:t>
            </a:r>
            <a:r>
              <a:rPr lang="en-US" sz="3400" dirty="0" err="1"/>
              <a:t>tersebut</a:t>
            </a:r>
            <a:r>
              <a:rPr lang="en-US" sz="3400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72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err="1"/>
              <a:t>Kelemahan</a:t>
            </a:r>
            <a:r>
              <a:rPr lang="en-US" b="1" dirty="0"/>
              <a:t>:</a:t>
            </a:r>
          </a:p>
          <a:p>
            <a:pPr marL="352425" indent="-352425" algn="just">
              <a:buNone/>
            </a:pPr>
            <a:r>
              <a:rPr lang="en-US" dirty="0"/>
              <a:t>a.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untung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 </a:t>
            </a:r>
            <a:r>
              <a:rPr lang="en-US" dirty="0" err="1"/>
              <a:t>rugi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pPr marL="352425" indent="-352425" algn="just">
              <a:buNone/>
            </a:pPr>
            <a:r>
              <a:rPr lang="en-US" dirty="0"/>
              <a:t>b.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dipecahkan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yang </a:t>
            </a:r>
            <a:r>
              <a:rPr lang="en-US" dirty="0" err="1"/>
              <a:t>menanggung</a:t>
            </a:r>
            <a:r>
              <a:rPr lang="en-US" dirty="0"/>
              <a:t> </a:t>
            </a: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hanyalah</a:t>
            </a:r>
            <a:r>
              <a:rPr lang="en-US" dirty="0"/>
              <a:t> </a:t>
            </a:r>
            <a:r>
              <a:rPr lang="en-US" dirty="0" err="1"/>
              <a:t>pemimpin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terasa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diselesaikan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yang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memikulnya</a:t>
            </a:r>
            <a:r>
              <a:rPr lang="en-US" dirty="0"/>
              <a:t>.</a:t>
            </a:r>
          </a:p>
          <a:p>
            <a:pPr marL="352425" indent="-352425" algn="just">
              <a:buNone/>
            </a:pPr>
            <a:r>
              <a:rPr lang="en-US" dirty="0"/>
              <a:t>c.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penerus-penerus</a:t>
            </a:r>
            <a:r>
              <a:rPr lang="en-US" dirty="0"/>
              <a:t> yang </a:t>
            </a:r>
            <a:r>
              <a:rPr lang="en-US" dirty="0" err="1"/>
              <a:t>berbakat</a:t>
            </a:r>
            <a:r>
              <a:rPr lang="en-US" dirty="0"/>
              <a:t> yang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melanjutkan</a:t>
            </a:r>
            <a:r>
              <a:rPr lang="en-US" dirty="0"/>
              <a:t> </a:t>
            </a:r>
            <a:r>
              <a:rPr lang="en-US" dirty="0" err="1"/>
              <a:t>tongkat</a:t>
            </a:r>
            <a:r>
              <a:rPr lang="en-US" dirty="0"/>
              <a:t> </a:t>
            </a:r>
            <a:r>
              <a:rPr lang="en-US" dirty="0" err="1"/>
              <a:t>estafet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pPr marL="352425" indent="-352425" algn="just">
              <a:buNone/>
            </a:pPr>
            <a:r>
              <a:rPr lang="en-US" dirty="0"/>
              <a:t>d</a:t>
            </a:r>
            <a:r>
              <a:rPr lang="en-US" dirty="0" smtClean="0"/>
              <a:t>.	</a:t>
            </a:r>
            <a:r>
              <a:rPr lang="en-US" dirty="0" err="1" smtClean="0"/>
              <a:t>bawahan</a:t>
            </a:r>
            <a:r>
              <a:rPr lang="en-US" dirty="0" smtClean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bersikap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bodoh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mau</a:t>
            </a:r>
            <a:r>
              <a:rPr lang="en-US" dirty="0"/>
              <a:t> </a:t>
            </a:r>
            <a:r>
              <a:rPr lang="en-US" dirty="0" err="1"/>
              <a:t>ambil</a:t>
            </a:r>
            <a:r>
              <a:rPr lang="en-US" dirty="0"/>
              <a:t> </a:t>
            </a:r>
            <a:r>
              <a:rPr lang="en-US" dirty="0" err="1"/>
              <a:t>pusing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perusahaanya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rasa </a:t>
            </a:r>
            <a:r>
              <a:rPr lang="en-US" dirty="0" err="1"/>
              <a:t>kebersamaan</a:t>
            </a:r>
            <a:r>
              <a:rPr lang="en-US" dirty="0"/>
              <a:t>.</a:t>
            </a:r>
          </a:p>
          <a:p>
            <a:pPr marL="352425" indent="-352425" algn="just">
              <a:buNone/>
            </a:pPr>
            <a:r>
              <a:rPr lang="en-US" dirty="0"/>
              <a:t>e. </a:t>
            </a:r>
            <a:r>
              <a:rPr lang="en-US" dirty="0" smtClean="0"/>
              <a:t>	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memicu</a:t>
            </a:r>
            <a:r>
              <a:rPr lang="en-US" dirty="0"/>
              <a:t> </a:t>
            </a:r>
            <a:r>
              <a:rPr lang="en-US" dirty="0" err="1"/>
              <a:t>kreativitas</a:t>
            </a:r>
            <a:r>
              <a:rPr lang="en-US" dirty="0"/>
              <a:t> </a:t>
            </a:r>
            <a:r>
              <a:rPr lang="en-US" dirty="0" err="1"/>
              <a:t>karyawanya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kerasnya</a:t>
            </a:r>
            <a:r>
              <a:rPr lang="en-US" dirty="0"/>
              <a:t>,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hasilnya</a:t>
            </a:r>
            <a:r>
              <a:rPr lang="en-US" dirty="0"/>
              <a:t> optimal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optimal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melanjutkan</a:t>
            </a:r>
            <a:r>
              <a:rPr lang="en-US" dirty="0"/>
              <a:t> </a:t>
            </a:r>
            <a:r>
              <a:rPr lang="en-US" dirty="0" err="1"/>
              <a:t>perusahaannya</a:t>
            </a:r>
            <a:r>
              <a:rPr lang="en-US" dirty="0"/>
              <a:t>.</a:t>
            </a:r>
          </a:p>
          <a:p>
            <a:pPr marL="352425" indent="-352425"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65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071"/>
            <a:ext cx="8229600" cy="850106"/>
          </a:xfrm>
        </p:spPr>
        <p:txBody>
          <a:bodyPr>
            <a:normAutofit/>
          </a:bodyPr>
          <a:lstStyle/>
          <a:p>
            <a:r>
              <a:rPr lang="nl-NL" sz="3200" b="1" dirty="0"/>
              <a:t>3. Open management (Manajemen terbuka)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766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/>
              <a:t>manajer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terbuka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bawahanya</a:t>
            </a:r>
            <a:r>
              <a:rPr lang="en-US" sz="2400" dirty="0"/>
              <a:t>, </a:t>
            </a:r>
            <a:r>
              <a:rPr lang="en-US" sz="2400" dirty="0" err="1"/>
              <a:t>ia</a:t>
            </a:r>
            <a:r>
              <a:rPr lang="en-US" sz="2400" dirty="0"/>
              <a:t> </a:t>
            </a:r>
            <a:r>
              <a:rPr lang="en-US" sz="2400" dirty="0" err="1"/>
              <a:t>menginformasikan</a:t>
            </a:r>
            <a:r>
              <a:rPr lang="en-US" sz="2400" dirty="0"/>
              <a:t> </a:t>
            </a:r>
            <a:r>
              <a:rPr lang="en-US" sz="2400" dirty="0" err="1"/>
              <a:t>karayawanya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yang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diketahui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bawanya</a:t>
            </a:r>
            <a:r>
              <a:rPr lang="en-US" sz="2400" dirty="0"/>
              <a:t>. </a:t>
            </a:r>
            <a:r>
              <a:rPr lang="en-US" sz="2400" dirty="0" err="1"/>
              <a:t>tapi</a:t>
            </a:r>
            <a:r>
              <a:rPr lang="en-US" sz="2400" dirty="0"/>
              <a:t> </a:t>
            </a:r>
            <a:r>
              <a:rPr lang="en-US" sz="2400" dirty="0" err="1"/>
              <a:t>tetap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batasan-batasan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. </a:t>
            </a:r>
            <a:r>
              <a:rPr lang="en-US" sz="2400" dirty="0" err="1"/>
              <a:t>Rahasia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 pun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disampaikan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seluruh</a:t>
            </a:r>
            <a:r>
              <a:rPr lang="en-US" sz="2400" dirty="0"/>
              <a:t> </a:t>
            </a:r>
            <a:r>
              <a:rPr lang="en-US" sz="2400" dirty="0" err="1"/>
              <a:t>golongan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kedudukan</a:t>
            </a:r>
            <a:r>
              <a:rPr lang="en-US" sz="2400" dirty="0"/>
              <a:t> </a:t>
            </a:r>
            <a:r>
              <a:rPr lang="en-US" sz="2400" dirty="0" err="1"/>
              <a:t>bawahan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, </a:t>
            </a:r>
            <a:r>
              <a:rPr lang="en-US" sz="2400" dirty="0" err="1"/>
              <a:t>artinya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ia</a:t>
            </a:r>
            <a:r>
              <a:rPr lang="en-US" sz="2400" dirty="0"/>
              <a:t> </a:t>
            </a:r>
            <a:r>
              <a:rPr lang="en-US" sz="2400" dirty="0" err="1"/>
              <a:t>masih</a:t>
            </a:r>
            <a:r>
              <a:rPr lang="en-US" sz="2400" dirty="0"/>
              <a:t> </a:t>
            </a:r>
            <a:r>
              <a:rPr lang="en-US" sz="2400" dirty="0" err="1"/>
              <a:t>golongan</a:t>
            </a:r>
            <a:r>
              <a:rPr lang="en-US" sz="2400" dirty="0"/>
              <a:t> </a:t>
            </a:r>
            <a:r>
              <a:rPr lang="en-US" sz="2400" dirty="0" err="1"/>
              <a:t>bawah</a:t>
            </a:r>
            <a:r>
              <a:rPr lang="en-US" sz="2400" dirty="0"/>
              <a:t>, </a:t>
            </a:r>
            <a:r>
              <a:rPr lang="en-US" sz="2400" dirty="0" err="1"/>
              <a:t>rahasia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 pun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diketahui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sedikit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sebaliknya</a:t>
            </a:r>
            <a:r>
              <a:rPr lang="en-US" sz="2400" dirty="0"/>
              <a:t>.</a:t>
            </a:r>
          </a:p>
          <a:p>
            <a:pPr marL="0" indent="0" algn="just">
              <a:buNone/>
            </a:pPr>
            <a:r>
              <a:rPr lang="en-US" sz="2400" b="1" dirty="0" err="1" smtClean="0"/>
              <a:t>Kebaikan</a:t>
            </a:r>
            <a:r>
              <a:rPr lang="en-US" sz="2400" b="1" dirty="0"/>
              <a:t>:</a:t>
            </a:r>
          </a:p>
          <a:p>
            <a:pPr marL="352425" indent="-352425" algn="just">
              <a:buNone/>
            </a:pPr>
            <a:r>
              <a:rPr lang="en-US" sz="2400" dirty="0"/>
              <a:t>a. </a:t>
            </a:r>
            <a:r>
              <a:rPr lang="en-US" sz="2400" dirty="0" err="1"/>
              <a:t>para</a:t>
            </a:r>
            <a:r>
              <a:rPr lang="en-US" sz="2400" dirty="0"/>
              <a:t> </a:t>
            </a:r>
            <a:r>
              <a:rPr lang="en-US" sz="2400" dirty="0" err="1"/>
              <a:t>bawahan</a:t>
            </a:r>
            <a:r>
              <a:rPr lang="en-US" sz="2400" dirty="0"/>
              <a:t> </a:t>
            </a:r>
            <a:r>
              <a:rPr lang="en-US" sz="2400" dirty="0" err="1"/>
              <a:t>ikut</a:t>
            </a:r>
            <a:r>
              <a:rPr lang="en-US" sz="2400" dirty="0"/>
              <a:t> </a:t>
            </a:r>
            <a:r>
              <a:rPr lang="en-US" sz="2400" dirty="0" err="1"/>
              <a:t>memikirkan</a:t>
            </a:r>
            <a:r>
              <a:rPr lang="en-US" sz="2400" dirty="0"/>
              <a:t> </a:t>
            </a:r>
            <a:r>
              <a:rPr lang="en-US" sz="2400" dirty="0" err="1"/>
              <a:t>kondisi-kondisi</a:t>
            </a:r>
            <a:r>
              <a:rPr lang="en-US" sz="2400" dirty="0"/>
              <a:t> </a:t>
            </a:r>
            <a:r>
              <a:rPr lang="en-US" sz="2400" dirty="0" err="1"/>
              <a:t>perusahaannya</a:t>
            </a:r>
            <a:r>
              <a:rPr lang="en-US" sz="2400" dirty="0"/>
              <a:t>.</a:t>
            </a:r>
          </a:p>
          <a:p>
            <a:pPr marL="352425" indent="-352425" algn="just">
              <a:buNone/>
            </a:pPr>
            <a:r>
              <a:rPr lang="en-US" sz="2400" dirty="0" smtClean="0"/>
              <a:t>b.	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/>
              <a:t>bawahan</a:t>
            </a:r>
            <a:r>
              <a:rPr lang="en-US" sz="2400" dirty="0"/>
              <a:t>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mengetahui</a:t>
            </a:r>
            <a:r>
              <a:rPr lang="en-US" sz="2400" dirty="0"/>
              <a:t> </a:t>
            </a:r>
            <a:r>
              <a:rPr lang="en-US" sz="2400" dirty="0" err="1"/>
              <a:t>kerangka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ia</a:t>
            </a:r>
            <a:r>
              <a:rPr lang="en-US" sz="2400" dirty="0"/>
              <a:t> </a:t>
            </a:r>
            <a:r>
              <a:rPr lang="en-US" sz="2400" dirty="0" err="1"/>
              <a:t>yakin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diambil</a:t>
            </a:r>
            <a:r>
              <a:rPr lang="en-US" sz="2400" dirty="0"/>
              <a:t>.</a:t>
            </a:r>
          </a:p>
          <a:p>
            <a:pPr marL="352425" indent="-352425" algn="just">
              <a:buNone/>
            </a:pPr>
            <a:r>
              <a:rPr lang="en-US" sz="2400" dirty="0"/>
              <a:t>c. </a:t>
            </a:r>
            <a:r>
              <a:rPr lang="en-US" sz="2400" dirty="0" err="1"/>
              <a:t>para</a:t>
            </a:r>
            <a:r>
              <a:rPr lang="en-US" sz="2400" dirty="0"/>
              <a:t> </a:t>
            </a:r>
            <a:r>
              <a:rPr lang="en-US" sz="2400" dirty="0" err="1"/>
              <a:t>bawahan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memacu</a:t>
            </a:r>
            <a:r>
              <a:rPr lang="en-US" sz="2400" dirty="0"/>
              <a:t> </a:t>
            </a:r>
            <a:r>
              <a:rPr lang="en-US" sz="2400" dirty="0" err="1"/>
              <a:t>kreativitasnya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yang </a:t>
            </a:r>
            <a:r>
              <a:rPr lang="en-US" sz="2400" dirty="0" err="1"/>
              <a:t>terbaik</a:t>
            </a:r>
            <a:r>
              <a:rPr lang="en-US" sz="2400" dirty="0"/>
              <a:t>.</a:t>
            </a:r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1447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Autofit/>
          </a:bodyPr>
          <a:lstStyle/>
          <a:p>
            <a:pPr marL="352425" indent="-352425" algn="just">
              <a:buNone/>
            </a:pPr>
            <a:r>
              <a:rPr lang="en-US" sz="2400" dirty="0" smtClean="0"/>
              <a:t>d.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bawahan</a:t>
            </a:r>
            <a:r>
              <a:rPr lang="en-US" sz="2400" dirty="0" smtClean="0"/>
              <a:t> </a:t>
            </a:r>
            <a:r>
              <a:rPr lang="en-US" sz="2400" dirty="0" err="1" smtClean="0"/>
              <a:t>merasa</a:t>
            </a:r>
            <a:r>
              <a:rPr lang="en-US" sz="2400" dirty="0" smtClean="0"/>
              <a:t> </a:t>
            </a:r>
            <a:r>
              <a:rPr lang="en-US" sz="2400" dirty="0" err="1" smtClean="0"/>
              <a:t>mendapat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pengarahan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pembentukan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generasi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terampil</a:t>
            </a:r>
            <a:r>
              <a:rPr lang="en-US" sz="2400" dirty="0" smtClean="0"/>
              <a:t>.</a:t>
            </a:r>
          </a:p>
          <a:p>
            <a:pPr marL="352425" indent="-352425" algn="just">
              <a:buNone/>
            </a:pPr>
            <a:r>
              <a:rPr lang="en-US" sz="2400" dirty="0" smtClean="0"/>
              <a:t>e.	</a:t>
            </a:r>
            <a:r>
              <a:rPr lang="en-US" sz="2400" dirty="0" err="1" smtClean="0"/>
              <a:t>menimbulkan</a:t>
            </a:r>
            <a:r>
              <a:rPr lang="en-US" sz="2400" dirty="0" smtClean="0"/>
              <a:t> </a:t>
            </a:r>
            <a:r>
              <a:rPr lang="en-US" sz="2400" dirty="0" err="1"/>
              <a:t>persaingan</a:t>
            </a:r>
            <a:r>
              <a:rPr lang="en-US" sz="2400" dirty="0"/>
              <a:t> yang </a:t>
            </a:r>
            <a:r>
              <a:rPr lang="en-US" sz="2400" dirty="0" err="1"/>
              <a:t>sehat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bawahan</a:t>
            </a:r>
            <a:r>
              <a:rPr lang="en-US" sz="2400" dirty="0"/>
              <a:t>,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berlomba</a:t>
            </a:r>
            <a:r>
              <a:rPr lang="en-US" sz="2400" dirty="0"/>
              <a:t> </a:t>
            </a:r>
            <a:r>
              <a:rPr lang="en-US" sz="2400" dirty="0" err="1"/>
              <a:t>lomba</a:t>
            </a:r>
            <a:r>
              <a:rPr lang="en-US" sz="2400" dirty="0"/>
              <a:t> </a:t>
            </a:r>
            <a:r>
              <a:rPr lang="en-US" sz="2400" dirty="0" err="1"/>
              <a:t>menunjukan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yang optimal.</a:t>
            </a:r>
          </a:p>
          <a:p>
            <a:pPr marL="352425" indent="-352425" algn="just">
              <a:buNone/>
            </a:pPr>
            <a:r>
              <a:rPr lang="en-US" sz="2400" dirty="0"/>
              <a:t>f</a:t>
            </a:r>
            <a:r>
              <a:rPr lang="en-US" sz="2400" dirty="0" smtClean="0"/>
              <a:t>.	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/>
              <a:t>menimbulkan</a:t>
            </a:r>
            <a:r>
              <a:rPr lang="en-US" sz="2400" dirty="0"/>
              <a:t> </a:t>
            </a:r>
            <a:r>
              <a:rPr lang="en-US" sz="2400" dirty="0" err="1"/>
              <a:t>sikap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, </a:t>
            </a:r>
            <a:r>
              <a:rPr lang="en-US" sz="2400" dirty="0" err="1"/>
              <a:t>saling</a:t>
            </a:r>
            <a:r>
              <a:rPr lang="en-US" sz="2400" dirty="0"/>
              <a:t> </a:t>
            </a:r>
            <a:r>
              <a:rPr lang="en-US" sz="2400" dirty="0" err="1"/>
              <a:t>tolong</a:t>
            </a:r>
            <a:r>
              <a:rPr lang="en-US" sz="2400" dirty="0"/>
              <a:t> </a:t>
            </a:r>
            <a:r>
              <a:rPr lang="en-US" sz="2400" dirty="0" err="1"/>
              <a:t>menolong</a:t>
            </a:r>
            <a:r>
              <a:rPr lang="en-US" sz="2400" dirty="0"/>
              <a:t>,  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/>
              <a:t>sikap</a:t>
            </a:r>
            <a:r>
              <a:rPr lang="en-US" sz="2400" dirty="0"/>
              <a:t> rasa </a:t>
            </a:r>
            <a:r>
              <a:rPr lang="en-US" sz="2400" dirty="0" err="1"/>
              <a:t>kebersamaan</a:t>
            </a:r>
            <a:r>
              <a:rPr lang="en-US" sz="2400" dirty="0"/>
              <a:t> yang </a:t>
            </a:r>
            <a:r>
              <a:rPr lang="en-US" sz="2400" dirty="0" err="1"/>
              <a:t>harmonis</a:t>
            </a:r>
            <a:r>
              <a:rPr lang="en-US" sz="2400" dirty="0"/>
              <a:t> </a:t>
            </a:r>
            <a:r>
              <a:rPr lang="en-US" sz="2400" dirty="0" err="1"/>
              <a:t>antar</a:t>
            </a:r>
            <a:r>
              <a:rPr lang="en-US" sz="2400" dirty="0"/>
              <a:t> </a:t>
            </a:r>
            <a:r>
              <a:rPr lang="en-US" sz="2400" dirty="0" err="1"/>
              <a:t>bawahan</a:t>
            </a:r>
            <a:r>
              <a:rPr lang="en-US" sz="2400" dirty="0"/>
              <a:t>.</a:t>
            </a:r>
          </a:p>
          <a:p>
            <a:pPr marL="352425" indent="-352425" algn="just">
              <a:buNone/>
            </a:pPr>
            <a:r>
              <a:rPr lang="en-US" sz="2400" dirty="0"/>
              <a:t>g</a:t>
            </a:r>
            <a:r>
              <a:rPr lang="en-US" sz="2400" dirty="0" smtClean="0"/>
              <a:t>.	 </a:t>
            </a:r>
            <a:r>
              <a:rPr lang="en-US" sz="2400" dirty="0" err="1"/>
              <a:t>bawahan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karyawan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merasa</a:t>
            </a:r>
            <a:r>
              <a:rPr lang="en-US" sz="2400" dirty="0"/>
              <a:t> </a:t>
            </a:r>
            <a:r>
              <a:rPr lang="en-US" sz="2400" dirty="0" err="1"/>
              <a:t>sepenanggungannya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 yang </a:t>
            </a:r>
            <a:r>
              <a:rPr lang="en-US" sz="2400" dirty="0" err="1"/>
              <a:t>dialami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.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langsung</a:t>
            </a:r>
            <a:r>
              <a:rPr lang="en-US" sz="2400" dirty="0"/>
              <a:t> </a:t>
            </a:r>
            <a:r>
              <a:rPr lang="en-US" sz="2400" dirty="0" err="1"/>
              <a:t>menimbulkan</a:t>
            </a:r>
            <a:r>
              <a:rPr lang="en-US" sz="2400" dirty="0"/>
              <a:t> </a:t>
            </a:r>
            <a:r>
              <a:rPr lang="en-US" sz="2400" dirty="0" err="1"/>
              <a:t>sikap</a:t>
            </a:r>
            <a:r>
              <a:rPr lang="en-US" sz="2400" dirty="0"/>
              <a:t> </a:t>
            </a:r>
            <a:r>
              <a:rPr lang="en-US" sz="2400" dirty="0" err="1"/>
              <a:t>berat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dipikul</a:t>
            </a:r>
            <a:r>
              <a:rPr lang="en-US" sz="2400" dirty="0"/>
              <a:t>, </a:t>
            </a:r>
            <a:r>
              <a:rPr lang="en-US" sz="2400" dirty="0" err="1"/>
              <a:t>ringan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dijinjing</a:t>
            </a:r>
            <a:r>
              <a:rPr lang="en-US" sz="2400" dirty="0"/>
              <a:t>.</a:t>
            </a:r>
          </a:p>
          <a:p>
            <a:pPr marL="352425" indent="-352425" algn="just">
              <a:buNone/>
            </a:pPr>
            <a:r>
              <a:rPr lang="en-US" sz="2400" dirty="0"/>
              <a:t>h.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menimbulkan</a:t>
            </a:r>
            <a:r>
              <a:rPr lang="en-US" sz="2400" dirty="0"/>
              <a:t> </a:t>
            </a:r>
            <a:r>
              <a:rPr lang="en-US" sz="2400" dirty="0" err="1"/>
              <a:t>sifat</a:t>
            </a:r>
            <a:r>
              <a:rPr lang="en-US" sz="2400" dirty="0"/>
              <a:t> </a:t>
            </a:r>
            <a:r>
              <a:rPr lang="en-US" sz="2400" dirty="0" err="1"/>
              <a:t>buruk</a:t>
            </a:r>
            <a:r>
              <a:rPr lang="en-US" sz="2400" dirty="0"/>
              <a:t> </a:t>
            </a:r>
            <a:r>
              <a:rPr lang="en-US" sz="2400" dirty="0" err="1"/>
              <a:t>sangka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sifat</a:t>
            </a:r>
            <a:r>
              <a:rPr lang="en-US" sz="2400" dirty="0"/>
              <a:t> </a:t>
            </a:r>
            <a:r>
              <a:rPr lang="en-US" sz="2400" dirty="0" err="1"/>
              <a:t>diskriminasi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pemimpinnya</a:t>
            </a:r>
            <a:r>
              <a:rPr lang="en-US" sz="2400" dirty="0"/>
              <a:t>.</a:t>
            </a:r>
          </a:p>
          <a:p>
            <a:pPr marL="352425" indent="-352425" algn="just">
              <a:buNone/>
            </a:pP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844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139</TotalTime>
  <Words>675</Words>
  <Application>Microsoft Office PowerPoint</Application>
  <PresentationFormat>On-screen Show (4:3)</PresentationFormat>
  <Paragraphs>161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PERTEMUAN KE-3 Sistem dan fungsi-fungsi manajemen</vt:lpstr>
      <vt:lpstr>SISTEM-SISTEM MANAJEMEN</vt:lpstr>
      <vt:lpstr> 1. Paternalistik management  (Manajemen bapak)  </vt:lpstr>
      <vt:lpstr>PowerPoint Presentation</vt:lpstr>
      <vt:lpstr>PowerPoint Presentation</vt:lpstr>
      <vt:lpstr> 2. Closed Management (Manajemen tertutup)</vt:lpstr>
      <vt:lpstr>PowerPoint Presentation</vt:lpstr>
      <vt:lpstr>3. Open management (Manajemen terbuka)</vt:lpstr>
      <vt:lpstr>PowerPoint Presentation</vt:lpstr>
      <vt:lpstr>PowerPoint Presentation</vt:lpstr>
      <vt:lpstr>  4. Democratic Management  (Manajemen Demokrasi)  </vt:lpstr>
      <vt:lpstr>PowerPoint Presentation</vt:lpstr>
      <vt:lpstr>FUNGSI-FUNGSI MANAJEMEN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2. Organizing (Fungsi Pengorganisasian) </vt:lpstr>
      <vt:lpstr>PowerPoint Presentation</vt:lpstr>
      <vt:lpstr>PowerPoint Presentation</vt:lpstr>
      <vt:lpstr>PowerPoint Presentation</vt:lpstr>
      <vt:lpstr> 3. Directing (Fungsi Pengarahan) </vt:lpstr>
      <vt:lpstr> 4. Controlling  (Fungsi Pengendalian / Pengawasan)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KE-3 sistem, pendekatan dan fungsi-fungsi manajemen</dc:title>
  <dc:creator>Prof</dc:creator>
  <cp:lastModifiedBy>Prof</cp:lastModifiedBy>
  <cp:revision>7</cp:revision>
  <dcterms:created xsi:type="dcterms:W3CDTF">2016-09-28T06:43:08Z</dcterms:created>
  <dcterms:modified xsi:type="dcterms:W3CDTF">2016-09-28T09:02:10Z</dcterms:modified>
</cp:coreProperties>
</file>