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312" r:id="rId4"/>
    <p:sldId id="311" r:id="rId5"/>
    <p:sldId id="313" r:id="rId6"/>
    <p:sldId id="314" r:id="rId7"/>
    <p:sldId id="315" r:id="rId8"/>
    <p:sldId id="316" r:id="rId9"/>
    <p:sldId id="317" r:id="rId10"/>
    <p:sldId id="27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EAEAEA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24" autoAdjust="0"/>
  </p:normalViewPr>
  <p:slideViewPr>
    <p:cSldViewPr>
      <p:cViewPr varScale="1">
        <p:scale>
          <a:sx n="67" d="100"/>
          <a:sy n="67" d="100"/>
        </p:scale>
        <p:origin x="139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2114550" y="0"/>
          <a:ext cx="702945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Image" r:id="rId3" imgW="6565079" imgH="4761905" progId="">
                  <p:embed/>
                </p:oleObj>
              </mc:Choice>
              <mc:Fallback>
                <p:oleObj name="Image" r:id="rId3" imgW="6565079" imgH="4761905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14550" y="0"/>
                        <a:ext cx="702945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0"/>
            <a:ext cx="2133600" cy="320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3200400"/>
            <a:ext cx="9144000" cy="4572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3352800"/>
            <a:ext cx="2133600" cy="3505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0" y="4114800"/>
            <a:ext cx="6400800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33600" y="3232150"/>
            <a:ext cx="6477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508750"/>
            <a:ext cx="2133600" cy="152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BFB8728-9D02-4D5A-8B08-16CAC79E1C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57C9D-7046-45DF-8EB2-A6D1AEA9F9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4CFC5-6DB8-4ECE-8F53-BBC381F0FE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3175DFDC-9BF0-46AB-A181-A5A3A153F7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0E7F8-F21A-40AC-93AF-184E2ED2DB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7918C-FA71-4ED3-83BD-87149979D2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94E62-9082-40CB-96D8-7635D10E19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4B544-A231-47F6-8F7F-8AC5977C4B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BBAD1-B930-41C4-8115-52617F44C7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8401B-8C46-4EDC-98E9-1B2364AC5A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5D8FD-74FA-4DA5-97DC-0894874F76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DBDB9-6FB8-4178-9417-354DB18C91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6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gray">
          <a:xfrm>
            <a:off x="133350" y="6380163"/>
            <a:ext cx="304800" cy="334962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6567488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400800" y="6551613"/>
            <a:ext cx="2362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657600" y="65516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BB34F31-AAF7-4D13-8075-5CD49AEFD0D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2400" y="0"/>
            <a:ext cx="1371600" cy="7604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7772400" y="762000"/>
            <a:ext cx="1371600" cy="4800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655760"/>
            <a:ext cx="6400800" cy="1524000"/>
          </a:xfrm>
        </p:spPr>
        <p:txBody>
          <a:bodyPr/>
          <a:lstStyle/>
          <a:p>
            <a:pPr algn="ctr"/>
            <a:r>
              <a:rPr lang="en-US" sz="2400" dirty="0" smtClean="0"/>
              <a:t>ALGORITMA DAN PEMROGRAMAN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 </a:t>
            </a:r>
            <a:r>
              <a:rPr lang="en-US" sz="4400" dirty="0" err="1" smtClean="0">
                <a:solidFill>
                  <a:schemeClr val="accent1"/>
                </a:solidFill>
              </a:rPr>
              <a:t>Struktur</a:t>
            </a:r>
            <a:r>
              <a:rPr lang="en-US" sz="4400" dirty="0" smtClean="0">
                <a:solidFill>
                  <a:schemeClr val="accent1"/>
                </a:solidFill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</a:rPr>
              <a:t>Algoritma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IF31204</a:t>
            </a:r>
            <a:endParaRPr lang="en-US" dirty="0"/>
          </a:p>
        </p:txBody>
      </p:sp>
      <p:pic>
        <p:nvPicPr>
          <p:cNvPr id="5" name="Picture 4" descr="logo IF-bw PS 260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4748" y="571480"/>
            <a:ext cx="2098222" cy="209822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4953000"/>
            <a:ext cx="5167313" cy="414338"/>
          </a:xfrm>
          <a:ln/>
        </p:spPr>
        <p:txBody>
          <a:bodyPr/>
          <a:lstStyle/>
          <a:p>
            <a:pPr algn="dist">
              <a:lnSpc>
                <a:spcPct val="80000"/>
              </a:lnSpc>
            </a:pPr>
            <a:r>
              <a:rPr lang="en-US" sz="1600" b="0" dirty="0">
                <a:latin typeface="Arial" charset="0"/>
              </a:rPr>
              <a:t>Click to edit company slogan .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244042" y="3158616"/>
            <a:ext cx="472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Struktur</a:t>
            </a:r>
            <a:r>
              <a:rPr lang="en-US" sz="32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Runtunan</a:t>
            </a:r>
            <a:endParaRPr lang="en-US" sz="3200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2286000" y="3886200"/>
            <a:ext cx="4876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Terima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Kasih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Struktur</a:t>
            </a:r>
            <a:r>
              <a:rPr lang="en-U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6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Algoritma</a:t>
            </a:r>
            <a:endParaRPr lang="en-US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Struktur</a:t>
            </a:r>
            <a:r>
              <a:rPr lang="en-US" sz="32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Runtunan</a:t>
            </a:r>
            <a:endParaRPr lang="en-US" sz="3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Struktur</a:t>
            </a:r>
            <a:r>
              <a:rPr lang="en-US" sz="32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Pemilihan</a:t>
            </a:r>
            <a:endParaRPr lang="en-US" sz="3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FontTx/>
              <a:buChar char="-"/>
            </a:pPr>
            <a:r>
              <a:rPr lang="en-US" sz="3200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Struktur</a:t>
            </a:r>
            <a:r>
              <a:rPr lang="en-US" sz="32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Pengulangan</a:t>
            </a:r>
            <a:r>
              <a:rPr lang="en-US" sz="3200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US" sz="32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2" y="152400"/>
            <a:ext cx="8229600" cy="563563"/>
          </a:xfrm>
        </p:spPr>
        <p:txBody>
          <a:bodyPr/>
          <a:lstStyle/>
          <a:p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Pengertian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Struktur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Runtunan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2066923"/>
          </a:xfrm>
        </p:spPr>
        <p:txBody>
          <a:bodyPr/>
          <a:lstStyle/>
          <a:p>
            <a:pPr>
              <a:spcBef>
                <a:spcPts val="0"/>
              </a:spcBef>
              <a:buFontTx/>
              <a:buChar char="-"/>
            </a:pPr>
            <a:r>
              <a:rPr lang="en-US" sz="3200" b="0" kern="12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Struktur</a:t>
            </a:r>
            <a:r>
              <a:rPr lang="en-US" sz="3200" b="0" kern="12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0" kern="12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Algoritma</a:t>
            </a:r>
            <a:r>
              <a:rPr lang="en-US" sz="3200" b="0" kern="12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3200" b="0" kern="1200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sederhana</a:t>
            </a:r>
            <a:r>
              <a:rPr lang="en-US" sz="3200" b="0" kern="12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0" kern="12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3200" b="0" kern="12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0" kern="12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paling </a:t>
            </a:r>
            <a:r>
              <a:rPr lang="en-US" sz="3200" b="0" kern="1200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mendasar</a:t>
            </a:r>
            <a:endParaRPr lang="en-US" sz="3200" b="0" kern="1200" dirty="0" smtClean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3200" b="0" kern="12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Instruksi</a:t>
            </a:r>
            <a:r>
              <a:rPr lang="en-US" sz="3200" b="0" kern="12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0" kern="12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dijalankan</a:t>
            </a:r>
            <a:r>
              <a:rPr lang="en-US" sz="3200" b="0" kern="12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0" kern="12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secara</a:t>
            </a:r>
            <a:r>
              <a:rPr lang="en-US" sz="3200" b="0" kern="12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0" kern="1200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sekuensial</a:t>
            </a:r>
            <a:r>
              <a:rPr lang="en-US" sz="3200" b="0" kern="120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0" kern="12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(</a:t>
            </a:r>
            <a:r>
              <a:rPr lang="en-US" sz="3200" b="0" kern="12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berkelanjutan</a:t>
            </a:r>
            <a:r>
              <a:rPr lang="en-US" sz="3200" b="0" kern="12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)</a:t>
            </a:r>
          </a:p>
          <a:p>
            <a:pPr>
              <a:spcBef>
                <a:spcPts val="0"/>
              </a:spcBef>
              <a:buNone/>
            </a:pPr>
            <a:endParaRPr lang="en-US" sz="320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4" y="6572271"/>
            <a:ext cx="3619496" cy="220641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11" name="Picture 10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  <p:pic>
        <p:nvPicPr>
          <p:cNvPr id="15362" name="Picture 2" descr="https://encrypted-tbn1.gstatic.com/images?q=tbn:ANd9GcSy4yXU2OrXGtYj0XUH-RgjeiY4_IQJ_xvbDyrLlHUFPZLRx_oWc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8430" y="3429000"/>
            <a:ext cx="3465834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4" name="Picture 4" descr="https://encrypted-tbn2.gstatic.com/images?q=tbn:ANd9GcQXwPV3s-t2bsv2jhthqD-UNoff2qTr8J0KYFCgVJTUtPvCuGwUe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429000"/>
            <a:ext cx="352374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152400"/>
            <a:ext cx="8229600" cy="563563"/>
          </a:xfrm>
        </p:spPr>
        <p:txBody>
          <a:bodyPr/>
          <a:lstStyle/>
          <a:p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Ciri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Runtunan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2209799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Tiap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instruksi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dikerjakan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satu</a:t>
            </a:r>
            <a:r>
              <a:rPr lang="en-US" b="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persatu</a:t>
            </a:r>
            <a:endParaRPr lang="en-US" b="0" dirty="0" smtClean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b="0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Tidak</a:t>
            </a:r>
            <a:r>
              <a:rPr lang="en-US" b="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ada</a:t>
            </a:r>
            <a:r>
              <a:rPr lang="en-US" b="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pengulangan</a:t>
            </a:r>
            <a:r>
              <a:rPr lang="en-US" b="0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untuk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setiap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baris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instruksi</a:t>
            </a:r>
            <a:endParaRPr lang="en-US" b="0" dirty="0" smtClean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Akhir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instruksi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merupakan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akhir</a:t>
            </a:r>
            <a:r>
              <a:rPr lang="en-US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algoritma</a:t>
            </a:r>
            <a:endParaRPr lang="en-US" b="0" dirty="0" smtClean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  <a:p>
            <a:pPr marL="354013" indent="-354013">
              <a:lnSpc>
                <a:spcPct val="150000"/>
              </a:lnSpc>
              <a:spcBef>
                <a:spcPts val="0"/>
              </a:spcBef>
              <a:buNone/>
            </a:pPr>
            <a:endParaRPr lang="en-US" b="0" i="1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white">
          <a:xfrm>
            <a:off x="381000" y="6561162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Algoritma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Pemrograman</a:t>
            </a: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white">
          <a:xfrm>
            <a:off x="5143504" y="6565945"/>
            <a:ext cx="3619496" cy="22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Studi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Teknik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Informatika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  <p:pic>
        <p:nvPicPr>
          <p:cNvPr id="31746" name="Picture 2" descr="https://encrypted-tbn1.gstatic.com/images?q=tbn:ANd9GcR_WD6g6CcsYpYsZmbgJJbMH1fAr0-xhScYqH7rVsI147ov2rVWh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857496"/>
            <a:ext cx="7000924" cy="335757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40" y="152400"/>
            <a:ext cx="8229600" cy="563563"/>
          </a:xfrm>
        </p:spPr>
        <p:txBody>
          <a:bodyPr/>
          <a:lstStyle/>
          <a:p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Contoh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Kasus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Gaji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Karyawan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248275"/>
          </a:xfrm>
        </p:spPr>
        <p:txBody>
          <a:bodyPr/>
          <a:lstStyle/>
          <a:p>
            <a:pPr>
              <a:buNone/>
            </a:pP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Suatu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perusahaan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mempunyai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aturan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penggajian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sbb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:</a:t>
            </a:r>
          </a:p>
          <a:p>
            <a:pPr>
              <a:buNone/>
            </a:pP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1.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Gaji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setiap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karyawan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akan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sama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jumlahnya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265113" indent="-265113">
              <a:buNone/>
            </a:pP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2.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Gaji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karyawan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dihitung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dengan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cara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gaji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pokok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ditambah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tunjangan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dikurangi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pajak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265113" indent="-265113">
              <a:buNone/>
            </a:pP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3.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Pajak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berlaku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di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perusahaan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tersebut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adalah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10%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dari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gaji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pokok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sebelum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ditambah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tunjangan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>
              <a:buNone/>
            </a:pP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4.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Tunjangan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didapat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dari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perusahaan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adalah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20%.</a:t>
            </a:r>
          </a:p>
          <a:p>
            <a:pPr>
              <a:buNone/>
            </a:pP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5.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Gaji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pokok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bisa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berubah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tergantung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kebijakan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perusahaan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0" indent="0">
              <a:buNone/>
            </a:pPr>
            <a:endParaRPr lang="en-US" sz="2400" b="0" dirty="0" smtClean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Hitung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berapa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gaji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total yang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diperoleh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seorang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karyawan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di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perusahaan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tersebut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4" y="6572271"/>
            <a:ext cx="3619496" cy="220641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8" name="Picture 7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40" y="152400"/>
            <a:ext cx="8229600" cy="563563"/>
          </a:xfrm>
        </p:spPr>
        <p:txBody>
          <a:bodyPr/>
          <a:lstStyle/>
          <a:p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Contoh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dirty="0" err="1" smtClean="0">
                <a:latin typeface="Andalus" pitchFamily="18" charset="-78"/>
                <a:cs typeface="Andalus" pitchFamily="18" charset="-78"/>
              </a:rPr>
              <a:t>Algoritma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248275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Menghitung_Gaji_Total_Karyawan</a:t>
            </a:r>
            <a:endParaRPr lang="en-US" sz="2400" b="0" dirty="0" smtClean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{I.S. : </a:t>
            </a:r>
          </a:p>
          <a:p>
            <a:pPr>
              <a:spcBef>
                <a:spcPts val="0"/>
              </a:spcBef>
              <a:buNone/>
            </a:pP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{F.S. : </a:t>
            </a:r>
          </a:p>
          <a:p>
            <a:pPr>
              <a:spcBef>
                <a:spcPts val="0"/>
              </a:spcBef>
              <a:buNone/>
            </a:pPr>
            <a:r>
              <a:rPr lang="en-US" sz="2400" u="sng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Kamus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	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nama_karyawan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 :  </a:t>
            </a:r>
            <a:r>
              <a:rPr lang="en-US" sz="2400" u="sng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string</a:t>
            </a:r>
          </a:p>
          <a:p>
            <a:pPr>
              <a:spcBef>
                <a:spcPts val="0"/>
              </a:spcBef>
              <a:buNone/>
            </a:pP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	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gaji_pokok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	 : </a:t>
            </a:r>
            <a:r>
              <a:rPr lang="en-US" sz="2400" u="sng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integer</a:t>
            </a:r>
          </a:p>
          <a:p>
            <a:pPr>
              <a:spcBef>
                <a:spcPts val="0"/>
              </a:spcBef>
              <a:buNone/>
            </a:pP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	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pajak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tunjangan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gaji_total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 :  </a:t>
            </a:r>
            <a:r>
              <a:rPr lang="en-US" sz="2400" u="sng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real</a:t>
            </a:r>
          </a:p>
          <a:p>
            <a:pPr>
              <a:spcBef>
                <a:spcPts val="0"/>
              </a:spcBef>
              <a:buNone/>
            </a:pPr>
            <a:r>
              <a:rPr lang="en-US" sz="2400" u="sng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Algoritma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	</a:t>
            </a:r>
            <a:r>
              <a:rPr lang="en-US" sz="2400" u="sng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Input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(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nama_karyawan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gaji_pokok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	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pajak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 0.1 *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gaji_pokok</a:t>
            </a:r>
            <a:endParaRPr lang="en-US" sz="2400" b="0" dirty="0" smtClean="0">
              <a:solidFill>
                <a:srgbClr val="000099"/>
              </a:solidFill>
              <a:latin typeface="Andalus" pitchFamily="18" charset="-78"/>
              <a:cs typeface="Andalus" pitchFamily="18" charset="-78"/>
              <a:sym typeface="Wingdings" pitchFamily="2" charset="2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	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tunjangan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  0.2 *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gaji_pokok</a:t>
            </a:r>
            <a:endParaRPr lang="en-US" sz="2400" b="0" dirty="0" smtClean="0">
              <a:solidFill>
                <a:srgbClr val="000099"/>
              </a:solidFill>
              <a:latin typeface="Andalus" pitchFamily="18" charset="-78"/>
              <a:cs typeface="Andalus" pitchFamily="18" charset="-78"/>
              <a:sym typeface="Wingdings" pitchFamily="2" charset="2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	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gaji_total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 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gaji_pokok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 +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tunjangan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 – 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pajak</a:t>
            </a:r>
            <a:endParaRPr lang="en-US" sz="2400" b="0" dirty="0" smtClean="0">
              <a:solidFill>
                <a:srgbClr val="000099"/>
              </a:solidFill>
              <a:latin typeface="Andalus" pitchFamily="18" charset="-78"/>
              <a:cs typeface="Andalus" pitchFamily="18" charset="-78"/>
              <a:sym typeface="Wingdings" pitchFamily="2" charset="2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	</a:t>
            </a:r>
            <a:r>
              <a:rPr lang="en-US" sz="2400" u="sng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Output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(</a:t>
            </a:r>
            <a:r>
              <a:rPr lang="en-US" sz="2400" b="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gaji_total</a:t>
            </a:r>
            <a:r>
              <a:rPr lang="en-US" sz="2400" b="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)</a:t>
            </a:r>
            <a:endParaRPr lang="en-US" sz="2400" b="0" dirty="0">
              <a:solidFill>
                <a:srgbClr val="000099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Pemrograman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4" y="6572271"/>
            <a:ext cx="3619496" cy="220641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8" name="Picture 7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7384" y="1290051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user </a:t>
            </a:r>
            <a:r>
              <a:rPr lang="en-US" sz="240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memasukkan</a:t>
            </a:r>
            <a:r>
              <a:rPr lang="en-US" sz="240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nama</a:t>
            </a:r>
            <a:r>
              <a:rPr lang="en-US" sz="240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karyawan</a:t>
            </a:r>
            <a:r>
              <a:rPr lang="en-US" sz="240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40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gaji</a:t>
            </a:r>
            <a:r>
              <a:rPr lang="en-US" sz="240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pokok</a:t>
            </a:r>
            <a:r>
              <a:rPr lang="en-US" sz="2400" dirty="0" smtClean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}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05040" y="1661865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menampilkan</a:t>
            </a:r>
            <a:r>
              <a:rPr lang="en-US" sz="240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gaji</a:t>
            </a:r>
            <a:r>
              <a:rPr lang="en-US" sz="240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 total </a:t>
            </a:r>
            <a:r>
              <a:rPr lang="en-US" sz="2400" dirty="0" err="1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karyawan</a:t>
            </a:r>
            <a:r>
              <a:rPr lang="en-US" sz="2400" dirty="0">
                <a:solidFill>
                  <a:srgbClr val="000099"/>
                </a:solidFill>
                <a:latin typeface="Andalus" pitchFamily="18" charset="-78"/>
                <a:cs typeface="Andalus" pitchFamily="18" charset="-78"/>
              </a:rPr>
              <a:t>}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353888" y="6580584"/>
            <a:ext cx="2514600" cy="304800"/>
          </a:xfrm>
        </p:spPr>
        <p:txBody>
          <a:bodyPr/>
          <a:lstStyle/>
          <a:p>
            <a:r>
              <a:rPr lang="en-US" dirty="0" err="1" smtClean="0">
                <a:solidFill>
                  <a:srgbClr val="CCFF99"/>
                </a:solidFill>
              </a:rPr>
              <a:t>Algoritma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dan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Pemrograman</a:t>
            </a:r>
            <a:endParaRPr lang="en-US" dirty="0">
              <a:solidFill>
                <a:srgbClr val="CCFF99"/>
              </a:solidFill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44992" y="6580584"/>
            <a:ext cx="3619496" cy="3048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CCFF99"/>
                </a:solidFill>
              </a:rPr>
              <a:t>Program </a:t>
            </a:r>
            <a:r>
              <a:rPr lang="en-US" dirty="0" err="1" smtClean="0">
                <a:solidFill>
                  <a:srgbClr val="CCFF99"/>
                </a:solidFill>
              </a:rPr>
              <a:t>Studi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Teknik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Informatika</a:t>
            </a:r>
            <a:endParaRPr lang="en-US" dirty="0">
              <a:solidFill>
                <a:srgbClr val="CCFF99"/>
              </a:solidFill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82882" y="152400"/>
            <a:ext cx="7270518" cy="563563"/>
          </a:xfrm>
        </p:spPr>
        <p:txBody>
          <a:bodyPr/>
          <a:lstStyle/>
          <a:p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Struktur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Pemilihan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714480" y="1431560"/>
            <a:ext cx="5653110" cy="685800"/>
            <a:chOff x="1296" y="1824"/>
            <a:chExt cx="2976" cy="432"/>
          </a:xfrm>
        </p:grpSpPr>
        <p:sp>
          <p:nvSpPr>
            <p:cNvPr id="8810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07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7030A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08" name="Text Box 44"/>
            <p:cNvSpPr txBox="1">
              <a:spLocks noChangeArrowheads="1"/>
            </p:cNvSpPr>
            <p:nvPr/>
          </p:nvSpPr>
          <p:spPr bwMode="gray">
            <a:xfrm>
              <a:off x="1764" y="1934"/>
              <a:ext cx="216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Analisis</a:t>
              </a:r>
              <a:r>
                <a:rPr lang="en-US" sz="2400" b="1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terhadap</a:t>
              </a:r>
              <a:r>
                <a:rPr lang="en-US" sz="2400" b="1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Satu</a:t>
              </a:r>
              <a:r>
                <a:rPr lang="en-US" sz="2400" b="1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Kasus</a:t>
              </a:r>
              <a:endParaRPr lang="en-US" sz="2400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09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187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1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1714480" y="2667000"/>
            <a:ext cx="5653110" cy="685800"/>
            <a:chOff x="1296" y="1824"/>
            <a:chExt cx="2976" cy="432"/>
          </a:xfrm>
          <a:solidFill>
            <a:srgbClr val="FF0000"/>
          </a:solidFill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rgbClr val="000099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18" name="Text Box 54"/>
            <p:cNvSpPr txBox="1">
              <a:spLocks noChangeArrowheads="1"/>
            </p:cNvSpPr>
            <p:nvPr/>
          </p:nvSpPr>
          <p:spPr bwMode="gray">
            <a:xfrm>
              <a:off x="1764" y="1934"/>
              <a:ext cx="216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Analisis</a:t>
              </a:r>
              <a:r>
                <a:rPr lang="en-US" sz="2400" b="1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terhadap</a:t>
              </a:r>
              <a:r>
                <a:rPr lang="en-US" sz="2400" b="1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Dua</a:t>
              </a:r>
              <a:r>
                <a:rPr lang="en-US" sz="2400" b="1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Kasus</a:t>
              </a:r>
              <a:r>
                <a:rPr lang="en-US" sz="2400" b="1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endParaRPr lang="en-US" sz="2400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000099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19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187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2</a:t>
              </a:r>
              <a:endParaRPr lang="en-US" sz="2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714480" y="3886208"/>
            <a:ext cx="5653110" cy="685800"/>
            <a:chOff x="1296" y="1824"/>
            <a:chExt cx="2976" cy="432"/>
          </a:xfrm>
        </p:grpSpPr>
        <p:sp>
          <p:nvSpPr>
            <p:cNvPr id="88121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22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tx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23" name="Text Box 59"/>
            <p:cNvSpPr txBox="1">
              <a:spLocks noChangeArrowheads="1"/>
            </p:cNvSpPr>
            <p:nvPr/>
          </p:nvSpPr>
          <p:spPr bwMode="gray">
            <a:xfrm>
              <a:off x="1760" y="1934"/>
              <a:ext cx="248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Analisis</a:t>
              </a:r>
              <a:r>
                <a:rPr lang="en-US" sz="2400" b="1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terhadap</a:t>
              </a:r>
              <a:r>
                <a:rPr lang="en-US" sz="2400" b="1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Banyak</a:t>
              </a:r>
              <a:r>
                <a:rPr lang="en-US" sz="2400" b="1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Kasus</a:t>
              </a:r>
              <a:endParaRPr lang="en-US" sz="2400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88124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187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3</a:t>
              </a:r>
              <a:endParaRPr lang="en-US" sz="2400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</p:grpSp>
      <p:pic>
        <p:nvPicPr>
          <p:cNvPr id="21" name="Picture 20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6261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90600"/>
            <a:ext cx="7772400" cy="51816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3600" b="1" kern="12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Bentuk</a:t>
            </a:r>
            <a:r>
              <a:rPr lang="en-US" sz="3600" b="1" kern="1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b="1" kern="12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Umum</a:t>
            </a:r>
            <a:r>
              <a:rPr lang="en-US" sz="3600" b="1" kern="1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600" kern="12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:</a:t>
            </a:r>
          </a:p>
          <a:p>
            <a:pPr marL="2863850" indent="-2144713">
              <a:spcBef>
                <a:spcPts val="0"/>
              </a:spcBef>
              <a:buNone/>
            </a:pPr>
            <a:r>
              <a:rPr lang="en-US" sz="3200" i="1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Inisialisasi</a:t>
            </a:r>
            <a:r>
              <a:rPr lang="en-US" sz="3200" i="1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{</a:t>
            </a:r>
            <a:r>
              <a:rPr lang="en-US" sz="32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pemberian</a:t>
            </a: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harga</a:t>
            </a: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awal</a:t>
            </a: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terhadap</a:t>
            </a: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sebuah</a:t>
            </a: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variabel</a:t>
            </a: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}</a:t>
            </a:r>
          </a:p>
          <a:p>
            <a:pPr>
              <a:spcBef>
                <a:spcPts val="0"/>
              </a:spcBef>
              <a:buNone/>
            </a:pPr>
            <a:r>
              <a:rPr lang="en-US" sz="3200" kern="12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       </a:t>
            </a:r>
            <a:r>
              <a:rPr lang="en-US" sz="3200" u="sng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if</a:t>
            </a: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(</a:t>
            </a:r>
            <a:r>
              <a:rPr lang="en-US" sz="3200" kern="12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kondisi</a:t>
            </a: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      </a:t>
            </a:r>
            <a:r>
              <a:rPr lang="en-US" sz="3200" u="sng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then</a:t>
            </a:r>
          </a:p>
          <a:p>
            <a:pPr marL="1528763" indent="-1528763">
              <a:spcBef>
                <a:spcPts val="0"/>
              </a:spcBef>
              <a:buNone/>
            </a:pP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         {</a:t>
            </a:r>
            <a:r>
              <a:rPr lang="en-US" sz="3200" kern="12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aksi</a:t>
            </a:r>
            <a:r>
              <a:rPr lang="en-US" sz="3200" kern="1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3200" kern="12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harus</a:t>
            </a:r>
            <a:r>
              <a:rPr lang="en-US" sz="3200" kern="1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kern="12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dikerjakan</a:t>
            </a:r>
            <a:r>
              <a:rPr lang="en-US" sz="3200" kern="1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3200" kern="12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jika</a:t>
            </a:r>
            <a:r>
              <a:rPr lang="en-US" sz="3200" kern="1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kern="12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kondisi</a:t>
            </a:r>
            <a:r>
              <a:rPr lang="en-US" sz="3200" kern="1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kern="1200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bernilai</a:t>
            </a:r>
            <a:r>
              <a:rPr lang="en-US" sz="3200" kern="12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true</a:t>
            </a: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}</a:t>
            </a:r>
          </a:p>
          <a:p>
            <a:pPr>
              <a:spcBef>
                <a:spcPts val="0"/>
              </a:spcBef>
              <a:buNone/>
            </a:pPr>
            <a:r>
              <a:rPr lang="en-US" sz="32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   </a:t>
            </a:r>
            <a:r>
              <a:rPr lang="en-US" sz="3200" u="sng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endif</a:t>
            </a:r>
            <a:endParaRPr lang="en-US" sz="3200" u="sng" kern="1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78904"/>
            <a:ext cx="8001000" cy="685800"/>
          </a:xfrm>
        </p:spPr>
        <p:txBody>
          <a:bodyPr/>
          <a:lstStyle/>
          <a:p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1" dirty="0" err="1" smtClean="0">
                <a:latin typeface="Andalus" pitchFamily="18" charset="-78"/>
                <a:cs typeface="Andalus" pitchFamily="18" charset="-78"/>
              </a:rPr>
              <a:t>Analisis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1" dirty="0" err="1" smtClean="0">
                <a:latin typeface="Andalus" pitchFamily="18" charset="-78"/>
                <a:cs typeface="Andalus" pitchFamily="18" charset="-78"/>
              </a:rPr>
              <a:t>Terhadap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1" dirty="0" err="1" smtClean="0">
                <a:latin typeface="Andalus" pitchFamily="18" charset="-78"/>
                <a:cs typeface="Andalus" pitchFamily="18" charset="-78"/>
              </a:rPr>
              <a:t>Satu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1" dirty="0" err="1" smtClean="0">
                <a:latin typeface="Andalus" pitchFamily="18" charset="-78"/>
                <a:cs typeface="Andalus" pitchFamily="18" charset="-78"/>
              </a:rPr>
              <a:t>Kasus</a:t>
            </a:r>
            <a:endParaRPr lang="id-ID" sz="3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580584"/>
            <a:ext cx="2514600" cy="304800"/>
          </a:xfrm>
        </p:spPr>
        <p:txBody>
          <a:bodyPr/>
          <a:lstStyle/>
          <a:p>
            <a:r>
              <a:rPr lang="en-US" dirty="0" err="1" smtClean="0">
                <a:solidFill>
                  <a:srgbClr val="CCFF99"/>
                </a:solidFill>
              </a:rPr>
              <a:t>Algoritma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dan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Pemrograman</a:t>
            </a:r>
            <a:endParaRPr lang="en-US" dirty="0">
              <a:solidFill>
                <a:srgbClr val="CCFF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6640" y="6580584"/>
            <a:ext cx="3619496" cy="3048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CCFF99"/>
                </a:solidFill>
              </a:rPr>
              <a:t>Program </a:t>
            </a:r>
            <a:r>
              <a:rPr lang="en-US" dirty="0" err="1" smtClean="0">
                <a:solidFill>
                  <a:srgbClr val="CCFF99"/>
                </a:solidFill>
              </a:rPr>
              <a:t>Studi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Teknik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Informatika</a:t>
            </a:r>
            <a:endParaRPr lang="en-US" dirty="0">
              <a:solidFill>
                <a:srgbClr val="CCFF99"/>
              </a:solidFill>
            </a:endParaRPr>
          </a:p>
        </p:txBody>
      </p:sp>
      <p:pic>
        <p:nvPicPr>
          <p:cNvPr id="8" name="Picture 7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37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48275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4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Menentukan_Kelulusan</a:t>
            </a:r>
            <a:endParaRPr lang="en-US" sz="2400" kern="1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{I.S.  :</a:t>
            </a:r>
          </a:p>
          <a:p>
            <a:pPr marL="974725" indent="-974725">
              <a:spcBef>
                <a:spcPts val="0"/>
              </a:spcBef>
              <a:buNone/>
            </a:pPr>
            <a:r>
              <a:rPr lang="en-US" sz="24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{F.S. :</a:t>
            </a:r>
          </a:p>
          <a:p>
            <a:pPr marL="974725" indent="-974725">
              <a:spcBef>
                <a:spcPts val="0"/>
              </a:spcBef>
              <a:buNone/>
            </a:pPr>
            <a:r>
              <a:rPr lang="en-US" sz="2400" u="sng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Kamus</a:t>
            </a:r>
            <a:r>
              <a:rPr lang="en-US" sz="24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</a:t>
            </a:r>
          </a:p>
          <a:p>
            <a:pPr marL="974725" indent="-974725">
              <a:spcBef>
                <a:spcPts val="0"/>
              </a:spcBef>
              <a:buNone/>
            </a:pPr>
            <a:r>
              <a:rPr lang="en-US" sz="24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</a:t>
            </a:r>
            <a:r>
              <a:rPr lang="en-US" sz="24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nilai</a:t>
            </a:r>
            <a:r>
              <a:rPr lang="en-US" sz="24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: </a:t>
            </a:r>
            <a:r>
              <a:rPr lang="en-US" sz="2400" u="sng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integer</a:t>
            </a:r>
          </a:p>
          <a:p>
            <a:pPr marL="974725" indent="-974725">
              <a:spcBef>
                <a:spcPts val="0"/>
              </a:spcBef>
              <a:buNone/>
            </a:pPr>
            <a:r>
              <a:rPr lang="en-US" sz="24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</a:t>
            </a:r>
            <a:r>
              <a:rPr lang="en-US" sz="24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keterangan</a:t>
            </a:r>
            <a:r>
              <a:rPr lang="en-US" sz="24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: </a:t>
            </a:r>
            <a:r>
              <a:rPr lang="en-US" sz="2400" u="sng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string</a:t>
            </a:r>
          </a:p>
          <a:p>
            <a:pPr marL="974725" indent="-974725">
              <a:spcBef>
                <a:spcPts val="0"/>
              </a:spcBef>
              <a:buNone/>
            </a:pPr>
            <a:r>
              <a:rPr lang="en-US" sz="2400" u="sng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Algoritma</a:t>
            </a:r>
            <a:r>
              <a:rPr lang="en-US" sz="24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</a:t>
            </a:r>
          </a:p>
          <a:p>
            <a:pPr marL="974725" indent="-974725">
              <a:spcBef>
                <a:spcPts val="0"/>
              </a:spcBef>
              <a:buNone/>
            </a:pPr>
            <a:r>
              <a:rPr lang="en-US" sz="24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   </a:t>
            </a:r>
            <a:r>
              <a:rPr lang="en-US" sz="2400" u="sng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Input</a:t>
            </a:r>
            <a:r>
              <a:rPr lang="en-US" sz="24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(</a:t>
            </a:r>
            <a:r>
              <a:rPr lang="en-US" sz="24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nilai</a:t>
            </a:r>
            <a:r>
              <a:rPr lang="en-US" sz="24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)</a:t>
            </a:r>
            <a:r>
              <a:rPr lang="en-US" sz="24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		</a:t>
            </a:r>
          </a:p>
          <a:p>
            <a:pPr marL="974725" indent="-974725">
              <a:spcBef>
                <a:spcPts val="0"/>
              </a:spcBef>
              <a:buNone/>
            </a:pPr>
            <a:r>
              <a:rPr lang="en-US" sz="24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    </a:t>
            </a:r>
            <a:r>
              <a:rPr lang="en-US" sz="24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keterangan</a:t>
            </a:r>
            <a:r>
              <a:rPr lang="en-US" sz="24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  ‘</a:t>
            </a:r>
            <a:r>
              <a:rPr lang="en-US" sz="24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Tidak</a:t>
            </a:r>
            <a:r>
              <a:rPr lang="en-US" sz="24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 Lulus’	</a:t>
            </a:r>
          </a:p>
          <a:p>
            <a:pPr marL="974725" indent="-974725">
              <a:spcBef>
                <a:spcPts val="0"/>
              </a:spcBef>
              <a:buNone/>
            </a:pPr>
            <a:r>
              <a:rPr lang="en-US" sz="24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    </a:t>
            </a:r>
            <a:r>
              <a:rPr lang="en-US" sz="2400" u="sng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If</a:t>
            </a:r>
            <a:r>
              <a:rPr lang="en-US" sz="24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 (</a:t>
            </a:r>
            <a:r>
              <a:rPr lang="en-US" sz="24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nilai</a:t>
            </a:r>
            <a:r>
              <a:rPr lang="en-US" sz="24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 ≥ 60)</a:t>
            </a:r>
          </a:p>
          <a:p>
            <a:pPr marL="974725" indent="-974725">
              <a:spcBef>
                <a:spcPts val="0"/>
              </a:spcBef>
              <a:buNone/>
            </a:pPr>
            <a:r>
              <a:rPr lang="en-US" sz="24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        </a:t>
            </a:r>
            <a:r>
              <a:rPr lang="en-US" sz="2400" u="sng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Then</a:t>
            </a:r>
          </a:p>
          <a:p>
            <a:pPr marL="974725" indent="-974725">
              <a:spcBef>
                <a:spcPts val="0"/>
              </a:spcBef>
              <a:buNone/>
            </a:pPr>
            <a:r>
              <a:rPr lang="en-US" sz="24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           </a:t>
            </a:r>
            <a:r>
              <a:rPr lang="en-US" sz="24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keterangan</a:t>
            </a:r>
            <a:r>
              <a:rPr lang="en-US" sz="24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   ‘Lulus’</a:t>
            </a:r>
          </a:p>
          <a:p>
            <a:pPr marL="974725" indent="-974725">
              <a:spcBef>
                <a:spcPts val="0"/>
              </a:spcBef>
              <a:buNone/>
            </a:pPr>
            <a:r>
              <a:rPr lang="en-US" sz="24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    </a:t>
            </a:r>
            <a:r>
              <a:rPr lang="en-US" sz="2400" u="sng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EndIf</a:t>
            </a:r>
            <a:endParaRPr lang="en-US" sz="2400" u="sng" kern="1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  <a:sym typeface="Wingdings" pitchFamily="2" charset="2"/>
            </a:endParaRPr>
          </a:p>
          <a:p>
            <a:pPr marL="974725" indent="-974725">
              <a:spcBef>
                <a:spcPts val="0"/>
              </a:spcBef>
              <a:buNone/>
            </a:pPr>
            <a:r>
              <a:rPr lang="en-US" sz="24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    </a:t>
            </a:r>
            <a:r>
              <a:rPr lang="en-US" sz="2400" u="sng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output</a:t>
            </a:r>
            <a:r>
              <a:rPr lang="en-US" sz="24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(</a:t>
            </a:r>
            <a:r>
              <a:rPr lang="en-US" sz="2400" kern="12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keterangan</a:t>
            </a:r>
            <a:r>
              <a:rPr lang="en-US" sz="2400" kern="12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)        </a:t>
            </a:r>
            <a:endParaRPr lang="en-US" sz="2400" kern="1200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01000" cy="685800"/>
          </a:xfrm>
        </p:spPr>
        <p:txBody>
          <a:bodyPr/>
          <a:lstStyle/>
          <a:p>
            <a:r>
              <a:rPr lang="en-US" sz="3200" b="1" dirty="0" err="1" smtClean="0">
                <a:latin typeface="Andalus" pitchFamily="18" charset="-78"/>
                <a:cs typeface="Andalus" pitchFamily="18" charset="-78"/>
              </a:rPr>
              <a:t>Contoh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200" b="1" dirty="0" err="1" smtClean="0">
                <a:latin typeface="Andalus" pitchFamily="18" charset="-78"/>
                <a:cs typeface="Andalus" pitchFamily="18" charset="-78"/>
              </a:rPr>
              <a:t>Kasus</a:t>
            </a:r>
            <a:endParaRPr lang="id-ID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53888" y="6546476"/>
            <a:ext cx="2514600" cy="229001"/>
          </a:xfrm>
        </p:spPr>
        <p:txBody>
          <a:bodyPr/>
          <a:lstStyle/>
          <a:p>
            <a:r>
              <a:rPr lang="en-US" dirty="0" err="1" smtClean="0">
                <a:solidFill>
                  <a:srgbClr val="CCFF99"/>
                </a:solidFill>
              </a:rPr>
              <a:t>Algoritma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dan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Pemrograman</a:t>
            </a:r>
            <a:endParaRPr lang="en-US" dirty="0">
              <a:solidFill>
                <a:srgbClr val="CCFF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44992" y="6546476"/>
            <a:ext cx="3619496" cy="229001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CCFF99"/>
                </a:solidFill>
              </a:rPr>
              <a:t>Program </a:t>
            </a:r>
            <a:r>
              <a:rPr lang="en-US" dirty="0" err="1" smtClean="0">
                <a:solidFill>
                  <a:srgbClr val="CCFF99"/>
                </a:solidFill>
              </a:rPr>
              <a:t>Studi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Teknik</a:t>
            </a:r>
            <a:r>
              <a:rPr lang="en-US" dirty="0" smtClean="0">
                <a:solidFill>
                  <a:srgbClr val="CCFF99"/>
                </a:solidFill>
              </a:rPr>
              <a:t> </a:t>
            </a:r>
            <a:r>
              <a:rPr lang="en-US" dirty="0" err="1" smtClean="0">
                <a:solidFill>
                  <a:srgbClr val="CCFF99"/>
                </a:solidFill>
              </a:rPr>
              <a:t>Informatika</a:t>
            </a:r>
            <a:endParaRPr lang="en-US" dirty="0">
              <a:solidFill>
                <a:srgbClr val="CCFF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6630" y="1261749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User </a:t>
            </a:r>
            <a:r>
              <a:rPr lang="en-US" sz="2400" b="1" dirty="0" err="1" smtClean="0">
                <a:latin typeface="Andalus" pitchFamily="18" charset="-78"/>
                <a:cs typeface="Andalus" pitchFamily="18" charset="-78"/>
              </a:rPr>
              <a:t>memasukkan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 smtClean="0">
                <a:latin typeface="Andalus" pitchFamily="18" charset="-78"/>
                <a:cs typeface="Andalus" pitchFamily="18" charset="-78"/>
              </a:rPr>
              <a:t>sebuah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 smtClean="0">
                <a:latin typeface="Andalus" pitchFamily="18" charset="-78"/>
                <a:cs typeface="Andalus" pitchFamily="18" charset="-78"/>
              </a:rPr>
              <a:t>nilai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}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1627759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ndalus" pitchFamily="18" charset="-78"/>
                <a:cs typeface="Andalus" pitchFamily="18" charset="-78"/>
              </a:rPr>
              <a:t>menampilkan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 smtClean="0">
                <a:latin typeface="Andalus" pitchFamily="18" charset="-78"/>
                <a:cs typeface="Andalus" pitchFamily="18" charset="-78"/>
              </a:rPr>
              <a:t>keterangan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 “lulus” </a:t>
            </a:r>
            <a:r>
              <a:rPr lang="en-US" sz="2400" b="1" dirty="0" err="1" smtClean="0">
                <a:latin typeface="Andalus" pitchFamily="18" charset="-78"/>
                <a:cs typeface="Andalus" pitchFamily="18" charset="-78"/>
              </a:rPr>
              <a:t>atau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 “</a:t>
            </a:r>
            <a:r>
              <a:rPr lang="en-US" sz="2400" b="1" dirty="0" err="1" smtClean="0">
                <a:latin typeface="Andalus" pitchFamily="18" charset="-78"/>
                <a:cs typeface="Andalus" pitchFamily="18" charset="-78"/>
              </a:rPr>
              <a:t>tidak</a:t>
            </a:r>
            <a:r>
              <a:rPr lang="en-US" sz="2400" b="1" dirty="0" smtClean="0">
                <a:latin typeface="Andalus" pitchFamily="18" charset="-78"/>
                <a:cs typeface="Andalus" pitchFamily="18" charset="-78"/>
              </a:rPr>
              <a:t> lulus”}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386104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{</a:t>
            </a:r>
            <a:r>
              <a:rPr lang="en-US" sz="2400" b="1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Inisialisasi</a:t>
            </a:r>
            <a:r>
              <a:rPr lang="en-US" sz="24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}</a:t>
            </a:r>
            <a:endParaRPr lang="en-US" sz="2400" b="1" dirty="0"/>
          </a:p>
        </p:txBody>
      </p:sp>
      <p:pic>
        <p:nvPicPr>
          <p:cNvPr id="11" name="Picture 10" descr="logo IF-bw PS 26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96" y="142852"/>
            <a:ext cx="541976" cy="49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49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Abstrak Black">
  <a:themeElements>
    <a:clrScheme name="sample 3">
      <a:dk1>
        <a:srgbClr val="000000"/>
      </a:dk1>
      <a:lt1>
        <a:srgbClr val="FFFFFF"/>
      </a:lt1>
      <a:dk2>
        <a:srgbClr val="1B4E63"/>
      </a:dk2>
      <a:lt2>
        <a:srgbClr val="DDDDDD"/>
      </a:lt2>
      <a:accent1>
        <a:srgbClr val="328C83"/>
      </a:accent1>
      <a:accent2>
        <a:srgbClr val="DC8300"/>
      </a:accent2>
      <a:accent3>
        <a:srgbClr val="FFFFFF"/>
      </a:accent3>
      <a:accent4>
        <a:srgbClr val="000000"/>
      </a:accent4>
      <a:accent5>
        <a:srgbClr val="ADC5C1"/>
      </a:accent5>
      <a:accent6>
        <a:srgbClr val="C77600"/>
      </a:accent6>
      <a:hlink>
        <a:srgbClr val="9DC03C"/>
      </a:hlink>
      <a:folHlink>
        <a:srgbClr val="2F87D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Abstrak Black</Template>
  <TotalTime>763</TotalTime>
  <Words>319</Words>
  <Application>Microsoft Office PowerPoint</Application>
  <PresentationFormat>On-screen Show (4:3)</PresentationFormat>
  <Paragraphs>89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Andalus</vt:lpstr>
      <vt:lpstr>Arial</vt:lpstr>
      <vt:lpstr>Times New Roman</vt:lpstr>
      <vt:lpstr>Verdana</vt:lpstr>
      <vt:lpstr>Wingdings</vt:lpstr>
      <vt:lpstr>Abstrak Black</vt:lpstr>
      <vt:lpstr>Image</vt:lpstr>
      <vt:lpstr>ALGORITMA DAN PEMROGRAMAN  Struktur Algoritma</vt:lpstr>
      <vt:lpstr>Struktur Algoritma</vt:lpstr>
      <vt:lpstr>Pengertian Struktur Runtunan</vt:lpstr>
      <vt:lpstr>Ciri Runtunan</vt:lpstr>
      <vt:lpstr>Contoh Kasus Gaji Karyawan </vt:lpstr>
      <vt:lpstr>Contoh Algoritma</vt:lpstr>
      <vt:lpstr>Struktur Pemilihan</vt:lpstr>
      <vt:lpstr> Analisis Terhadap Satu Kasus</vt:lpstr>
      <vt:lpstr>Contoh Kasus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ALGORITMA DAN PEMROGRAMAN Silabus</dc:title>
  <dc:creator>DosenIF-1</dc:creator>
  <cp:lastModifiedBy>Tati Harihayati</cp:lastModifiedBy>
  <cp:revision>83</cp:revision>
  <dcterms:created xsi:type="dcterms:W3CDTF">2012-09-16T07:54:25Z</dcterms:created>
  <dcterms:modified xsi:type="dcterms:W3CDTF">2016-09-30T01:24:16Z</dcterms:modified>
</cp:coreProperties>
</file>