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719" autoAdjust="0"/>
  </p:normalViewPr>
  <p:slideViewPr>
    <p:cSldViewPr>
      <p:cViewPr varScale="1">
        <p:scale>
          <a:sx n="40" d="100"/>
          <a:sy n="40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797A9-D144-482F-9B3D-86C7B87BD2F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9B823-CCE0-42A9-88B8-3B6A3625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CISA </a:t>
            </a:r>
            <a:r>
              <a:rPr lang="en-US" smtClean="0"/>
              <a:t>Review manual</a:t>
            </a:r>
            <a:r>
              <a:rPr lang="en-US" baseline="0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9B823-CCE0-42A9-88B8-3B6A36252C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CISA Review manual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9B823-CCE0-42A9-88B8-3B6A36252C8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63" name="Picture 171" descr="8"/>
          <p:cNvPicPr>
            <a:picLocks noChangeArrowheads="1"/>
          </p:cNvPicPr>
          <p:nvPr/>
        </p:nvPicPr>
        <p:blipFill>
          <a:blip r:embed="rId2" cstate="print"/>
          <a:srcRect l="200"/>
          <a:stretch>
            <a:fillRect/>
          </a:stretch>
        </p:blipFill>
        <p:spPr bwMode="auto">
          <a:xfrm>
            <a:off x="0" y="5168900"/>
            <a:ext cx="9140825" cy="1700213"/>
          </a:xfrm>
          <a:prstGeom prst="rect">
            <a:avLst/>
          </a:prstGeom>
          <a:noFill/>
        </p:spPr>
      </p:pic>
      <p:pic>
        <p:nvPicPr>
          <p:cNvPr id="33964" name="Picture 172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8910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Grp="1" noChangeArrowheads="1"/>
          </p:cNvSpPr>
          <p:nvPr>
            <p:ph type="ctrTitle"/>
          </p:nvPr>
        </p:nvSpPr>
        <p:spPr bwMode="black">
          <a:xfrm>
            <a:off x="390525" y="2493963"/>
            <a:ext cx="7954963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9450" y="4106863"/>
            <a:ext cx="6400800" cy="10445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CCFF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955" name="Line 163"/>
          <p:cNvSpPr>
            <a:spLocks noChangeShapeType="1"/>
          </p:cNvSpPr>
          <p:nvPr/>
        </p:nvSpPr>
        <p:spPr bwMode="black">
          <a:xfrm flipV="1">
            <a:off x="1863725" y="4217988"/>
            <a:ext cx="0" cy="933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56" name="Line 164"/>
          <p:cNvSpPr>
            <a:spLocks noChangeShapeType="1"/>
          </p:cNvSpPr>
          <p:nvPr/>
        </p:nvSpPr>
        <p:spPr bwMode="black">
          <a:xfrm flipV="1">
            <a:off x="1862138" y="1362075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69" name="Rectangle 17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91150" y="6221413"/>
            <a:ext cx="1619250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21A4E8CB-651A-4417-80CB-5B8E82F9FCBB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3970" name="Rectangle 1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24063" y="6221413"/>
            <a:ext cx="2897187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3971" name="Rectangle 179"/>
          <p:cNvSpPr>
            <a:spLocks noChangeArrowheads="1"/>
          </p:cNvSpPr>
          <p:nvPr/>
        </p:nvSpPr>
        <p:spPr bwMode="black">
          <a:xfrm>
            <a:off x="2006600" y="1287463"/>
            <a:ext cx="5564188" cy="306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288" tIns="18288" rIns="18288" bIns="18288" anchor="ctr"/>
          <a:lstStyle/>
          <a:p>
            <a:pPr marL="342900" indent="-342900">
              <a:lnSpc>
                <a:spcPct val="98000"/>
              </a:lnSpc>
              <a:spcBef>
                <a:spcPct val="20000"/>
              </a:spcBef>
            </a:pPr>
            <a:r>
              <a:rPr lang="en-US" dirty="0" err="1" smtClean="0">
                <a:solidFill>
                  <a:srgbClr val="FFFFFF"/>
                </a:solidFill>
              </a:rPr>
              <a:t>Universitas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Komputer</a:t>
            </a:r>
            <a:r>
              <a:rPr lang="en-US" dirty="0" smtClean="0">
                <a:solidFill>
                  <a:srgbClr val="FFFFFF"/>
                </a:solidFill>
              </a:rPr>
              <a:t> Indonesia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5" name="Picture 14" descr="UNIKOMcol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0787" y="265113"/>
            <a:ext cx="1303337" cy="1349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2838" y="1776413"/>
            <a:ext cx="3597275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6413"/>
            <a:ext cx="3598862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871538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33036" name="Picture 268" descr="8"/>
          <p:cNvPicPr>
            <a:picLocks noChangeArrowheads="1"/>
          </p:cNvPicPr>
          <p:nvPr/>
        </p:nvPicPr>
        <p:blipFill>
          <a:blip r:embed="rId13" cstate="print"/>
          <a:srcRect l="200" b="41270"/>
          <a:stretch>
            <a:fillRect/>
          </a:stretch>
        </p:blipFill>
        <p:spPr bwMode="auto">
          <a:xfrm>
            <a:off x="0" y="6470650"/>
            <a:ext cx="9140825" cy="385763"/>
          </a:xfrm>
          <a:prstGeom prst="rect">
            <a:avLst/>
          </a:prstGeom>
          <a:noFill/>
        </p:spPr>
      </p:pic>
      <p:pic>
        <p:nvPicPr>
          <p:cNvPr id="33037" name="Picture 269" descr="8"/>
          <p:cNvPicPr>
            <a:picLocks noChangeAspect="1" noChangeArrowheads="1"/>
          </p:cNvPicPr>
          <p:nvPr/>
        </p:nvPicPr>
        <p:blipFill>
          <a:blip r:embed="rId14" cstate="print"/>
          <a:srcRect t="33553" b="23215"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</p:spPr>
      </p:pic>
      <p:sp>
        <p:nvSpPr>
          <p:cNvPr id="33039" name="Rectangle 271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3988" y="6500813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b="1"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040" name="Text Box 272"/>
          <p:cNvSpPr txBox="1">
            <a:spLocks noChangeArrowheads="1"/>
          </p:cNvSpPr>
          <p:nvPr/>
        </p:nvSpPr>
        <p:spPr bwMode="auto">
          <a:xfrm>
            <a:off x="1447800" y="52388"/>
            <a:ext cx="2722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400" dirty="0" err="1" smtClean="0"/>
              <a:t>Universitas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Komputer</a:t>
            </a:r>
            <a:r>
              <a:rPr lang="en-US" altLang="en-US" sz="1400" dirty="0" smtClean="0"/>
              <a:t> Indonesia</a:t>
            </a:r>
            <a:endParaRPr lang="en-US" altLang="en-US" sz="1400" dirty="0"/>
          </a:p>
        </p:txBody>
      </p:sp>
      <p:sp>
        <p:nvSpPr>
          <p:cNvPr id="33041" name="Rectangle 273"/>
          <p:cNvSpPr>
            <a:spLocks noChangeArrowheads="1"/>
          </p:cNvSpPr>
          <p:nvPr userDrawn="1"/>
        </p:nvSpPr>
        <p:spPr bwMode="auto">
          <a:xfrm>
            <a:off x="1447800" y="6502400"/>
            <a:ext cx="5940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000" b="1" dirty="0" smtClean="0"/>
              <a:t>Magister </a:t>
            </a:r>
            <a:r>
              <a:rPr lang="en-US" altLang="en-US" sz="1000" b="1" dirty="0" err="1" smtClean="0"/>
              <a:t>Sistem</a:t>
            </a:r>
            <a:r>
              <a:rPr lang="en-US" altLang="en-US" sz="1000" b="1" dirty="0" smtClean="0"/>
              <a:t> </a:t>
            </a:r>
            <a:r>
              <a:rPr lang="en-US" altLang="en-US" sz="1000" b="1" dirty="0" err="1" smtClean="0"/>
              <a:t>Informasi</a:t>
            </a:r>
            <a:r>
              <a:rPr lang="en-US" altLang="en-US" sz="1000" b="1" dirty="0" smtClean="0"/>
              <a:t> (MSI)</a:t>
            </a:r>
            <a:endParaRPr lang="en-US" altLang="en-US" sz="1000" dirty="0"/>
          </a:p>
        </p:txBody>
      </p:sp>
      <p:sp>
        <p:nvSpPr>
          <p:cNvPr id="33042" name="Line 274"/>
          <p:cNvSpPr>
            <a:spLocks noChangeShapeType="1"/>
          </p:cNvSpPr>
          <p:nvPr/>
        </p:nvSpPr>
        <p:spPr bwMode="auto">
          <a:xfrm>
            <a:off x="1447800" y="147638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43" name="Line 275"/>
          <p:cNvSpPr>
            <a:spLocks noChangeShapeType="1"/>
          </p:cNvSpPr>
          <p:nvPr/>
        </p:nvSpPr>
        <p:spPr bwMode="auto">
          <a:xfrm>
            <a:off x="1447800" y="647541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unikombw.gif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578851" y="-38100"/>
            <a:ext cx="452438" cy="450784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Clr>
          <a:srgbClr val="CCFF99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6688" algn="l" rtl="0" eaLnBrk="1" fontAlgn="base" hangingPunct="1">
        <a:spcBef>
          <a:spcPct val="25000"/>
        </a:spcBef>
        <a:spcAft>
          <a:spcPct val="1500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790575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1084263" indent="-1793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3716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8288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22860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7432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32004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857496"/>
            <a:ext cx="7500990" cy="1435103"/>
          </a:xfrm>
        </p:spPr>
        <p:txBody>
          <a:bodyPr/>
          <a:lstStyle/>
          <a:p>
            <a:r>
              <a:rPr lang="en-US" dirty="0" smtClean="0"/>
              <a:t>Chap 5 – Type of Audit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9450" y="4500570"/>
            <a:ext cx="6400800" cy="650868"/>
          </a:xfrm>
        </p:spPr>
        <p:txBody>
          <a:bodyPr/>
          <a:lstStyle/>
          <a:p>
            <a:r>
              <a:rPr lang="en-US" dirty="0" smtClean="0"/>
              <a:t>Dr. Ir. </a:t>
            </a:r>
            <a:r>
              <a:rPr lang="en-US" dirty="0" err="1" smtClean="0"/>
              <a:t>Yeffry</a:t>
            </a:r>
            <a:r>
              <a:rPr lang="en-US" dirty="0" smtClean="0"/>
              <a:t> </a:t>
            </a:r>
            <a:r>
              <a:rPr lang="en-US" dirty="0" err="1" smtClean="0"/>
              <a:t>Handoko</a:t>
            </a:r>
            <a:r>
              <a:rPr lang="en-US" dirty="0" smtClean="0"/>
              <a:t> Putra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550070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MAGISTER SISTEM INFORMASI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286256"/>
            <a:ext cx="1690683" cy="5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IS Audit (Source: CISA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00174"/>
            <a:ext cx="7348537" cy="3902075"/>
          </a:xfrm>
        </p:spPr>
        <p:txBody>
          <a:bodyPr/>
          <a:lstStyle/>
          <a:p>
            <a:r>
              <a:rPr lang="en-US" sz="2400" dirty="0" smtClean="0"/>
              <a:t>Classification of Audit</a:t>
            </a:r>
          </a:p>
          <a:p>
            <a:r>
              <a:rPr lang="en-US" sz="2400" dirty="0" smtClean="0"/>
              <a:t>Audit Program</a:t>
            </a:r>
          </a:p>
          <a:p>
            <a:r>
              <a:rPr lang="en-US" sz="2400" dirty="0" smtClean="0"/>
              <a:t>Audit Methodology</a:t>
            </a:r>
          </a:p>
          <a:p>
            <a:r>
              <a:rPr lang="en-US" sz="2400" dirty="0" smtClean="0"/>
              <a:t>Fraud Detection</a:t>
            </a:r>
          </a:p>
          <a:p>
            <a:r>
              <a:rPr lang="en-US" sz="2400" dirty="0" smtClean="0"/>
              <a:t>Risk-based Auditing</a:t>
            </a:r>
          </a:p>
          <a:p>
            <a:r>
              <a:rPr lang="en-US" sz="2400" dirty="0" smtClean="0"/>
              <a:t>Audit Risk and Materiality</a:t>
            </a:r>
          </a:p>
          <a:p>
            <a:r>
              <a:rPr lang="en-US" sz="2400" dirty="0" smtClean="0"/>
              <a:t>Risk Assessment and treatment</a:t>
            </a:r>
          </a:p>
          <a:p>
            <a:r>
              <a:rPr lang="en-US" sz="2400" dirty="0" smtClean="0"/>
              <a:t>Risk Assessment </a:t>
            </a:r>
            <a:r>
              <a:rPr lang="en-US" sz="2400" dirty="0" smtClean="0"/>
              <a:t>Technique</a:t>
            </a:r>
            <a:endParaRPr lang="en-US" sz="2400" dirty="0" smtClean="0"/>
          </a:p>
          <a:p>
            <a:r>
              <a:rPr lang="en-US" sz="2400" dirty="0" smtClean="0"/>
              <a:t>Audit Objectives </a:t>
            </a:r>
          </a:p>
          <a:p>
            <a:r>
              <a:rPr lang="en-US" sz="2400" dirty="0" smtClean="0"/>
              <a:t>Compliance </a:t>
            </a:r>
            <a:r>
              <a:rPr lang="en-US" sz="2400" dirty="0" err="1" smtClean="0"/>
              <a:t>vs</a:t>
            </a:r>
            <a:r>
              <a:rPr lang="en-US" sz="2400" dirty="0" smtClean="0"/>
              <a:t> substantive testing</a:t>
            </a:r>
          </a:p>
          <a:p>
            <a:r>
              <a:rPr lang="en-US" sz="2400" dirty="0" smtClean="0"/>
              <a:t>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IS Audit (Source: CISA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00174"/>
            <a:ext cx="7348537" cy="3902075"/>
          </a:xfrm>
        </p:spPr>
        <p:txBody>
          <a:bodyPr/>
          <a:lstStyle/>
          <a:p>
            <a:r>
              <a:rPr lang="en-US" sz="2400" dirty="0" smtClean="0"/>
              <a:t>Interviewing and Observing Personal in perform their duties</a:t>
            </a:r>
          </a:p>
          <a:p>
            <a:r>
              <a:rPr lang="en-US" sz="2400" dirty="0" smtClean="0"/>
              <a:t>Sampling</a:t>
            </a:r>
          </a:p>
          <a:p>
            <a:r>
              <a:rPr lang="en-US" sz="2400" dirty="0" smtClean="0"/>
              <a:t>Using the other services of auditors and Experts</a:t>
            </a:r>
          </a:p>
          <a:p>
            <a:r>
              <a:rPr lang="en-US" sz="2400" dirty="0" smtClean="0"/>
              <a:t>Computer-assisted audit Techniques(CAAT)</a:t>
            </a:r>
          </a:p>
          <a:p>
            <a:r>
              <a:rPr lang="en-US" sz="2400" dirty="0" smtClean="0"/>
              <a:t>Evaluation of strength and </a:t>
            </a:r>
            <a:r>
              <a:rPr lang="en-US" sz="2400" dirty="0" smtClean="0"/>
              <a:t>weakness </a:t>
            </a:r>
            <a:endParaRPr lang="en-US" sz="2400" dirty="0" smtClean="0"/>
          </a:p>
          <a:p>
            <a:r>
              <a:rPr lang="en-US" sz="2400" dirty="0" smtClean="0"/>
              <a:t>Communication audit result</a:t>
            </a:r>
          </a:p>
          <a:p>
            <a:r>
              <a:rPr lang="en-US" sz="2400" dirty="0" smtClean="0"/>
              <a:t>Management Implementation and recommendation </a:t>
            </a:r>
          </a:p>
          <a:p>
            <a:r>
              <a:rPr lang="en-US" sz="2400" dirty="0" smtClean="0"/>
              <a:t>Audit documentation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Audit</a:t>
            </a:r>
            <a:endParaRPr lang="en-US" dirty="0"/>
          </a:p>
        </p:txBody>
      </p:sp>
      <p:pic>
        <p:nvPicPr>
          <p:cNvPr id="5" name="Picture 4" descr="gambar 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357298"/>
            <a:ext cx="4714908" cy="4668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Auditor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357298"/>
            <a:ext cx="7000924" cy="490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Contributed Financial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Accounting</a:t>
            </a:r>
          </a:p>
          <a:p>
            <a:r>
              <a:rPr lang="en-US" dirty="0" smtClean="0"/>
              <a:t>Programmatic audits</a:t>
            </a:r>
          </a:p>
          <a:p>
            <a:pPr lvl="1"/>
            <a:r>
              <a:rPr lang="en-US" dirty="0" smtClean="0"/>
              <a:t>comparing proposed or budgeted</a:t>
            </a:r>
          </a:p>
          <a:p>
            <a:pPr lvl="1"/>
            <a:r>
              <a:rPr lang="en-US" dirty="0" smtClean="0"/>
              <a:t>program management approaches : Project Management Body of Knowledge (PMBOK),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Contributed Operational audits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71611"/>
            <a:ext cx="6000792" cy="466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Contributed Operational audits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adherence to standard processes for software development, implementation, operations and maintenance, and other system development life cycle (SDLC) phases.</a:t>
            </a:r>
          </a:p>
          <a:p>
            <a:r>
              <a:rPr lang="en-US" dirty="0" smtClean="0"/>
              <a:t>Include process or service frameworks  : COBIT, ITIL, ISO, IEEE, SEI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Categorization of Organizational Activities for Operational Audits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13515"/>
            <a:ext cx="6005529" cy="514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IT-specific audits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1440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outsourced IT services are subject to specialized IT control audits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8736"/>
            <a:ext cx="6643734" cy="488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iro_black">
  <a:themeElements>
    <a:clrScheme name="spiro_black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DFFF66"/>
      </a:accent2>
      <a:accent3>
        <a:srgbClr val="AAAAAA"/>
      </a:accent3>
      <a:accent4>
        <a:srgbClr val="DADADA"/>
      </a:accent4>
      <a:accent5>
        <a:srgbClr val="BEC4FD"/>
      </a:accent5>
      <a:accent6>
        <a:srgbClr val="CAE75C"/>
      </a:accent6>
      <a:hlink>
        <a:srgbClr val="0909F9"/>
      </a:hlink>
      <a:folHlink>
        <a:srgbClr val="D18213"/>
      </a:folHlink>
    </a:clrScheme>
    <a:fontScheme name="spiro_blac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9933"/>
            </a:gs>
            <a:gs pos="100000">
              <a:srgbClr val="FFCC66"/>
            </a:gs>
          </a:gsLst>
          <a:lin ang="5400000" scaled="1"/>
        </a:gradFill>
        <a:ln w="9525" cap="flat" cmpd="sng" algn="ctr">
          <a:solidFill>
            <a:srgbClr val="D2C3AE"/>
          </a:solidFill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CCCCFF">
              <a:alpha val="25000"/>
            </a:srgbClr>
          </a:outerShdw>
        </a:effectLst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9933"/>
            </a:gs>
            <a:gs pos="100000">
              <a:srgbClr val="FFCC66"/>
            </a:gs>
          </a:gsLst>
          <a:lin ang="5400000" scaled="1"/>
        </a:gradFill>
        <a:ln w="9525" cap="flat" cmpd="sng" algn="ctr">
          <a:solidFill>
            <a:srgbClr val="D2C3AE"/>
          </a:solidFill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CCCCFF">
              <a:alpha val="25000"/>
            </a:srgbClr>
          </a:outerShdw>
        </a:effectLst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piro_black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0909F9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IBM 2 template</Template>
  <TotalTime>648</TotalTime>
  <Words>202</Words>
  <Application>Microsoft Office PowerPoint</Application>
  <PresentationFormat>On-screen Show (4:3)</PresentationFormat>
  <Paragraphs>42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spiro_black</vt:lpstr>
      <vt:lpstr>Chap 5 – Type of Audit </vt:lpstr>
      <vt:lpstr>Type of Audit</vt:lpstr>
      <vt:lpstr>Area of Auditor</vt:lpstr>
      <vt:lpstr>Contributed Financial Audit</vt:lpstr>
      <vt:lpstr>Contributed Operational audits</vt:lpstr>
      <vt:lpstr>Contributed Operational audits</vt:lpstr>
      <vt:lpstr>Categorization of Organizational Activities for Operational Audits</vt:lpstr>
      <vt:lpstr>IT-specific audits</vt:lpstr>
      <vt:lpstr>outsourced IT services are subject to specialized IT control audits</vt:lpstr>
      <vt:lpstr>Performing IS Audit (Source: CISA Review)</vt:lpstr>
      <vt:lpstr>Performing IS Audit (Source: CISA Review)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Audit and Control</dc:title>
  <dc:creator>YEFFRY </dc:creator>
  <cp:lastModifiedBy>YEFFRY </cp:lastModifiedBy>
  <cp:revision>23</cp:revision>
  <dcterms:created xsi:type="dcterms:W3CDTF">2014-08-14T14:28:49Z</dcterms:created>
  <dcterms:modified xsi:type="dcterms:W3CDTF">2016-09-21T00:11:26Z</dcterms:modified>
</cp:coreProperties>
</file>