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9" r:id="rId3"/>
    <p:sldId id="328" r:id="rId4"/>
    <p:sldId id="331" r:id="rId5"/>
    <p:sldId id="332" r:id="rId6"/>
    <p:sldId id="333" r:id="rId7"/>
    <p:sldId id="334" r:id="rId8"/>
    <p:sldId id="30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99"/>
    <a:srgbClr val="CCFF33"/>
    <a:srgbClr val="66FF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32" y="264840"/>
            <a:ext cx="8712968" cy="1487760"/>
          </a:xfrm>
        </p:spPr>
        <p:txBody>
          <a:bodyPr/>
          <a:lstStyle/>
          <a:p>
            <a:pPr algn="ctr"/>
            <a:r>
              <a:rPr lang="en-US" sz="3600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Algoritma</a:t>
            </a:r>
            <a: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id-ID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Pemrograman</a:t>
            </a:r>
            <a: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b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34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STRUKTUR PEMILIHAN (SELECTION) </a:t>
            </a:r>
            <a:r>
              <a:rPr lang="en-US" sz="3400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lanjutan</a:t>
            </a:r>
            <a:endParaRPr lang="id-ID" sz="3400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72008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Tim </a:t>
            </a:r>
            <a:r>
              <a:rPr lang="en-US" sz="2400" b="1" dirty="0" err="1" smtClean="0">
                <a:solidFill>
                  <a:srgbClr val="CCFF99"/>
                </a:solidFill>
                <a:latin typeface="Baskerville Old Face" pitchFamily="18" charset="0"/>
              </a:rPr>
              <a:t>Algoritma</a:t>
            </a: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sz="2400" b="1" dirty="0" err="1" smtClean="0">
                <a:solidFill>
                  <a:srgbClr val="CCFF99"/>
                </a:solidFill>
                <a:latin typeface="Baskerville Old Face" pitchFamily="18" charset="0"/>
              </a:rPr>
              <a:t>dan</a:t>
            </a: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sz="2400" b="1" dirty="0" err="1" smtClean="0">
                <a:solidFill>
                  <a:srgbClr val="CCFF99"/>
                </a:solidFill>
                <a:latin typeface="Baskerville Old Face" pitchFamily="18" charset="0"/>
              </a:rPr>
              <a:t>Pemrograman</a:t>
            </a: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endParaRPr lang="id-ID" sz="2400" b="1" dirty="0" smtClean="0">
              <a:solidFill>
                <a:srgbClr val="CCFF99"/>
              </a:solidFill>
              <a:latin typeface="Baskerville Old Face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Program </a:t>
            </a:r>
            <a:r>
              <a:rPr lang="en-US" b="1" dirty="0" err="1" smtClean="0">
                <a:solidFill>
                  <a:srgbClr val="CCFF99"/>
                </a:solidFill>
                <a:latin typeface="Baskerville Old Face" pitchFamily="18" charset="0"/>
              </a:rPr>
              <a:t>Studi</a:t>
            </a: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Baskerville Old Face" pitchFamily="18" charset="0"/>
              </a:rPr>
              <a:t>Teknik</a:t>
            </a: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Baskerville Old Face" pitchFamily="18" charset="0"/>
              </a:rPr>
              <a:t>Informatika</a:t>
            </a: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id-ID" b="1" dirty="0" smtClean="0">
                <a:solidFill>
                  <a:srgbClr val="CCFF99"/>
                </a:solidFill>
                <a:latin typeface="Baskerville Old Face" pitchFamily="18" charset="0"/>
              </a:rPr>
              <a:t>Universitas Komputer Indonesia</a:t>
            </a:r>
            <a:endParaRPr lang="id-ID" b="1" dirty="0">
              <a:solidFill>
                <a:srgbClr val="CCFF99"/>
              </a:solidFill>
              <a:latin typeface="Baskerville Old Face" pitchFamily="18" charset="0"/>
            </a:endParaRPr>
          </a:p>
        </p:txBody>
      </p:sp>
      <p:pic>
        <p:nvPicPr>
          <p:cNvPr id="4" name="Picture 3" descr="logo IF-bw PS 26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311978" y="2286000"/>
            <a:ext cx="2098222" cy="2098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3600" kern="12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Bentuk</a:t>
            </a:r>
            <a:r>
              <a:rPr lang="en-US" sz="3600" kern="1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kern="12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Umum</a:t>
            </a:r>
            <a:r>
              <a:rPr lang="en-US" sz="3600" kern="1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kern="12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2863850" indent="-2144713">
              <a:spcBef>
                <a:spcPts val="0"/>
              </a:spcBef>
              <a:buNone/>
            </a:pPr>
            <a:r>
              <a:rPr lang="en-US" sz="3200" b="1" u="sng" kern="1200" dirty="0" smtClean="0">
                <a:latin typeface="Andalus" pitchFamily="18" charset="-78"/>
                <a:cs typeface="Andalus" pitchFamily="18" charset="-78"/>
              </a:rPr>
              <a:t>if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3200" kern="1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         </a:t>
            </a:r>
            <a:r>
              <a:rPr lang="en-US" sz="3200" u="sng" kern="1200" dirty="0" smtClean="0">
                <a:latin typeface="Andalus" pitchFamily="18" charset="-78"/>
                <a:cs typeface="Andalus" pitchFamily="18" charset="-78"/>
              </a:rPr>
              <a:t>t</a:t>
            </a:r>
            <a:r>
              <a:rPr lang="en-US" sz="3200" b="1" u="sng" kern="1200" dirty="0" smtClean="0">
                <a:latin typeface="Andalus" pitchFamily="18" charset="-78"/>
                <a:cs typeface="Andalus" pitchFamily="18" charset="-78"/>
              </a:rPr>
              <a:t>hen</a:t>
            </a:r>
          </a:p>
          <a:p>
            <a:pPr marL="1528763" indent="-1528763">
              <a:spcBef>
                <a:spcPts val="0"/>
              </a:spcBef>
              <a:buNone/>
            </a:pP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            {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aksi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harus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dikerjakan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bernilai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true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}</a:t>
            </a:r>
          </a:p>
          <a:p>
            <a:pPr marL="989013" indent="0">
              <a:spcBef>
                <a:spcPts val="0"/>
              </a:spcBef>
              <a:buNone/>
            </a:pPr>
            <a:r>
              <a:rPr lang="en-US" sz="3200" b="1" u="sng" kern="1200" dirty="0" smtClean="0">
                <a:latin typeface="Andalus" pitchFamily="18" charset="-78"/>
                <a:cs typeface="Andalus" pitchFamily="18" charset="-78"/>
              </a:rPr>
              <a:t>else</a:t>
            </a:r>
          </a:p>
          <a:p>
            <a:pPr marL="1349375" indent="0">
              <a:spcBef>
                <a:spcPts val="0"/>
              </a:spcBef>
              <a:buNone/>
            </a:pP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{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aksi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harus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dikerjakan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bernilai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false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      </a:t>
            </a:r>
            <a:r>
              <a:rPr lang="en-US" sz="3200" b="1" u="sng" kern="1200" dirty="0" err="1" smtClean="0">
                <a:latin typeface="Andalus" pitchFamily="18" charset="-78"/>
                <a:cs typeface="Andalus" pitchFamily="18" charset="-78"/>
              </a:rPr>
              <a:t>endif</a:t>
            </a:r>
            <a:endParaRPr lang="en-US" sz="3200" b="1" u="sng" kern="12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Analisis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Terhadap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Dua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Kasus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200" kern="1200" dirty="0" err="1" smtClean="0">
                <a:latin typeface="Andalus" pitchFamily="18" charset="-78"/>
                <a:cs typeface="Andalus" pitchFamily="18" charset="-78"/>
              </a:rPr>
              <a:t>Menentukan_Kelulusan</a:t>
            </a:r>
            <a:endParaRPr lang="en-US" sz="2200" kern="1200" dirty="0" smtClean="0">
              <a:latin typeface="Andalus" pitchFamily="18" charset="-78"/>
              <a:cs typeface="Andalus" pitchFamily="18" charset="-78"/>
            </a:endParaRPr>
          </a:p>
          <a:p>
            <a:pPr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{I.S. 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{F.S.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b="1" u="sng" kern="1200" dirty="0" err="1" smtClean="0">
                <a:latin typeface="Andalus" pitchFamily="18" charset="-78"/>
                <a:cs typeface="Andalus" pitchFamily="18" charset="-78"/>
              </a:rPr>
              <a:t>Kamus</a:t>
            </a:r>
            <a:r>
              <a:rPr lang="en-US" sz="2200" b="1" kern="12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		 :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</a:rPr>
              <a:t>integer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</a:rPr>
              <a:t>keterangan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 	 :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</a:rPr>
              <a:t>string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b="1" u="sng" kern="1200" dirty="0" err="1" smtClean="0">
                <a:latin typeface="Andalus" pitchFamily="18" charset="-78"/>
                <a:cs typeface="Andalus" pitchFamily="18" charset="-78"/>
              </a:rPr>
              <a:t>Algoritma</a:t>
            </a:r>
            <a:r>
              <a:rPr lang="en-US" sz="2200" b="1" kern="12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</a:rPr>
              <a:t>Input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)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		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</a:t>
            </a:r>
            <a:r>
              <a:rPr lang="en-US" sz="2200" b="1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If</a:t>
            </a:r>
            <a:r>
              <a:rPr lang="en-US" sz="2200" b="1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(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nilai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≥ 60)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   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Then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       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keterangan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  ‘Lulus’</a:t>
            </a:r>
          </a:p>
          <a:p>
            <a:pPr marL="539750" indent="0">
              <a:spcBef>
                <a:spcPts val="0"/>
              </a:spcBef>
              <a:buNone/>
            </a:pP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Else</a:t>
            </a:r>
          </a:p>
          <a:p>
            <a:pPr marL="809625" indent="0">
              <a:spcBef>
                <a:spcPts val="0"/>
              </a:spcBef>
              <a:buNone/>
            </a:pP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keterangan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 ‘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Tidak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Lulus’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</a:t>
            </a:r>
            <a:r>
              <a:rPr lang="en-US" sz="2200" b="1" u="sng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EndIf</a:t>
            </a:r>
            <a:endParaRPr lang="en-US" sz="2200" b="1" u="sng" kern="1200" dirty="0" smtClean="0">
              <a:latin typeface="Andalus" pitchFamily="18" charset="-78"/>
              <a:cs typeface="Andalus" pitchFamily="18" charset="-78"/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output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(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keterangan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)        </a:t>
            </a:r>
            <a:endParaRPr lang="en-US" sz="2200" kern="12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Contoh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Kasus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1326630"/>
            <a:ext cx="541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User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memasukkan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}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2042410" y="1647670"/>
            <a:ext cx="662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menampilkan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keterangan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“Lulus”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“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Lulus”}</a:t>
            </a:r>
            <a:endParaRPr lang="en-US" sz="2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Analisis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Terhadap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Banyak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Kasus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sz="1400" b="1" kern="1200" dirty="0" err="1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Bentuk</a:t>
            </a:r>
            <a:r>
              <a:rPr lang="en-US" sz="1400" b="1" kern="1200" dirty="0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 </a:t>
            </a:r>
            <a:r>
              <a:rPr lang="en-US" sz="1400" b="1" kern="1200" dirty="0" err="1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Umum</a:t>
            </a:r>
            <a:r>
              <a:rPr lang="en-US" sz="1400" b="1" kern="1200" dirty="0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 </a:t>
            </a:r>
            <a:r>
              <a:rPr lang="en-US" sz="1400" kern="1200" dirty="0" smtClean="0">
                <a:latin typeface="+mj-lt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if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 (kondisi_1)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then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   {aksi_1}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 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if 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(kondisi_2)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then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                {aksi_2}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..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if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 (kondisi_n-1)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then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  {aksi_n-1}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  {</a:t>
            </a:r>
            <a:r>
              <a:rPr lang="en-US" sz="1400" b="1" kern="1200" dirty="0" err="1" smtClean="0">
                <a:latin typeface="+mj-lt"/>
                <a:cs typeface="Andalus" pitchFamily="18" charset="-78"/>
              </a:rPr>
              <a:t>aksi_n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</a:t>
            </a:r>
            <a:r>
              <a:rPr lang="en-US" sz="1400" b="1" u="sng" kern="1200" dirty="0" err="1" smtClean="0">
                <a:latin typeface="+mj-lt"/>
                <a:cs typeface="Andalus" pitchFamily="18" charset="-78"/>
              </a:rPr>
              <a:t>endif</a:t>
            </a:r>
            <a:endParaRPr lang="en-US" sz="1400" b="1" u="sng" kern="1200" dirty="0" smtClean="0">
              <a:latin typeface="+mj-lt"/>
              <a:cs typeface="Andalus" pitchFamily="18" charset="-78"/>
            </a:endParaRP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..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  </a:t>
            </a:r>
            <a:r>
              <a:rPr lang="en-US" sz="1400" b="1" u="sng" kern="1200" dirty="0" err="1" smtClean="0">
                <a:latin typeface="+mj-lt"/>
                <a:cs typeface="Andalus" pitchFamily="18" charset="-78"/>
              </a:rPr>
              <a:t>endif</a:t>
            </a:r>
            <a:endParaRPr lang="en-US" sz="1400" b="1" u="sng" kern="1200" dirty="0" smtClean="0">
              <a:latin typeface="+mj-lt"/>
              <a:cs typeface="Andalus" pitchFamily="18" charset="-78"/>
            </a:endParaRP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</a:t>
            </a:r>
            <a:r>
              <a:rPr lang="en-US" sz="1400" b="1" u="sng" kern="1200" dirty="0" err="1" smtClean="0">
                <a:latin typeface="+mj-lt"/>
                <a:cs typeface="Andalus" pitchFamily="18" charset="-78"/>
              </a:rPr>
              <a:t>endif</a:t>
            </a:r>
            <a:endParaRPr lang="en-US" sz="1400" b="1" u="sng" kern="1200" dirty="0" smtClean="0">
              <a:latin typeface="+mj-lt"/>
              <a:cs typeface="Andalus" pitchFamily="18" charset="-78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id-ID" sz="1400" u="sng" dirty="0">
              <a:latin typeface="+mj-lt"/>
              <a:ea typeface="Times New Roman"/>
              <a:cs typeface="Andalus" pitchFamily="18" charset="-78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419600" y="1371600"/>
            <a:ext cx="990600" cy="4724400"/>
          </a:xfrm>
          <a:prstGeom prst="rightBrace">
            <a:avLst>
              <a:gd name="adj1" fmla="val 8333"/>
              <a:gd name="adj2" fmla="val 503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62600" y="3505200"/>
            <a:ext cx="1981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Nested If </a:t>
            </a:r>
            <a:endParaRPr lang="en-US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Latihan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Soal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19200" y="9906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Buat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algoritma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menentukan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Mutu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0" y="1752600"/>
            <a:ext cx="106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Input?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9200" y="2971800"/>
            <a:ext cx="7467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Periksa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80 – 100?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70 – 79?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periksa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60 – 69?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periksa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50 – 59?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 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E</a:t>
            </a: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2286000" y="1968044"/>
            <a:ext cx="1828800" cy="17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114800" y="1757065"/>
            <a:ext cx="1295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Output?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2057400"/>
            <a:ext cx="106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endParaRPr lang="en-US" sz="22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4800" y="2061865"/>
            <a:ext cx="434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: 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A, B, C, D, </a:t>
            </a:r>
            <a:r>
              <a:rPr lang="en-US" sz="2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atau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631728" y="2402333"/>
            <a:ext cx="680538" cy="1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438400" y="2693313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Proses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5" grpId="0"/>
      <p:bldP spid="16" grpId="0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1219200" y="10668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kern="1200" dirty="0" err="1" smtClean="0"/>
              <a:t>Menentukan_Indeks_Nilai</a:t>
            </a:r>
            <a:endParaRPr lang="en-US" kern="1200" dirty="0" smtClean="0"/>
          </a:p>
          <a:p>
            <a:pPr>
              <a:buNone/>
            </a:pPr>
            <a:r>
              <a:rPr lang="en-US" kern="1200" dirty="0" smtClean="0"/>
              <a:t>{I.S.  : </a:t>
            </a:r>
          </a:p>
          <a:p>
            <a:pPr marL="974725" indent="-974725">
              <a:buNone/>
            </a:pPr>
            <a:r>
              <a:rPr lang="en-US" kern="1200" dirty="0" smtClean="0"/>
              <a:t>{F.S. :</a:t>
            </a:r>
          </a:p>
          <a:p>
            <a:pPr marL="974725" indent="-974725">
              <a:buNone/>
            </a:pPr>
            <a:r>
              <a:rPr lang="en-US" b="1" u="sng" kern="1200" dirty="0" err="1" smtClean="0"/>
              <a:t>Kamus</a:t>
            </a:r>
            <a:r>
              <a:rPr lang="en-US" kern="1200" dirty="0" smtClean="0"/>
              <a:t>:</a:t>
            </a:r>
          </a:p>
          <a:p>
            <a:pPr marL="974725" indent="-974725">
              <a:buNone/>
            </a:pPr>
            <a:endParaRPr lang="en-US" b="1" u="sng" kern="1200" dirty="0" smtClean="0"/>
          </a:p>
          <a:p>
            <a:pPr marL="974725" indent="-974725">
              <a:buNone/>
            </a:pPr>
            <a:endParaRPr lang="en-US" b="1" u="sng" kern="1200" dirty="0" smtClean="0"/>
          </a:p>
          <a:p>
            <a:pPr marL="974725" indent="-974725">
              <a:buNone/>
            </a:pPr>
            <a:r>
              <a:rPr lang="en-US" b="1" u="sng" kern="1200" dirty="0" err="1" smtClean="0"/>
              <a:t>Algoritma</a:t>
            </a:r>
            <a:r>
              <a:rPr lang="en-US" b="1" kern="1200" dirty="0" smtClean="0"/>
              <a:t>:</a:t>
            </a:r>
          </a:p>
          <a:p>
            <a:pPr marL="974725" indent="-974725">
              <a:buNone/>
            </a:pPr>
            <a:r>
              <a:rPr lang="en-US" kern="1200" dirty="0" smtClean="0"/>
              <a:t>    </a:t>
            </a:r>
            <a:r>
              <a:rPr lang="en-US" b="1" u="sng" kern="1200" dirty="0" smtClean="0"/>
              <a:t>Input</a:t>
            </a:r>
            <a:r>
              <a:rPr lang="en-US" kern="1200" dirty="0" smtClean="0"/>
              <a:t>(</a:t>
            </a:r>
            <a:r>
              <a:rPr lang="en-US" kern="1200" dirty="0" err="1" smtClean="0"/>
              <a:t>Nilai</a:t>
            </a:r>
            <a:r>
              <a:rPr lang="en-US" kern="1200" dirty="0" smtClean="0"/>
              <a:t>)</a:t>
            </a:r>
            <a:endParaRPr lang="en-US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80)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100)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‘A’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</a:t>
            </a:r>
            <a:r>
              <a:rPr lang="en-US" b="1" u="sng" kern="1200" dirty="0" smtClean="0">
                <a:sym typeface="Wingdings" pitchFamily="2" charset="2"/>
              </a:rPr>
              <a:t>Else</a:t>
            </a:r>
            <a:endParaRPr lang="en-US" b="1" kern="1200" dirty="0" smtClean="0">
              <a:sym typeface="Wingdings" pitchFamily="2" charset="2"/>
            </a:endParaRPr>
          </a:p>
          <a:p>
            <a:pPr marL="631825" indent="0">
              <a:buNone/>
            </a:pPr>
            <a:r>
              <a:rPr lang="en-US" kern="1200" dirty="0" smtClean="0">
                <a:sym typeface="Wingdings" pitchFamily="2" charset="2"/>
              </a:rPr>
              <a:t>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70)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79)</a:t>
            </a:r>
          </a:p>
          <a:p>
            <a:pPr marL="974725">
              <a:buNone/>
            </a:pPr>
            <a:r>
              <a:rPr lang="en-US" kern="1200" dirty="0" smtClean="0">
                <a:sym typeface="Wingdings" pitchFamily="2" charset="2"/>
              </a:rPr>
              <a:t>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>
              <a:buNone/>
            </a:pPr>
            <a:r>
              <a:rPr lang="en-US" kern="1200" dirty="0" smtClean="0">
                <a:sym typeface="Wingdings" pitchFamily="2" charset="2"/>
              </a:rPr>
              <a:t>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‘B’</a:t>
            </a:r>
            <a:endParaRPr lang="en-US" kern="12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Penyelesaian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1409021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ndalus" pitchFamily="18" charset="-78"/>
              </a:rPr>
              <a:t>User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memasukkan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sebuah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}</a:t>
            </a:r>
            <a:endParaRPr lang="en-US" sz="1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1718048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  <a:cs typeface="Andalus" pitchFamily="18" charset="-78"/>
              </a:rPr>
              <a:t>menampilkan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}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9050" y="2362200"/>
            <a:ext cx="243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 	: </a:t>
            </a:r>
            <a:r>
              <a:rPr lang="en-US" sz="1800" b="1" u="sng" dirty="0" smtClean="0">
                <a:latin typeface="+mn-lt"/>
                <a:cs typeface="Andalus" pitchFamily="18" charset="-78"/>
              </a:rPr>
              <a:t>integer</a:t>
            </a:r>
            <a:endParaRPr lang="en-US" sz="1800" b="1" u="sng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26786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	: </a:t>
            </a:r>
            <a:r>
              <a:rPr lang="en-US" sz="1800" b="1" u="sng" dirty="0" smtClean="0">
                <a:latin typeface="+mn-lt"/>
                <a:cs typeface="Andalus" pitchFamily="18" charset="-78"/>
              </a:rPr>
              <a:t>char</a:t>
            </a:r>
            <a:r>
              <a:rPr lang="en-US" sz="1800" b="1" dirty="0" smtClean="0">
                <a:latin typeface="+mn-lt"/>
                <a:cs typeface="Andalus" pitchFamily="18" charset="-78"/>
              </a:rPr>
              <a:t>		</a:t>
            </a:r>
            <a:r>
              <a:rPr lang="en-US" sz="1800" dirty="0" smtClean="0">
                <a:latin typeface="+mn-lt"/>
                <a:cs typeface="Andalus" pitchFamily="18" charset="-78"/>
              </a:rPr>
              <a:t>{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}</a:t>
            </a:r>
            <a:endParaRPr lang="en-US" sz="1800" u="sng" dirty="0">
              <a:latin typeface="+mn-lt"/>
            </a:endParaRPr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7848600" y="5867400"/>
            <a:ext cx="4572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/>
      <p:bldP spid="8" grpId="0"/>
      <p:bldP spid="9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Penyelesaian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lanjutan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4419600"/>
          </a:xfrm>
        </p:spPr>
        <p:txBody>
          <a:bodyPr/>
          <a:lstStyle/>
          <a:p>
            <a:pPr marL="974725" indent="7938">
              <a:buNone/>
            </a:pPr>
            <a:r>
              <a:rPr lang="en-US" b="1" u="sng" kern="1200" dirty="0" smtClean="0">
                <a:sym typeface="Wingdings" pitchFamily="2" charset="2"/>
              </a:rPr>
              <a:t>Else</a:t>
            </a:r>
            <a:endParaRPr lang="en-US" b="1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	  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60)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69)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‘C’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</a:t>
            </a:r>
            <a:r>
              <a:rPr lang="en-US" b="1" u="sng" kern="1200" dirty="0" smtClean="0">
                <a:sym typeface="Wingdings" pitchFamily="2" charset="2"/>
              </a:rPr>
              <a:t>Else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50)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59)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‘D’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	            </a:t>
            </a:r>
            <a:r>
              <a:rPr lang="en-US" b="1" u="sng" kern="1200" dirty="0" smtClean="0">
                <a:sym typeface="Wingdings" pitchFamily="2" charset="2"/>
              </a:rPr>
              <a:t>Else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	   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‘E’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</a:t>
            </a: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b="1" kern="1200" dirty="0" smtClean="0">
                <a:sym typeface="Wingdings" pitchFamily="2" charset="2"/>
              </a:rPr>
              <a:t>                    </a:t>
            </a: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b="1" u="sng" kern="1200" dirty="0" smtClean="0">
              <a:sym typeface="Wingdings" pitchFamily="2" charset="2"/>
            </a:endParaRPr>
          </a:p>
          <a:p>
            <a:pPr marL="631825" indent="0">
              <a:buNone/>
            </a:pP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smtClean="0">
                <a:sym typeface="Wingdings" pitchFamily="2" charset="2"/>
              </a:rPr>
              <a:t>Output</a:t>
            </a:r>
            <a:r>
              <a:rPr lang="en-US" kern="1200" dirty="0" smtClean="0">
                <a:sym typeface="Wingdings" pitchFamily="2" charset="2"/>
              </a:rPr>
              <a:t>(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)        </a:t>
            </a:r>
            <a:endParaRPr lang="en-US" kern="1200" dirty="0" smtClean="0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8382000" y="5867400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239000" cy="5181600"/>
          </a:xfrm>
        </p:spPr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>
                <a:latin typeface="Andalus" pitchFamily="18" charset="-78"/>
                <a:cs typeface="Andalus" pitchFamily="18" charset="-78"/>
              </a:rPr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6" name="Picture 5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7342</TotalTime>
  <Words>355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Andalus</vt:lpstr>
      <vt:lpstr>Arabic Typesetting</vt:lpstr>
      <vt:lpstr>Arial</vt:lpstr>
      <vt:lpstr>Baskerville Old Face</vt:lpstr>
      <vt:lpstr>Blackadder ITC</vt:lpstr>
      <vt:lpstr>Calibri</vt:lpstr>
      <vt:lpstr>Times New Roman</vt:lpstr>
      <vt:lpstr>Wingdings</vt:lpstr>
      <vt:lpstr>PPP_SFUSI_PRT_3AM</vt:lpstr>
      <vt:lpstr>Algoritma dan Pemrograman  STRUKTUR PEMILIHAN (SELECTION) lanjutan</vt:lpstr>
      <vt:lpstr> Analisis Terhadap Dua Kasus</vt:lpstr>
      <vt:lpstr>Contoh Kasus</vt:lpstr>
      <vt:lpstr> Analisis Terhadap Banyak Kasus</vt:lpstr>
      <vt:lpstr> Latihan Soal</vt:lpstr>
      <vt:lpstr>Penyelesaian</vt:lpstr>
      <vt:lpstr>Penyelesaian (lanjutan)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316</cp:revision>
  <dcterms:created xsi:type="dcterms:W3CDTF">2010-08-31T04:22:45Z</dcterms:created>
  <dcterms:modified xsi:type="dcterms:W3CDTF">2016-10-05T01:15:28Z</dcterms:modified>
</cp:coreProperties>
</file>