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0"/>
  </p:notesMasterIdLst>
  <p:sldIdLst>
    <p:sldId id="256" r:id="rId2"/>
    <p:sldId id="275" r:id="rId3"/>
    <p:sldId id="276" r:id="rId4"/>
    <p:sldId id="277" r:id="rId5"/>
    <p:sldId id="278" r:id="rId6"/>
    <p:sldId id="279" r:id="rId7"/>
    <p:sldId id="280" r:id="rId8"/>
    <p:sldId id="257" r:id="rId9"/>
    <p:sldId id="258" r:id="rId10"/>
    <p:sldId id="259" r:id="rId11"/>
    <p:sldId id="260" r:id="rId12"/>
    <p:sldId id="281" r:id="rId13"/>
    <p:sldId id="269" r:id="rId14"/>
    <p:sldId id="262" r:id="rId15"/>
    <p:sldId id="263" r:id="rId16"/>
    <p:sldId id="264" r:id="rId17"/>
    <p:sldId id="265" r:id="rId18"/>
    <p:sldId id="266" r:id="rId19"/>
    <p:sldId id="273" r:id="rId20"/>
    <p:sldId id="274" r:id="rId21"/>
    <p:sldId id="271" r:id="rId22"/>
    <p:sldId id="282" r:id="rId23"/>
    <p:sldId id="284" r:id="rId24"/>
    <p:sldId id="283" r:id="rId25"/>
    <p:sldId id="285" r:id="rId26"/>
    <p:sldId id="286" r:id="rId27"/>
    <p:sldId id="287" r:id="rId28"/>
    <p:sldId id="288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BB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3606" autoAdjust="0"/>
  </p:normalViewPr>
  <p:slideViewPr>
    <p:cSldViewPr>
      <p:cViewPr varScale="1">
        <p:scale>
          <a:sx n="66" d="100"/>
          <a:sy n="66" d="100"/>
        </p:scale>
        <p:origin x="-142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E40E13-E909-4679-9A9D-55B1C61E9A5A}" type="datetimeFigureOut">
              <a:rPr lang="en-US" smtClean="0"/>
              <a:pPr/>
              <a:t>10/5/2016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87C28E-FFCD-4EAB-9DD9-A8A62BF847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482841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87C28E-FFCD-4EAB-9DD9-A8A62BF84753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440369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06D17E-136A-41D9-9D48-EEEA4380A940}" type="slidenum">
              <a:rPr lang="en-US"/>
              <a:pPr/>
              <a:t>19</a:t>
            </a:fld>
            <a:endParaRPr lang="en-US"/>
          </a:p>
        </p:txBody>
      </p:sp>
      <p:sp>
        <p:nvSpPr>
          <p:cNvPr id="10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D94AB3-22C3-4B79-BB5C-8C4F1B450451}" type="slidenum">
              <a:rPr lang="en-US"/>
              <a:pPr/>
              <a:t>21</a:t>
            </a:fld>
            <a:endParaRPr lang="en-US"/>
          </a:p>
        </p:txBody>
      </p:sp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87C28E-FFCD-4EAB-9DD9-A8A62BF84753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147338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D6DD48F-A002-4C39-B0AE-11A2A654C32A}" type="datetimeFigureOut">
              <a:rPr lang="en-US" smtClean="0"/>
              <a:pPr/>
              <a:t>10/5/2016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1F33640-2ED3-4222-998A-AC447D15D2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6DD48F-A002-4C39-B0AE-11A2A654C32A}" type="datetimeFigureOut">
              <a:rPr lang="en-US" smtClean="0"/>
              <a:pPr/>
              <a:t>10/5/2016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F33640-2ED3-4222-998A-AC447D15D2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8D6DD48F-A002-4C39-B0AE-11A2A654C32A}" type="datetimeFigureOut">
              <a:rPr lang="en-US" smtClean="0"/>
              <a:pPr/>
              <a:t>10/5/2016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1F33640-2ED3-4222-998A-AC447D15D2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94947B-3619-4605-B8BB-F82D6F0061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8585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6DD48F-A002-4C39-B0AE-11A2A654C32A}" type="datetimeFigureOut">
              <a:rPr lang="en-US" smtClean="0"/>
              <a:pPr/>
              <a:t>10/5/2016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F33640-2ED3-4222-998A-AC447D15D2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D6DD48F-A002-4C39-B0AE-11A2A654C32A}" type="datetimeFigureOut">
              <a:rPr lang="en-US" smtClean="0"/>
              <a:pPr/>
              <a:t>10/5/2016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31F33640-2ED3-4222-998A-AC447D15D2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6DD48F-A002-4C39-B0AE-11A2A654C32A}" type="datetimeFigureOut">
              <a:rPr lang="en-US" smtClean="0"/>
              <a:pPr/>
              <a:t>10/5/2016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F33640-2ED3-4222-998A-AC447D15D2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6DD48F-A002-4C39-B0AE-11A2A654C32A}" type="datetimeFigureOut">
              <a:rPr lang="en-US" smtClean="0"/>
              <a:pPr/>
              <a:t>10/5/2016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F33640-2ED3-4222-998A-AC447D15D2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6DD48F-A002-4C39-B0AE-11A2A654C32A}" type="datetimeFigureOut">
              <a:rPr lang="en-US" smtClean="0"/>
              <a:pPr/>
              <a:t>10/5/2016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F33640-2ED3-4222-998A-AC447D15D2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D6DD48F-A002-4C39-B0AE-11A2A654C32A}" type="datetimeFigureOut">
              <a:rPr lang="en-US" smtClean="0"/>
              <a:pPr/>
              <a:t>10/5/2016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F33640-2ED3-4222-998A-AC447D15D2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6DD48F-A002-4C39-B0AE-11A2A654C32A}" type="datetimeFigureOut">
              <a:rPr lang="en-US" smtClean="0"/>
              <a:pPr/>
              <a:t>10/5/2016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F33640-2ED3-4222-998A-AC447D15D2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6DD48F-A002-4C39-B0AE-11A2A654C32A}" type="datetimeFigureOut">
              <a:rPr lang="en-US" smtClean="0"/>
              <a:pPr/>
              <a:t>10/5/2016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F33640-2ED3-4222-998A-AC447D15D2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4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8D6DD48F-A002-4C39-B0AE-11A2A654C32A}" type="datetimeFigureOut">
              <a:rPr lang="en-US" smtClean="0"/>
              <a:pPr/>
              <a:t>10/5/2016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31F33640-2ED3-4222-998A-AC447D15D22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ORGANISASI </a:t>
            </a:r>
            <a:r>
              <a:rPr lang="en-US" b="1" dirty="0" err="1"/>
              <a:t>dan</a:t>
            </a:r>
            <a:r>
              <a:rPr lang="en-US" b="1" dirty="0"/>
              <a:t> ARSITEKTUR KOMPUTER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97868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Memory Hierarchy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70000" lnSpcReduction="20000"/>
          </a:bodyPr>
          <a:lstStyle/>
          <a:p>
            <a:r>
              <a:rPr lang="en-US" dirty="0" err="1" smtClean="0"/>
              <a:t>Efektifitas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/>
              <a:t> </a:t>
            </a:r>
            <a:r>
              <a:rPr lang="en-US" dirty="0" err="1" smtClean="0"/>
              <a:t>hirarki</a:t>
            </a:r>
            <a:r>
              <a:rPr lang="en-US" dirty="0" smtClean="0"/>
              <a:t> memory </a:t>
            </a:r>
            <a:r>
              <a:rPr lang="en-US" dirty="0" err="1" smtClean="0"/>
              <a:t>tergantung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prinsip</a:t>
            </a:r>
            <a:r>
              <a:rPr lang="en-US" dirty="0" smtClean="0"/>
              <a:t> </a:t>
            </a:r>
            <a:r>
              <a:rPr lang="en-US" dirty="0" err="1" smtClean="0"/>
              <a:t>seberapa</a:t>
            </a:r>
            <a:r>
              <a:rPr lang="en-US" dirty="0" smtClean="0"/>
              <a:t> </a:t>
            </a:r>
            <a:r>
              <a:rPr lang="en-US" dirty="0" err="1" smtClean="0"/>
              <a:t>jarang</a:t>
            </a:r>
            <a:r>
              <a:rPr lang="en-US" dirty="0" smtClean="0"/>
              <a:t> </a:t>
            </a:r>
            <a:r>
              <a:rPr lang="en-US" dirty="0" err="1" smtClean="0"/>
              <a:t>pemindahan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fast memory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pengaksesannya</a:t>
            </a:r>
            <a:r>
              <a:rPr lang="en-US" dirty="0" smtClean="0"/>
              <a:t> </a:t>
            </a:r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digantikan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yang </a:t>
            </a:r>
            <a:r>
              <a:rPr lang="en-US" dirty="0" err="1" smtClean="0"/>
              <a:t>baru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Prinsip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biasa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locality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 </a:t>
            </a:r>
            <a:r>
              <a:rPr lang="en-US" dirty="0" err="1" smtClean="0"/>
              <a:t>bentuk</a:t>
            </a:r>
            <a:r>
              <a:rPr lang="en-US" dirty="0" smtClean="0"/>
              <a:t> locality:</a:t>
            </a:r>
          </a:p>
          <a:p>
            <a:r>
              <a:rPr lang="en-US" dirty="0" smtClean="0"/>
              <a:t>Spatial </a:t>
            </a:r>
            <a:r>
              <a:rPr lang="en-US" dirty="0"/>
              <a:t>locality </a:t>
            </a:r>
            <a:r>
              <a:rPr lang="en-US" dirty="0" smtClean="0"/>
              <a:t>: </a:t>
            </a:r>
            <a:r>
              <a:rPr lang="en-US" dirty="0" err="1" smtClean="0"/>
              <a:t>fenomena</a:t>
            </a:r>
            <a:r>
              <a:rPr lang="en-US" dirty="0" smtClean="0"/>
              <a:t> yang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address yang 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direkomendasikan</a:t>
            </a:r>
            <a:r>
              <a:rPr lang="en-US" dirty="0" smtClean="0"/>
              <a:t>,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ketika</a:t>
            </a:r>
            <a:r>
              <a:rPr lang="en-US" dirty="0" smtClean="0"/>
              <a:t> address yang </a:t>
            </a:r>
            <a:r>
              <a:rPr lang="en-US" dirty="0" err="1" smtClean="0"/>
              <a:t>dekat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direkomendasikan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 </a:t>
            </a:r>
            <a:r>
              <a:rPr lang="en-US" dirty="0" err="1" smtClean="0"/>
              <a:t>periode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yang </a:t>
            </a:r>
            <a:r>
              <a:rPr lang="en-US" dirty="0" err="1" smtClean="0"/>
              <a:t>pendek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Temporal locality: </a:t>
            </a:r>
            <a:r>
              <a:rPr lang="en-US" dirty="0" err="1" smtClean="0"/>
              <a:t>fenomena</a:t>
            </a:r>
            <a:r>
              <a:rPr lang="en-US" dirty="0" smtClean="0"/>
              <a:t> yang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keterangan</a:t>
            </a:r>
            <a:r>
              <a:rPr lang="en-US" dirty="0" smtClean="0"/>
              <a:t> item memory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direkomendasikan</a:t>
            </a:r>
            <a:r>
              <a:rPr lang="en-US" dirty="0" smtClean="0"/>
              <a:t>,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instruksi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program looping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66016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Memory </a:t>
            </a:r>
            <a:r>
              <a:rPr lang="en-US" b="1" dirty="0" smtClean="0"/>
              <a:t>Hierarchy: </a:t>
            </a:r>
            <a:br>
              <a:rPr lang="en-US" b="1" dirty="0" smtClean="0"/>
            </a:br>
            <a:r>
              <a:rPr lang="en-US" dirty="0" smtClean="0"/>
              <a:t>memory </a:t>
            </a:r>
            <a:r>
              <a:rPr lang="en-US" dirty="0"/>
              <a:t>access time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70000" lnSpcReduction="20000"/>
          </a:bodyPr>
          <a:lstStyle/>
          <a:p>
            <a:r>
              <a:rPr lang="en-US" dirty="0" err="1" smtClean="0"/>
              <a:t>Langkah</a:t>
            </a:r>
            <a:r>
              <a:rPr lang="en-US" dirty="0" smtClean="0"/>
              <a:t> </a:t>
            </a:r>
            <a:r>
              <a:rPr lang="en-US" dirty="0" err="1" smtClean="0"/>
              <a:t>kejadian</a:t>
            </a:r>
            <a:r>
              <a:rPr lang="en-US" dirty="0" smtClean="0"/>
              <a:t> </a:t>
            </a:r>
            <a:r>
              <a:rPr lang="en-US" dirty="0" err="1" smtClean="0"/>
              <a:t>diawali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 </a:t>
            </a:r>
            <a:r>
              <a:rPr lang="en-US" dirty="0" err="1" smtClean="0"/>
              <a:t>permintaan</a:t>
            </a:r>
            <a:r>
              <a:rPr lang="en-US" dirty="0" smtClean="0"/>
              <a:t> processor.</a:t>
            </a:r>
            <a:endParaRPr lang="en-US" dirty="0"/>
          </a:p>
          <a:p>
            <a:r>
              <a:rPr lang="en-US" dirty="0" err="1" smtClean="0"/>
              <a:t>Pertama</a:t>
            </a:r>
            <a:r>
              <a:rPr lang="en-US" dirty="0" smtClean="0"/>
              <a:t> :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dicari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level </a:t>
            </a:r>
            <a:r>
              <a:rPr lang="en-US" dirty="0" err="1" smtClean="0"/>
              <a:t>pertama</a:t>
            </a:r>
            <a:r>
              <a:rPr lang="en-US" dirty="0" smtClean="0"/>
              <a:t> memory </a:t>
            </a:r>
            <a:r>
              <a:rPr lang="en-US" dirty="0" err="1" smtClean="0"/>
              <a:t>hirarki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Kemungkinan</a:t>
            </a:r>
            <a:r>
              <a:rPr lang="en-US" dirty="0" smtClean="0"/>
              <a:t> </a:t>
            </a:r>
            <a:r>
              <a:rPr lang="en-US" dirty="0" err="1" smtClean="0"/>
              <a:t>ditemukannya</a:t>
            </a:r>
            <a:r>
              <a:rPr lang="en-US" dirty="0" smtClean="0"/>
              <a:t> item yang </a:t>
            </a:r>
            <a:r>
              <a:rPr lang="en-US" dirty="0" err="1" smtClean="0"/>
              <a:t>diminta</a:t>
            </a:r>
            <a:r>
              <a:rPr lang="en-US" dirty="0" smtClean="0"/>
              <a:t>  di level </a:t>
            </a:r>
            <a:r>
              <a:rPr lang="en-US" dirty="0" err="1" smtClean="0"/>
              <a:t>pertama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b="1" dirty="0" smtClean="0"/>
              <a:t>hit</a:t>
            </a:r>
            <a:r>
              <a:rPr lang="en-US" dirty="0" smtClean="0"/>
              <a:t> ratio h1 </a:t>
            </a:r>
          </a:p>
          <a:p>
            <a:r>
              <a:rPr lang="en-US" dirty="0" err="1"/>
              <a:t>Kemungkinan</a:t>
            </a:r>
            <a:r>
              <a:rPr lang="en-US" dirty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ditemukannya</a:t>
            </a:r>
            <a:r>
              <a:rPr lang="en-US" dirty="0" smtClean="0"/>
              <a:t> </a:t>
            </a:r>
            <a:r>
              <a:rPr lang="en-US" dirty="0"/>
              <a:t>item yang </a:t>
            </a:r>
            <a:r>
              <a:rPr lang="en-US" dirty="0" err="1"/>
              <a:t>diminta</a:t>
            </a:r>
            <a:r>
              <a:rPr lang="en-US" dirty="0"/>
              <a:t>  di level </a:t>
            </a:r>
            <a:r>
              <a:rPr lang="en-US" dirty="0" err="1"/>
              <a:t>pertama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b="1" dirty="0" smtClean="0"/>
              <a:t>miss</a:t>
            </a:r>
            <a:r>
              <a:rPr lang="en-US" dirty="0" smtClean="0"/>
              <a:t> </a:t>
            </a:r>
            <a:r>
              <a:rPr lang="en-US" dirty="0"/>
              <a:t>ratio </a:t>
            </a:r>
            <a:r>
              <a:rPr lang="en-US" dirty="0" smtClean="0"/>
              <a:t>(1-h1).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Ketika</a:t>
            </a:r>
            <a:r>
              <a:rPr lang="en-US" dirty="0" smtClean="0"/>
              <a:t> item yang </a:t>
            </a:r>
            <a:r>
              <a:rPr lang="en-US" dirty="0" err="1" smtClean="0"/>
              <a:t>diminta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ditemukan</a:t>
            </a:r>
            <a:r>
              <a:rPr lang="en-US" dirty="0" smtClean="0"/>
              <a:t> (miss),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pencarian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dilanjutkan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level </a:t>
            </a:r>
            <a:r>
              <a:rPr lang="en-US" dirty="0" err="1" smtClean="0"/>
              <a:t>berikutnya</a:t>
            </a:r>
            <a:r>
              <a:rPr lang="en-US" dirty="0" smtClean="0"/>
              <a:t> (level 2).</a:t>
            </a:r>
          </a:p>
          <a:p>
            <a:endParaRPr lang="en-US" dirty="0"/>
          </a:p>
          <a:p>
            <a:r>
              <a:rPr lang="en-US" dirty="0" err="1"/>
              <a:t>Kemungkinan</a:t>
            </a:r>
            <a:r>
              <a:rPr lang="en-US" dirty="0"/>
              <a:t> </a:t>
            </a:r>
            <a:r>
              <a:rPr lang="en-US" dirty="0" err="1"/>
              <a:t>ditemukannya</a:t>
            </a:r>
            <a:r>
              <a:rPr lang="en-US" dirty="0"/>
              <a:t> item yang </a:t>
            </a:r>
            <a:r>
              <a:rPr lang="en-US" dirty="0" err="1"/>
              <a:t>diminta</a:t>
            </a:r>
            <a:r>
              <a:rPr lang="en-US" dirty="0"/>
              <a:t>  di level </a:t>
            </a:r>
            <a:r>
              <a:rPr lang="en-US" dirty="0" err="1"/>
              <a:t>pertama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b="1" dirty="0"/>
              <a:t>hit</a:t>
            </a:r>
            <a:r>
              <a:rPr lang="en-US" dirty="0"/>
              <a:t> ratio </a:t>
            </a:r>
            <a:r>
              <a:rPr lang="en-US" dirty="0" smtClean="0"/>
              <a:t>h2 </a:t>
            </a:r>
            <a:endParaRPr lang="en-US" dirty="0"/>
          </a:p>
          <a:p>
            <a:r>
              <a:rPr lang="en-US" dirty="0" err="1"/>
              <a:t>Kemungkinan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ditemukannya</a:t>
            </a:r>
            <a:r>
              <a:rPr lang="en-US" dirty="0"/>
              <a:t> item yang </a:t>
            </a:r>
            <a:r>
              <a:rPr lang="en-US" dirty="0" err="1"/>
              <a:t>diminta</a:t>
            </a:r>
            <a:r>
              <a:rPr lang="en-US" dirty="0"/>
              <a:t>  di level </a:t>
            </a:r>
            <a:r>
              <a:rPr lang="en-US" dirty="0" err="1"/>
              <a:t>pertama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b="1" dirty="0"/>
              <a:t>miss</a:t>
            </a:r>
            <a:r>
              <a:rPr lang="en-US" dirty="0"/>
              <a:t> ratio (</a:t>
            </a:r>
            <a:r>
              <a:rPr lang="en-US" dirty="0" smtClean="0"/>
              <a:t>1-h2). </a:t>
            </a:r>
            <a:endParaRPr lang="en-US" dirty="0"/>
          </a:p>
          <a:p>
            <a:r>
              <a:rPr lang="en-US" dirty="0" smtClean="0"/>
              <a:t>Proses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berulang</a:t>
            </a:r>
            <a:r>
              <a:rPr lang="en-US" dirty="0" smtClean="0"/>
              <a:t> </a:t>
            </a:r>
            <a:r>
              <a:rPr lang="en-US" dirty="0" err="1" smtClean="0"/>
              <a:t>sampai</a:t>
            </a:r>
            <a:r>
              <a:rPr lang="en-US" dirty="0" smtClean="0"/>
              <a:t> item yang </a:t>
            </a:r>
            <a:r>
              <a:rPr lang="en-US" dirty="0" err="1" smtClean="0"/>
              <a:t>diminta</a:t>
            </a:r>
            <a:r>
              <a:rPr lang="en-US" dirty="0" smtClean="0"/>
              <a:t> </a:t>
            </a:r>
            <a:r>
              <a:rPr lang="en-US" dirty="0" err="1" smtClean="0"/>
              <a:t>ditemukan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dikirimkan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processor.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4527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Memory Hierarchy: </a:t>
            </a:r>
            <a:br>
              <a:rPr lang="en-US" b="1" dirty="0"/>
            </a:br>
            <a:r>
              <a:rPr lang="en-US" dirty="0"/>
              <a:t>memory access time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Memory </a:t>
            </a:r>
            <a:r>
              <a:rPr lang="en-US" dirty="0" err="1" smtClean="0"/>
              <a:t>hirarki</a:t>
            </a:r>
            <a:r>
              <a:rPr lang="en-US" dirty="0" smtClean="0"/>
              <a:t>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3 level, </a:t>
            </a:r>
            <a:r>
              <a:rPr lang="en-US" dirty="0" err="1" smtClean="0"/>
              <a:t>maka</a:t>
            </a:r>
            <a:r>
              <a:rPr lang="en-US" dirty="0" smtClean="0"/>
              <a:t> rata-rata </a:t>
            </a:r>
            <a:r>
              <a:rPr lang="en-US" dirty="0" err="1" smtClean="0"/>
              <a:t>dari</a:t>
            </a:r>
            <a:r>
              <a:rPr lang="en-US" dirty="0" smtClean="0"/>
              <a:t> memory access time:</a:t>
            </a:r>
          </a:p>
          <a:p>
            <a:pPr marL="0" indent="0">
              <a:buNone/>
            </a:pPr>
            <a:r>
              <a:rPr lang="en-US" dirty="0" err="1"/>
              <a:t>t</a:t>
            </a:r>
            <a:r>
              <a:rPr lang="en-US" baseline="-25000" dirty="0" err="1" smtClean="0"/>
              <a:t>av</a:t>
            </a:r>
            <a:r>
              <a:rPr lang="en-US" dirty="0" smtClean="0"/>
              <a:t> = h1*t1 +(1-h1).[t1+h2*t2+(1-h2).(t2+t3)]</a:t>
            </a:r>
          </a:p>
          <a:p>
            <a:pPr marL="0" indent="0">
              <a:buNone/>
            </a:pPr>
            <a:r>
              <a:rPr lang="en-US" dirty="0" smtClean="0"/>
              <a:t>     = t1+ </a:t>
            </a:r>
            <a:r>
              <a:rPr lang="en-US" dirty="0"/>
              <a:t>(</a:t>
            </a:r>
            <a:r>
              <a:rPr lang="en-US" dirty="0" smtClean="0"/>
              <a:t>1- </a:t>
            </a:r>
            <a:r>
              <a:rPr lang="en-US" dirty="0"/>
              <a:t>h1</a:t>
            </a:r>
            <a:r>
              <a:rPr lang="en-US" dirty="0" smtClean="0"/>
              <a:t>)[t2+(1-h2)t3]</a:t>
            </a:r>
          </a:p>
          <a:p>
            <a:pPr marL="0" indent="0">
              <a:buNone/>
            </a:pP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persamaan</a:t>
            </a:r>
            <a:r>
              <a:rPr lang="en-US" dirty="0" smtClean="0"/>
              <a:t> </a:t>
            </a:r>
            <a:r>
              <a:rPr lang="en-US" dirty="0" err="1" smtClean="0"/>
              <a:t>diatas</a:t>
            </a:r>
            <a:r>
              <a:rPr lang="en-US" dirty="0" smtClean="0"/>
              <a:t>: t1</a:t>
            </a:r>
            <a:r>
              <a:rPr lang="en-US" dirty="0"/>
              <a:t>, t2, t3 </a:t>
            </a:r>
            <a:r>
              <a:rPr lang="en-US" dirty="0" err="1" smtClean="0"/>
              <a:t>merupakan</a:t>
            </a:r>
            <a:r>
              <a:rPr lang="en-US" dirty="0" smtClean="0"/>
              <a:t> access times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3 level.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34588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TIPE Memory </a:t>
            </a:r>
            <a:r>
              <a:rPr lang="en-GB" dirty="0" err="1" smtClean="0"/>
              <a:t>Semikonduktor</a:t>
            </a:r>
            <a:endParaRPr lang="en-GB" dirty="0"/>
          </a:p>
        </p:txBody>
      </p:sp>
      <p:sp>
        <p:nvSpPr>
          <p:cNvPr id="161797" name="Rectangle 5"/>
          <p:cNvSpPr>
            <a:spLocks noChangeArrowheads="1"/>
          </p:cNvSpPr>
          <p:nvPr/>
        </p:nvSpPr>
        <p:spPr bwMode="auto">
          <a:xfrm>
            <a:off x="1531938" y="1373188"/>
            <a:ext cx="4557712" cy="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graphicFrame>
        <p:nvGraphicFramePr>
          <p:cNvPr id="161979" name="Group 18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50079932"/>
              </p:ext>
            </p:extLst>
          </p:nvPr>
        </p:nvGraphicFramePr>
        <p:xfrm>
          <a:off x="144463" y="1196975"/>
          <a:ext cx="8820150" cy="5327652"/>
        </p:xfrm>
        <a:graphic>
          <a:graphicData uri="http://schemas.openxmlformats.org/drawingml/2006/table">
            <a:tbl>
              <a:tblPr/>
              <a:tblGrid>
                <a:gridCol w="1763712"/>
                <a:gridCol w="1763713"/>
                <a:gridCol w="1765300"/>
                <a:gridCol w="1763712"/>
                <a:gridCol w="1763713"/>
              </a:tblGrid>
              <a:tr h="5921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cs typeface="Times New Roman" pitchFamily="18" charset="0"/>
                        </a:rPr>
                        <a:t>Memory Type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cs typeface="Times New Roman" pitchFamily="18" charset="0"/>
                        </a:rPr>
                        <a:t>Category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cs typeface="Times New Roman" pitchFamily="18" charset="0"/>
                        </a:rPr>
                        <a:t>Erasure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cs typeface="Times New Roman" pitchFamily="18" charset="0"/>
                        </a:rPr>
                        <a:t>Write Mechanism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cs typeface="Times New Roman" pitchFamily="18" charset="0"/>
                        </a:rPr>
                        <a:t>Volatility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8286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cs typeface="Times New Roman" pitchFamily="18" charset="0"/>
                        </a:rPr>
                        <a:t>Random-access </a:t>
                      </a:r>
                      <a:b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cs typeface="Times New Roman" pitchFamily="18" charset="0"/>
                        </a:rPr>
                      </a:b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cs typeface="Times New Roman" pitchFamily="18" charset="0"/>
                        </a:rPr>
                        <a:t>memory (RAM)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cs typeface="Times New Roman" pitchFamily="18" charset="0"/>
                        </a:rPr>
                        <a:t>Read-write memory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cs typeface="Times New Roman" pitchFamily="18" charset="0"/>
                        </a:rPr>
                        <a:t>Electrically, byte-level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cs typeface="Times New Roman" pitchFamily="18" charset="0"/>
                        </a:rPr>
                        <a:t>Electrically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cs typeface="Times New Roman" pitchFamily="18" charset="0"/>
                        </a:rPr>
                        <a:t>Volatile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8286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cs typeface="Times New Roman" pitchFamily="18" charset="0"/>
                        </a:rPr>
                        <a:t>Read-only </a:t>
                      </a:r>
                      <a:b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cs typeface="Times New Roman" pitchFamily="18" charset="0"/>
                        </a:rPr>
                      </a:b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cs typeface="Times New Roman" pitchFamily="18" charset="0"/>
                        </a:rPr>
                        <a:t>memory (ROM)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cs typeface="Times New Roman" pitchFamily="18" charset="0"/>
                        </a:rPr>
                        <a:t>Read-only memory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cs typeface="Times New Roman" pitchFamily="18" charset="0"/>
                        </a:rPr>
                        <a:t>Not possible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cs typeface="Times New Roman" pitchFamily="18" charset="0"/>
                        </a:rPr>
                        <a:t>Masks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cs typeface="Times New Roman" pitchFamily="18" charset="0"/>
                        </a:rPr>
                        <a:t>Nonvolatile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921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cs typeface="Times New Roman" pitchFamily="18" charset="0"/>
                        </a:rPr>
                        <a:t>Programmable </a:t>
                      </a:r>
                      <a:b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cs typeface="Times New Roman" pitchFamily="18" charset="0"/>
                        </a:rPr>
                      </a:b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cs typeface="Times New Roman" pitchFamily="18" charset="0"/>
                        </a:rPr>
                        <a:t>ROM (PROM)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cs typeface="Times New Roman" pitchFamily="18" charset="0"/>
                        </a:rPr>
                        <a:t>Electrically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286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cs typeface="Times New Roman" pitchFamily="18" charset="0"/>
                        </a:rPr>
                        <a:t>Erasable PROM </a:t>
                      </a:r>
                      <a:b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cs typeface="Times New Roman" pitchFamily="18" charset="0"/>
                        </a:rPr>
                      </a:b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cs typeface="Times New Roman" pitchFamily="18" charset="0"/>
                        </a:rPr>
                        <a:t>(EPROM)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cs typeface="Times New Roman" pitchFamily="18" charset="0"/>
                        </a:rPr>
                        <a:t>Read-mostly memory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cs typeface="Times New Roman" pitchFamily="18" charset="0"/>
                        </a:rPr>
                        <a:t>UV light, chip-level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652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cs typeface="Times New Roman" pitchFamily="18" charset="0"/>
                        </a:rPr>
                        <a:t>Electrically Erasable PROM (EEPROM)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cs typeface="Times New Roman" pitchFamily="18" charset="0"/>
                        </a:rPr>
                        <a:t>Electrically, byte-level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921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cs typeface="Times New Roman" pitchFamily="18" charset="0"/>
                        </a:rPr>
                        <a:t>Flash memory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cs typeface="Times New Roman" pitchFamily="18" charset="0"/>
                        </a:rPr>
                        <a:t>Electrically, block-level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554620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762000" y="1354137"/>
            <a:ext cx="7467600" cy="222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id-ID" sz="2800" b="1" dirty="0"/>
              <a:t>RAM</a:t>
            </a:r>
            <a:r>
              <a:rPr lang="en-US" sz="2800" dirty="0"/>
              <a:t> </a:t>
            </a:r>
            <a:r>
              <a:rPr lang="id-ID" sz="2800" b="1" dirty="0"/>
              <a:t>Terbagi 2 :</a:t>
            </a:r>
            <a:endParaRPr lang="en-US" sz="2800" b="1" dirty="0"/>
          </a:p>
          <a:p>
            <a:pPr marL="342900" indent="-342900"/>
            <a:endParaRPr lang="id-ID" sz="2800" b="1" dirty="0"/>
          </a:p>
          <a:p>
            <a:pPr marL="342900" indent="-342900">
              <a:buFontTx/>
              <a:buAutoNum type="arabicPeriod"/>
            </a:pPr>
            <a:r>
              <a:rPr lang="id-ID" sz="2800" b="1" dirty="0"/>
              <a:t>RAM Statis</a:t>
            </a:r>
            <a:endParaRPr lang="en-US" sz="2800" b="1" dirty="0"/>
          </a:p>
          <a:p>
            <a:pPr marL="342900" indent="-342900">
              <a:buFontTx/>
              <a:buAutoNum type="arabicPeriod"/>
            </a:pPr>
            <a:endParaRPr lang="en-US" sz="2800" b="1" dirty="0"/>
          </a:p>
          <a:p>
            <a:pPr marL="342900" indent="-342900"/>
            <a:r>
              <a:rPr lang="en-US" sz="2800" b="1" dirty="0"/>
              <a:t>2. RAM </a:t>
            </a:r>
            <a:r>
              <a:rPr lang="en-US" sz="2800" b="1" dirty="0" err="1"/>
              <a:t>Dinamis</a:t>
            </a:r>
            <a:r>
              <a:rPr lang="en-US" sz="2800" dirty="0"/>
              <a:t>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600" b="1" dirty="0" err="1" smtClean="0"/>
              <a:t>Jenis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memori</a:t>
            </a:r>
            <a:r>
              <a:rPr lang="en-US" sz="2600" b="1" dirty="0" smtClean="0"/>
              <a:t> semi </a:t>
            </a:r>
            <a:r>
              <a:rPr lang="en-US" sz="2600" b="1" dirty="0" err="1" smtClean="0"/>
              <a:t>konduktor</a:t>
            </a:r>
            <a:r>
              <a:rPr lang="en-US" sz="2600" b="1" dirty="0" smtClean="0"/>
              <a:t> </a:t>
            </a:r>
            <a:r>
              <a:rPr lang="id-ID" sz="2600" b="1" dirty="0" smtClean="0"/>
              <a:t>Random Access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Memori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xmlns="" val="3951089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609600" y="1295400"/>
            <a:ext cx="7848600" cy="513986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id-ID" sz="3600" b="1" dirty="0">
                <a:latin typeface="Arial" pitchFamily="34" charset="0"/>
              </a:rPr>
              <a:t>RAM Statis</a:t>
            </a:r>
            <a:endParaRPr lang="en-US" sz="3600" b="1" dirty="0">
              <a:latin typeface="Arial" pitchFamily="34" charset="0"/>
            </a:endParaRPr>
          </a:p>
          <a:p>
            <a:pPr marL="392113" indent="-392113">
              <a:defRPr/>
            </a:pPr>
            <a:endParaRPr lang="id-ID" sz="3600" b="1" dirty="0">
              <a:latin typeface="Arial" pitchFamily="34" charset="0"/>
            </a:endParaRPr>
          </a:p>
          <a:p>
            <a:pPr marL="528638" lvl="1" indent="-528638">
              <a:buFont typeface="Arial" pitchFamily="34" charset="0"/>
              <a:buChar char="•"/>
              <a:defRPr/>
            </a:pPr>
            <a:r>
              <a:rPr lang="id-ID" sz="3200" dirty="0">
                <a:latin typeface="Arial" pitchFamily="34" charset="0"/>
              </a:rPr>
              <a:t>Nilai nilai biner di simpan dengan menggunakan konfigurasi gate logic flip-flop tradisional</a:t>
            </a:r>
            <a:r>
              <a:rPr lang="id-ID" sz="3200" dirty="0" smtClean="0">
                <a:latin typeface="Arial" pitchFamily="34" charset="0"/>
              </a:rPr>
              <a:t>.</a:t>
            </a:r>
            <a:endParaRPr lang="en-US" sz="3200" dirty="0" smtClean="0">
              <a:latin typeface="Arial" pitchFamily="34" charset="0"/>
            </a:endParaRPr>
          </a:p>
          <a:p>
            <a:pPr marL="963612" lvl="1" indent="-457200">
              <a:buFont typeface="Arial" pitchFamily="34" charset="0"/>
              <a:buChar char="•"/>
              <a:defRPr/>
            </a:pPr>
            <a:endParaRPr lang="id-ID" sz="3200" dirty="0">
              <a:latin typeface="Arial" pitchFamily="34" charset="0"/>
            </a:endParaRPr>
          </a:p>
          <a:p>
            <a:pPr marL="528638" lvl="1" indent="-528638">
              <a:buFont typeface="Arial" pitchFamily="34" charset="0"/>
              <a:buChar char="•"/>
              <a:defRPr/>
            </a:pPr>
            <a:r>
              <a:rPr lang="id-ID" sz="3200" dirty="0">
                <a:latin typeface="Arial" pitchFamily="34" charset="0"/>
              </a:rPr>
              <a:t>Ram statis akan menampung data sepanjang daya listrik di sediakan  untuknya </a:t>
            </a:r>
            <a:endParaRPr lang="en-US" sz="3200" dirty="0">
              <a:latin typeface="Arial" pitchFamily="34" charset="0"/>
            </a:endParaRPr>
          </a:p>
          <a:p>
            <a:pPr marL="1035050" lvl="1" indent="-528638">
              <a:defRPr/>
            </a:pPr>
            <a:endParaRPr lang="en-US" sz="320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27209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066800"/>
            <a:ext cx="8686800" cy="5257800"/>
          </a:xfrm>
          <a:solidFill>
            <a:schemeClr val="bg1"/>
          </a:solidFill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indent="-3175" algn="ctr" eaLnBrk="1" hangingPunct="1">
              <a:buFontTx/>
              <a:buNone/>
              <a:defRPr/>
            </a:pPr>
            <a:r>
              <a:rPr lang="id-ID" b="1" dirty="0" smtClean="0"/>
              <a:t>RAM Dinamis</a:t>
            </a:r>
            <a:endParaRPr lang="en-US" b="1" dirty="0" smtClean="0"/>
          </a:p>
          <a:p>
            <a:pPr eaLnBrk="1" hangingPunct="1">
              <a:buFontTx/>
              <a:buNone/>
              <a:defRPr/>
            </a:pPr>
            <a:endParaRPr lang="id-ID" b="1" dirty="0" smtClean="0"/>
          </a:p>
          <a:p>
            <a:pPr lvl="1">
              <a:defRPr/>
            </a:pPr>
            <a:r>
              <a:rPr lang="id-ID" dirty="0" smtClean="0"/>
              <a:t>Disusun oleh sel-sel yang menyimpan data sebagai muatan listrik pada kapasitor </a:t>
            </a:r>
            <a:endParaRPr lang="en-US" dirty="0" smtClean="0"/>
          </a:p>
          <a:p>
            <a:pPr lvl="1">
              <a:defRPr/>
            </a:pPr>
            <a:endParaRPr lang="en-US" dirty="0" smtClean="0"/>
          </a:p>
          <a:p>
            <a:pPr lvl="1">
              <a:defRPr/>
            </a:pPr>
            <a:r>
              <a:rPr lang="en-US" dirty="0" err="1" smtClean="0"/>
              <a:t>Keberadaan</a:t>
            </a:r>
            <a:r>
              <a:rPr lang="en-US" dirty="0" smtClean="0"/>
              <a:t> 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beradaan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kapasitor</a:t>
            </a:r>
            <a:r>
              <a:rPr lang="en-US" dirty="0" smtClean="0"/>
              <a:t> di </a:t>
            </a:r>
            <a:r>
              <a:rPr lang="en-US" dirty="0" err="1" smtClean="0"/>
              <a:t>interpretasikan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1 </a:t>
            </a:r>
            <a:r>
              <a:rPr lang="en-US" dirty="0" err="1" smtClean="0"/>
              <a:t>atau</a:t>
            </a:r>
            <a:r>
              <a:rPr lang="en-US" dirty="0" smtClean="0"/>
              <a:t> 0, </a:t>
            </a:r>
            <a:r>
              <a:rPr lang="en-US" dirty="0" err="1" smtClean="0"/>
              <a:t>kerena</a:t>
            </a:r>
            <a:r>
              <a:rPr lang="en-US" dirty="0" smtClean="0"/>
              <a:t> </a:t>
            </a:r>
            <a:r>
              <a:rPr lang="en-US" dirty="0" err="1" smtClean="0"/>
              <a:t>kapasitor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kecenderungan</a:t>
            </a:r>
            <a:r>
              <a:rPr lang="en-US" dirty="0" smtClean="0"/>
              <a:t> </a:t>
            </a:r>
            <a:r>
              <a:rPr lang="en-US" dirty="0" err="1" smtClean="0"/>
              <a:t>alami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mengosongkan</a:t>
            </a:r>
            <a:r>
              <a:rPr lang="en-US" dirty="0" smtClean="0"/>
              <a:t> </a:t>
            </a:r>
            <a:r>
              <a:rPr lang="en-US" dirty="0" err="1" smtClean="0"/>
              <a:t>muatan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RAM </a:t>
            </a:r>
            <a:r>
              <a:rPr lang="en-US" dirty="0" err="1" smtClean="0"/>
              <a:t>dinamis</a:t>
            </a:r>
            <a:r>
              <a:rPr lang="en-US" dirty="0" smtClean="0"/>
              <a:t> </a:t>
            </a:r>
            <a:r>
              <a:rPr lang="en-US" dirty="0" err="1" smtClean="0"/>
              <a:t>memerlukan</a:t>
            </a:r>
            <a:r>
              <a:rPr lang="en-US" dirty="0" smtClean="0"/>
              <a:t> </a:t>
            </a:r>
            <a:r>
              <a:rPr lang="en-US" dirty="0" err="1" smtClean="0"/>
              <a:t>pengisian</a:t>
            </a:r>
            <a:r>
              <a:rPr lang="en-US" dirty="0" smtClean="0"/>
              <a:t> </a:t>
            </a:r>
            <a:r>
              <a:rPr lang="en-US" dirty="0" err="1" smtClean="0"/>
              <a:t>muatan</a:t>
            </a: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445337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447800"/>
            <a:ext cx="8027988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2514600" y="268069"/>
            <a:ext cx="374974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SRAM Vs DRAM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35446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7848600" cy="4648200"/>
          </a:xfrm>
        </p:spPr>
        <p:txBody>
          <a:bodyPr/>
          <a:lstStyle/>
          <a:p>
            <a:pPr marL="0" indent="0" algn="ctr" eaLnBrk="1" hangingPunct="1">
              <a:lnSpc>
                <a:spcPct val="90000"/>
              </a:lnSpc>
              <a:buFontTx/>
              <a:buNone/>
              <a:tabLst>
                <a:tab pos="349250" algn="l"/>
              </a:tabLst>
            </a:pPr>
            <a:r>
              <a:rPr lang="en-US" b="1" dirty="0" smtClean="0"/>
              <a:t>ROM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tabLst>
                <a:tab pos="349250" algn="l"/>
              </a:tabLst>
            </a:pPr>
            <a:endParaRPr lang="en-US" sz="2000" b="1" dirty="0" smtClean="0"/>
          </a:p>
          <a:p>
            <a:pPr marL="0" indent="0" eaLnBrk="1" hangingPunct="1">
              <a:lnSpc>
                <a:spcPct val="90000"/>
              </a:lnSpc>
              <a:buFontTx/>
              <a:buNone/>
              <a:tabLst>
                <a:tab pos="349250" algn="l"/>
              </a:tabLst>
            </a:pPr>
            <a:r>
              <a:rPr lang="en-US" sz="2800" dirty="0" err="1" smtClean="0"/>
              <a:t>Berisi</a:t>
            </a:r>
            <a:r>
              <a:rPr lang="en-US" sz="2800" dirty="0" smtClean="0"/>
              <a:t> </a:t>
            </a:r>
            <a:r>
              <a:rPr lang="en-US" sz="2800" dirty="0" err="1" smtClean="0"/>
              <a:t>pola</a:t>
            </a:r>
            <a:r>
              <a:rPr lang="en-US" sz="2800" dirty="0" smtClean="0"/>
              <a:t> data </a:t>
            </a:r>
            <a:r>
              <a:rPr lang="en-US" sz="2800" dirty="0" err="1" smtClean="0"/>
              <a:t>permanen</a:t>
            </a:r>
            <a:r>
              <a:rPr lang="en-US" sz="2800" dirty="0" smtClean="0"/>
              <a:t> yang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di</a:t>
            </a:r>
            <a:r>
              <a:rPr lang="en-US" sz="2800" dirty="0" smtClean="0"/>
              <a:t> </a:t>
            </a:r>
            <a:r>
              <a:rPr lang="en-US" sz="2800" dirty="0" err="1" smtClean="0"/>
              <a:t>ubah</a:t>
            </a:r>
            <a:endParaRPr lang="en-US" sz="2800" dirty="0" smtClean="0"/>
          </a:p>
          <a:p>
            <a:pPr marL="0" indent="0" eaLnBrk="1" hangingPunct="1">
              <a:lnSpc>
                <a:spcPct val="90000"/>
              </a:lnSpc>
              <a:buFontTx/>
              <a:buNone/>
              <a:tabLst>
                <a:tab pos="349250" algn="l"/>
              </a:tabLst>
            </a:pPr>
            <a:endParaRPr lang="en-US" sz="2800" dirty="0" smtClean="0"/>
          </a:p>
          <a:p>
            <a:pPr marL="0" indent="0" eaLnBrk="1" hangingPunct="1">
              <a:lnSpc>
                <a:spcPct val="90000"/>
              </a:lnSpc>
              <a:buFontTx/>
              <a:buNone/>
              <a:tabLst>
                <a:tab pos="349250" algn="l"/>
              </a:tabLst>
            </a:pPr>
            <a:r>
              <a:rPr lang="en-US" sz="2800" b="1" dirty="0" err="1" smtClean="0"/>
              <a:t>Jenis-jenis</a:t>
            </a:r>
            <a:r>
              <a:rPr lang="en-US" sz="2800" b="1" dirty="0" smtClean="0"/>
              <a:t> ROM</a:t>
            </a:r>
          </a:p>
          <a:p>
            <a:pPr marL="0" indent="0" eaLnBrk="1" hangingPunct="1">
              <a:lnSpc>
                <a:spcPct val="90000"/>
              </a:lnSpc>
              <a:tabLst>
                <a:tab pos="349250" algn="l"/>
              </a:tabLst>
            </a:pPr>
            <a:r>
              <a:rPr lang="en-US" sz="2800" dirty="0" smtClean="0"/>
              <a:t> Programmable ROM (PROM)</a:t>
            </a:r>
          </a:p>
          <a:p>
            <a:pPr marL="0" indent="0" eaLnBrk="1" hangingPunct="1">
              <a:lnSpc>
                <a:spcPct val="90000"/>
              </a:lnSpc>
              <a:tabLst>
                <a:tab pos="349250" algn="l"/>
              </a:tabLst>
            </a:pPr>
            <a:r>
              <a:rPr lang="en-US" sz="2800" dirty="0" smtClean="0"/>
              <a:t> Erasable Programmable ROM (EPROM)</a:t>
            </a:r>
          </a:p>
          <a:p>
            <a:pPr marL="0" indent="0" eaLnBrk="1" hangingPunct="1">
              <a:lnSpc>
                <a:spcPct val="90000"/>
              </a:lnSpc>
              <a:tabLst>
                <a:tab pos="349250" algn="l"/>
              </a:tabLst>
            </a:pPr>
            <a:r>
              <a:rPr lang="en-US" sz="2800" dirty="0" smtClean="0"/>
              <a:t> Electrically Erasable Programmable ROM (EEPROM) </a:t>
            </a:r>
          </a:p>
        </p:txBody>
      </p:sp>
      <p:sp>
        <p:nvSpPr>
          <p:cNvPr id="3" name="Rectangle 2"/>
          <p:cNvSpPr/>
          <p:nvPr/>
        </p:nvSpPr>
        <p:spPr>
          <a:xfrm>
            <a:off x="2438400" y="268069"/>
            <a:ext cx="43652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Read Only Memory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15745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TIPE ROM</a:t>
            </a:r>
            <a:endParaRPr lang="en-US" b="1" dirty="0"/>
          </a:p>
        </p:txBody>
      </p:sp>
      <p:sp>
        <p:nvSpPr>
          <p:cNvPr id="68613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Programmable ROM (</a:t>
            </a:r>
            <a:r>
              <a:rPr lang="en-US" dirty="0" err="1" smtClean="0"/>
              <a:t>sekali</a:t>
            </a:r>
            <a:r>
              <a:rPr lang="en-US" dirty="0" smtClean="0"/>
              <a:t>)</a:t>
            </a:r>
            <a:endParaRPr lang="en-US" dirty="0"/>
          </a:p>
          <a:p>
            <a:pPr lvl="1"/>
            <a:r>
              <a:rPr lang="en-US" dirty="0"/>
              <a:t>PROM</a:t>
            </a:r>
          </a:p>
          <a:p>
            <a:pPr lvl="1"/>
            <a:r>
              <a:rPr lang="en-US" dirty="0" err="1"/>
              <a:t>Membutuhkan</a:t>
            </a:r>
            <a:r>
              <a:rPr lang="en-US" dirty="0"/>
              <a:t> </a:t>
            </a:r>
            <a:r>
              <a:rPr lang="en-US" dirty="0" err="1"/>
              <a:t>alat</a:t>
            </a:r>
            <a:r>
              <a:rPr lang="en-US" dirty="0"/>
              <a:t> </a:t>
            </a:r>
            <a:r>
              <a:rPr lang="en-US" dirty="0" err="1"/>
              <a:t>khusus</a:t>
            </a:r>
            <a:r>
              <a:rPr lang="en-US" dirty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memprogramnya</a:t>
            </a:r>
            <a:endParaRPr lang="en-US" dirty="0"/>
          </a:p>
          <a:p>
            <a:pPr marL="341313" lvl="1">
              <a:buFont typeface="Arial" pitchFamily="34" charset="0"/>
              <a:buChar char="•"/>
            </a:pPr>
            <a:r>
              <a:rPr lang="en-US" dirty="0" smtClean="0"/>
              <a:t>Erasable </a:t>
            </a:r>
            <a:r>
              <a:rPr lang="en-US" dirty="0"/>
              <a:t>Programmable (EPROM)</a:t>
            </a:r>
          </a:p>
          <a:p>
            <a:pPr marL="812800" lvl="2" indent="-355600"/>
            <a:r>
              <a:rPr lang="en-US" dirty="0" err="1" smtClean="0"/>
              <a:t>Dihapus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ultraviolet</a:t>
            </a:r>
            <a:endParaRPr lang="en-US" dirty="0"/>
          </a:p>
          <a:p>
            <a:pPr marL="341313" lvl="1">
              <a:buFont typeface="Arial" pitchFamily="34" charset="0"/>
              <a:buChar char="•"/>
            </a:pPr>
            <a:r>
              <a:rPr lang="en-US" dirty="0"/>
              <a:t>Electrically Erasable (EEPROM)</a:t>
            </a:r>
          </a:p>
          <a:p>
            <a:pPr marL="812800" lvl="2" indent="-411163"/>
            <a:r>
              <a:rPr lang="en-US" dirty="0" err="1" smtClean="0"/>
              <a:t>Membutuhkan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lama </a:t>
            </a:r>
            <a:r>
              <a:rPr lang="en-US" dirty="0" err="1" smtClean="0"/>
              <a:t>untuk</a:t>
            </a:r>
            <a:r>
              <a:rPr lang="en-US" dirty="0" smtClean="0"/>
              <a:t> write </a:t>
            </a:r>
            <a:r>
              <a:rPr lang="en-US" dirty="0" err="1" smtClean="0"/>
              <a:t>daripada</a:t>
            </a:r>
            <a:r>
              <a:rPr lang="en-US" dirty="0" smtClean="0"/>
              <a:t> read</a:t>
            </a:r>
            <a:endParaRPr lang="en-US" dirty="0"/>
          </a:p>
          <a:p>
            <a:pPr marL="341313" lvl="1">
              <a:buFont typeface="Arial" pitchFamily="34" charset="0"/>
              <a:buChar char="•"/>
            </a:pPr>
            <a:r>
              <a:rPr lang="en-US" dirty="0"/>
              <a:t>Flash memory</a:t>
            </a:r>
          </a:p>
          <a:p>
            <a:pPr marL="812800" lvl="2" indent="-411163"/>
            <a:r>
              <a:rPr lang="en-US" dirty="0" err="1" smtClean="0"/>
              <a:t>Menghapus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memory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elektrik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92029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838200" y="1676400"/>
            <a:ext cx="3124200" cy="1676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marL="457200" indent="-457200"/>
            <a:r>
              <a:rPr lang="en-US" sz="2400" b="1">
                <a:solidFill>
                  <a:schemeClr val="accent2"/>
                </a:solidFill>
              </a:rPr>
              <a:t>A. </a:t>
            </a:r>
            <a:r>
              <a:rPr lang="id-ID" sz="2400" b="1">
                <a:solidFill>
                  <a:schemeClr val="accent2"/>
                </a:solidFill>
              </a:rPr>
              <a:t>Lokasi</a:t>
            </a:r>
            <a:br>
              <a:rPr lang="id-ID" sz="2400" b="1">
                <a:solidFill>
                  <a:schemeClr val="accent2"/>
                </a:solidFill>
              </a:rPr>
            </a:br>
            <a:r>
              <a:rPr lang="en-US" sz="2400" b="1">
                <a:solidFill>
                  <a:schemeClr val="tx2"/>
                </a:solidFill>
              </a:rPr>
              <a:t>	</a:t>
            </a:r>
            <a:r>
              <a:rPr lang="id-ID" sz="2400" b="1">
                <a:solidFill>
                  <a:schemeClr val="tx2"/>
                </a:solidFill>
              </a:rPr>
              <a:t>CPU</a:t>
            </a:r>
            <a:br>
              <a:rPr lang="id-ID" sz="2400" b="1">
                <a:solidFill>
                  <a:schemeClr val="tx2"/>
                </a:solidFill>
              </a:rPr>
            </a:br>
            <a:r>
              <a:rPr lang="en-US" sz="2400" b="1">
                <a:solidFill>
                  <a:schemeClr val="tx2"/>
                </a:solidFill>
              </a:rPr>
              <a:t>	</a:t>
            </a:r>
            <a:r>
              <a:rPr lang="id-ID" sz="2400" b="1">
                <a:solidFill>
                  <a:schemeClr val="tx2"/>
                </a:solidFill>
              </a:rPr>
              <a:t>Internal </a:t>
            </a:r>
            <a:r>
              <a:rPr lang="en-US" sz="2400" b="1">
                <a:solidFill>
                  <a:schemeClr val="tx2"/>
                </a:solidFill>
              </a:rPr>
              <a:t/>
            </a:r>
            <a:br>
              <a:rPr lang="en-US" sz="2400" b="1">
                <a:solidFill>
                  <a:schemeClr val="tx2"/>
                </a:solidFill>
              </a:rPr>
            </a:br>
            <a:r>
              <a:rPr lang="en-US" sz="2400" b="1">
                <a:solidFill>
                  <a:schemeClr val="tx2"/>
                </a:solidFill>
              </a:rPr>
              <a:t>	</a:t>
            </a:r>
            <a:r>
              <a:rPr lang="id-ID" sz="2400" b="1">
                <a:solidFill>
                  <a:schemeClr val="tx2"/>
                </a:solidFill>
              </a:rPr>
              <a:t>External</a:t>
            </a:r>
            <a:endParaRPr lang="en-US" sz="2400" b="1">
              <a:solidFill>
                <a:schemeClr val="tx2"/>
              </a:solidFill>
            </a:endParaRPr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838200" y="3886200"/>
            <a:ext cx="3124200" cy="1676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marL="403225" indent="-403225">
              <a:tabLst>
                <a:tab pos="403225" algn="l"/>
              </a:tabLst>
            </a:pPr>
            <a:r>
              <a:rPr lang="en-US" sz="2400" b="1">
                <a:solidFill>
                  <a:schemeClr val="accent2"/>
                </a:solidFill>
              </a:rPr>
              <a:t>B. </a:t>
            </a:r>
            <a:r>
              <a:rPr lang="id-ID" sz="2400" b="1">
                <a:solidFill>
                  <a:schemeClr val="accent2"/>
                </a:solidFill>
              </a:rPr>
              <a:t>Kapasitas</a:t>
            </a:r>
            <a:r>
              <a:rPr lang="en-US" sz="2400" b="1">
                <a:solidFill>
                  <a:schemeClr val="accent2"/>
                </a:solidFill>
              </a:rPr>
              <a:t/>
            </a:r>
            <a:br>
              <a:rPr lang="en-US" sz="2400" b="1">
                <a:solidFill>
                  <a:schemeClr val="accent2"/>
                </a:solidFill>
              </a:rPr>
            </a:br>
            <a:r>
              <a:rPr lang="en-US" sz="2400" b="1"/>
              <a:t>	</a:t>
            </a:r>
            <a:r>
              <a:rPr lang="id-ID" sz="2400" b="1"/>
              <a:t>Ukuran Word</a:t>
            </a:r>
            <a:br>
              <a:rPr lang="id-ID" sz="2400" b="1"/>
            </a:br>
            <a:r>
              <a:rPr lang="en-US" sz="2400" b="1"/>
              <a:t>	</a:t>
            </a:r>
            <a:r>
              <a:rPr lang="id-ID" sz="2400" b="1"/>
              <a:t>Ukuran Block</a:t>
            </a:r>
            <a:endParaRPr lang="en-US" sz="2400" b="1"/>
          </a:p>
        </p:txBody>
      </p:sp>
      <p:sp>
        <p:nvSpPr>
          <p:cNvPr id="3077" name="Rectangle 11"/>
          <p:cNvSpPr>
            <a:spLocks noChangeArrowheads="1"/>
          </p:cNvSpPr>
          <p:nvPr/>
        </p:nvSpPr>
        <p:spPr bwMode="auto">
          <a:xfrm>
            <a:off x="4724400" y="1752600"/>
            <a:ext cx="3124200" cy="1196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457200" algn="l"/>
              </a:tabLst>
            </a:pPr>
            <a:r>
              <a:rPr lang="en-US" sz="2400" b="1" dirty="0">
                <a:solidFill>
                  <a:schemeClr val="accent2"/>
                </a:solidFill>
              </a:rPr>
              <a:t>C. 	</a:t>
            </a:r>
            <a:r>
              <a:rPr lang="id-ID" sz="2400" b="1" dirty="0">
                <a:solidFill>
                  <a:schemeClr val="accent2"/>
                </a:solidFill>
              </a:rPr>
              <a:t>Satuan Transfer</a:t>
            </a:r>
          </a:p>
          <a:p>
            <a:pPr>
              <a:tabLst>
                <a:tab pos="457200" algn="l"/>
              </a:tabLst>
            </a:pPr>
            <a:r>
              <a:rPr lang="en-US" sz="2400" b="1" dirty="0"/>
              <a:t>	</a:t>
            </a:r>
            <a:r>
              <a:rPr lang="id-ID" sz="2400" b="1" dirty="0"/>
              <a:t>Word</a:t>
            </a:r>
          </a:p>
          <a:p>
            <a:pPr>
              <a:tabLst>
                <a:tab pos="457200" algn="l"/>
              </a:tabLst>
            </a:pPr>
            <a:r>
              <a:rPr lang="en-US" sz="2400" b="1" dirty="0"/>
              <a:t>	</a:t>
            </a:r>
            <a:r>
              <a:rPr lang="id-ID" sz="2400" b="1" dirty="0"/>
              <a:t>Block</a:t>
            </a:r>
            <a:endParaRPr lang="en-US" sz="2400" b="1" dirty="0"/>
          </a:p>
        </p:txBody>
      </p:sp>
      <p:sp>
        <p:nvSpPr>
          <p:cNvPr id="3078" name="Rectangle 12"/>
          <p:cNvSpPr>
            <a:spLocks noChangeArrowheads="1"/>
          </p:cNvSpPr>
          <p:nvPr/>
        </p:nvSpPr>
        <p:spPr bwMode="auto">
          <a:xfrm>
            <a:off x="4724400" y="3657600"/>
            <a:ext cx="3886200" cy="19272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457200" algn="l"/>
              </a:tabLst>
            </a:pPr>
            <a:r>
              <a:rPr lang="en-US" sz="2400" b="1">
                <a:solidFill>
                  <a:schemeClr val="accent2"/>
                </a:solidFill>
              </a:rPr>
              <a:t>D. Metode Akses</a:t>
            </a:r>
            <a:endParaRPr lang="id-ID" sz="2400" b="1">
              <a:solidFill>
                <a:schemeClr val="accent2"/>
              </a:solidFill>
            </a:endParaRPr>
          </a:p>
          <a:p>
            <a:pPr>
              <a:tabLst>
                <a:tab pos="457200" algn="l"/>
              </a:tabLst>
            </a:pPr>
            <a:r>
              <a:rPr lang="en-US" sz="2400" b="1"/>
              <a:t>	Sequential Acces</a:t>
            </a:r>
            <a:endParaRPr lang="id-ID" sz="2400" b="1"/>
          </a:p>
          <a:p>
            <a:pPr>
              <a:tabLst>
                <a:tab pos="457200" algn="l"/>
              </a:tabLst>
            </a:pPr>
            <a:r>
              <a:rPr lang="en-US" sz="2400" b="1"/>
              <a:t>	Direct Access</a:t>
            </a:r>
          </a:p>
          <a:p>
            <a:pPr>
              <a:tabLst>
                <a:tab pos="457200" algn="l"/>
              </a:tabLst>
            </a:pPr>
            <a:r>
              <a:rPr lang="en-US" sz="2400" b="1"/>
              <a:t>	Random Access</a:t>
            </a:r>
          </a:p>
          <a:p>
            <a:pPr>
              <a:tabLst>
                <a:tab pos="457200" algn="l"/>
              </a:tabLst>
            </a:pPr>
            <a:r>
              <a:rPr lang="en-US" sz="2400" b="1"/>
              <a:t>	Associative Access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z="2400" b="1" dirty="0" smtClean="0"/>
              <a:t>Karakteristik-karakteristik penting sistem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memori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4089999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Interleaved Memory</a:t>
            </a:r>
          </a:p>
        </p:txBody>
      </p:sp>
      <p:sp>
        <p:nvSpPr>
          <p:cNvPr id="1699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Kumpulan Chip DRAM</a:t>
            </a:r>
            <a:endParaRPr lang="en-GB" dirty="0"/>
          </a:p>
          <a:p>
            <a:r>
              <a:rPr lang="en-GB" dirty="0" smtClean="0"/>
              <a:t>Di group-</a:t>
            </a:r>
            <a:r>
              <a:rPr lang="en-GB" dirty="0" err="1" smtClean="0"/>
              <a:t>kan</a:t>
            </a:r>
            <a:r>
              <a:rPr lang="en-GB" dirty="0" smtClean="0"/>
              <a:t> </a:t>
            </a:r>
            <a:r>
              <a:rPr lang="en-GB" dirty="0" err="1" smtClean="0"/>
              <a:t>kedalam</a:t>
            </a:r>
            <a:r>
              <a:rPr lang="en-GB" dirty="0" smtClean="0"/>
              <a:t> memory bank</a:t>
            </a:r>
            <a:endParaRPr lang="en-GB" dirty="0"/>
          </a:p>
          <a:p>
            <a:r>
              <a:rPr lang="en-GB" dirty="0" smtClean="0"/>
              <a:t>Bank </a:t>
            </a:r>
            <a:r>
              <a:rPr lang="en-GB" dirty="0" err="1" smtClean="0"/>
              <a:t>ini</a:t>
            </a:r>
            <a:r>
              <a:rPr lang="en-GB" dirty="0" smtClean="0"/>
              <a:t> </a:t>
            </a:r>
            <a:r>
              <a:rPr lang="en-GB" dirty="0" err="1" smtClean="0"/>
              <a:t>secara</a:t>
            </a:r>
            <a:r>
              <a:rPr lang="en-GB" dirty="0" smtClean="0"/>
              <a:t> </a:t>
            </a:r>
            <a:r>
              <a:rPr lang="en-GB" dirty="0" err="1" smtClean="0"/>
              <a:t>independen</a:t>
            </a:r>
            <a:r>
              <a:rPr lang="en-GB" dirty="0" smtClean="0"/>
              <a:t> </a:t>
            </a:r>
            <a:r>
              <a:rPr lang="en-GB" dirty="0" err="1" smtClean="0"/>
              <a:t>melayani</a:t>
            </a:r>
            <a:r>
              <a:rPr lang="en-GB" dirty="0" smtClean="0"/>
              <a:t> </a:t>
            </a:r>
            <a:r>
              <a:rPr lang="en-GB" dirty="0" err="1" smtClean="0"/>
              <a:t>permintaan</a:t>
            </a:r>
            <a:r>
              <a:rPr lang="en-GB" dirty="0" smtClean="0"/>
              <a:t> read </a:t>
            </a:r>
            <a:r>
              <a:rPr lang="en-GB" dirty="0" err="1" smtClean="0"/>
              <a:t>dan</a:t>
            </a:r>
            <a:r>
              <a:rPr lang="en-GB" dirty="0" smtClean="0"/>
              <a:t> write.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988703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Error Correction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Hard Failure</a:t>
            </a:r>
          </a:p>
          <a:p>
            <a:pPr lvl="1"/>
            <a:r>
              <a:rPr lang="en-US" dirty="0" err="1" smtClean="0"/>
              <a:t>Kerusakan</a:t>
            </a:r>
            <a:r>
              <a:rPr lang="en-US" dirty="0" smtClean="0"/>
              <a:t> </a:t>
            </a:r>
            <a:r>
              <a:rPr lang="en-US" dirty="0" err="1" smtClean="0"/>
              <a:t>permanen</a:t>
            </a:r>
            <a:endParaRPr lang="en-US" dirty="0"/>
          </a:p>
          <a:p>
            <a:r>
              <a:rPr lang="en-US" dirty="0"/>
              <a:t>Soft Error</a:t>
            </a:r>
          </a:p>
          <a:p>
            <a:pPr lvl="1"/>
            <a:r>
              <a:rPr lang="en-US" dirty="0" err="1" smtClean="0"/>
              <a:t>Acak</a:t>
            </a:r>
            <a:r>
              <a:rPr lang="en-US" dirty="0" smtClean="0"/>
              <a:t>, non-destructive</a:t>
            </a:r>
            <a:endParaRPr lang="en-US" dirty="0"/>
          </a:p>
          <a:p>
            <a:pPr lvl="1"/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kerusakan</a:t>
            </a:r>
            <a:r>
              <a:rPr lang="en-US" dirty="0" smtClean="0"/>
              <a:t> </a:t>
            </a:r>
            <a:r>
              <a:rPr lang="en-US" dirty="0" err="1" smtClean="0"/>
              <a:t>permanen</a:t>
            </a:r>
            <a:r>
              <a:rPr lang="en-US" dirty="0" smtClean="0"/>
              <a:t> memory</a:t>
            </a:r>
            <a:endParaRPr lang="en-US" dirty="0"/>
          </a:p>
          <a:p>
            <a:r>
              <a:rPr lang="en-US" dirty="0" err="1" smtClean="0"/>
              <a:t>Dideteksi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Hamming error correction code.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56647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HAMMING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00400"/>
            <a:ext cx="8229600" cy="2925763"/>
          </a:xfrm>
        </p:spPr>
        <p:txBody>
          <a:bodyPr/>
          <a:lstStyle/>
          <a:p>
            <a:r>
              <a:rPr lang="en-US" dirty="0"/>
              <a:t>Bits 8, 4, 2, 1 (the powers of 2)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/>
              <a:t>error </a:t>
            </a:r>
            <a:r>
              <a:rPr lang="en-US" dirty="0"/>
              <a:t>correction bits (</a:t>
            </a:r>
            <a:r>
              <a:rPr lang="en-US" b="1" dirty="0"/>
              <a:t>check bits</a:t>
            </a:r>
            <a:r>
              <a:rPr lang="en-US" dirty="0"/>
              <a:t>).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other </a:t>
            </a:r>
            <a:r>
              <a:rPr lang="en-US" dirty="0" smtClean="0"/>
              <a:t>bits </a:t>
            </a:r>
            <a:r>
              <a:rPr lang="en-US" dirty="0"/>
              <a:t>are </a:t>
            </a:r>
            <a:r>
              <a:rPr lang="en-US" b="1" dirty="0"/>
              <a:t>data </a:t>
            </a:r>
            <a:r>
              <a:rPr lang="en-US" b="1" dirty="0" smtClean="0"/>
              <a:t>bits.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" y="1371600"/>
            <a:ext cx="8064046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80331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HAMMING 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Setiap</a:t>
            </a:r>
            <a:r>
              <a:rPr lang="en-US" dirty="0" smtClean="0"/>
              <a:t> check </a:t>
            </a:r>
            <a:r>
              <a:rPr lang="en-US" dirty="0"/>
              <a:t>bit </a:t>
            </a:r>
            <a:r>
              <a:rPr lang="en-US" dirty="0" err="1" smtClean="0"/>
              <a:t>beroperasi</a:t>
            </a:r>
            <a:r>
              <a:rPr lang="en-US" dirty="0" smtClean="0"/>
              <a:t> di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/>
              <a:t>data bit </a:t>
            </a:r>
            <a:r>
              <a:rPr lang="en-US" dirty="0" smtClean="0"/>
              <a:t>yang </a:t>
            </a:r>
            <a:r>
              <a:rPr lang="en-US" dirty="0" err="1" smtClean="0"/>
              <a:t>berisi</a:t>
            </a:r>
            <a:r>
              <a:rPr lang="en-US" dirty="0" smtClean="0"/>
              <a:t> </a:t>
            </a:r>
            <a:r>
              <a:rPr lang="en-US" dirty="0" err="1" smtClean="0"/>
              <a:t>angka</a:t>
            </a:r>
            <a:r>
              <a:rPr lang="en-US" dirty="0" smtClean="0"/>
              <a:t> 1 </a:t>
            </a:r>
            <a:r>
              <a:rPr lang="en-US" dirty="0" err="1" smtClean="0"/>
              <a:t>pada</a:t>
            </a:r>
            <a:r>
              <a:rPr lang="en-US" dirty="0" smtClean="0"/>
              <a:t> bit position yang </a:t>
            </a:r>
            <a:r>
              <a:rPr lang="en-US" dirty="0" err="1" smtClean="0"/>
              <a:t>sama</a:t>
            </a:r>
            <a:r>
              <a:rPr lang="en-US" dirty="0" smtClean="0"/>
              <a:t>. </a:t>
            </a:r>
            <a:r>
              <a:rPr lang="en-US" dirty="0" err="1" smtClean="0"/>
              <a:t>Misal</a:t>
            </a:r>
            <a:r>
              <a:rPr lang="en-US" dirty="0" smtClean="0"/>
              <a:t> C1 =&gt;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bit position yang </a:t>
            </a:r>
            <a:r>
              <a:rPr lang="en-US" dirty="0" err="1" smtClean="0"/>
              <a:t>berisi</a:t>
            </a:r>
            <a:r>
              <a:rPr lang="en-US" dirty="0" smtClean="0"/>
              <a:t> </a:t>
            </a:r>
            <a:r>
              <a:rPr lang="en-US" dirty="0" err="1" smtClean="0"/>
              <a:t>angka</a:t>
            </a:r>
            <a:r>
              <a:rPr lang="en-US" dirty="0" smtClean="0"/>
              <a:t> 1 di LSB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bit position number. </a:t>
            </a:r>
            <a:r>
              <a:rPr lang="en-US" dirty="0" err="1" smtClean="0"/>
              <a:t>Dilanjutkan</a:t>
            </a:r>
            <a:r>
              <a:rPr lang="en-US" dirty="0" smtClean="0"/>
              <a:t> C2, C3 </a:t>
            </a:r>
            <a:r>
              <a:rPr lang="en-US" dirty="0" err="1" smtClean="0"/>
              <a:t>dan</a:t>
            </a:r>
            <a:r>
              <a:rPr lang="en-US" dirty="0" smtClean="0"/>
              <a:t> C4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39376" y="4495800"/>
            <a:ext cx="570813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296405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CONTOH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648200"/>
          </a:xfrm>
        </p:spPr>
        <p:txBody>
          <a:bodyPr/>
          <a:lstStyle/>
          <a:p>
            <a:r>
              <a:rPr lang="en-US" dirty="0" err="1" smtClean="0"/>
              <a:t>Misal</a:t>
            </a:r>
            <a:r>
              <a:rPr lang="en-US" dirty="0" smtClean="0"/>
              <a:t> 8-bit input word: 00111001 </a:t>
            </a:r>
            <a:r>
              <a:rPr lang="en-US" dirty="0" err="1" smtClean="0"/>
              <a:t>dan</a:t>
            </a:r>
            <a:r>
              <a:rPr lang="en-US" dirty="0" smtClean="0"/>
              <a:t> data </a:t>
            </a:r>
            <a:r>
              <a:rPr lang="en-US" dirty="0"/>
              <a:t>bit D1 </a:t>
            </a:r>
            <a:r>
              <a:rPr lang="en-US" dirty="0" err="1" smtClean="0"/>
              <a:t>dimulai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posisi</a:t>
            </a:r>
            <a:r>
              <a:rPr lang="en-US" dirty="0" smtClean="0"/>
              <a:t> yang paling </a:t>
            </a:r>
            <a:r>
              <a:rPr lang="en-US" dirty="0" err="1" smtClean="0"/>
              <a:t>kanan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Maka</a:t>
            </a:r>
            <a:r>
              <a:rPr lang="en-US" dirty="0" smtClean="0"/>
              <a:t> word yang </a:t>
            </a:r>
            <a:r>
              <a:rPr lang="en-US" dirty="0" err="1" smtClean="0"/>
              <a:t>disimpan</a:t>
            </a:r>
            <a:r>
              <a:rPr lang="en-US" dirty="0"/>
              <a:t> </a:t>
            </a:r>
            <a:r>
              <a:rPr lang="en-US" dirty="0" err="1" smtClean="0"/>
              <a:t>jadi</a:t>
            </a:r>
            <a:r>
              <a:rPr lang="en-US" dirty="0" smtClean="0"/>
              <a:t>: 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rgbClr val="FF0000"/>
                </a:solidFill>
              </a:rPr>
              <a:t>0011</a:t>
            </a:r>
            <a:r>
              <a:rPr lang="en-US" dirty="0" smtClean="0"/>
              <a:t>0</a:t>
            </a:r>
            <a:r>
              <a:rPr lang="en-US" dirty="0" smtClean="0">
                <a:solidFill>
                  <a:srgbClr val="FF0000"/>
                </a:solidFill>
              </a:rPr>
              <a:t>100</a:t>
            </a:r>
            <a:r>
              <a:rPr lang="en-US" dirty="0" smtClean="0"/>
              <a:t>1</a:t>
            </a:r>
            <a:r>
              <a:rPr lang="en-US" dirty="0" smtClean="0">
                <a:solidFill>
                  <a:srgbClr val="FF0000"/>
                </a:solidFill>
              </a:rPr>
              <a:t>1</a:t>
            </a:r>
            <a:r>
              <a:rPr lang="en-US" dirty="0" smtClean="0"/>
              <a:t>11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19399" y="3468329"/>
            <a:ext cx="3004185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265579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CONTOH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124200"/>
            <a:ext cx="8534400" cy="3001963"/>
          </a:xfrm>
        </p:spPr>
        <p:txBody>
          <a:bodyPr/>
          <a:lstStyle/>
          <a:p>
            <a:r>
              <a:rPr lang="en-US" dirty="0" err="1" smtClean="0"/>
              <a:t>Misal</a:t>
            </a:r>
            <a:r>
              <a:rPr lang="en-US" dirty="0" smtClean="0"/>
              <a:t> </a:t>
            </a:r>
            <a:r>
              <a:rPr lang="en-US" dirty="0" err="1" smtClean="0"/>
              <a:t>sekarang</a:t>
            </a:r>
            <a:r>
              <a:rPr lang="en-US" dirty="0" smtClean="0"/>
              <a:t> data bit 3 error (</a:t>
            </a:r>
            <a:r>
              <a:rPr lang="en-US" dirty="0" err="1" smtClean="0"/>
              <a:t>berubah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0 </a:t>
            </a:r>
            <a:r>
              <a:rPr lang="en-US" dirty="0" err="1" smtClean="0"/>
              <a:t>menjadi</a:t>
            </a:r>
            <a:r>
              <a:rPr lang="en-US" dirty="0" smtClean="0"/>
              <a:t> 1)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>
                <a:solidFill>
                  <a:srgbClr val="FF0000"/>
                </a:solidFill>
              </a:rPr>
              <a:t>0011</a:t>
            </a:r>
            <a:r>
              <a:rPr lang="en-US" dirty="0" smtClean="0"/>
              <a:t>0</a:t>
            </a:r>
            <a:r>
              <a:rPr lang="en-US" dirty="0" smtClean="0">
                <a:solidFill>
                  <a:srgbClr val="FF0000"/>
                </a:solidFill>
              </a:rPr>
              <a:t>100</a:t>
            </a:r>
            <a:r>
              <a:rPr lang="en-US" dirty="0" smtClean="0"/>
              <a:t>1</a:t>
            </a:r>
            <a:r>
              <a:rPr lang="en-US" dirty="0" smtClean="0">
                <a:solidFill>
                  <a:srgbClr val="FF0000"/>
                </a:solidFill>
              </a:rPr>
              <a:t>1</a:t>
            </a:r>
            <a:r>
              <a:rPr lang="en-US" dirty="0" smtClean="0"/>
              <a:t>11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>
                <a:solidFill>
                  <a:srgbClr val="FF0000"/>
                </a:solidFill>
              </a:rPr>
              <a:t>0011</a:t>
            </a:r>
            <a:r>
              <a:rPr lang="en-US" dirty="0" smtClean="0"/>
              <a:t>0</a:t>
            </a:r>
            <a:r>
              <a:rPr lang="en-US" dirty="0" smtClean="0">
                <a:solidFill>
                  <a:srgbClr val="FF0000"/>
                </a:solidFill>
              </a:rPr>
              <a:t>1</a:t>
            </a:r>
            <a:r>
              <a:rPr lang="en-US" dirty="0" smtClean="0">
                <a:solidFill>
                  <a:srgbClr val="00B0F0"/>
                </a:solidFill>
              </a:rPr>
              <a:t>1</a:t>
            </a:r>
            <a:r>
              <a:rPr lang="en-US" dirty="0" smtClean="0">
                <a:solidFill>
                  <a:srgbClr val="FF0000"/>
                </a:solidFill>
              </a:rPr>
              <a:t>0</a:t>
            </a:r>
            <a:r>
              <a:rPr lang="en-US" dirty="0" smtClean="0"/>
              <a:t>1</a:t>
            </a:r>
            <a:r>
              <a:rPr lang="en-US" dirty="0" smtClean="0">
                <a:solidFill>
                  <a:srgbClr val="FF0000"/>
                </a:solidFill>
              </a:rPr>
              <a:t>1</a:t>
            </a:r>
            <a:r>
              <a:rPr lang="en-US" dirty="0" smtClean="0"/>
              <a:t>11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44292" y="1295400"/>
            <a:ext cx="570813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ight Brace 5"/>
          <p:cNvSpPr/>
          <p:nvPr/>
        </p:nvSpPr>
        <p:spPr>
          <a:xfrm>
            <a:off x="3886200" y="1600200"/>
            <a:ext cx="304800" cy="762000"/>
          </a:xfrm>
          <a:prstGeom prst="righ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Brace 6"/>
          <p:cNvSpPr/>
          <p:nvPr/>
        </p:nvSpPr>
        <p:spPr>
          <a:xfrm flipH="1">
            <a:off x="3581400" y="1600200"/>
            <a:ext cx="304800" cy="762000"/>
          </a:xfrm>
          <a:prstGeom prst="righ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9615" y="4572000"/>
            <a:ext cx="3004185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33999" y="4572000"/>
            <a:ext cx="2943069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ight Arrow 8"/>
          <p:cNvSpPr/>
          <p:nvPr/>
        </p:nvSpPr>
        <p:spPr>
          <a:xfrm>
            <a:off x="4191000" y="5029200"/>
            <a:ext cx="8382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Brace 10"/>
          <p:cNvSpPr/>
          <p:nvPr/>
        </p:nvSpPr>
        <p:spPr>
          <a:xfrm>
            <a:off x="6500733" y="4953001"/>
            <a:ext cx="152400" cy="631722"/>
          </a:xfrm>
          <a:prstGeom prst="righ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Brace 11"/>
          <p:cNvSpPr/>
          <p:nvPr/>
        </p:nvSpPr>
        <p:spPr>
          <a:xfrm flipH="1">
            <a:off x="6400800" y="4953001"/>
            <a:ext cx="76200" cy="631722"/>
          </a:xfrm>
          <a:prstGeom prst="righ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7383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CONTOH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Maka</a:t>
            </a:r>
            <a:r>
              <a:rPr lang="en-US" dirty="0" smtClean="0"/>
              <a:t> XOR-</a:t>
            </a:r>
            <a:r>
              <a:rPr lang="en-US" dirty="0" err="1" smtClean="0"/>
              <a:t>kan</a:t>
            </a:r>
            <a:r>
              <a:rPr lang="en-US" dirty="0" smtClean="0"/>
              <a:t> check bit lama </a:t>
            </a:r>
            <a:r>
              <a:rPr lang="en-US" dirty="0" err="1" smtClean="0"/>
              <a:t>dengan</a:t>
            </a:r>
            <a:r>
              <a:rPr lang="en-US" dirty="0" smtClean="0"/>
              <a:t> check bit yang </a:t>
            </a:r>
            <a:r>
              <a:rPr lang="en-US" dirty="0" err="1" smtClean="0"/>
              <a:t>baru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0110</a:t>
            </a:r>
            <a:r>
              <a:rPr lang="en-US" dirty="0"/>
              <a:t>, </a:t>
            </a:r>
            <a:r>
              <a:rPr lang="en-US" dirty="0" err="1" smtClean="0"/>
              <a:t>mengindikasikan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error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bit position 6 yang </a:t>
            </a:r>
            <a:r>
              <a:rPr lang="en-US" dirty="0" err="1" smtClean="0"/>
              <a:t>berisi</a:t>
            </a:r>
            <a:r>
              <a:rPr lang="en-US" dirty="0" smtClean="0"/>
              <a:t> data bit 3.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62338" y="2590800"/>
            <a:ext cx="2452446" cy="1252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ight Brace 3"/>
          <p:cNvSpPr/>
          <p:nvPr/>
        </p:nvSpPr>
        <p:spPr>
          <a:xfrm rot="16200000" flipH="1">
            <a:off x="4591677" y="3327145"/>
            <a:ext cx="417847" cy="914400"/>
          </a:xfrm>
          <a:prstGeom prst="righ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66053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CONTOH (cont.)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9789"/>
          <a:stretch/>
        </p:blipFill>
        <p:spPr bwMode="auto">
          <a:xfrm>
            <a:off x="400665" y="2028870"/>
            <a:ext cx="8535231" cy="27717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8" name="Straight Arrow Connector 7"/>
          <p:cNvCxnSpPr>
            <a:endCxn id="9" idx="1"/>
          </p:cNvCxnSpPr>
          <p:nvPr/>
        </p:nvCxnSpPr>
        <p:spPr>
          <a:xfrm>
            <a:off x="5638800" y="3962400"/>
            <a:ext cx="1524000" cy="137071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Explosion 1 8"/>
          <p:cNvSpPr/>
          <p:nvPr/>
        </p:nvSpPr>
        <p:spPr>
          <a:xfrm>
            <a:off x="7162800" y="5029200"/>
            <a:ext cx="1219200" cy="762000"/>
          </a:xfrm>
          <a:prstGeom prst="irregularSeal1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error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112937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60323" y="2590800"/>
            <a:ext cx="7280597" cy="12464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5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ALHAMDULILLAH</a:t>
            </a:r>
            <a:endParaRPr lang="en-US" sz="75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958731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ChangeArrowheads="1"/>
          </p:cNvSpPr>
          <p:nvPr/>
        </p:nvSpPr>
        <p:spPr bwMode="auto">
          <a:xfrm>
            <a:off x="762000" y="1371600"/>
            <a:ext cx="3124200" cy="15621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457200" algn="l"/>
              </a:tabLst>
            </a:pPr>
            <a:r>
              <a:rPr lang="en-US" sz="2400" b="1">
                <a:solidFill>
                  <a:schemeClr val="accent2"/>
                </a:solidFill>
              </a:rPr>
              <a:t>E. 	Kinerja</a:t>
            </a:r>
            <a:endParaRPr lang="id-ID" sz="2400" b="1">
              <a:solidFill>
                <a:schemeClr val="accent2"/>
              </a:solidFill>
            </a:endParaRPr>
          </a:p>
          <a:p>
            <a:pPr>
              <a:tabLst>
                <a:tab pos="457200" algn="l"/>
              </a:tabLst>
            </a:pPr>
            <a:r>
              <a:rPr lang="en-US" sz="2400" b="1"/>
              <a:t>	Access time</a:t>
            </a:r>
            <a:endParaRPr lang="id-ID" sz="2400" b="1"/>
          </a:p>
          <a:p>
            <a:pPr>
              <a:tabLst>
                <a:tab pos="457200" algn="l"/>
              </a:tabLst>
            </a:pPr>
            <a:r>
              <a:rPr lang="en-US" sz="2400" b="1"/>
              <a:t>	Cycle time</a:t>
            </a:r>
          </a:p>
          <a:p>
            <a:pPr>
              <a:tabLst>
                <a:tab pos="457200" algn="l"/>
              </a:tabLst>
            </a:pPr>
            <a:r>
              <a:rPr lang="en-US" sz="2400" b="1"/>
              <a:t>	Transfer rate</a:t>
            </a:r>
          </a:p>
        </p:txBody>
      </p:sp>
      <p:sp>
        <p:nvSpPr>
          <p:cNvPr id="4099" name="Rectangle 5"/>
          <p:cNvSpPr>
            <a:spLocks noChangeArrowheads="1"/>
          </p:cNvSpPr>
          <p:nvPr/>
        </p:nvSpPr>
        <p:spPr bwMode="auto">
          <a:xfrm>
            <a:off x="2286000" y="3276600"/>
            <a:ext cx="3886200" cy="1196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457200" algn="l"/>
              </a:tabLst>
            </a:pPr>
            <a:r>
              <a:rPr lang="en-US" sz="2400" b="1">
                <a:solidFill>
                  <a:schemeClr val="accent2"/>
                </a:solidFill>
              </a:rPr>
              <a:t>F. 	Tipe Fisik</a:t>
            </a:r>
            <a:endParaRPr lang="id-ID" sz="2400" b="1">
              <a:solidFill>
                <a:schemeClr val="accent2"/>
              </a:solidFill>
            </a:endParaRPr>
          </a:p>
          <a:p>
            <a:pPr>
              <a:tabLst>
                <a:tab pos="457200" algn="l"/>
              </a:tabLst>
            </a:pPr>
            <a:r>
              <a:rPr lang="en-US" sz="2400" b="1"/>
              <a:t>	Semi Konduktor</a:t>
            </a:r>
            <a:endParaRPr lang="id-ID" sz="2400" b="1"/>
          </a:p>
          <a:p>
            <a:pPr>
              <a:tabLst>
                <a:tab pos="457200" algn="l"/>
              </a:tabLst>
            </a:pPr>
            <a:r>
              <a:rPr lang="en-US" sz="2400" b="1"/>
              <a:t>	Permukaan Magnetik</a:t>
            </a:r>
          </a:p>
        </p:txBody>
      </p:sp>
      <p:sp>
        <p:nvSpPr>
          <p:cNvPr id="4100" name="Rectangle 6"/>
          <p:cNvSpPr>
            <a:spLocks noChangeArrowheads="1"/>
          </p:cNvSpPr>
          <p:nvPr/>
        </p:nvSpPr>
        <p:spPr bwMode="auto">
          <a:xfrm>
            <a:off x="3886200" y="4800600"/>
            <a:ext cx="4267200" cy="1196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457200" algn="l"/>
              </a:tabLst>
            </a:pPr>
            <a:r>
              <a:rPr lang="en-US" sz="2400" b="1">
                <a:solidFill>
                  <a:schemeClr val="accent2"/>
                </a:solidFill>
              </a:rPr>
              <a:t>G. 	Karakteristik Fisik</a:t>
            </a:r>
            <a:endParaRPr lang="id-ID" sz="2400" b="1">
              <a:solidFill>
                <a:schemeClr val="accent2"/>
              </a:solidFill>
            </a:endParaRPr>
          </a:p>
          <a:p>
            <a:pPr>
              <a:tabLst>
                <a:tab pos="457200" algn="l"/>
              </a:tabLst>
            </a:pPr>
            <a:r>
              <a:rPr lang="en-US" sz="2400" b="1"/>
              <a:t>	Volatile/Non Volatile</a:t>
            </a:r>
            <a:endParaRPr lang="id-ID" sz="2400" b="1"/>
          </a:p>
          <a:p>
            <a:pPr>
              <a:tabLst>
                <a:tab pos="457200" algn="l"/>
              </a:tabLst>
            </a:pPr>
            <a:r>
              <a:rPr lang="en-US" sz="2400" b="1"/>
              <a:t>	Erasable/Non Erasable</a:t>
            </a:r>
          </a:p>
        </p:txBody>
      </p:sp>
    </p:spTree>
    <p:extLst>
      <p:ext uri="{BB962C8B-B14F-4D97-AF65-F5344CB8AC3E}">
        <p14:creationId xmlns:p14="http://schemas.microsoft.com/office/powerpoint/2010/main" xmlns="" val="2559209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676400"/>
            <a:ext cx="8229600" cy="4495800"/>
          </a:xfrm>
        </p:spPr>
        <p:txBody>
          <a:bodyPr/>
          <a:lstStyle/>
          <a:p>
            <a:pPr marL="522288" indent="-522288" eaLnBrk="1" hangingPunct="1">
              <a:buClr>
                <a:srgbClr val="CC0000"/>
              </a:buClr>
              <a:buFont typeface="Wingdings" pitchFamily="2" charset="2"/>
              <a:buChar char="v"/>
            </a:pPr>
            <a:r>
              <a:rPr lang="id-ID" smtClean="0"/>
              <a:t>Karakteristik memori yang jelas adalah kapasitasnya</a:t>
            </a:r>
          </a:p>
          <a:p>
            <a:pPr marL="522288" indent="-522288" eaLnBrk="1" hangingPunct="1">
              <a:buClr>
                <a:srgbClr val="CC0000"/>
              </a:buClr>
              <a:buFont typeface="Wingdings" pitchFamily="2" charset="2"/>
              <a:buChar char="v"/>
            </a:pPr>
            <a:r>
              <a:rPr lang="id-ID" smtClean="0"/>
              <a:t>Kapasitas ini dinyatakan dalam byte (1 byte = 8 bit) atau word. </a:t>
            </a:r>
          </a:p>
          <a:p>
            <a:pPr marL="522288" indent="-522288" eaLnBrk="1" hangingPunct="1">
              <a:buClr>
                <a:srgbClr val="CC0000"/>
              </a:buClr>
              <a:buFont typeface="Wingdings" pitchFamily="2" charset="2"/>
              <a:buChar char="v"/>
            </a:pPr>
            <a:r>
              <a:rPr lang="id-ID" smtClean="0"/>
              <a:t>Panjang word yang umum adalah 8, 16 dan 32 bit</a:t>
            </a:r>
          </a:p>
          <a:p>
            <a:pPr marL="522288" indent="-522288" eaLnBrk="1" hangingPunct="1">
              <a:buClr>
                <a:srgbClr val="CC0000"/>
              </a:buClr>
              <a:buFont typeface="Wingdings" pitchFamily="2" charset="2"/>
              <a:buChar char="v"/>
            </a:pPr>
            <a:r>
              <a:rPr lang="id-ID" smtClean="0"/>
              <a:t>Kapasitas eksternal memory biasanya dinyatakan dalam byte</a:t>
            </a:r>
            <a:endParaRPr lang="en-US" smtClean="0"/>
          </a:p>
        </p:txBody>
      </p:sp>
      <p:sp>
        <p:nvSpPr>
          <p:cNvPr id="4" name="Rectangle 3"/>
          <p:cNvSpPr/>
          <p:nvPr/>
        </p:nvSpPr>
        <p:spPr>
          <a:xfrm>
            <a:off x="2811526" y="228600"/>
            <a:ext cx="231954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err="1" smtClean="0"/>
              <a:t>Kapasitas</a:t>
            </a:r>
            <a:r>
              <a:rPr lang="id-ID" sz="4000" dirty="0" smtClean="0"/>
              <a:t>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74925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5" name="Rectangle 11"/>
          <p:cNvSpPr>
            <a:spLocks noChangeArrowheads="1"/>
          </p:cNvSpPr>
          <p:nvPr/>
        </p:nvSpPr>
        <p:spPr bwMode="auto">
          <a:xfrm>
            <a:off x="381000" y="1295400"/>
            <a:ext cx="8382000" cy="2057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838200" indent="-434975">
              <a:buClr>
                <a:srgbClr val="CC0000"/>
              </a:buClr>
              <a:buFont typeface="Wingdings" pitchFamily="2" charset="2"/>
              <a:buChar char="v"/>
              <a:tabLst>
                <a:tab pos="403225" algn="l"/>
              </a:tabLst>
            </a:pPr>
            <a:endParaRPr lang="en-US" sz="2800">
              <a:solidFill>
                <a:schemeClr val="tx2"/>
              </a:solidFill>
            </a:endParaRPr>
          </a:p>
        </p:txBody>
      </p:sp>
      <p:sp>
        <p:nvSpPr>
          <p:cNvPr id="6156" name="Rectangle 12"/>
          <p:cNvSpPr>
            <a:spLocks noGrp="1" noChangeArrowheads="1"/>
          </p:cNvSpPr>
          <p:nvPr>
            <p:ph idx="1"/>
          </p:nvPr>
        </p:nvSpPr>
        <p:spPr>
          <a:xfrm>
            <a:off x="304800" y="1295400"/>
            <a:ext cx="8686800" cy="2438400"/>
          </a:xfrm>
          <a:noFill/>
        </p:spPr>
        <p:txBody>
          <a:bodyPr/>
          <a:lstStyle/>
          <a:p>
            <a:pPr marL="457200" indent="0" eaLnBrk="1" hangingPunct="1">
              <a:buFontTx/>
              <a:buAutoNum type="arabicPeriod"/>
              <a:tabLst>
                <a:tab pos="914400" algn="l"/>
              </a:tabLst>
            </a:pPr>
            <a:r>
              <a:rPr lang="en-US" sz="2800" b="1" dirty="0" smtClean="0">
                <a:solidFill>
                  <a:schemeClr val="accent2"/>
                </a:solidFill>
              </a:rPr>
              <a:t> </a:t>
            </a:r>
            <a:r>
              <a:rPr lang="id-ID" sz="2800" b="1" dirty="0" smtClean="0">
                <a:solidFill>
                  <a:schemeClr val="accent2"/>
                </a:solidFill>
              </a:rPr>
              <a:t>Sequensial access</a:t>
            </a:r>
            <a:endParaRPr lang="en-US" sz="2800" dirty="0" smtClean="0"/>
          </a:p>
          <a:p>
            <a:pPr marL="457200" indent="0" eaLnBrk="1" hangingPunct="1">
              <a:buFontTx/>
              <a:buNone/>
              <a:tabLst>
                <a:tab pos="914400" algn="l"/>
              </a:tabLst>
            </a:pPr>
            <a:r>
              <a:rPr lang="en-US" sz="2800" dirty="0" smtClean="0"/>
              <a:t>	M</a:t>
            </a:r>
            <a:r>
              <a:rPr lang="id-ID" sz="2800" dirty="0" smtClean="0"/>
              <a:t>emori diorganisasikan menjadi unit-unit </a:t>
            </a:r>
            <a:r>
              <a:rPr lang="en-US" sz="2800" dirty="0" smtClean="0"/>
              <a:t>	</a:t>
            </a:r>
            <a:r>
              <a:rPr lang="id-ID" sz="2800" dirty="0" smtClean="0"/>
              <a:t>data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disebut</a:t>
            </a:r>
            <a:r>
              <a:rPr lang="en-US" sz="2800" dirty="0" smtClean="0"/>
              <a:t> </a:t>
            </a:r>
            <a:r>
              <a:rPr lang="id-ID" sz="2800" dirty="0" smtClean="0"/>
              <a:t>record</a:t>
            </a:r>
            <a:r>
              <a:rPr lang="en-US" sz="2800" dirty="0" smtClean="0"/>
              <a:t>. W</a:t>
            </a:r>
            <a:r>
              <a:rPr lang="id-ID" sz="2800" dirty="0" smtClean="0"/>
              <a:t>aktu untuk</a:t>
            </a:r>
            <a:r>
              <a:rPr lang="en-US" sz="2800" dirty="0" smtClean="0"/>
              <a:t> 	</a:t>
            </a:r>
            <a:r>
              <a:rPr lang="id-ID" sz="2800" dirty="0" smtClean="0"/>
              <a:t>mengakses record sangat</a:t>
            </a:r>
            <a:r>
              <a:rPr lang="en-US" sz="2800" dirty="0" smtClean="0"/>
              <a:t> </a:t>
            </a:r>
            <a:r>
              <a:rPr lang="id-ID" sz="2800" dirty="0" smtClean="0"/>
              <a:t>bervariasi</a:t>
            </a:r>
            <a:endParaRPr lang="en-US" sz="2800" dirty="0" smtClean="0"/>
          </a:p>
          <a:p>
            <a:pPr marL="457200" indent="0" eaLnBrk="1" hangingPunct="1">
              <a:buClr>
                <a:srgbClr val="CC0000"/>
              </a:buClr>
              <a:buFont typeface="Wingdings" pitchFamily="2" charset="2"/>
              <a:buNone/>
              <a:tabLst>
                <a:tab pos="914400" algn="l"/>
              </a:tabLst>
            </a:pPr>
            <a:r>
              <a:rPr lang="en-US" sz="2800" dirty="0" smtClean="0"/>
              <a:t>	</a:t>
            </a:r>
            <a:r>
              <a:rPr lang="id-ID" sz="2800" dirty="0" smtClean="0"/>
              <a:t>Contoh : Pita magnetik</a:t>
            </a:r>
            <a:endParaRPr lang="en-US" sz="2800" dirty="0" smtClean="0"/>
          </a:p>
        </p:txBody>
      </p:sp>
      <p:sp>
        <p:nvSpPr>
          <p:cNvPr id="6157" name="Rectangle 13"/>
          <p:cNvSpPr>
            <a:spLocks noChangeArrowheads="1"/>
          </p:cNvSpPr>
          <p:nvPr/>
        </p:nvSpPr>
        <p:spPr bwMode="auto">
          <a:xfrm>
            <a:off x="304800" y="4038600"/>
            <a:ext cx="83058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>
              <a:spcBef>
                <a:spcPct val="20000"/>
              </a:spcBef>
              <a:tabLst>
                <a:tab pos="914400" algn="l"/>
              </a:tabLst>
            </a:pPr>
            <a:r>
              <a:rPr lang="en-US" sz="2800" b="1" dirty="0">
                <a:solidFill>
                  <a:schemeClr val="accent2"/>
                </a:solidFill>
              </a:rPr>
              <a:t>2.	</a:t>
            </a:r>
            <a:r>
              <a:rPr lang="id-ID" sz="2800" b="1" dirty="0">
                <a:solidFill>
                  <a:schemeClr val="accent2"/>
                </a:solidFill>
              </a:rPr>
              <a:t>Direct access</a:t>
            </a:r>
          </a:p>
          <a:p>
            <a:pPr marL="457200">
              <a:spcBef>
                <a:spcPct val="20000"/>
              </a:spcBef>
              <a:tabLst>
                <a:tab pos="914400" algn="l"/>
              </a:tabLst>
            </a:pPr>
            <a:r>
              <a:rPr lang="en-US" sz="2800" dirty="0"/>
              <a:t>	S</a:t>
            </a:r>
            <a:r>
              <a:rPr lang="id-ID" sz="2800" dirty="0"/>
              <a:t>etiap blo</a:t>
            </a:r>
            <a:r>
              <a:rPr lang="en-US" sz="2800" dirty="0"/>
              <a:t>c</a:t>
            </a:r>
            <a:r>
              <a:rPr lang="id-ID" sz="2800" dirty="0"/>
              <a:t>k dan record memiliki alamat</a:t>
            </a:r>
            <a:r>
              <a:rPr lang="en-US" sz="2800" dirty="0"/>
              <a:t>-	</a:t>
            </a:r>
            <a:r>
              <a:rPr lang="id-ID" sz="2800" dirty="0"/>
              <a:t>alamat</a:t>
            </a:r>
            <a:r>
              <a:rPr lang="en-US" sz="2800" dirty="0"/>
              <a:t> </a:t>
            </a:r>
            <a:r>
              <a:rPr lang="id-ID" sz="2800" dirty="0"/>
              <a:t>yang unik berdasarkan lokasi fisik </a:t>
            </a:r>
          </a:p>
          <a:p>
            <a:pPr marL="457200">
              <a:spcBef>
                <a:spcPct val="20000"/>
              </a:spcBef>
              <a:tabLst>
                <a:tab pos="914400" algn="l"/>
              </a:tabLst>
            </a:pPr>
            <a:r>
              <a:rPr lang="en-US" sz="2800" dirty="0"/>
              <a:t>	</a:t>
            </a:r>
            <a:r>
              <a:rPr lang="id-ID" sz="2800" dirty="0"/>
              <a:t>Contoh : Dis</a:t>
            </a:r>
            <a:r>
              <a:rPr lang="en-US" sz="2800" dirty="0"/>
              <a:t>k</a:t>
            </a:r>
          </a:p>
        </p:txBody>
      </p:sp>
      <p:sp>
        <p:nvSpPr>
          <p:cNvPr id="6" name="Rectangle 5"/>
          <p:cNvSpPr/>
          <p:nvPr/>
        </p:nvSpPr>
        <p:spPr>
          <a:xfrm>
            <a:off x="3001191" y="228600"/>
            <a:ext cx="332340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838200" indent="-838200" algn="r"/>
            <a:r>
              <a:rPr lang="en-US" sz="4000" b="1" dirty="0" err="1" smtClean="0"/>
              <a:t>Metode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Akses</a:t>
            </a:r>
            <a:r>
              <a:rPr lang="id-ID" sz="4000" dirty="0" smtClean="0"/>
              <a:t>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2275993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228600" y="1219200"/>
            <a:ext cx="8534400" cy="30813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/>
            <a:r>
              <a:rPr lang="en-US" sz="2800" b="1" dirty="0">
                <a:solidFill>
                  <a:schemeClr val="accent2"/>
                </a:solidFill>
              </a:rPr>
              <a:t>3. 	</a:t>
            </a:r>
            <a:r>
              <a:rPr lang="id-ID" sz="2800" b="1" dirty="0">
                <a:solidFill>
                  <a:schemeClr val="accent2"/>
                </a:solidFill>
              </a:rPr>
              <a:t>Random access</a:t>
            </a:r>
          </a:p>
          <a:p>
            <a:pPr marL="457200" indent="-457200"/>
            <a:r>
              <a:rPr lang="en-US" sz="2800" dirty="0"/>
              <a:t>	</a:t>
            </a:r>
            <a:r>
              <a:rPr lang="id-ID" sz="2800" dirty="0"/>
              <a:t>Setiap addressable l</a:t>
            </a:r>
            <a:r>
              <a:rPr lang="en-US" sz="2800" dirty="0"/>
              <a:t>o</a:t>
            </a:r>
            <a:r>
              <a:rPr lang="id-ID" sz="2800" dirty="0"/>
              <a:t>cations di dalam memori memiliki mekanisme yang unik dan pengalamatan yang secara fisik wired-in. Waktu untuk mengakses lokasi tertentu tidak tergantung pada urutan akses sebelumnya dan bersifat konstan.</a:t>
            </a:r>
          </a:p>
          <a:p>
            <a:pPr marL="457200" indent="-457200"/>
            <a:r>
              <a:rPr lang="en-US" sz="2800" dirty="0"/>
              <a:t>	</a:t>
            </a:r>
            <a:r>
              <a:rPr lang="id-ID" sz="2800" dirty="0"/>
              <a:t>Contoh : main memori</a:t>
            </a:r>
            <a:r>
              <a:rPr lang="id-ID" dirty="0"/>
              <a:t> </a:t>
            </a:r>
            <a:endParaRPr lang="en-US" dirty="0"/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304800" y="4495800"/>
            <a:ext cx="8610600" cy="18002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92113" indent="-392113"/>
            <a:r>
              <a:rPr lang="en-US" sz="2800" b="1">
                <a:solidFill>
                  <a:schemeClr val="accent2"/>
                </a:solidFill>
              </a:rPr>
              <a:t>4. A</a:t>
            </a:r>
            <a:r>
              <a:rPr lang="id-ID" sz="2800" b="1">
                <a:solidFill>
                  <a:schemeClr val="accent2"/>
                </a:solidFill>
              </a:rPr>
              <a:t>ssociative</a:t>
            </a:r>
            <a:r>
              <a:rPr lang="en-US" sz="2800" b="1">
                <a:solidFill>
                  <a:schemeClr val="accent2"/>
                </a:solidFill>
              </a:rPr>
              <a:t> access</a:t>
            </a:r>
            <a:endParaRPr lang="id-ID" sz="2800" b="1">
              <a:solidFill>
                <a:schemeClr val="accent2"/>
              </a:solidFill>
            </a:endParaRPr>
          </a:p>
          <a:p>
            <a:pPr marL="392113" indent="-392113"/>
            <a:r>
              <a:rPr lang="en-US" sz="2800"/>
              <a:t>	</a:t>
            </a:r>
            <a:r>
              <a:rPr lang="id-ID" sz="2800"/>
              <a:t>Sebuah word dicari berdasarkan pada isinya bukan berdasarkan pada alamatnya</a:t>
            </a:r>
          </a:p>
          <a:p>
            <a:pPr marL="392113" indent="-392113"/>
            <a:r>
              <a:rPr lang="en-US" sz="2800"/>
              <a:t>	</a:t>
            </a:r>
            <a:r>
              <a:rPr lang="id-ID" sz="2800"/>
              <a:t>Contoh : Cache memory</a:t>
            </a:r>
            <a:endParaRPr lang="en-US" sz="2800"/>
          </a:p>
        </p:txBody>
      </p:sp>
      <p:sp>
        <p:nvSpPr>
          <p:cNvPr id="4" name="Rectangle 3"/>
          <p:cNvSpPr/>
          <p:nvPr/>
        </p:nvSpPr>
        <p:spPr>
          <a:xfrm>
            <a:off x="3001191" y="228600"/>
            <a:ext cx="332340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838200" indent="-838200" algn="r"/>
            <a:r>
              <a:rPr lang="en-US" sz="4000" b="1" dirty="0" err="1" smtClean="0"/>
              <a:t>Metode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Akses</a:t>
            </a:r>
            <a:r>
              <a:rPr lang="id-ID" sz="4000" dirty="0" smtClean="0"/>
              <a:t>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4046109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2" name="Rectangle 10"/>
          <p:cNvSpPr>
            <a:spLocks noGrp="1" noChangeArrowheads="1"/>
          </p:cNvSpPr>
          <p:nvPr>
            <p:ph idx="1"/>
          </p:nvPr>
        </p:nvSpPr>
        <p:spPr>
          <a:xfrm>
            <a:off x="381000" y="1219200"/>
            <a:ext cx="8229600" cy="5105400"/>
          </a:xfrm>
          <a:noFill/>
        </p:spPr>
        <p:txBody>
          <a:bodyPr/>
          <a:lstStyle/>
          <a:p>
            <a:pPr marL="457200" indent="-457200" eaLnBrk="1" hangingPunct="1">
              <a:lnSpc>
                <a:spcPct val="80000"/>
              </a:lnSpc>
              <a:buFont typeface="Wingdings" pitchFamily="2" charset="2"/>
              <a:buChar char="v"/>
              <a:tabLst>
                <a:tab pos="860425" algn="l"/>
                <a:tab pos="1425575" algn="l"/>
              </a:tabLst>
            </a:pPr>
            <a:r>
              <a:rPr lang="id-ID" sz="2400" b="1" dirty="0" smtClean="0">
                <a:solidFill>
                  <a:schemeClr val="accent2"/>
                </a:solidFill>
              </a:rPr>
              <a:t>Access Time</a:t>
            </a:r>
            <a:r>
              <a:rPr lang="id-ID" sz="2400" dirty="0" smtClean="0"/>
              <a:t>  </a:t>
            </a:r>
            <a:endParaRPr lang="en-US" sz="2400" dirty="0" smtClean="0"/>
          </a:p>
          <a:p>
            <a:pPr marL="457200" indent="-457200" eaLnBrk="1" hangingPunct="1">
              <a:lnSpc>
                <a:spcPct val="80000"/>
              </a:lnSpc>
              <a:buFont typeface="Wingdings" pitchFamily="2" charset="2"/>
              <a:buNone/>
              <a:tabLst>
                <a:tab pos="860425" algn="l"/>
                <a:tab pos="1425575" algn="l"/>
              </a:tabLst>
            </a:pPr>
            <a:r>
              <a:rPr lang="en-US" sz="2400" dirty="0" smtClean="0"/>
              <a:t>	</a:t>
            </a:r>
            <a:r>
              <a:rPr lang="id-ID" sz="2400" dirty="0" smtClean="0"/>
              <a:t>waktu yang di butuhkan untuk melakukan operasi </a:t>
            </a:r>
            <a:r>
              <a:rPr lang="en-US" sz="2400" dirty="0" err="1" smtClean="0"/>
              <a:t>baca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tulis</a:t>
            </a:r>
            <a:endParaRPr lang="en-US" sz="2400" dirty="0" smtClean="0"/>
          </a:p>
          <a:p>
            <a:pPr marL="457200" indent="-457200" eaLnBrk="1" hangingPunct="1">
              <a:lnSpc>
                <a:spcPct val="80000"/>
              </a:lnSpc>
              <a:buClr>
                <a:schemeClr val="accent2"/>
              </a:buClr>
              <a:buFont typeface="Wingdings" pitchFamily="2" charset="2"/>
              <a:buChar char="v"/>
              <a:tabLst>
                <a:tab pos="860425" algn="l"/>
                <a:tab pos="1425575" algn="l"/>
              </a:tabLst>
            </a:pPr>
            <a:r>
              <a:rPr lang="id-ID" sz="2400" b="1" dirty="0" smtClean="0">
                <a:solidFill>
                  <a:schemeClr val="accent2"/>
                </a:solidFill>
              </a:rPr>
              <a:t>Cycle Time</a:t>
            </a:r>
            <a:r>
              <a:rPr lang="id-ID" sz="2400" dirty="0" smtClean="0"/>
              <a:t> </a:t>
            </a:r>
            <a:endParaRPr lang="en-US" sz="2400" dirty="0" smtClean="0"/>
          </a:p>
          <a:p>
            <a:pPr marL="457200" indent="-457200" eaLnBrk="1" hangingPunct="1">
              <a:lnSpc>
                <a:spcPct val="80000"/>
              </a:lnSpc>
              <a:buClr>
                <a:schemeClr val="accent2"/>
              </a:buClr>
              <a:buFont typeface="Wingdings" pitchFamily="2" charset="2"/>
              <a:buNone/>
              <a:tabLst>
                <a:tab pos="860425" algn="l"/>
                <a:tab pos="1425575" algn="l"/>
              </a:tabLst>
            </a:pPr>
            <a:r>
              <a:rPr lang="en-US" sz="2400" dirty="0" smtClean="0"/>
              <a:t>	</a:t>
            </a:r>
            <a:r>
              <a:rPr lang="id-ID" sz="2400" dirty="0" smtClean="0"/>
              <a:t>access time </a:t>
            </a:r>
            <a:r>
              <a:rPr lang="en-US" sz="2400" dirty="0" err="1" smtClean="0"/>
              <a:t>ditambah</a:t>
            </a:r>
            <a:r>
              <a:rPr lang="id-ID" sz="2400" dirty="0" smtClean="0"/>
              <a:t> dengan waktu tambahan yang di perlukan </a:t>
            </a:r>
            <a:r>
              <a:rPr lang="en-US" sz="2400" dirty="0" smtClean="0"/>
              <a:t>agar transient </a:t>
            </a:r>
            <a:r>
              <a:rPr lang="en-US" sz="2400" dirty="0" err="1" smtClean="0"/>
              <a:t>hilang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signal</a:t>
            </a:r>
            <a:endParaRPr lang="id-ID" sz="2400" dirty="0" smtClean="0"/>
          </a:p>
          <a:p>
            <a:pPr marL="457200" indent="-457200" eaLnBrk="1" hangingPunct="1">
              <a:lnSpc>
                <a:spcPct val="80000"/>
              </a:lnSpc>
              <a:buFont typeface="Wingdings" pitchFamily="2" charset="2"/>
              <a:buChar char="v"/>
              <a:tabLst>
                <a:tab pos="860425" algn="l"/>
                <a:tab pos="1425575" algn="l"/>
              </a:tabLst>
            </a:pPr>
            <a:r>
              <a:rPr lang="id-ID" sz="2400" b="1" dirty="0" smtClean="0">
                <a:solidFill>
                  <a:schemeClr val="accent2"/>
                </a:solidFill>
              </a:rPr>
              <a:t>Transfer Rate</a:t>
            </a:r>
            <a:r>
              <a:rPr lang="id-ID" sz="2400" dirty="0" smtClean="0"/>
              <a:t>  </a:t>
            </a:r>
            <a:endParaRPr lang="en-US" sz="2400" dirty="0" smtClean="0"/>
          </a:p>
          <a:p>
            <a:pPr marL="457200" indent="-457200" eaLnBrk="1" hangingPunct="1">
              <a:lnSpc>
                <a:spcPct val="80000"/>
              </a:lnSpc>
              <a:buFont typeface="Wingdings" pitchFamily="2" charset="2"/>
              <a:buNone/>
              <a:tabLst>
                <a:tab pos="860425" algn="l"/>
                <a:tab pos="1425575" algn="l"/>
              </a:tabLst>
            </a:pPr>
            <a:r>
              <a:rPr lang="en-US" sz="2400" dirty="0" smtClean="0"/>
              <a:t>	</a:t>
            </a:r>
            <a:r>
              <a:rPr lang="id-ID" sz="2400" dirty="0" smtClean="0"/>
              <a:t>kecepatan data agar dapat di transfer ke unit memori atau di transfer dari unit memori</a:t>
            </a:r>
          </a:p>
          <a:p>
            <a:pPr marL="457200" indent="-457200" algn="ctr" eaLnBrk="1" hangingPunct="1">
              <a:lnSpc>
                <a:spcPct val="80000"/>
              </a:lnSpc>
              <a:buFontTx/>
              <a:buNone/>
              <a:tabLst>
                <a:tab pos="860425" algn="l"/>
                <a:tab pos="1425575" algn="l"/>
              </a:tabLst>
            </a:pPr>
            <a:r>
              <a:rPr lang="id-ID" sz="2400" dirty="0" smtClean="0"/>
              <a:t>		</a:t>
            </a:r>
            <a:r>
              <a:rPr lang="id-ID" sz="2400" b="1" dirty="0" smtClean="0">
                <a:solidFill>
                  <a:srgbClr val="CC0000"/>
                </a:solidFill>
              </a:rPr>
              <a:t>Tn = Ta + N/R</a:t>
            </a:r>
          </a:p>
          <a:p>
            <a:pPr marL="457200" indent="-457200" eaLnBrk="1" hangingPunct="1">
              <a:lnSpc>
                <a:spcPct val="80000"/>
              </a:lnSpc>
              <a:buFontTx/>
              <a:buNone/>
              <a:tabLst>
                <a:tab pos="860425" algn="l"/>
                <a:tab pos="1425575" algn="l"/>
              </a:tabLst>
            </a:pPr>
            <a:r>
              <a:rPr lang="id-ID" sz="2400" dirty="0" smtClean="0"/>
              <a:t>	</a:t>
            </a:r>
            <a:r>
              <a:rPr lang="en-US" sz="2400" dirty="0" smtClean="0"/>
              <a:t>	</a:t>
            </a:r>
            <a:r>
              <a:rPr lang="id-ID" sz="2400" dirty="0" smtClean="0"/>
              <a:t>Tn </a:t>
            </a:r>
            <a:r>
              <a:rPr lang="en-US" sz="2400" dirty="0" smtClean="0"/>
              <a:t>	</a:t>
            </a:r>
            <a:r>
              <a:rPr lang="id-ID" sz="2400" dirty="0" smtClean="0"/>
              <a:t>= waktu rata-rata untuk W/R N bit</a:t>
            </a:r>
          </a:p>
          <a:p>
            <a:pPr marL="457200" indent="-457200" eaLnBrk="1" hangingPunct="1">
              <a:lnSpc>
                <a:spcPct val="80000"/>
              </a:lnSpc>
              <a:buFontTx/>
              <a:buNone/>
              <a:tabLst>
                <a:tab pos="860425" algn="l"/>
                <a:tab pos="1425575" algn="l"/>
              </a:tabLst>
            </a:pPr>
            <a:r>
              <a:rPr lang="id-ID" sz="2400" dirty="0" smtClean="0"/>
              <a:t>	</a:t>
            </a:r>
            <a:r>
              <a:rPr lang="en-US" sz="2400" dirty="0" smtClean="0"/>
              <a:t>	</a:t>
            </a:r>
            <a:r>
              <a:rPr lang="id-ID" sz="2400" dirty="0" smtClean="0"/>
              <a:t>Ta </a:t>
            </a:r>
            <a:r>
              <a:rPr lang="en-US" sz="2400" dirty="0" smtClean="0"/>
              <a:t>	</a:t>
            </a:r>
            <a:r>
              <a:rPr lang="id-ID" sz="2400" dirty="0" smtClean="0"/>
              <a:t>= waktu akses rata-rata</a:t>
            </a:r>
          </a:p>
          <a:p>
            <a:pPr marL="457200" indent="-457200" eaLnBrk="1" hangingPunct="1">
              <a:lnSpc>
                <a:spcPct val="80000"/>
              </a:lnSpc>
              <a:buFontTx/>
              <a:buNone/>
              <a:tabLst>
                <a:tab pos="860425" algn="l"/>
                <a:tab pos="1425575" algn="l"/>
              </a:tabLst>
            </a:pPr>
            <a:r>
              <a:rPr lang="id-ID" sz="2400" dirty="0" smtClean="0"/>
              <a:t>	</a:t>
            </a:r>
            <a:r>
              <a:rPr lang="en-US" sz="2400" dirty="0" smtClean="0"/>
              <a:t>	</a:t>
            </a:r>
            <a:r>
              <a:rPr lang="id-ID" sz="2400" dirty="0" smtClean="0"/>
              <a:t>N </a:t>
            </a:r>
            <a:r>
              <a:rPr lang="en-US" sz="2400" dirty="0" smtClean="0"/>
              <a:t>	</a:t>
            </a:r>
            <a:r>
              <a:rPr lang="id-ID" sz="2400" dirty="0" smtClean="0"/>
              <a:t>= jumlah bit</a:t>
            </a:r>
          </a:p>
          <a:p>
            <a:pPr marL="457200" indent="-457200" eaLnBrk="1" hangingPunct="1">
              <a:lnSpc>
                <a:spcPct val="80000"/>
              </a:lnSpc>
              <a:buFontTx/>
              <a:buNone/>
              <a:tabLst>
                <a:tab pos="860425" algn="l"/>
                <a:tab pos="1425575" algn="l"/>
              </a:tabLst>
            </a:pPr>
            <a:r>
              <a:rPr lang="id-ID" sz="2400" dirty="0" smtClean="0"/>
              <a:t>	</a:t>
            </a:r>
            <a:r>
              <a:rPr lang="en-US" sz="2400" dirty="0" smtClean="0"/>
              <a:t>	</a:t>
            </a:r>
            <a:r>
              <a:rPr lang="id-ID" sz="2400" dirty="0" smtClean="0"/>
              <a:t>R </a:t>
            </a:r>
            <a:r>
              <a:rPr lang="en-US" sz="2400" dirty="0" smtClean="0"/>
              <a:t>	</a:t>
            </a:r>
            <a:r>
              <a:rPr lang="id-ID" sz="2400" dirty="0" smtClean="0"/>
              <a:t>= kecepatan transfer, dalam bit/detik (bps)</a:t>
            </a:r>
            <a:endParaRPr lang="en-US" sz="24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3635788" y="268069"/>
            <a:ext cx="154240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838200" indent="-838200" algn="r"/>
            <a:r>
              <a:rPr lang="id-ID" sz="3600" b="1" dirty="0" smtClean="0"/>
              <a:t>Kinerja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xmlns="" val="3936095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Memory Hierarchy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hirarki</a:t>
            </a:r>
            <a:r>
              <a:rPr lang="en-US" dirty="0" smtClean="0"/>
              <a:t> memory </a:t>
            </a:r>
            <a:r>
              <a:rPr lang="en-US" dirty="0" err="1" smtClean="0"/>
              <a:t>dimulai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yang paling </a:t>
            </a:r>
            <a:r>
              <a:rPr lang="en-US" dirty="0" err="1" smtClean="0"/>
              <a:t>kecil</a:t>
            </a:r>
            <a:r>
              <a:rPr lang="en-US" dirty="0" smtClean="0"/>
              <a:t>, </a:t>
            </a:r>
            <a:r>
              <a:rPr lang="en-US" dirty="0" err="1" smtClean="0"/>
              <a:t>mahal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unit yang </a:t>
            </a:r>
            <a:r>
              <a:rPr lang="en-US" dirty="0" err="1" smtClean="0"/>
              <a:t>relatif</a:t>
            </a:r>
            <a:r>
              <a:rPr lang="en-US" dirty="0" smtClean="0"/>
              <a:t> </a:t>
            </a:r>
            <a:r>
              <a:rPr lang="en-US" dirty="0" err="1" smtClean="0"/>
              <a:t>cepat</a:t>
            </a:r>
            <a:r>
              <a:rPr lang="en-US" dirty="0" smtClean="0"/>
              <a:t> yang </a:t>
            </a:r>
            <a:r>
              <a:rPr lang="en-US" dirty="0" err="1" smtClean="0"/>
              <a:t>biasa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“Cache”. </a:t>
            </a:r>
            <a:r>
              <a:rPr lang="en-US" dirty="0" err="1" smtClean="0"/>
              <a:t>Selanjutnya</a:t>
            </a:r>
            <a:r>
              <a:rPr lang="en-US" dirty="0" smtClean="0"/>
              <a:t> </a:t>
            </a:r>
            <a:r>
              <a:rPr lang="en-US" dirty="0" err="1" smtClean="0"/>
              <a:t>diikuti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yang </a:t>
            </a:r>
            <a:r>
              <a:rPr lang="en-US" dirty="0" err="1" smtClean="0"/>
              <a:t>kapasitasnya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,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murah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main </a:t>
            </a:r>
            <a:r>
              <a:rPr lang="en-US" dirty="0" err="1" smtClean="0"/>
              <a:t>memeory</a:t>
            </a:r>
            <a:r>
              <a:rPr lang="en-US" dirty="0" smtClean="0"/>
              <a:t> unit yang </a:t>
            </a:r>
            <a:r>
              <a:rPr lang="en-US" dirty="0" err="1" smtClean="0"/>
              <a:t>relatif</a:t>
            </a:r>
            <a:r>
              <a:rPr lang="en-US" dirty="0" smtClean="0"/>
              <a:t> </a:t>
            </a:r>
            <a:r>
              <a:rPr lang="en-US" dirty="0" err="1" smtClean="0"/>
              <a:t>lambat</a:t>
            </a:r>
            <a:r>
              <a:rPr lang="en-US" dirty="0" smtClean="0"/>
              <a:t>. </a:t>
            </a:r>
          </a:p>
          <a:p>
            <a:endParaRPr lang="en-US" dirty="0" smtClean="0"/>
          </a:p>
          <a:p>
            <a:r>
              <a:rPr lang="en-US" dirty="0" smtClean="0"/>
              <a:t>Cache </a:t>
            </a:r>
            <a:r>
              <a:rPr lang="en-US" dirty="0"/>
              <a:t>and main memory </a:t>
            </a:r>
            <a:r>
              <a:rPr lang="en-US" dirty="0" err="1" smtClean="0"/>
              <a:t>terbuat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solid-state </a:t>
            </a:r>
            <a:r>
              <a:rPr lang="en-US" dirty="0"/>
              <a:t>semiconductor </a:t>
            </a:r>
            <a:r>
              <a:rPr lang="en-US" dirty="0" smtClean="0"/>
              <a:t>(</a:t>
            </a:r>
            <a:r>
              <a:rPr lang="en-US" dirty="0" err="1" smtClean="0"/>
              <a:t>umumnya</a:t>
            </a:r>
            <a:r>
              <a:rPr lang="en-US" dirty="0" smtClean="0"/>
              <a:t> </a:t>
            </a:r>
            <a:r>
              <a:rPr lang="en-US" dirty="0"/>
              <a:t>CMOS </a:t>
            </a:r>
            <a:r>
              <a:rPr lang="en-US" dirty="0" smtClean="0"/>
              <a:t>transistors)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b="1" dirty="0" smtClean="0"/>
              <a:t>fast memory </a:t>
            </a:r>
            <a:r>
              <a:rPr lang="en-US" b="1" dirty="0"/>
              <a:t>level the primary memory.</a:t>
            </a:r>
            <a:r>
              <a:rPr lang="en-US" dirty="0"/>
              <a:t>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Hard disk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lebih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besar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kapasitasnya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lebih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murah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lebih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lambat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b="1" dirty="0" smtClean="0"/>
              <a:t>the </a:t>
            </a:r>
            <a:r>
              <a:rPr lang="en-US" b="1" dirty="0"/>
              <a:t>secondary </a:t>
            </a:r>
            <a:r>
              <a:rPr lang="en-US" b="1" dirty="0" smtClean="0"/>
              <a:t>memory. </a:t>
            </a:r>
          </a:p>
          <a:p>
            <a:endParaRPr lang="en-US" dirty="0" smtClean="0"/>
          </a:p>
          <a:p>
            <a:r>
              <a:rPr lang="en-US" dirty="0" err="1" smtClean="0"/>
              <a:t>Sementara</a:t>
            </a:r>
            <a:r>
              <a:rPr lang="en-US" dirty="0" smtClean="0"/>
              <a:t>  magnetic tape 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b="1" dirty="0" smtClean="0"/>
              <a:t>tertiary memory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92315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Memory Hierarchy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66133" y="2209800"/>
            <a:ext cx="3369699" cy="327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/>
          <a:srcRect l="8824" t="18182" r="8824" b="20454"/>
          <a:stretch>
            <a:fillRect/>
          </a:stretch>
        </p:blipFill>
        <p:spPr bwMode="auto">
          <a:xfrm>
            <a:off x="259326" y="1396181"/>
            <a:ext cx="5257800" cy="506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854420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219</TotalTime>
  <Words>853</Words>
  <Application>Microsoft Office PowerPoint</Application>
  <PresentationFormat>On-screen Show (4:3)</PresentationFormat>
  <Paragraphs>185</Paragraphs>
  <Slides>28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Opulent</vt:lpstr>
      <vt:lpstr>ORGANISASI dan ARSITEKTUR KOMPUTER </vt:lpstr>
      <vt:lpstr>Karakteristik-karakteristik penting sistem memori</vt:lpstr>
      <vt:lpstr>Slide 3</vt:lpstr>
      <vt:lpstr>Slide 4</vt:lpstr>
      <vt:lpstr>Slide 5</vt:lpstr>
      <vt:lpstr>Slide 6</vt:lpstr>
      <vt:lpstr>Slide 7</vt:lpstr>
      <vt:lpstr>Memory Hierarchy</vt:lpstr>
      <vt:lpstr>Memory Hierarchy</vt:lpstr>
      <vt:lpstr>Memory Hierarchy</vt:lpstr>
      <vt:lpstr>Memory Hierarchy:  memory access time </vt:lpstr>
      <vt:lpstr>Memory Hierarchy:  memory access time </vt:lpstr>
      <vt:lpstr>TIPE Memory Semikonduktor</vt:lpstr>
      <vt:lpstr>Jenis memori semi konduktor Random Access Memori</vt:lpstr>
      <vt:lpstr>Slide 15</vt:lpstr>
      <vt:lpstr>Slide 16</vt:lpstr>
      <vt:lpstr>Slide 17</vt:lpstr>
      <vt:lpstr>Slide 18</vt:lpstr>
      <vt:lpstr>TIPE ROM</vt:lpstr>
      <vt:lpstr>Interleaved Memory</vt:lpstr>
      <vt:lpstr>Error Correction</vt:lpstr>
      <vt:lpstr>HAMMING CODE</vt:lpstr>
      <vt:lpstr>HAMMING CODE</vt:lpstr>
      <vt:lpstr>CONTOH</vt:lpstr>
      <vt:lpstr>CONTOH (cont.)</vt:lpstr>
      <vt:lpstr>CONTOH (cont.)</vt:lpstr>
      <vt:lpstr>CONTOH (cont.)</vt:lpstr>
      <vt:lpstr>Slide 28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Linde</dc:creator>
  <cp:lastModifiedBy>dedeng</cp:lastModifiedBy>
  <cp:revision>40</cp:revision>
  <dcterms:created xsi:type="dcterms:W3CDTF">2013-09-25T04:17:10Z</dcterms:created>
  <dcterms:modified xsi:type="dcterms:W3CDTF">2016-10-05T01:18:39Z</dcterms:modified>
</cp:coreProperties>
</file>