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7" r:id="rId9"/>
  </p:sldIdLst>
  <p:sldSz cx="9144000" cy="6858000" type="screen4x3"/>
  <p:notesSz cx="6858000" cy="91440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FF00"/>
    <a:srgbClr val="B2B2B2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 horzBarState="maximized">
    <p:restoredLeft sz="15620" autoAdjust="0"/>
    <p:restoredTop sz="94660" autoAdjust="0"/>
  </p:normalViewPr>
  <p:slideViewPr>
    <p:cSldViewPr>
      <p:cViewPr>
        <p:scale>
          <a:sx n="66" d="100"/>
          <a:sy n="66" d="100"/>
        </p:scale>
        <p:origin x="-1116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E4158B-4719-4ADC-BF76-13E3274696C1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F56CB6-9D2E-4A33-985F-E4A83DF46F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4DB7E-270C-469C-920F-3A5A7619D942}" type="datetime1">
              <a:rPr lang="en-US" smtClean="0"/>
              <a:pPr>
                <a:defRPr/>
              </a:pPr>
              <a:t>10/7/2014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HandOut HTP By Tatik Rohmawati, S.IP.,M.Si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5D60F2-CA27-46E3-BC2F-E95BBB655F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76A2E7-C18C-4EC8-B10B-DCBEFC635155}" type="datetime1">
              <a:rPr lang="en-US" smtClean="0"/>
              <a:pPr>
                <a:defRPr/>
              </a:pPr>
              <a:t>10/7/2014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HandOut HTP By Tatik Rohmawati, S.IP.,M.Si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913AD5-05E1-4A30-8F94-2A38B7BE5D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1E1CF-CA9E-4E81-BC87-7769CC9CBCD5}" type="datetime1">
              <a:rPr lang="en-US" smtClean="0"/>
              <a:pPr>
                <a:defRPr/>
              </a:pPr>
              <a:t>10/7/2014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HandOut HTP By Tatik Rohmawati, S.IP.,M.Si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543DC-DB67-47B7-A097-1B586DAE5C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9F49D7-5EE2-4BC3-B371-B2C2ED78022C}" type="datetime1">
              <a:rPr lang="en-US" smtClean="0"/>
              <a:pPr>
                <a:defRPr/>
              </a:pPr>
              <a:t>10/7/2014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HandOut HTP By Tatik Rohmawati, S.IP.,M.Si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AD7584-83D9-4377-A464-9E7EF5A547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CA631F-0DA3-4BE4-A66B-4D7386EB4324}" type="datetime1">
              <a:rPr lang="en-US" smtClean="0"/>
              <a:pPr>
                <a:defRPr/>
              </a:pPr>
              <a:t>10/7/2014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HandOut HTP By Tatik Rohmawati, S.IP.,M.Si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391654-EECD-43AC-94DF-5D43CAC44A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457EED-DC22-4EF7-B7EF-A32B6BBD512A}" type="datetime1">
              <a:rPr lang="en-US" smtClean="0"/>
              <a:pPr>
                <a:defRPr/>
              </a:pPr>
              <a:t>10/7/2014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HandOut HTP By Tatik Rohmawati, S.IP.,M.Si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93AB8-1BCE-4331-A582-3ABAAB32A8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3FF383-A26A-4A80-9136-B7C87C33C7FA}" type="datetime1">
              <a:rPr lang="en-US" smtClean="0"/>
              <a:pPr>
                <a:defRPr/>
              </a:pPr>
              <a:t>10/7/2014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HandOut HTP By Tatik Rohmawati, S.IP.,M.Si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50D8A1-286D-44AA-B75C-7CD2B60FD1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5843F9-6958-400E-A8B8-7334F0E61C3F}" type="datetime1">
              <a:rPr lang="en-US" smtClean="0"/>
              <a:pPr>
                <a:defRPr/>
              </a:pPr>
              <a:t>10/7/2014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HandOut HTP By Tatik Rohmawati, S.IP.,M.Si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C69308-BFEB-4937-923E-9762D12BC2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827180-A232-42C4-9744-2007F65FADFF}" type="datetime1">
              <a:rPr lang="en-US" smtClean="0"/>
              <a:pPr>
                <a:defRPr/>
              </a:pPr>
              <a:t>10/7/2014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HandOut HTP By Tatik Rohmawati, S.IP.,M.Si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84E8E-54E4-47BA-ACB6-740E9DF4EB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A83867-C612-4EF0-9BDA-001572891D54}" type="datetime1">
              <a:rPr lang="en-US" smtClean="0"/>
              <a:pPr>
                <a:defRPr/>
              </a:pPr>
              <a:t>10/7/2014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HandOut HTP By Tatik Rohmawati, S.IP.,M.Si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F536F-DED5-4D99-96BE-242420FC9D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B2B549-99EF-4329-80FD-0603222232C7}" type="datetime1">
              <a:rPr lang="en-US" smtClean="0"/>
              <a:pPr>
                <a:defRPr/>
              </a:pPr>
              <a:t>10/7/2014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HandOut HTP By Tatik Rohmawati, S.IP.,M.Si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21E58B-D8F2-4B5B-9121-74BC860607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+mn-lt"/>
              </a:defRPr>
            </a:lvl1pPr>
          </a:lstStyle>
          <a:p>
            <a:pPr>
              <a:defRPr/>
            </a:pPr>
            <a:fld id="{2E2C1711-F207-4299-BD13-1F9EA60B742A}" type="datetime1">
              <a:rPr lang="en-US" smtClean="0"/>
              <a:pPr>
                <a:defRPr/>
              </a:pPr>
              <a:t>10/7/2014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HandOut HTP By Tatik Rohmawati, S.IP.,M.Si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fld id="{4DBDEF07-0663-4EA1-94F7-A1DB0F8D88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685800"/>
            <a:ext cx="7772400" cy="83820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SUMBER-SUMBER HUKUM ADMINISTRASI NEGARA</a:t>
            </a:r>
            <a:endParaRPr lang="en-US" sz="2800" b="1" dirty="0" smtClean="0">
              <a:solidFill>
                <a:srgbClr val="FFFF00"/>
              </a:solidFill>
              <a:latin typeface="Bodoni MT Black" pitchFamily="18" charset="0"/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219200" y="4648200"/>
            <a:ext cx="6858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v-SE" b="1" dirty="0">
                <a:solidFill>
                  <a:srgbClr val="00FF00"/>
                </a:solidFill>
                <a:latin typeface="Bodoni MT Black" pitchFamily="18" charset="0"/>
              </a:rPr>
              <a:t>DISAMPAIKAN  </a:t>
            </a:r>
            <a:r>
              <a:rPr lang="sv-SE" b="1" dirty="0" smtClean="0">
                <a:solidFill>
                  <a:srgbClr val="00FF00"/>
                </a:solidFill>
                <a:latin typeface="Bodoni MT Black" pitchFamily="18" charset="0"/>
              </a:rPr>
              <a:t>Pada  Mata Kuliah </a:t>
            </a:r>
          </a:p>
          <a:p>
            <a:pPr algn="ctr"/>
            <a:r>
              <a:rPr lang="sv-SE" b="1" dirty="0" smtClean="0">
                <a:solidFill>
                  <a:srgbClr val="00FF00"/>
                </a:solidFill>
                <a:latin typeface="Bodoni MT Black" pitchFamily="18" charset="0"/>
              </a:rPr>
              <a:t>Hukum Tata Pemerintahan</a:t>
            </a:r>
            <a:endParaRPr lang="sv-SE" b="1" dirty="0">
              <a:solidFill>
                <a:srgbClr val="00FF00"/>
              </a:solidFill>
              <a:latin typeface="Bodoni MT Black" pitchFamily="18" charset="0"/>
            </a:endParaRPr>
          </a:p>
          <a:p>
            <a:pPr algn="ctr"/>
            <a:r>
              <a:rPr lang="sv-SE" sz="2400" dirty="0" smtClean="0">
                <a:solidFill>
                  <a:srgbClr val="00FF00"/>
                </a:solidFill>
                <a:latin typeface="Cooper Black" pitchFamily="18" charset="0"/>
              </a:rPr>
              <a:t>Oleh : Tatik Rohmawati, S.IP.,M.Si.</a:t>
            </a:r>
            <a:endParaRPr lang="en-US" sz="2400" dirty="0">
              <a:solidFill>
                <a:srgbClr val="00FF00"/>
              </a:solidFill>
              <a:latin typeface="Cooper Black" pitchFamily="18" charset="0"/>
            </a:endParaRPr>
          </a:p>
        </p:txBody>
      </p:sp>
      <p:pic>
        <p:nvPicPr>
          <p:cNvPr id="2054" name="Picture 6" descr="Gedung-DPR-RI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524001"/>
            <a:ext cx="564515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2F26FC-4FBD-419F-8D4C-FED6DA2D5323}" type="datetime1">
              <a:rPr lang="en-US" sz="1100" smtClean="0">
                <a:solidFill>
                  <a:schemeClr val="bg1"/>
                </a:solidFill>
              </a:rPr>
              <a:pPr>
                <a:defRPr/>
              </a:pPr>
              <a:t>10/7/2014</a:t>
            </a:fld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5D60F2-CA27-46E3-BC2F-E95BBB655FD9}" type="slidenum">
              <a:rPr lang="en-US" sz="1100" smtClean="0">
                <a:solidFill>
                  <a:schemeClr val="bg1"/>
                </a:solidFill>
              </a:rPr>
              <a:pPr>
                <a:defRPr/>
              </a:pPr>
              <a:t>1</a:t>
            </a:fld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100" dirty="0" err="1" smtClean="0">
                <a:solidFill>
                  <a:schemeClr val="bg1"/>
                </a:solidFill>
              </a:rPr>
              <a:t>HandOut</a:t>
            </a:r>
            <a:r>
              <a:rPr lang="en-US" sz="1100" dirty="0" smtClean="0">
                <a:solidFill>
                  <a:schemeClr val="bg1"/>
                </a:solidFill>
              </a:rPr>
              <a:t> HTP </a:t>
            </a:r>
          </a:p>
          <a:p>
            <a:pPr>
              <a:defRPr/>
            </a:pPr>
            <a:r>
              <a:rPr lang="en-US" sz="1100" dirty="0" smtClean="0">
                <a:solidFill>
                  <a:schemeClr val="bg1"/>
                </a:solidFill>
              </a:rPr>
              <a:t>By </a:t>
            </a:r>
            <a:r>
              <a:rPr lang="en-US" sz="1100" dirty="0" err="1" smtClean="0">
                <a:solidFill>
                  <a:schemeClr val="bg1"/>
                </a:solidFill>
              </a:rPr>
              <a:t>Tatik</a:t>
            </a:r>
            <a:r>
              <a:rPr lang="en-US" sz="1100" dirty="0" smtClean="0">
                <a:solidFill>
                  <a:schemeClr val="bg1"/>
                </a:solidFill>
              </a:rPr>
              <a:t> </a:t>
            </a:r>
            <a:r>
              <a:rPr lang="en-US" sz="1100" dirty="0" err="1" smtClean="0">
                <a:solidFill>
                  <a:schemeClr val="bg1"/>
                </a:solidFill>
              </a:rPr>
              <a:t>Rohmawati</a:t>
            </a:r>
            <a:r>
              <a:rPr lang="en-US" sz="1100" dirty="0" smtClean="0">
                <a:solidFill>
                  <a:schemeClr val="bg1"/>
                </a:solidFill>
              </a:rPr>
              <a:t>, </a:t>
            </a:r>
            <a:r>
              <a:rPr lang="en-US" sz="1100" dirty="0" err="1" smtClean="0">
                <a:solidFill>
                  <a:schemeClr val="bg1"/>
                </a:solidFill>
              </a:rPr>
              <a:t>S.IP.,M.Si</a:t>
            </a:r>
            <a:endParaRPr lang="en-US" sz="11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0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800" decel="100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763000" cy="914400"/>
          </a:xfrm>
        </p:spPr>
        <p:txBody>
          <a:bodyPr/>
          <a:lstStyle/>
          <a:p>
            <a:pPr lvl="0" eaLnBrk="1" hangingPunct="1"/>
            <a:r>
              <a:rPr lang="en-US" sz="24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PENGERTIAN SUMBER HUKUM</a:t>
            </a:r>
            <a:r>
              <a:rPr lang="en-US" sz="240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240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</a:br>
            <a:r>
              <a:rPr lang="sv-SE" sz="2300" dirty="0" smtClean="0">
                <a:solidFill>
                  <a:srgbClr val="FFFF00"/>
                </a:solidFill>
                <a:latin typeface="Bodoni MT Black" pitchFamily="18" charset="0"/>
              </a:rPr>
              <a:t> </a:t>
            </a:r>
            <a:endParaRPr lang="en-US" sz="2300" dirty="0" smtClean="0">
              <a:solidFill>
                <a:srgbClr val="FFFF00"/>
              </a:solidFill>
              <a:latin typeface="Bodoni MT Black" pitchFamily="18" charset="0"/>
            </a:endParaRP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381000" y="1219200"/>
            <a:ext cx="8534400" cy="4909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sv-SE" sz="2500" b="1" i="1" dirty="0">
                <a:solidFill>
                  <a:srgbClr val="FFFF00"/>
                </a:solidFill>
              </a:rPr>
              <a:t>  </a:t>
            </a:r>
            <a:r>
              <a:rPr lang="en-US" sz="2800" dirty="0" err="1">
                <a:solidFill>
                  <a:srgbClr val="FFFF00"/>
                </a:solidFill>
              </a:rPr>
              <a:t>Sumber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hukum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adalah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sumber</a:t>
            </a:r>
            <a:r>
              <a:rPr lang="en-US" sz="2800" dirty="0">
                <a:solidFill>
                  <a:srgbClr val="FFFF00"/>
                </a:solidFill>
              </a:rPr>
              <a:t> yang </a:t>
            </a:r>
            <a:r>
              <a:rPr lang="en-US" sz="2800" dirty="0" err="1">
                <a:solidFill>
                  <a:srgbClr val="FFFF00"/>
                </a:solidFill>
              </a:rPr>
              <a:t>dijadikan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bahan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untuk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penyusunan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peraturan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perundang-undangan</a:t>
            </a:r>
            <a:r>
              <a:rPr lang="en-US" sz="2800" dirty="0">
                <a:solidFill>
                  <a:srgbClr val="FFFF00"/>
                </a:solidFill>
              </a:rPr>
              <a:t>. </a:t>
            </a:r>
            <a:r>
              <a:rPr lang="en-US" sz="2800" dirty="0" err="1">
                <a:solidFill>
                  <a:srgbClr val="FFFF00"/>
                </a:solidFill>
              </a:rPr>
              <a:t>Sumber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hukum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terdiri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atas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sv-SE" sz="2500" b="1" dirty="0" smtClean="0">
                <a:solidFill>
                  <a:srgbClr val="FFFF00"/>
                </a:solidFill>
              </a:rPr>
              <a:t>:</a:t>
            </a:r>
            <a:r>
              <a:rPr lang="en-US" sz="2500" b="1" dirty="0" smtClean="0">
                <a:solidFill>
                  <a:srgbClr val="FFFF00"/>
                </a:solidFill>
              </a:rPr>
              <a:t> </a:t>
            </a:r>
            <a:endParaRPr lang="en-US" sz="2500" b="1" dirty="0">
              <a:solidFill>
                <a:srgbClr val="FFFF00"/>
              </a:solidFill>
            </a:endParaRPr>
          </a:p>
          <a:p>
            <a:pPr algn="l"/>
            <a:endParaRPr lang="en-US" sz="2500" b="1" dirty="0">
              <a:solidFill>
                <a:srgbClr val="FFFF00"/>
              </a:solidFill>
            </a:endParaRPr>
          </a:p>
          <a:p>
            <a:pPr marL="342900" lvl="0" indent="-342900" algn="just">
              <a:buAutoNum type="arabicPeriod"/>
            </a:pPr>
            <a:r>
              <a:rPr lang="en-US" dirty="0" err="1" smtClean="0">
                <a:solidFill>
                  <a:srgbClr val="FFFF00"/>
                </a:solidFill>
              </a:rPr>
              <a:t>Sumber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hukum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dasar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nasional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adalah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pancasila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sebagaimana</a:t>
            </a:r>
            <a:r>
              <a:rPr lang="en-US" dirty="0">
                <a:solidFill>
                  <a:srgbClr val="FFFF00"/>
                </a:solidFill>
              </a:rPr>
              <a:t> yang </a:t>
            </a:r>
            <a:r>
              <a:rPr lang="en-US" dirty="0" err="1">
                <a:solidFill>
                  <a:srgbClr val="FFFF00"/>
                </a:solidFill>
              </a:rPr>
              <a:t>tertulis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dalam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Pembukaan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Undang-Undang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Dasar</a:t>
            </a:r>
            <a:r>
              <a:rPr lang="en-US" dirty="0">
                <a:solidFill>
                  <a:srgbClr val="FFFF00"/>
                </a:solidFill>
              </a:rPr>
              <a:t> 1945,yaitu </a:t>
            </a:r>
            <a:r>
              <a:rPr lang="en-US" dirty="0" err="1">
                <a:solidFill>
                  <a:srgbClr val="FFFF00"/>
                </a:solidFill>
              </a:rPr>
              <a:t>Ketuhanan</a:t>
            </a:r>
            <a:r>
              <a:rPr lang="en-US" dirty="0">
                <a:solidFill>
                  <a:srgbClr val="FFFF00"/>
                </a:solidFill>
              </a:rPr>
              <a:t> yang </a:t>
            </a:r>
            <a:r>
              <a:rPr lang="en-US" dirty="0" err="1">
                <a:solidFill>
                  <a:srgbClr val="FFFF00"/>
                </a:solidFill>
              </a:rPr>
              <a:t>Maha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Esa,Kemanusiaan</a:t>
            </a:r>
            <a:r>
              <a:rPr lang="en-US" dirty="0">
                <a:solidFill>
                  <a:srgbClr val="FFFF00"/>
                </a:solidFill>
              </a:rPr>
              <a:t> yang </a:t>
            </a:r>
            <a:r>
              <a:rPr lang="en-US" dirty="0" err="1">
                <a:solidFill>
                  <a:srgbClr val="FFFF00"/>
                </a:solidFill>
              </a:rPr>
              <a:t>adil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dan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beradab,Persatuan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Indonesia,dan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Kerakyatan</a:t>
            </a:r>
            <a:r>
              <a:rPr lang="en-US" dirty="0">
                <a:solidFill>
                  <a:srgbClr val="FFFF00"/>
                </a:solidFill>
              </a:rPr>
              <a:t> yang </a:t>
            </a:r>
            <a:r>
              <a:rPr lang="en-US" dirty="0" err="1">
                <a:solidFill>
                  <a:srgbClr val="FFFF00"/>
                </a:solidFill>
              </a:rPr>
              <a:t>dipimpin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oleh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hikmat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kebijaksanaan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dalam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permusywratan</a:t>
            </a:r>
            <a:r>
              <a:rPr lang="en-US" dirty="0">
                <a:solidFill>
                  <a:srgbClr val="FFFF00"/>
                </a:solidFill>
              </a:rPr>
              <a:t>/</a:t>
            </a:r>
            <a:r>
              <a:rPr lang="en-US" dirty="0" err="1">
                <a:solidFill>
                  <a:srgbClr val="FFFF00"/>
                </a:solidFill>
              </a:rPr>
              <a:t>perwakilan</a:t>
            </a:r>
            <a:r>
              <a:rPr lang="en-US" dirty="0">
                <a:solidFill>
                  <a:srgbClr val="FFFF00"/>
                </a:solidFill>
              </a:rPr>
              <a:t>, </a:t>
            </a:r>
            <a:r>
              <a:rPr lang="en-US" dirty="0" err="1">
                <a:solidFill>
                  <a:srgbClr val="FFFF00"/>
                </a:solidFill>
              </a:rPr>
              <a:t>serta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dengan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mewujudkan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suatu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keadilan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bagi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seluruh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rakyat</a:t>
            </a:r>
            <a:r>
              <a:rPr lang="en-US" dirty="0">
                <a:solidFill>
                  <a:srgbClr val="FFFF00"/>
                </a:solidFill>
              </a:rPr>
              <a:t> Indonesia, </a:t>
            </a:r>
            <a:r>
              <a:rPr lang="en-US" dirty="0" err="1">
                <a:solidFill>
                  <a:srgbClr val="FFFF00"/>
                </a:solidFill>
              </a:rPr>
              <a:t>dan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Batang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Tubuh</a:t>
            </a:r>
            <a:r>
              <a:rPr lang="en-US" dirty="0">
                <a:solidFill>
                  <a:srgbClr val="FFFF00"/>
                </a:solidFill>
              </a:rPr>
              <a:t> UUD </a:t>
            </a:r>
            <a:r>
              <a:rPr lang="en-US" dirty="0" smtClean="0">
                <a:solidFill>
                  <a:srgbClr val="FFFF00"/>
                </a:solidFill>
              </a:rPr>
              <a:t>1945.</a:t>
            </a:r>
          </a:p>
          <a:p>
            <a:pPr marL="342900" lvl="0" indent="-342900" algn="just">
              <a:buAutoNum type="arabicPeriod"/>
            </a:pPr>
            <a:r>
              <a:rPr lang="en-US" dirty="0" err="1" smtClean="0">
                <a:solidFill>
                  <a:srgbClr val="FFFF00"/>
                </a:solidFill>
              </a:rPr>
              <a:t>Sumber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hukum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>
                <a:solidFill>
                  <a:srgbClr val="FFFF00"/>
                </a:solidFill>
              </a:rPr>
              <a:t>Indonesia </a:t>
            </a:r>
            <a:r>
              <a:rPr lang="en-US" dirty="0" err="1">
                <a:solidFill>
                  <a:srgbClr val="FFFF00"/>
                </a:solidFill>
              </a:rPr>
              <a:t>adalah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segala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sesuatu</a:t>
            </a:r>
            <a:r>
              <a:rPr lang="en-US" dirty="0">
                <a:solidFill>
                  <a:srgbClr val="FFFF00"/>
                </a:solidFill>
              </a:rPr>
              <a:t> yang </a:t>
            </a:r>
            <a:r>
              <a:rPr lang="en-US" dirty="0" err="1">
                <a:solidFill>
                  <a:srgbClr val="FFFF00"/>
                </a:solidFill>
              </a:rPr>
              <a:t>memiliki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sifat</a:t>
            </a:r>
            <a:r>
              <a:rPr lang="en-US" dirty="0">
                <a:solidFill>
                  <a:srgbClr val="FFFF00"/>
                </a:solidFill>
              </a:rPr>
              <a:t> normative yang </a:t>
            </a:r>
            <a:r>
              <a:rPr lang="en-US" dirty="0" err="1">
                <a:solidFill>
                  <a:srgbClr val="FFFF00"/>
                </a:solidFill>
              </a:rPr>
              <a:t>dapat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dijadikan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tempat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berpijak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bagi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dan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atau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tempat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memperoleh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informasi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tentang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sistem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hukum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>
                <a:solidFill>
                  <a:srgbClr val="FFFF00"/>
                </a:solidFill>
              </a:rPr>
              <a:t>yang </a:t>
            </a:r>
            <a:r>
              <a:rPr lang="en-US" dirty="0" err="1">
                <a:solidFill>
                  <a:srgbClr val="FFFF00"/>
                </a:solidFill>
              </a:rPr>
              <a:t>berlaku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di</a:t>
            </a:r>
            <a:r>
              <a:rPr lang="en-US" dirty="0">
                <a:solidFill>
                  <a:srgbClr val="FFFF00"/>
                </a:solidFill>
              </a:rPr>
              <a:t> Indonesia. </a:t>
            </a:r>
            <a:r>
              <a:rPr lang="en-US" dirty="0" err="1">
                <a:solidFill>
                  <a:srgbClr val="FFFF00"/>
                </a:solidFill>
              </a:rPr>
              <a:t>Sumber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hukum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di</a:t>
            </a:r>
            <a:r>
              <a:rPr lang="en-US" dirty="0">
                <a:solidFill>
                  <a:srgbClr val="FFFF00"/>
                </a:solidFill>
              </a:rPr>
              <a:t> Indonesia </a:t>
            </a:r>
            <a:r>
              <a:rPr lang="en-US" dirty="0" err="1">
                <a:solidFill>
                  <a:srgbClr val="FFFF00"/>
                </a:solidFill>
              </a:rPr>
              <a:t>adalah</a:t>
            </a:r>
            <a:r>
              <a:rPr lang="en-US" dirty="0">
                <a:solidFill>
                  <a:srgbClr val="FFFF00"/>
                </a:solidFill>
              </a:rPr>
              <a:t> UUD 1945, UU, </a:t>
            </a:r>
            <a:r>
              <a:rPr lang="en-US" dirty="0" err="1">
                <a:solidFill>
                  <a:srgbClr val="FFFF00"/>
                </a:solidFill>
              </a:rPr>
              <a:t>Traktat</a:t>
            </a:r>
            <a:r>
              <a:rPr lang="en-US" dirty="0">
                <a:solidFill>
                  <a:srgbClr val="FFFF00"/>
                </a:solidFill>
              </a:rPr>
              <a:t>/Treaty, </a:t>
            </a:r>
            <a:r>
              <a:rPr lang="en-US" dirty="0" err="1">
                <a:solidFill>
                  <a:srgbClr val="FFFF00"/>
                </a:solidFill>
              </a:rPr>
              <a:t>Doktrin</a:t>
            </a:r>
            <a:r>
              <a:rPr lang="en-US" dirty="0">
                <a:solidFill>
                  <a:srgbClr val="FFFF00"/>
                </a:solidFill>
              </a:rPr>
              <a:t> (</a:t>
            </a:r>
            <a:r>
              <a:rPr lang="en-US" dirty="0" err="1">
                <a:solidFill>
                  <a:srgbClr val="FFFF00"/>
                </a:solidFill>
              </a:rPr>
              <a:t>Pendapat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para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ahli</a:t>
            </a:r>
            <a:r>
              <a:rPr lang="en-US" dirty="0">
                <a:solidFill>
                  <a:srgbClr val="FFFF00"/>
                </a:solidFill>
              </a:rPr>
              <a:t> hokum)</a:t>
            </a:r>
            <a:endParaRPr lang="en-US" b="1" dirty="0">
              <a:solidFill>
                <a:srgbClr val="FFFF00"/>
              </a:solidFill>
            </a:endParaRPr>
          </a:p>
          <a:p>
            <a:pPr algn="l"/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8F1291-9048-4F68-B2E7-79C8300496FA}" type="datetime1">
              <a:rPr lang="en-US" smtClean="0">
                <a:solidFill>
                  <a:schemeClr val="bg1"/>
                </a:solidFill>
              </a:rPr>
              <a:pPr>
                <a:defRPr/>
              </a:pPr>
              <a:t>10/7/2014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AD7584-83D9-4377-A464-9E7EF5A547B5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</a:t>
            </a:fld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schemeClr val="bg1"/>
                </a:solidFill>
              </a:rPr>
              <a:t>HandOut</a:t>
            </a:r>
            <a:r>
              <a:rPr lang="en-US" dirty="0" smtClean="0">
                <a:solidFill>
                  <a:schemeClr val="bg1"/>
                </a:solidFill>
              </a:rPr>
              <a:t> HTP </a:t>
            </a:r>
          </a:p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By </a:t>
            </a:r>
            <a:r>
              <a:rPr lang="en-US" dirty="0" err="1" smtClean="0">
                <a:solidFill>
                  <a:schemeClr val="bg1"/>
                </a:solidFill>
              </a:rPr>
              <a:t>Tatik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Rohmawati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S.IP.,M.Si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28600" y="1447800"/>
            <a:ext cx="8534400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2500" b="1" i="1" dirty="0">
                <a:solidFill>
                  <a:srgbClr val="FFFF00"/>
                </a:solidFill>
              </a:rPr>
              <a:t>  </a:t>
            </a:r>
            <a:r>
              <a:rPr lang="en-US" sz="2800" b="1" dirty="0" err="1">
                <a:solidFill>
                  <a:srgbClr val="FFFF00"/>
                </a:solidFill>
              </a:rPr>
              <a:t>Bagir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Manan</a:t>
            </a:r>
            <a:r>
              <a:rPr lang="en-US" sz="2800" b="1" dirty="0" smtClean="0">
                <a:solidFill>
                  <a:srgbClr val="FFFF00"/>
                </a:solidFill>
              </a:rPr>
              <a:t> : </a:t>
            </a:r>
            <a:r>
              <a:rPr lang="en-US" sz="2800" dirty="0" err="1">
                <a:solidFill>
                  <a:srgbClr val="FFFF00"/>
                </a:solidFill>
              </a:rPr>
              <a:t>Sumber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hukum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dapat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ditinjau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dari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sejarah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dan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filsafat</a:t>
            </a:r>
            <a:r>
              <a:rPr lang="en-US" sz="2800" dirty="0">
                <a:solidFill>
                  <a:srgbClr val="FFFF00"/>
                </a:solidFill>
              </a:rPr>
              <a:t>.</a:t>
            </a:r>
          </a:p>
          <a:p>
            <a:pPr algn="just"/>
            <a:r>
              <a:rPr lang="en-US" sz="2800" dirty="0" err="1">
                <a:solidFill>
                  <a:srgbClr val="FFFF00"/>
                </a:solidFill>
              </a:rPr>
              <a:t>Sumber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hukum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menurut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tinjaun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sejarah</a:t>
            </a:r>
            <a:r>
              <a:rPr lang="en-US" sz="2800" dirty="0">
                <a:solidFill>
                  <a:srgbClr val="FFFF00"/>
                </a:solidFill>
              </a:rPr>
              <a:t>, </a:t>
            </a:r>
            <a:r>
              <a:rPr lang="en-US" sz="2800" dirty="0" err="1">
                <a:solidFill>
                  <a:srgbClr val="FFFF00"/>
                </a:solidFill>
              </a:rPr>
              <a:t>meliputi</a:t>
            </a:r>
            <a:r>
              <a:rPr lang="sv-SE" sz="2500" b="1" dirty="0" smtClean="0">
                <a:solidFill>
                  <a:srgbClr val="FFFF00"/>
                </a:solidFill>
              </a:rPr>
              <a:t>:</a:t>
            </a:r>
            <a:endParaRPr lang="sv-SE" sz="2500" b="1" dirty="0">
              <a:solidFill>
                <a:srgbClr val="FFFF00"/>
              </a:solidFill>
            </a:endParaRPr>
          </a:p>
          <a:p>
            <a:pPr algn="just"/>
            <a:endParaRPr lang="sv-SE" sz="2500" b="1" dirty="0">
              <a:solidFill>
                <a:srgbClr val="FFFF00"/>
              </a:solidFill>
            </a:endParaRPr>
          </a:p>
          <a:p>
            <a:pPr marL="514350" lvl="0" indent="-514350" algn="just">
              <a:buAutoNum type="arabicPeriod"/>
            </a:pPr>
            <a:r>
              <a:rPr lang="en-US" sz="2800" dirty="0" err="1" smtClean="0">
                <a:solidFill>
                  <a:srgbClr val="FFFF00"/>
                </a:solidFill>
              </a:rPr>
              <a:t>Stelsel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hukum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apakah</a:t>
            </a:r>
            <a:r>
              <a:rPr lang="en-US" sz="2800" dirty="0">
                <a:solidFill>
                  <a:srgbClr val="FFFF00"/>
                </a:solidFill>
              </a:rPr>
              <a:t> yang </a:t>
            </a:r>
            <a:r>
              <a:rPr lang="en-US" sz="2800" dirty="0" err="1">
                <a:solidFill>
                  <a:srgbClr val="FFFF00"/>
                </a:solidFill>
              </a:rPr>
              <a:t>memainkan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peranan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pada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waktu</a:t>
            </a:r>
            <a:r>
              <a:rPr lang="en-US" sz="2800" dirty="0">
                <a:solidFill>
                  <a:srgbClr val="FFFF00"/>
                </a:solidFill>
              </a:rPr>
              <a:t> hokum yang </a:t>
            </a:r>
            <a:r>
              <a:rPr lang="en-US" sz="2800" dirty="0" err="1">
                <a:solidFill>
                  <a:srgbClr val="FFFF00"/>
                </a:solidFill>
              </a:rPr>
              <a:t>sedang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berlaku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sekarang</a:t>
            </a:r>
            <a:r>
              <a:rPr lang="en-US" sz="2800" dirty="0">
                <a:solidFill>
                  <a:srgbClr val="FFFF00"/>
                </a:solidFill>
              </a:rPr>
              <a:t> (hokum </a:t>
            </a:r>
            <a:r>
              <a:rPr lang="en-US" sz="2800" dirty="0" err="1">
                <a:solidFill>
                  <a:srgbClr val="FFFF00"/>
                </a:solidFill>
              </a:rPr>
              <a:t>positif</a:t>
            </a:r>
            <a:r>
              <a:rPr lang="en-US" sz="2800" dirty="0">
                <a:solidFill>
                  <a:srgbClr val="FFFF00"/>
                </a:solidFill>
              </a:rPr>
              <a:t>), </a:t>
            </a:r>
            <a:r>
              <a:rPr lang="en-US" sz="2800" dirty="0" err="1" smtClean="0">
                <a:solidFill>
                  <a:srgbClr val="FFFF00"/>
                </a:solidFill>
              </a:rPr>
              <a:t>ditetapkan</a:t>
            </a:r>
            <a:r>
              <a:rPr lang="en-US" sz="2800" dirty="0" smtClean="0">
                <a:solidFill>
                  <a:srgbClr val="FFFF00"/>
                </a:solidFill>
              </a:rPr>
              <a:t>.</a:t>
            </a:r>
          </a:p>
          <a:p>
            <a:pPr marL="514350" lvl="0" indent="-514350" algn="just">
              <a:buAutoNum type="arabicPeriod"/>
            </a:pPr>
            <a:r>
              <a:rPr lang="en-US" sz="2800" dirty="0" err="1" smtClean="0">
                <a:solidFill>
                  <a:srgbClr val="FFFF00"/>
                </a:solidFill>
              </a:rPr>
              <a:t>Kitab-kitab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hukum</a:t>
            </a:r>
            <a:r>
              <a:rPr lang="en-US" sz="2800" dirty="0">
                <a:solidFill>
                  <a:srgbClr val="FFFF00"/>
                </a:solidFill>
              </a:rPr>
              <a:t>, </a:t>
            </a:r>
            <a:r>
              <a:rPr lang="en-US" sz="2800" dirty="0" err="1">
                <a:solidFill>
                  <a:srgbClr val="FFFF00"/>
                </a:solidFill>
              </a:rPr>
              <a:t>dokumen-dokumen</a:t>
            </a:r>
            <a:r>
              <a:rPr lang="en-US" sz="2800" dirty="0">
                <a:solidFill>
                  <a:srgbClr val="FFFF00"/>
                </a:solidFill>
              </a:rPr>
              <a:t>, </a:t>
            </a:r>
            <a:r>
              <a:rPr lang="en-US" sz="2800" dirty="0" err="1">
                <a:solidFill>
                  <a:srgbClr val="FFFF00"/>
                </a:solidFill>
              </a:rPr>
              <a:t>surat-surat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manakah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dan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sebagainya</a:t>
            </a:r>
            <a:r>
              <a:rPr lang="en-US" sz="2800" dirty="0">
                <a:solidFill>
                  <a:srgbClr val="FFFF00"/>
                </a:solidFill>
              </a:rPr>
              <a:t> yang </a:t>
            </a:r>
            <a:r>
              <a:rPr lang="en-US" sz="2800" dirty="0" err="1">
                <a:solidFill>
                  <a:srgbClr val="FFFF00"/>
                </a:solidFill>
              </a:rPr>
              <a:t>telah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diperhatikan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oleh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pembuat</a:t>
            </a:r>
            <a:r>
              <a:rPr lang="en-US" sz="2800" dirty="0">
                <a:solidFill>
                  <a:srgbClr val="FFFF00"/>
                </a:solidFill>
              </a:rPr>
              <a:t> UU </a:t>
            </a:r>
            <a:r>
              <a:rPr lang="en-US" sz="2800" dirty="0" err="1">
                <a:solidFill>
                  <a:srgbClr val="FFFF00"/>
                </a:solidFill>
              </a:rPr>
              <a:t>pada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saat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menetapkan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hukum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rgbClr val="FFFF00"/>
                </a:solidFill>
              </a:rPr>
              <a:t>yang </a:t>
            </a:r>
            <a:r>
              <a:rPr lang="en-US" sz="2800" dirty="0" err="1">
                <a:solidFill>
                  <a:srgbClr val="FFFF00"/>
                </a:solidFill>
              </a:rPr>
              <a:t>berlaku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sekarang</a:t>
            </a:r>
            <a:endParaRPr lang="sv-SE" sz="2500" b="1" dirty="0">
              <a:solidFill>
                <a:srgbClr val="FFFF00"/>
              </a:solidFill>
            </a:endParaRPr>
          </a:p>
          <a:p>
            <a:pPr algn="just"/>
            <a:endParaRPr lang="en-US" sz="2500" b="1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762000"/>
            <a:ext cx="71250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</a:rPr>
              <a:t>BERBAGAI PENGERTIAN SUMBER HUKUM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AC2CB89-2B5C-4302-B6DE-8121EFC0CB3A}" type="datetime1">
              <a:rPr lang="en-US" smtClean="0">
                <a:solidFill>
                  <a:schemeClr val="bg1"/>
                </a:solidFill>
              </a:rPr>
              <a:pPr>
                <a:defRPr/>
              </a:pPr>
              <a:t>10/7/2014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AD7584-83D9-4377-A464-9E7EF5A547B5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schemeClr val="bg1"/>
                </a:solidFill>
              </a:rPr>
              <a:t>HandOut</a:t>
            </a:r>
            <a:r>
              <a:rPr lang="en-US" dirty="0" smtClean="0">
                <a:solidFill>
                  <a:schemeClr val="bg1"/>
                </a:solidFill>
              </a:rPr>
              <a:t> HTP </a:t>
            </a:r>
          </a:p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By </a:t>
            </a:r>
            <a:r>
              <a:rPr lang="en-US" dirty="0" err="1" smtClean="0">
                <a:solidFill>
                  <a:schemeClr val="bg1"/>
                </a:solidFill>
              </a:rPr>
              <a:t>Tatik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Rohmawati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S.IP.,M.Si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762000" y="457201"/>
            <a:ext cx="7772400" cy="1143000"/>
          </a:xfrm>
        </p:spPr>
        <p:txBody>
          <a:bodyPr/>
          <a:lstStyle/>
          <a:p>
            <a:r>
              <a:rPr lang="en-US" sz="3200" b="1" dirty="0" err="1" smtClean="0">
                <a:solidFill>
                  <a:schemeClr val="bg1"/>
                </a:solidFill>
              </a:rPr>
              <a:t>Sudikno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Mertokusumo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09600" y="1676400"/>
            <a:ext cx="7848600" cy="4648200"/>
          </a:xfrm>
        </p:spPr>
        <p:txBody>
          <a:bodyPr/>
          <a:lstStyle/>
          <a:p>
            <a:pPr algn="just"/>
            <a:r>
              <a:rPr lang="en-US" sz="1900" dirty="0" err="1" smtClean="0">
                <a:solidFill>
                  <a:schemeClr val="bg1"/>
                </a:solidFill>
              </a:rPr>
              <a:t>Sumber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hukum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diartikan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sebagai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berikut</a:t>
            </a:r>
            <a:r>
              <a:rPr lang="en-US" sz="1900" dirty="0" smtClean="0">
                <a:solidFill>
                  <a:schemeClr val="bg1"/>
                </a:solidFill>
              </a:rPr>
              <a:t> :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sz="1900" dirty="0" err="1" smtClean="0">
                <a:solidFill>
                  <a:schemeClr val="bg1"/>
                </a:solidFill>
              </a:rPr>
              <a:t>Sebagai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asas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hukum</a:t>
            </a:r>
            <a:r>
              <a:rPr lang="en-US" sz="1900" dirty="0" smtClean="0">
                <a:solidFill>
                  <a:schemeClr val="bg1"/>
                </a:solidFill>
              </a:rPr>
              <a:t>, </a:t>
            </a:r>
            <a:r>
              <a:rPr lang="en-US" sz="1900" dirty="0" err="1" smtClean="0">
                <a:solidFill>
                  <a:schemeClr val="bg1"/>
                </a:solidFill>
              </a:rPr>
              <a:t>artinya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sebagai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sesuatu</a:t>
            </a:r>
            <a:r>
              <a:rPr lang="en-US" sz="1900" dirty="0" smtClean="0">
                <a:solidFill>
                  <a:schemeClr val="bg1"/>
                </a:solidFill>
              </a:rPr>
              <a:t> yang </a:t>
            </a:r>
            <a:r>
              <a:rPr lang="en-US" sz="1900" dirty="0" err="1" smtClean="0">
                <a:solidFill>
                  <a:schemeClr val="bg1"/>
                </a:solidFill>
              </a:rPr>
              <a:t>merupakan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permulaan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hukum</a:t>
            </a:r>
            <a:r>
              <a:rPr lang="en-US" sz="1900" dirty="0" smtClean="0">
                <a:solidFill>
                  <a:schemeClr val="bg1"/>
                </a:solidFill>
              </a:rPr>
              <a:t>, </a:t>
            </a:r>
            <a:r>
              <a:rPr lang="en-US" sz="1900" dirty="0" err="1" smtClean="0">
                <a:solidFill>
                  <a:schemeClr val="bg1"/>
                </a:solidFill>
              </a:rPr>
              <a:t>misanya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kehendak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Tuhan</a:t>
            </a:r>
            <a:r>
              <a:rPr lang="en-US" sz="1900" dirty="0" smtClean="0">
                <a:solidFill>
                  <a:schemeClr val="bg1"/>
                </a:solidFill>
              </a:rPr>
              <a:t>, </a:t>
            </a:r>
            <a:r>
              <a:rPr lang="en-US" sz="1900" dirty="0" err="1" smtClean="0">
                <a:solidFill>
                  <a:schemeClr val="bg1"/>
                </a:solidFill>
              </a:rPr>
              <a:t>akal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manusia</a:t>
            </a:r>
            <a:r>
              <a:rPr lang="en-US" sz="1900" dirty="0" smtClean="0">
                <a:solidFill>
                  <a:schemeClr val="bg1"/>
                </a:solidFill>
              </a:rPr>
              <a:t>, </a:t>
            </a:r>
            <a:r>
              <a:rPr lang="en-US" sz="1900" dirty="0" err="1" smtClean="0">
                <a:solidFill>
                  <a:schemeClr val="bg1"/>
                </a:solidFill>
              </a:rPr>
              <a:t>jiwa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bangsa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dan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sebagainya</a:t>
            </a:r>
            <a:r>
              <a:rPr lang="en-US" sz="1900" dirty="0" smtClean="0">
                <a:solidFill>
                  <a:schemeClr val="bg1"/>
                </a:solidFill>
              </a:rPr>
              <a:t>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sz="1900" dirty="0" err="1" smtClean="0">
                <a:solidFill>
                  <a:schemeClr val="bg1"/>
                </a:solidFill>
              </a:rPr>
              <a:t>Menunjukkan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hukum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terdahulu</a:t>
            </a:r>
            <a:r>
              <a:rPr lang="en-US" sz="1900" dirty="0" smtClean="0">
                <a:solidFill>
                  <a:schemeClr val="bg1"/>
                </a:solidFill>
              </a:rPr>
              <a:t> yang member </a:t>
            </a:r>
            <a:r>
              <a:rPr lang="en-US" sz="1900" dirty="0" err="1" smtClean="0">
                <a:solidFill>
                  <a:schemeClr val="bg1"/>
                </a:solidFill>
              </a:rPr>
              <a:t>bahan-bahan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pada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hukum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sekarang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berlaku</a:t>
            </a:r>
            <a:r>
              <a:rPr lang="en-US" sz="1900" dirty="0" smtClean="0">
                <a:solidFill>
                  <a:schemeClr val="bg1"/>
                </a:solidFill>
              </a:rPr>
              <a:t>, </a:t>
            </a:r>
            <a:r>
              <a:rPr lang="en-US" sz="1900" dirty="0" err="1" smtClean="0">
                <a:solidFill>
                  <a:schemeClr val="bg1"/>
                </a:solidFill>
              </a:rPr>
              <a:t>seperti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hukum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Perancis</a:t>
            </a:r>
            <a:r>
              <a:rPr lang="en-US" sz="1900" dirty="0" smtClean="0">
                <a:solidFill>
                  <a:schemeClr val="bg1"/>
                </a:solidFill>
              </a:rPr>
              <a:t>, </a:t>
            </a:r>
            <a:r>
              <a:rPr lang="en-US" sz="1900" dirty="0" err="1" smtClean="0">
                <a:solidFill>
                  <a:schemeClr val="bg1"/>
                </a:solidFill>
              </a:rPr>
              <a:t>hukum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Romawi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dan</a:t>
            </a:r>
            <a:r>
              <a:rPr lang="en-US" sz="1900" dirty="0" smtClean="0">
                <a:solidFill>
                  <a:schemeClr val="bg1"/>
                </a:solidFill>
              </a:rPr>
              <a:t> lain-lain.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sz="1900" dirty="0" err="1" smtClean="0">
                <a:solidFill>
                  <a:schemeClr val="bg1"/>
                </a:solidFill>
              </a:rPr>
              <a:t>Sebagai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sumber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berlakunya</a:t>
            </a:r>
            <a:r>
              <a:rPr lang="en-US" sz="1900" dirty="0" smtClean="0">
                <a:solidFill>
                  <a:schemeClr val="bg1"/>
                </a:solidFill>
              </a:rPr>
              <a:t>, </a:t>
            </a:r>
            <a:r>
              <a:rPr lang="en-US" sz="1900" dirty="0" err="1" smtClean="0">
                <a:solidFill>
                  <a:schemeClr val="bg1"/>
                </a:solidFill>
              </a:rPr>
              <a:t>artinya</a:t>
            </a:r>
            <a:r>
              <a:rPr lang="en-US" sz="1900" dirty="0" smtClean="0">
                <a:solidFill>
                  <a:schemeClr val="bg1"/>
                </a:solidFill>
              </a:rPr>
              <a:t> yang member </a:t>
            </a:r>
            <a:r>
              <a:rPr lang="en-US" sz="1900" dirty="0" err="1" smtClean="0">
                <a:solidFill>
                  <a:schemeClr val="bg1"/>
                </a:solidFill>
              </a:rPr>
              <a:t>kekuatan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berlaku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secara</a:t>
            </a:r>
            <a:r>
              <a:rPr lang="en-US" sz="1900" dirty="0" smtClean="0">
                <a:solidFill>
                  <a:schemeClr val="bg1"/>
                </a:solidFill>
              </a:rPr>
              <a:t> formal </a:t>
            </a:r>
            <a:r>
              <a:rPr lang="en-US" sz="1900" dirty="0" err="1" smtClean="0">
                <a:solidFill>
                  <a:schemeClr val="bg1"/>
                </a:solidFill>
              </a:rPr>
              <a:t>kepada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peraturan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hukum</a:t>
            </a:r>
            <a:r>
              <a:rPr lang="en-US" sz="1900" dirty="0" smtClean="0">
                <a:solidFill>
                  <a:schemeClr val="bg1"/>
                </a:solidFill>
              </a:rPr>
              <a:t> (</a:t>
            </a:r>
            <a:r>
              <a:rPr lang="en-US" sz="1900" dirty="0" err="1" smtClean="0">
                <a:solidFill>
                  <a:schemeClr val="bg1"/>
                </a:solidFill>
              </a:rPr>
              <a:t>penguasa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atau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masyarakat</a:t>
            </a:r>
            <a:r>
              <a:rPr lang="en-US" sz="1900" dirty="0" smtClean="0">
                <a:solidFill>
                  <a:schemeClr val="bg1"/>
                </a:solidFill>
              </a:rPr>
              <a:t>).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sz="1900" dirty="0" err="1" smtClean="0">
                <a:solidFill>
                  <a:schemeClr val="bg1"/>
                </a:solidFill>
              </a:rPr>
              <a:t>Sebagai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sumber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darimana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kita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dapat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mengenal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hukum</a:t>
            </a:r>
            <a:r>
              <a:rPr lang="en-US" sz="1900" dirty="0" smtClean="0">
                <a:solidFill>
                  <a:schemeClr val="bg1"/>
                </a:solidFill>
              </a:rPr>
              <a:t>, </a:t>
            </a:r>
            <a:r>
              <a:rPr lang="en-US" sz="1900" dirty="0" err="1" smtClean="0">
                <a:solidFill>
                  <a:schemeClr val="bg1"/>
                </a:solidFill>
              </a:rPr>
              <a:t>msalnya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dokumen</a:t>
            </a:r>
            <a:r>
              <a:rPr lang="en-US" sz="1900" dirty="0" smtClean="0">
                <a:solidFill>
                  <a:schemeClr val="bg1"/>
                </a:solidFill>
              </a:rPr>
              <a:t>, </a:t>
            </a:r>
            <a:r>
              <a:rPr lang="en-US" sz="1900" dirty="0" err="1" smtClean="0">
                <a:solidFill>
                  <a:schemeClr val="bg1"/>
                </a:solidFill>
              </a:rPr>
              <a:t>uu</a:t>
            </a:r>
            <a:r>
              <a:rPr lang="en-US" sz="1900" dirty="0" smtClean="0">
                <a:solidFill>
                  <a:schemeClr val="bg1"/>
                </a:solidFill>
              </a:rPr>
              <a:t>, </a:t>
            </a:r>
            <a:r>
              <a:rPr lang="en-US" sz="1900" dirty="0" err="1" smtClean="0">
                <a:solidFill>
                  <a:schemeClr val="bg1"/>
                </a:solidFill>
              </a:rPr>
              <a:t>lontar</a:t>
            </a:r>
            <a:r>
              <a:rPr lang="en-US" sz="1900" dirty="0" smtClean="0">
                <a:solidFill>
                  <a:schemeClr val="bg1"/>
                </a:solidFill>
              </a:rPr>
              <a:t>, </a:t>
            </a:r>
            <a:r>
              <a:rPr lang="en-US" sz="1900" dirty="0" err="1" smtClean="0">
                <a:solidFill>
                  <a:schemeClr val="bg1"/>
                </a:solidFill>
              </a:rPr>
              <a:t>batu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bertulis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dan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sebaganya</a:t>
            </a:r>
            <a:r>
              <a:rPr lang="en-US" sz="1900" dirty="0" smtClean="0">
                <a:solidFill>
                  <a:schemeClr val="bg1"/>
                </a:solidFill>
              </a:rPr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1900" dirty="0" err="1" smtClean="0">
                <a:solidFill>
                  <a:schemeClr val="bg1"/>
                </a:solidFill>
              </a:rPr>
              <a:t>Sebagai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sumber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terjadinya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hukum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atau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sumber</a:t>
            </a:r>
            <a:r>
              <a:rPr lang="en-US" sz="1900" dirty="0" smtClean="0">
                <a:solidFill>
                  <a:schemeClr val="bg1"/>
                </a:solidFill>
              </a:rPr>
              <a:t> yang </a:t>
            </a:r>
            <a:r>
              <a:rPr lang="en-US" sz="1900" dirty="0" err="1" smtClean="0">
                <a:solidFill>
                  <a:schemeClr val="bg1"/>
                </a:solidFill>
              </a:rPr>
              <a:t>menimbulkan</a:t>
            </a:r>
            <a:r>
              <a:rPr lang="en-US" sz="1900" dirty="0" smtClean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hukum</a:t>
            </a:r>
            <a:endParaRPr lang="en-US" sz="1900" dirty="0">
              <a:solidFill>
                <a:schemeClr val="bg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185D6F-DB6C-49EB-9CD9-67157D8B689D}" type="datetime1">
              <a:rPr lang="en-US" smtClean="0">
                <a:solidFill>
                  <a:schemeClr val="bg1"/>
                </a:solidFill>
              </a:rPr>
              <a:pPr>
                <a:defRPr/>
              </a:pPr>
              <a:t>10/7/2014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5D60F2-CA27-46E3-BC2F-E95BBB655FD9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4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schemeClr val="bg1"/>
                </a:solidFill>
              </a:rPr>
              <a:t>HandOut</a:t>
            </a:r>
            <a:r>
              <a:rPr lang="en-US" dirty="0" smtClean="0">
                <a:solidFill>
                  <a:schemeClr val="bg1"/>
                </a:solidFill>
              </a:rPr>
              <a:t> HTP </a:t>
            </a:r>
          </a:p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By </a:t>
            </a:r>
            <a:r>
              <a:rPr lang="en-US" dirty="0" err="1" smtClean="0">
                <a:solidFill>
                  <a:schemeClr val="bg1"/>
                </a:solidFill>
              </a:rPr>
              <a:t>Tatik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Rohmawati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S.IP.,M.Si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772400" cy="685800"/>
          </a:xfrm>
        </p:spPr>
        <p:txBody>
          <a:bodyPr/>
          <a:lstStyle/>
          <a:p>
            <a:pPr lvl="0"/>
            <a:r>
              <a:rPr lang="en-US" sz="3600" b="1" dirty="0" smtClean="0">
                <a:solidFill>
                  <a:schemeClr val="bg1"/>
                </a:solidFill>
              </a:rPr>
              <a:t>Van Apeldoorn</a:t>
            </a:r>
            <a:r>
              <a:rPr lang="en-US" sz="3600" dirty="0" smtClean="0">
                <a:solidFill>
                  <a:schemeClr val="bg1"/>
                </a:solidFill>
              </a:rPr>
              <a:t/>
            </a:r>
            <a:br>
              <a:rPr lang="en-US" sz="3600" dirty="0" smtClean="0">
                <a:solidFill>
                  <a:schemeClr val="bg1"/>
                </a:solidFill>
              </a:rPr>
            </a:b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33400" y="1219200"/>
            <a:ext cx="8153400" cy="5105400"/>
          </a:xfrm>
        </p:spPr>
        <p:txBody>
          <a:bodyPr/>
          <a:lstStyle/>
          <a:p>
            <a:pPr lvl="0" algn="just"/>
            <a:r>
              <a:rPr lang="en-US" sz="1800" dirty="0" smtClean="0">
                <a:solidFill>
                  <a:schemeClr val="bg1"/>
                </a:solidFill>
              </a:rPr>
              <a:t>1. </a:t>
            </a:r>
            <a:r>
              <a:rPr lang="en-US" sz="1800" dirty="0" err="1" smtClean="0">
                <a:solidFill>
                  <a:schemeClr val="bg1"/>
                </a:solidFill>
              </a:rPr>
              <a:t>Sumber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hukum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dalam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arti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sejarah</a:t>
            </a:r>
            <a:r>
              <a:rPr lang="en-US" sz="1800" dirty="0" smtClean="0">
                <a:solidFill>
                  <a:schemeClr val="bg1"/>
                </a:solidFill>
              </a:rPr>
              <a:t>. </a:t>
            </a:r>
            <a:r>
              <a:rPr lang="en-US" sz="1800" dirty="0" err="1" smtClean="0">
                <a:solidFill>
                  <a:schemeClr val="bg1"/>
                </a:solidFill>
              </a:rPr>
              <a:t>Mengandung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dua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makna</a:t>
            </a:r>
            <a:r>
              <a:rPr lang="en-US" sz="1800" dirty="0" smtClean="0">
                <a:solidFill>
                  <a:schemeClr val="bg1"/>
                </a:solidFill>
              </a:rPr>
              <a:t>, </a:t>
            </a:r>
            <a:r>
              <a:rPr lang="en-US" sz="1800" dirty="0" err="1" smtClean="0">
                <a:solidFill>
                  <a:schemeClr val="bg1"/>
                </a:solidFill>
              </a:rPr>
              <a:t>yaitu</a:t>
            </a:r>
            <a:endParaRPr lang="en-US" sz="1800" dirty="0" smtClean="0">
              <a:solidFill>
                <a:schemeClr val="bg1"/>
              </a:solidFill>
            </a:endParaRPr>
          </a:p>
          <a:p>
            <a:pPr marL="342900" lvl="0" indent="-342900" algn="just">
              <a:buFont typeface="+mj-lt"/>
              <a:buAutoNum type="alphaLcParenR"/>
            </a:pPr>
            <a:r>
              <a:rPr lang="en-US" sz="1800" dirty="0" err="1" smtClean="0">
                <a:solidFill>
                  <a:schemeClr val="bg1"/>
                </a:solidFill>
              </a:rPr>
              <a:t>Dalam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arti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pengenalan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hukum</a:t>
            </a:r>
            <a:r>
              <a:rPr lang="en-US" sz="1800" dirty="0" smtClean="0">
                <a:solidFill>
                  <a:schemeClr val="bg1"/>
                </a:solidFill>
              </a:rPr>
              <a:t>, </a:t>
            </a:r>
            <a:r>
              <a:rPr lang="en-US" sz="1800" dirty="0" err="1" smtClean="0">
                <a:solidFill>
                  <a:schemeClr val="bg1"/>
                </a:solidFill>
              </a:rPr>
              <a:t>yaitu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tulisan</a:t>
            </a:r>
            <a:r>
              <a:rPr lang="en-US" sz="1800" dirty="0" smtClean="0">
                <a:solidFill>
                  <a:schemeClr val="bg1"/>
                </a:solidFill>
              </a:rPr>
              <a:t>, </a:t>
            </a:r>
            <a:r>
              <a:rPr lang="en-US" sz="1800" dirty="0" err="1" smtClean="0">
                <a:solidFill>
                  <a:schemeClr val="bg1"/>
                </a:solidFill>
              </a:rPr>
              <a:t>dokumen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dan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sebagainya</a:t>
            </a:r>
            <a:r>
              <a:rPr lang="en-US" sz="1800" dirty="0" smtClean="0">
                <a:solidFill>
                  <a:schemeClr val="bg1"/>
                </a:solidFill>
              </a:rPr>
              <a:t>.</a:t>
            </a:r>
          </a:p>
          <a:p>
            <a:pPr marL="342900" lvl="0" indent="-342900" algn="just">
              <a:buFont typeface="+mj-lt"/>
              <a:buAutoNum type="alphaLcParenR"/>
            </a:pPr>
            <a:r>
              <a:rPr lang="en-US" sz="1800" dirty="0" err="1" smtClean="0">
                <a:solidFill>
                  <a:schemeClr val="bg1"/>
                </a:solidFill>
              </a:rPr>
              <a:t>Dalam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arti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sumber-sumber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darimana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pembentuk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undang-undang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memperoleh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bahan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dalam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membentuk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uu</a:t>
            </a:r>
            <a:r>
              <a:rPr lang="en-US" sz="1800" dirty="0" smtClean="0">
                <a:solidFill>
                  <a:schemeClr val="bg1"/>
                </a:solidFill>
              </a:rPr>
              <a:t>, </a:t>
            </a:r>
            <a:r>
              <a:rPr lang="en-US" sz="1800" dirty="0" err="1" smtClean="0">
                <a:solidFill>
                  <a:schemeClr val="bg1"/>
                </a:solidFill>
              </a:rPr>
              <a:t>juga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dalam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arti</a:t>
            </a:r>
            <a:r>
              <a:rPr lang="en-US" sz="1800" dirty="0" smtClean="0">
                <a:solidFill>
                  <a:schemeClr val="bg1"/>
                </a:solidFill>
              </a:rPr>
              <a:t> system-</a:t>
            </a:r>
            <a:r>
              <a:rPr lang="en-US" sz="1800" dirty="0" err="1" smtClean="0">
                <a:solidFill>
                  <a:schemeClr val="bg1"/>
                </a:solidFill>
              </a:rPr>
              <a:t>sistem</a:t>
            </a:r>
            <a:r>
              <a:rPr lang="en-US" sz="1800" dirty="0" smtClean="0">
                <a:solidFill>
                  <a:schemeClr val="bg1"/>
                </a:solidFill>
              </a:rPr>
              <a:t>  hokum </a:t>
            </a:r>
            <a:r>
              <a:rPr lang="en-US" sz="1800" dirty="0" err="1" smtClean="0">
                <a:solidFill>
                  <a:schemeClr val="bg1"/>
                </a:solidFill>
              </a:rPr>
              <a:t>serta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darimana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tumbuhnya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hukum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positif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suatu</a:t>
            </a:r>
            <a:r>
              <a:rPr lang="en-US" sz="1800" dirty="0" smtClean="0">
                <a:solidFill>
                  <a:schemeClr val="bg1"/>
                </a:solidFill>
              </a:rPr>
              <a:t> Negara.</a:t>
            </a:r>
          </a:p>
          <a:p>
            <a:pPr lvl="0" algn="just"/>
            <a:r>
              <a:rPr lang="en-US" sz="1800" dirty="0" smtClean="0">
                <a:solidFill>
                  <a:schemeClr val="bg1"/>
                </a:solidFill>
              </a:rPr>
              <a:t>2. </a:t>
            </a:r>
            <a:r>
              <a:rPr lang="en-US" sz="1800" dirty="0" err="1" smtClean="0">
                <a:solidFill>
                  <a:schemeClr val="bg1"/>
                </a:solidFill>
              </a:rPr>
              <a:t>Sumber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hukum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dalam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arti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sosiologis</a:t>
            </a:r>
            <a:r>
              <a:rPr lang="en-US" sz="1800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en-US" sz="1800" dirty="0" err="1" smtClean="0">
                <a:solidFill>
                  <a:schemeClr val="bg1"/>
                </a:solidFill>
              </a:rPr>
              <a:t>Artinya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faktor-faktor</a:t>
            </a:r>
            <a:r>
              <a:rPr lang="en-US" sz="1800" dirty="0" smtClean="0">
                <a:solidFill>
                  <a:schemeClr val="bg1"/>
                </a:solidFill>
              </a:rPr>
              <a:t> yang </a:t>
            </a:r>
            <a:r>
              <a:rPr lang="en-US" sz="1800" dirty="0" err="1" smtClean="0">
                <a:solidFill>
                  <a:schemeClr val="bg1"/>
                </a:solidFill>
              </a:rPr>
              <a:t>menentukan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isi</a:t>
            </a:r>
            <a:r>
              <a:rPr lang="en-US" sz="1800" dirty="0" smtClean="0">
                <a:solidFill>
                  <a:schemeClr val="bg1"/>
                </a:solidFill>
              </a:rPr>
              <a:t> hokum </a:t>
            </a:r>
            <a:r>
              <a:rPr lang="en-US" sz="1800" dirty="0" err="1" smtClean="0">
                <a:solidFill>
                  <a:schemeClr val="bg1"/>
                </a:solidFill>
              </a:rPr>
              <a:t>positif</a:t>
            </a:r>
            <a:r>
              <a:rPr lang="en-US" sz="1800" dirty="0" smtClean="0">
                <a:solidFill>
                  <a:schemeClr val="bg1"/>
                </a:solidFill>
              </a:rPr>
              <a:t>, </a:t>
            </a:r>
            <a:r>
              <a:rPr lang="en-US" sz="1800" dirty="0" err="1" smtClean="0">
                <a:solidFill>
                  <a:schemeClr val="bg1"/>
                </a:solidFill>
              </a:rPr>
              <a:t>misalnya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keadaan-keadaan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ekonomi</a:t>
            </a:r>
            <a:r>
              <a:rPr lang="en-US" sz="1800" dirty="0" smtClean="0">
                <a:solidFill>
                  <a:schemeClr val="bg1"/>
                </a:solidFill>
              </a:rPr>
              <a:t>, </a:t>
            </a:r>
            <a:r>
              <a:rPr lang="en-US" sz="1800" dirty="0" err="1" smtClean="0">
                <a:solidFill>
                  <a:schemeClr val="bg1"/>
                </a:solidFill>
              </a:rPr>
              <a:t>pandangan</a:t>
            </a:r>
            <a:r>
              <a:rPr lang="en-US" sz="1800" dirty="0" smtClean="0">
                <a:solidFill>
                  <a:schemeClr val="bg1"/>
                </a:solidFill>
              </a:rPr>
              <a:t> agama </a:t>
            </a:r>
            <a:r>
              <a:rPr lang="en-US" sz="1800" dirty="0" err="1" smtClean="0">
                <a:solidFill>
                  <a:schemeClr val="bg1"/>
                </a:solidFill>
              </a:rPr>
              <a:t>dan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saat-saat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psikologis</a:t>
            </a:r>
            <a:r>
              <a:rPr lang="en-US" sz="1800" dirty="0" smtClean="0">
                <a:solidFill>
                  <a:schemeClr val="bg1"/>
                </a:solidFill>
              </a:rPr>
              <a:t>.</a:t>
            </a:r>
          </a:p>
          <a:p>
            <a:pPr lvl="0" algn="just"/>
            <a:r>
              <a:rPr lang="en-US" sz="1800" dirty="0" smtClean="0">
                <a:solidFill>
                  <a:schemeClr val="bg1"/>
                </a:solidFill>
              </a:rPr>
              <a:t>3. </a:t>
            </a:r>
            <a:r>
              <a:rPr lang="en-US" sz="1800" dirty="0" err="1" smtClean="0">
                <a:solidFill>
                  <a:schemeClr val="bg1"/>
                </a:solidFill>
              </a:rPr>
              <a:t>Sumber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hukum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dalam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arti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filsafat</a:t>
            </a:r>
            <a:r>
              <a:rPr lang="en-US" sz="1800" dirty="0" smtClean="0">
                <a:solidFill>
                  <a:schemeClr val="bg1"/>
                </a:solidFill>
              </a:rPr>
              <a:t>., </a:t>
            </a:r>
            <a:r>
              <a:rPr lang="en-US" sz="1800" dirty="0" err="1" smtClean="0">
                <a:solidFill>
                  <a:schemeClr val="bg1"/>
                </a:solidFill>
              </a:rPr>
              <a:t>dipakai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dalam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dua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makna</a:t>
            </a:r>
            <a:r>
              <a:rPr lang="en-US" sz="1800" dirty="0" smtClean="0">
                <a:solidFill>
                  <a:schemeClr val="bg1"/>
                </a:solidFill>
              </a:rPr>
              <a:t> :</a:t>
            </a:r>
          </a:p>
          <a:p>
            <a:pPr marL="342900" lvl="0" indent="-342900" algn="just">
              <a:buFont typeface="+mj-lt"/>
              <a:buAutoNum type="alphaLcParenR"/>
            </a:pPr>
            <a:r>
              <a:rPr lang="en-US" sz="1800" dirty="0" err="1" smtClean="0">
                <a:solidFill>
                  <a:schemeClr val="bg1"/>
                </a:solidFill>
              </a:rPr>
              <a:t>Sebagai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sumber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untuk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isi</a:t>
            </a:r>
            <a:r>
              <a:rPr lang="en-US" sz="1800" dirty="0" smtClean="0">
                <a:solidFill>
                  <a:schemeClr val="bg1"/>
                </a:solidFill>
              </a:rPr>
              <a:t> hokum (</a:t>
            </a:r>
            <a:r>
              <a:rPr lang="en-US" sz="1800" dirty="0" err="1" smtClean="0">
                <a:solidFill>
                  <a:schemeClr val="bg1"/>
                </a:solidFill>
              </a:rPr>
              <a:t>bagaimana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isi</a:t>
            </a:r>
            <a:r>
              <a:rPr lang="en-US" sz="1800" dirty="0" smtClean="0">
                <a:solidFill>
                  <a:schemeClr val="bg1"/>
                </a:solidFill>
              </a:rPr>
              <a:t> hokum </a:t>
            </a:r>
            <a:r>
              <a:rPr lang="en-US" sz="1800" dirty="0" err="1" smtClean="0">
                <a:solidFill>
                  <a:schemeClr val="bg1"/>
                </a:solidFill>
              </a:rPr>
              <a:t>dapat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dikatakan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baik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atau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cocok</a:t>
            </a:r>
            <a:r>
              <a:rPr lang="en-US" sz="1800" dirty="0" smtClean="0">
                <a:solidFill>
                  <a:schemeClr val="bg1"/>
                </a:solidFill>
              </a:rPr>
              <a:t>?)</a:t>
            </a:r>
          </a:p>
          <a:p>
            <a:pPr marL="342900" lvl="0" indent="-342900" algn="just">
              <a:buFont typeface="+mj-lt"/>
              <a:buAutoNum type="alphaLcParenR"/>
            </a:pPr>
            <a:r>
              <a:rPr lang="en-US" sz="1800" dirty="0" err="1" smtClean="0">
                <a:solidFill>
                  <a:schemeClr val="bg1"/>
                </a:solidFill>
              </a:rPr>
              <a:t>Sebagai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sumber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untuk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kekuatan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mengikat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dari</a:t>
            </a:r>
            <a:r>
              <a:rPr lang="en-US" sz="1800" dirty="0" smtClean="0">
                <a:solidFill>
                  <a:schemeClr val="bg1"/>
                </a:solidFill>
              </a:rPr>
              <a:t> hokum (</a:t>
            </a:r>
            <a:r>
              <a:rPr lang="en-US" sz="1800" dirty="0" err="1" smtClean="0">
                <a:solidFill>
                  <a:schemeClr val="bg1"/>
                </a:solidFill>
              </a:rPr>
              <a:t>Mengapa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kita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harus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mengikuti</a:t>
            </a:r>
            <a:r>
              <a:rPr lang="en-US" sz="1800" dirty="0" smtClean="0">
                <a:solidFill>
                  <a:schemeClr val="bg1"/>
                </a:solidFill>
              </a:rPr>
              <a:t> hokum?)</a:t>
            </a:r>
          </a:p>
          <a:p>
            <a:pPr lvl="0" algn="just"/>
            <a:r>
              <a:rPr lang="en-US" sz="1800" dirty="0" smtClean="0">
                <a:solidFill>
                  <a:schemeClr val="bg1"/>
                </a:solidFill>
              </a:rPr>
              <a:t>4. </a:t>
            </a:r>
            <a:r>
              <a:rPr lang="en-US" sz="1800" dirty="0" err="1" smtClean="0">
                <a:solidFill>
                  <a:schemeClr val="bg1"/>
                </a:solidFill>
              </a:rPr>
              <a:t>Sumber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hukum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dalam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arti</a:t>
            </a:r>
            <a:r>
              <a:rPr lang="en-US" sz="1800" dirty="0" smtClean="0">
                <a:solidFill>
                  <a:schemeClr val="bg1"/>
                </a:solidFill>
              </a:rPr>
              <a:t> formal.</a:t>
            </a:r>
          </a:p>
          <a:p>
            <a:pPr algn="just"/>
            <a:r>
              <a:rPr lang="en-US" sz="1800" dirty="0" err="1" smtClean="0">
                <a:solidFill>
                  <a:schemeClr val="bg1"/>
                </a:solidFill>
              </a:rPr>
              <a:t>Yaitu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peristiwa-peristiwa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timbulnya</a:t>
            </a:r>
            <a:r>
              <a:rPr lang="en-US" sz="1800" dirty="0" smtClean="0">
                <a:solidFill>
                  <a:schemeClr val="bg1"/>
                </a:solidFill>
              </a:rPr>
              <a:t> hokum yang </a:t>
            </a:r>
            <a:r>
              <a:rPr lang="en-US" sz="1800" dirty="0" err="1" smtClean="0">
                <a:solidFill>
                  <a:schemeClr val="bg1"/>
                </a:solidFill>
              </a:rPr>
              <a:t>berlaku</a:t>
            </a:r>
            <a:r>
              <a:rPr lang="en-US" sz="1800" dirty="0" smtClean="0">
                <a:solidFill>
                  <a:schemeClr val="bg1"/>
                </a:solidFill>
              </a:rPr>
              <a:t> (yang </a:t>
            </a:r>
            <a:r>
              <a:rPr lang="en-US" sz="1800" dirty="0" err="1" smtClean="0">
                <a:solidFill>
                  <a:schemeClr val="bg1"/>
                </a:solidFill>
              </a:rPr>
              <a:t>mengikat</a:t>
            </a:r>
            <a:r>
              <a:rPr lang="en-US" sz="1800" dirty="0" smtClean="0">
                <a:solidFill>
                  <a:schemeClr val="bg1"/>
                </a:solidFill>
              </a:rPr>
              <a:t> hakim </a:t>
            </a:r>
            <a:r>
              <a:rPr lang="en-US" sz="1800" dirty="0" err="1" smtClean="0">
                <a:solidFill>
                  <a:schemeClr val="bg1"/>
                </a:solidFill>
              </a:rPr>
              <a:t>dan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masyarakat</a:t>
            </a:r>
            <a:r>
              <a:rPr lang="en-US" sz="1800" dirty="0" smtClean="0">
                <a:solidFill>
                  <a:schemeClr val="bg1"/>
                </a:solidFill>
              </a:rPr>
              <a:t>)</a:t>
            </a:r>
          </a:p>
          <a:p>
            <a:pPr algn="just"/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1EF88B-5CC3-4366-B462-38E238A6660B}" type="datetime1">
              <a:rPr lang="en-US" smtClean="0">
                <a:solidFill>
                  <a:schemeClr val="bg1"/>
                </a:solidFill>
              </a:rPr>
              <a:pPr>
                <a:defRPr/>
              </a:pPr>
              <a:t>10/7/2014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5D60F2-CA27-46E3-BC2F-E95BBB655FD9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5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schemeClr val="bg1"/>
                </a:solidFill>
              </a:rPr>
              <a:t>HandOut</a:t>
            </a:r>
            <a:r>
              <a:rPr lang="en-US" dirty="0" smtClean="0">
                <a:solidFill>
                  <a:schemeClr val="bg1"/>
                </a:solidFill>
              </a:rPr>
              <a:t> HTP </a:t>
            </a:r>
          </a:p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By </a:t>
            </a:r>
            <a:r>
              <a:rPr lang="en-US" dirty="0" err="1" smtClean="0">
                <a:solidFill>
                  <a:schemeClr val="bg1"/>
                </a:solidFill>
              </a:rPr>
              <a:t>Tatik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Rohmawati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S.IP.,M.Si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838200" y="1828800"/>
            <a:ext cx="7620000" cy="3962400"/>
          </a:xfrm>
        </p:spPr>
        <p:txBody>
          <a:bodyPr/>
          <a:lstStyle/>
          <a:p>
            <a:pPr marL="457200" lvl="0" indent="-457200" algn="just">
              <a:buFont typeface="+mj-lt"/>
              <a:buAutoNum type="arabicPeriod"/>
            </a:pPr>
            <a:r>
              <a:rPr lang="en-US" sz="2400" dirty="0" err="1" smtClean="0">
                <a:solidFill>
                  <a:schemeClr val="bg1"/>
                </a:solidFill>
              </a:rPr>
              <a:t>Sumber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hukum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dalam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arti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sebagai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asalnya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hukum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positif</a:t>
            </a:r>
            <a:r>
              <a:rPr lang="en-US" sz="2400" dirty="0" smtClean="0">
                <a:solidFill>
                  <a:schemeClr val="bg1"/>
                </a:solidFill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</a:rPr>
              <a:t>wujudnya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dalam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bentuk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konkret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yaitu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berupa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keputusan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dari</a:t>
            </a:r>
            <a:r>
              <a:rPr lang="en-US" sz="2400" dirty="0" smtClean="0">
                <a:solidFill>
                  <a:schemeClr val="bg1"/>
                </a:solidFill>
              </a:rPr>
              <a:t> yang </a:t>
            </a:r>
            <a:r>
              <a:rPr lang="en-US" sz="2400" dirty="0" err="1" smtClean="0">
                <a:solidFill>
                  <a:schemeClr val="bg1"/>
                </a:solidFill>
              </a:rPr>
              <a:t>berwenang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sz="2400" dirty="0" err="1" smtClean="0">
                <a:solidFill>
                  <a:schemeClr val="bg1"/>
                </a:solidFill>
              </a:rPr>
              <a:t>Sumber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hukum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alam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arti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sebagai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tempat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ditemukannya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aturan-aturan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ketentuan-ketentuan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hukum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positif</a:t>
            </a:r>
            <a:r>
              <a:rPr lang="en-US" sz="2400" dirty="0" smtClean="0">
                <a:solidFill>
                  <a:schemeClr val="bg1"/>
                </a:solidFill>
              </a:rPr>
              <a:t>. </a:t>
            </a:r>
            <a:r>
              <a:rPr lang="en-US" sz="2400" dirty="0" err="1" smtClean="0">
                <a:solidFill>
                  <a:schemeClr val="bg1"/>
                </a:solidFill>
              </a:rPr>
              <a:t>Wujudnya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berupa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peraturan-peraturan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atau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ketetapan-ketetapan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baik</a:t>
            </a:r>
            <a:r>
              <a:rPr lang="en-US" sz="2400" dirty="0" smtClean="0">
                <a:solidFill>
                  <a:schemeClr val="bg1"/>
                </a:solidFill>
              </a:rPr>
              <a:t> yang </a:t>
            </a:r>
            <a:r>
              <a:rPr lang="en-US" sz="2400" dirty="0" err="1" smtClean="0">
                <a:solidFill>
                  <a:schemeClr val="bg1"/>
                </a:solidFill>
              </a:rPr>
              <a:t>tertulis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maupun</a:t>
            </a:r>
            <a:r>
              <a:rPr lang="en-US" sz="2400" dirty="0" smtClean="0">
                <a:solidFill>
                  <a:schemeClr val="bg1"/>
                </a:solidFill>
              </a:rPr>
              <a:t> yang </a:t>
            </a:r>
            <a:r>
              <a:rPr lang="en-US" sz="2400" dirty="0" err="1" smtClean="0">
                <a:solidFill>
                  <a:schemeClr val="bg1"/>
                </a:solidFill>
              </a:rPr>
              <a:t>tidak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tertulis</a:t>
            </a:r>
            <a:endParaRPr lang="en-US" sz="2400" dirty="0" smtClean="0">
              <a:solidFill>
                <a:schemeClr val="bg1"/>
              </a:solidFill>
            </a:endParaRPr>
          </a:p>
          <a:p>
            <a:pPr algn="just"/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" name="Text Box 4"/>
          <p:cNvSpPr txBox="1">
            <a:spLocks noGrp="1" noChangeArrowheads="1"/>
          </p:cNvSpPr>
          <p:nvPr>
            <p:ph type="ctrTitle"/>
          </p:nvPr>
        </p:nvSpPr>
        <p:spPr bwMode="auto">
          <a:xfrm>
            <a:off x="685800" y="1017658"/>
            <a:ext cx="7772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sv-SE" sz="4000" b="1" dirty="0">
                <a:solidFill>
                  <a:srgbClr val="B2B2B2"/>
                </a:solidFill>
              </a:rPr>
              <a:t>  </a:t>
            </a:r>
            <a:r>
              <a:rPr lang="sv-SE" sz="4000" b="1" dirty="0" smtClean="0">
                <a:solidFill>
                  <a:srgbClr val="B2B2B2"/>
                </a:solidFill>
              </a:rPr>
              <a:t>Joeniarto</a:t>
            </a:r>
            <a:endParaRPr lang="sv-SE" sz="4000" b="1" dirty="0">
              <a:solidFill>
                <a:srgbClr val="FFFF00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3EC1AA-2359-4208-B229-4FC8CAA320D1}" type="datetime1">
              <a:rPr lang="en-US" smtClean="0">
                <a:solidFill>
                  <a:schemeClr val="bg1"/>
                </a:solidFill>
              </a:rPr>
              <a:pPr>
                <a:defRPr/>
              </a:pPr>
              <a:t>10/7/2014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5D60F2-CA27-46E3-BC2F-E95BBB655FD9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6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schemeClr val="bg1"/>
                </a:solidFill>
              </a:rPr>
              <a:t>HandOut</a:t>
            </a:r>
            <a:r>
              <a:rPr lang="en-US" dirty="0" smtClean="0">
                <a:solidFill>
                  <a:schemeClr val="bg1"/>
                </a:solidFill>
              </a:rPr>
              <a:t> HTP </a:t>
            </a:r>
          </a:p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By </a:t>
            </a:r>
            <a:r>
              <a:rPr lang="en-US" dirty="0" err="1" smtClean="0">
                <a:solidFill>
                  <a:schemeClr val="bg1"/>
                </a:solidFill>
              </a:rPr>
              <a:t>Tatik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Rohmawati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S.IP.,M.Si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09600" y="685800"/>
            <a:ext cx="7772400" cy="1393825"/>
          </a:xfrm>
        </p:spPr>
        <p:txBody>
          <a:bodyPr/>
          <a:lstStyle/>
          <a:p>
            <a:pPr lvl="0"/>
            <a:r>
              <a:rPr lang="en-US" sz="3600" b="1" dirty="0" smtClean="0">
                <a:solidFill>
                  <a:schemeClr val="bg1"/>
                </a:solidFill>
              </a:rPr>
              <a:t>MACAM-MACAM SUMBER HUKUM</a:t>
            </a:r>
            <a:r>
              <a:rPr lang="en-US" sz="3600" dirty="0" smtClean="0">
                <a:solidFill>
                  <a:schemeClr val="bg1"/>
                </a:solidFill>
              </a:rPr>
              <a:t/>
            </a:r>
            <a:br>
              <a:rPr lang="en-US" sz="3600" dirty="0" smtClean="0">
                <a:solidFill>
                  <a:schemeClr val="bg1"/>
                </a:solidFill>
              </a:rPr>
            </a:b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09600" y="1905000"/>
            <a:ext cx="7924800" cy="4267200"/>
          </a:xfrm>
        </p:spPr>
        <p:txBody>
          <a:bodyPr/>
          <a:lstStyle/>
          <a:p>
            <a:pPr algn="just"/>
            <a:r>
              <a:rPr lang="en-US" sz="1800" dirty="0" err="1" smtClean="0">
                <a:solidFill>
                  <a:schemeClr val="bg1"/>
                </a:solidFill>
              </a:rPr>
              <a:t>Menurut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b="1" dirty="0" smtClean="0">
                <a:solidFill>
                  <a:schemeClr val="bg1"/>
                </a:solidFill>
              </a:rPr>
              <a:t>Utrecht</a:t>
            </a:r>
            <a:r>
              <a:rPr lang="en-US" sz="1800" dirty="0" smtClean="0">
                <a:solidFill>
                  <a:schemeClr val="bg1"/>
                </a:solidFill>
              </a:rPr>
              <a:t>, </a:t>
            </a:r>
            <a:r>
              <a:rPr lang="en-US" sz="1800" dirty="0" err="1" smtClean="0">
                <a:solidFill>
                  <a:schemeClr val="bg1"/>
                </a:solidFill>
              </a:rPr>
              <a:t>sumber</a:t>
            </a:r>
            <a:r>
              <a:rPr lang="en-US" sz="1800" dirty="0" smtClean="0">
                <a:solidFill>
                  <a:schemeClr val="bg1"/>
                </a:solidFill>
              </a:rPr>
              <a:t> hokum </a:t>
            </a:r>
            <a:r>
              <a:rPr lang="en-US" sz="1800" dirty="0" err="1" smtClean="0">
                <a:solidFill>
                  <a:schemeClr val="bg1"/>
                </a:solidFill>
              </a:rPr>
              <a:t>meliputi</a:t>
            </a:r>
            <a:r>
              <a:rPr lang="en-US" sz="1800" dirty="0" smtClean="0">
                <a:solidFill>
                  <a:schemeClr val="bg1"/>
                </a:solidFill>
              </a:rPr>
              <a:t> :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en-US" sz="1800" dirty="0" err="1" smtClean="0">
                <a:solidFill>
                  <a:schemeClr val="bg1"/>
                </a:solidFill>
              </a:rPr>
              <a:t>Sumber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hukum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dalam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arti</a:t>
            </a:r>
            <a:r>
              <a:rPr lang="en-US" sz="1800" dirty="0" smtClean="0">
                <a:solidFill>
                  <a:schemeClr val="bg1"/>
                </a:solidFill>
              </a:rPr>
              <a:t> formal</a:t>
            </a:r>
          </a:p>
          <a:p>
            <a:pPr marL="342900" indent="-342900" algn="just"/>
            <a:r>
              <a:rPr lang="en-US" sz="1800" dirty="0" smtClean="0">
                <a:solidFill>
                  <a:schemeClr val="bg1"/>
                </a:solidFill>
              </a:rPr>
              <a:t>	</a:t>
            </a:r>
            <a:r>
              <a:rPr lang="en-US" sz="1800" dirty="0" err="1" smtClean="0">
                <a:solidFill>
                  <a:schemeClr val="bg1"/>
                </a:solidFill>
              </a:rPr>
              <a:t>Yaitu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sumber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hukum</a:t>
            </a:r>
            <a:r>
              <a:rPr lang="en-US" sz="1800" dirty="0" smtClean="0">
                <a:solidFill>
                  <a:schemeClr val="bg1"/>
                </a:solidFill>
              </a:rPr>
              <a:t> yang </a:t>
            </a:r>
            <a:r>
              <a:rPr lang="en-US" sz="1800" dirty="0" err="1" smtClean="0">
                <a:solidFill>
                  <a:schemeClr val="bg1"/>
                </a:solidFill>
              </a:rPr>
              <a:t>dikenal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dari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bentuknya</a:t>
            </a:r>
            <a:r>
              <a:rPr lang="en-US" sz="1800" dirty="0" smtClean="0">
                <a:solidFill>
                  <a:schemeClr val="bg1"/>
                </a:solidFill>
              </a:rPr>
              <a:t>. </a:t>
            </a:r>
            <a:r>
              <a:rPr lang="en-US" sz="1800" dirty="0" err="1" smtClean="0">
                <a:solidFill>
                  <a:schemeClr val="bg1"/>
                </a:solidFill>
              </a:rPr>
              <a:t>Artinya</a:t>
            </a:r>
            <a:r>
              <a:rPr lang="en-US" sz="1800" dirty="0" smtClean="0">
                <a:solidFill>
                  <a:schemeClr val="bg1"/>
                </a:solidFill>
              </a:rPr>
              <a:t>, </a:t>
            </a:r>
            <a:r>
              <a:rPr lang="en-US" sz="1800" dirty="0" err="1" smtClean="0">
                <a:solidFill>
                  <a:schemeClr val="bg1"/>
                </a:solidFill>
              </a:rPr>
              <a:t>karena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bentuknya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maka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hukum</a:t>
            </a:r>
            <a:r>
              <a:rPr lang="en-US" sz="1800" dirty="0" smtClean="0">
                <a:solidFill>
                  <a:schemeClr val="bg1"/>
                </a:solidFill>
              </a:rPr>
              <a:t> yang </a:t>
            </a:r>
            <a:r>
              <a:rPr lang="en-US" sz="1800" dirty="0" err="1" smtClean="0">
                <a:solidFill>
                  <a:schemeClr val="bg1"/>
                </a:solidFill>
              </a:rPr>
              <a:t>berlaku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umum</a:t>
            </a:r>
            <a:r>
              <a:rPr lang="en-US" sz="1800" dirty="0" smtClean="0">
                <a:solidFill>
                  <a:schemeClr val="bg1"/>
                </a:solidFill>
              </a:rPr>
              <a:t>, </a:t>
            </a:r>
            <a:r>
              <a:rPr lang="en-US" sz="1800" dirty="0" err="1" smtClean="0">
                <a:solidFill>
                  <a:schemeClr val="bg1"/>
                </a:solidFill>
              </a:rPr>
              <a:t>diketahui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dan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ditaati</a:t>
            </a:r>
            <a:r>
              <a:rPr lang="en-US" sz="1800" dirty="0" smtClean="0">
                <a:solidFill>
                  <a:schemeClr val="bg1"/>
                </a:solidFill>
              </a:rPr>
              <a:t>.</a:t>
            </a:r>
          </a:p>
          <a:p>
            <a:pPr marL="342900" indent="-342900" algn="just"/>
            <a:r>
              <a:rPr lang="en-US" sz="1800" dirty="0" smtClean="0">
                <a:solidFill>
                  <a:schemeClr val="bg1"/>
                </a:solidFill>
              </a:rPr>
              <a:t>	</a:t>
            </a:r>
            <a:r>
              <a:rPr lang="en-US" sz="1800" dirty="0" err="1" smtClean="0">
                <a:solidFill>
                  <a:schemeClr val="bg1"/>
                </a:solidFill>
              </a:rPr>
              <a:t>Sedangkan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menurut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Soedikno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Mertokusumo</a:t>
            </a:r>
            <a:r>
              <a:rPr lang="en-US" sz="1800" dirty="0" smtClean="0">
                <a:solidFill>
                  <a:schemeClr val="bg1"/>
                </a:solidFill>
              </a:rPr>
              <a:t>, </a:t>
            </a:r>
            <a:r>
              <a:rPr lang="en-US" sz="1800" dirty="0" err="1" smtClean="0">
                <a:solidFill>
                  <a:schemeClr val="bg1"/>
                </a:solidFill>
              </a:rPr>
              <a:t>sumber</a:t>
            </a:r>
            <a:r>
              <a:rPr lang="en-US" sz="1800" dirty="0" smtClean="0">
                <a:solidFill>
                  <a:schemeClr val="bg1"/>
                </a:solidFill>
              </a:rPr>
              <a:t> hokum formal </a:t>
            </a:r>
            <a:r>
              <a:rPr lang="en-US" sz="1800" dirty="0" err="1" smtClean="0">
                <a:solidFill>
                  <a:schemeClr val="bg1"/>
                </a:solidFill>
              </a:rPr>
              <a:t>adalah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sumber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darimana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suatu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peraturan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memperoleh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kekuatan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hukum</a:t>
            </a:r>
            <a:r>
              <a:rPr lang="en-US" sz="1800" dirty="0" smtClean="0">
                <a:solidFill>
                  <a:schemeClr val="bg1"/>
                </a:solidFill>
              </a:rPr>
              <a:t>. </a:t>
            </a:r>
            <a:r>
              <a:rPr lang="en-US" sz="1800" dirty="0" err="1" smtClean="0">
                <a:solidFill>
                  <a:schemeClr val="bg1"/>
                </a:solidFill>
              </a:rPr>
              <a:t>Ini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berkaitan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dengan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bentuk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atau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cara</a:t>
            </a:r>
            <a:r>
              <a:rPr lang="en-US" sz="1800" dirty="0" smtClean="0">
                <a:solidFill>
                  <a:schemeClr val="bg1"/>
                </a:solidFill>
              </a:rPr>
              <a:t> yang </a:t>
            </a:r>
            <a:r>
              <a:rPr lang="en-US" sz="1800" dirty="0" err="1" smtClean="0">
                <a:solidFill>
                  <a:schemeClr val="bg1"/>
                </a:solidFill>
              </a:rPr>
              <a:t>menyebabkan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peraturan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hukum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itu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berlaku</a:t>
            </a:r>
            <a:r>
              <a:rPr lang="en-US" sz="1800" dirty="0" smtClean="0">
                <a:solidFill>
                  <a:schemeClr val="bg1"/>
                </a:solidFill>
              </a:rPr>
              <a:t> formal.</a:t>
            </a:r>
          </a:p>
          <a:p>
            <a:pPr marL="342900" lvl="0" indent="-342900" algn="just"/>
            <a:r>
              <a:rPr lang="en-US" sz="1800" dirty="0" smtClean="0">
                <a:solidFill>
                  <a:schemeClr val="bg1"/>
                </a:solidFill>
              </a:rPr>
              <a:t>2.   </a:t>
            </a:r>
            <a:r>
              <a:rPr lang="en-US" sz="1800" dirty="0" err="1" smtClean="0">
                <a:solidFill>
                  <a:schemeClr val="bg1"/>
                </a:solidFill>
              </a:rPr>
              <a:t>Sumber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hukum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dalam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arti</a:t>
            </a:r>
            <a:r>
              <a:rPr lang="en-US" sz="1800" dirty="0" smtClean="0">
                <a:solidFill>
                  <a:schemeClr val="bg1"/>
                </a:solidFill>
              </a:rPr>
              <a:t> material.</a:t>
            </a:r>
          </a:p>
          <a:p>
            <a:pPr marL="342900" indent="-342900" algn="just"/>
            <a:r>
              <a:rPr lang="en-US" sz="1800" dirty="0" smtClean="0">
                <a:solidFill>
                  <a:schemeClr val="bg1"/>
                </a:solidFill>
              </a:rPr>
              <a:t>	</a:t>
            </a:r>
            <a:r>
              <a:rPr lang="en-US" sz="1800" dirty="0" err="1" smtClean="0">
                <a:solidFill>
                  <a:schemeClr val="bg1"/>
                </a:solidFill>
              </a:rPr>
              <a:t>Yaitu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faktor-faktor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masyarakat</a:t>
            </a:r>
            <a:r>
              <a:rPr lang="en-US" sz="1800" dirty="0" smtClean="0">
                <a:solidFill>
                  <a:schemeClr val="bg1"/>
                </a:solidFill>
              </a:rPr>
              <a:t> yang </a:t>
            </a:r>
            <a:r>
              <a:rPr lang="en-US" sz="1800" dirty="0" err="1" smtClean="0">
                <a:solidFill>
                  <a:schemeClr val="bg1"/>
                </a:solidFill>
              </a:rPr>
              <a:t>mempengaruhi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pembentukan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hukum</a:t>
            </a:r>
            <a:r>
              <a:rPr lang="en-US" sz="1800" dirty="0" smtClean="0">
                <a:solidFill>
                  <a:schemeClr val="bg1"/>
                </a:solidFill>
              </a:rPr>
              <a:t> (</a:t>
            </a:r>
            <a:r>
              <a:rPr lang="en-US" sz="1800" dirty="0" err="1" smtClean="0">
                <a:solidFill>
                  <a:schemeClr val="bg1"/>
                </a:solidFill>
              </a:rPr>
              <a:t>pengaruh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terhadap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pembuat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uu</a:t>
            </a:r>
            <a:r>
              <a:rPr lang="en-US" sz="1800" dirty="0" smtClean="0">
                <a:solidFill>
                  <a:schemeClr val="bg1"/>
                </a:solidFill>
              </a:rPr>
              <a:t>, </a:t>
            </a:r>
            <a:r>
              <a:rPr lang="en-US" sz="1800" dirty="0" err="1" smtClean="0">
                <a:solidFill>
                  <a:schemeClr val="bg1"/>
                </a:solidFill>
              </a:rPr>
              <a:t>pengaruh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terhadap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keputusan</a:t>
            </a:r>
            <a:r>
              <a:rPr lang="en-US" sz="1800" dirty="0" smtClean="0">
                <a:solidFill>
                  <a:schemeClr val="bg1"/>
                </a:solidFill>
              </a:rPr>
              <a:t> hakim </a:t>
            </a:r>
            <a:r>
              <a:rPr lang="en-US" sz="1800" dirty="0" err="1" smtClean="0">
                <a:solidFill>
                  <a:schemeClr val="bg1"/>
                </a:solidFill>
              </a:rPr>
              <a:t>dan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sebagainya</a:t>
            </a:r>
            <a:r>
              <a:rPr lang="en-US" sz="1800" dirty="0" smtClean="0">
                <a:solidFill>
                  <a:schemeClr val="bg1"/>
                </a:solidFill>
              </a:rPr>
              <a:t>), </a:t>
            </a:r>
            <a:r>
              <a:rPr lang="en-US" sz="1800" dirty="0" err="1" smtClean="0">
                <a:solidFill>
                  <a:schemeClr val="bg1"/>
                </a:solidFill>
              </a:rPr>
              <a:t>faktor-faktor</a:t>
            </a:r>
            <a:r>
              <a:rPr lang="en-US" sz="1800" dirty="0" smtClean="0">
                <a:solidFill>
                  <a:schemeClr val="bg1"/>
                </a:solidFill>
              </a:rPr>
              <a:t> yang </a:t>
            </a:r>
            <a:r>
              <a:rPr lang="en-US" sz="1800" dirty="0" err="1" smtClean="0">
                <a:solidFill>
                  <a:schemeClr val="bg1"/>
                </a:solidFill>
              </a:rPr>
              <a:t>ikut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mempengaruhi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materi</a:t>
            </a:r>
            <a:r>
              <a:rPr lang="en-US" sz="1800" dirty="0" smtClean="0">
                <a:solidFill>
                  <a:schemeClr val="bg1"/>
                </a:solidFill>
              </a:rPr>
              <a:t> (</a:t>
            </a:r>
            <a:r>
              <a:rPr lang="en-US" sz="1800" dirty="0" err="1" smtClean="0">
                <a:solidFill>
                  <a:schemeClr val="bg1"/>
                </a:solidFill>
              </a:rPr>
              <a:t>isi</a:t>
            </a:r>
            <a:r>
              <a:rPr lang="en-US" sz="1800" dirty="0" smtClean="0">
                <a:solidFill>
                  <a:schemeClr val="bg1"/>
                </a:solidFill>
              </a:rPr>
              <a:t>) </a:t>
            </a:r>
            <a:r>
              <a:rPr lang="en-US" sz="1800" dirty="0" err="1" smtClean="0">
                <a:solidFill>
                  <a:schemeClr val="bg1"/>
                </a:solidFill>
              </a:rPr>
              <a:t>dari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aturan-aturan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hukum</a:t>
            </a:r>
            <a:r>
              <a:rPr lang="en-US" sz="1800" dirty="0" smtClean="0">
                <a:solidFill>
                  <a:schemeClr val="bg1"/>
                </a:solidFill>
              </a:rPr>
              <a:t>, </a:t>
            </a:r>
            <a:r>
              <a:rPr lang="en-US" sz="1800" dirty="0" err="1" smtClean="0">
                <a:solidFill>
                  <a:schemeClr val="bg1"/>
                </a:solidFill>
              </a:rPr>
              <a:t>atau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tempat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darimana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hukum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itu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diambil</a:t>
            </a:r>
            <a:r>
              <a:rPr lang="en-US" sz="1800" dirty="0" smtClean="0">
                <a:solidFill>
                  <a:schemeClr val="bg1"/>
                </a:solidFill>
              </a:rPr>
              <a:t>. </a:t>
            </a:r>
          </a:p>
          <a:p>
            <a:pPr algn="just"/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6FF3CE-15D9-4687-8DE9-6CFE0EE38588}" type="datetime1">
              <a:rPr lang="en-US" smtClean="0">
                <a:solidFill>
                  <a:schemeClr val="bg1"/>
                </a:solidFill>
              </a:rPr>
              <a:pPr>
                <a:defRPr/>
              </a:pPr>
              <a:t>10/7/2014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5D60F2-CA27-46E3-BC2F-E95BBB655FD9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7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schemeClr val="bg1"/>
                </a:solidFill>
              </a:rPr>
              <a:t>HandOut</a:t>
            </a:r>
            <a:r>
              <a:rPr lang="en-US" dirty="0" smtClean="0">
                <a:solidFill>
                  <a:schemeClr val="bg1"/>
                </a:solidFill>
              </a:rPr>
              <a:t> HTP </a:t>
            </a:r>
          </a:p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By </a:t>
            </a:r>
            <a:r>
              <a:rPr lang="en-US" dirty="0" err="1" smtClean="0">
                <a:solidFill>
                  <a:schemeClr val="bg1"/>
                </a:solidFill>
              </a:rPr>
              <a:t>Tatik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Rohmawati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S.IP.,M.Si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953000"/>
            <a:ext cx="8229600" cy="9906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5400" smtClean="0">
                <a:solidFill>
                  <a:srgbClr val="00FF00"/>
                </a:solidFill>
                <a:latin typeface="Bodoni MT Black" pitchFamily="18" charset="0"/>
              </a:rPr>
              <a:t>TERIMA KASIH</a:t>
            </a:r>
          </a:p>
        </p:txBody>
      </p:sp>
      <p:pic>
        <p:nvPicPr>
          <p:cNvPr id="15364" name="Picture 4" descr="indonesi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838200"/>
            <a:ext cx="4338638" cy="424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CA178DC-3C6D-4D89-8D70-CC32C630D186}" type="datetime1">
              <a:rPr lang="en-US" smtClean="0">
                <a:solidFill>
                  <a:schemeClr val="bg1"/>
                </a:solidFill>
              </a:rPr>
              <a:pPr>
                <a:defRPr/>
              </a:pPr>
              <a:t>10/7/2014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AD7584-83D9-4377-A464-9E7EF5A547B5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8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schemeClr val="bg1"/>
                </a:solidFill>
              </a:rPr>
              <a:t>HandOut</a:t>
            </a:r>
            <a:r>
              <a:rPr lang="en-US" dirty="0" smtClean="0">
                <a:solidFill>
                  <a:schemeClr val="bg1"/>
                </a:solidFill>
              </a:rPr>
              <a:t> HTP</a:t>
            </a:r>
          </a:p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 By </a:t>
            </a:r>
            <a:r>
              <a:rPr lang="en-US" dirty="0" err="1" smtClean="0">
                <a:solidFill>
                  <a:schemeClr val="bg1"/>
                </a:solidFill>
              </a:rPr>
              <a:t>Tatik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Rohmawati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S.IP.,M.Si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597</Words>
  <Application>Microsoft Office PowerPoint</Application>
  <PresentationFormat>On-screen Show (4:3)</PresentationFormat>
  <Paragraphs>76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SUMBER-SUMBER HUKUM ADMINISTRASI NEGARA</vt:lpstr>
      <vt:lpstr>PENGERTIAN SUMBER HUKUM  </vt:lpstr>
      <vt:lpstr>Slide 3</vt:lpstr>
      <vt:lpstr>Sudikno Mertokusumo</vt:lpstr>
      <vt:lpstr>Van Apeldoorn </vt:lpstr>
      <vt:lpstr>  Joeniarto</vt:lpstr>
      <vt:lpstr>MACAM-MACAM SUMBER HUKUM 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Windows 7</cp:lastModifiedBy>
  <cp:revision>20</cp:revision>
  <dcterms:created xsi:type="dcterms:W3CDTF">2012-04-24T05:42:41Z</dcterms:created>
  <dcterms:modified xsi:type="dcterms:W3CDTF">2014-10-07T05:14:11Z</dcterms:modified>
</cp:coreProperties>
</file>