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6E7F-DDFD-41DA-B257-957E9D2046DF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AAC4-4D65-4BA2-8411-B533E3AB0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8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49C0-8536-4F04-9566-0F142E018A53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850A-AE63-4CD1-B192-B70138F4F896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354-A573-47FA-945D-B98EB2789036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D5DD-DD18-498B-8AA9-83A57E65085F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64A6-3B7E-4171-AF55-DC37A25DE673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605F-0C4D-4BB3-A68C-FEB9745D9252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17BB-D9E8-4EE7-845B-8C0D3FD425D2}" type="datetime1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B65A-E8E3-4EA1-B09C-994E9E548819}" type="datetime1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3E46-BCA1-4F6D-AADD-8CF6CC0A413E}" type="datetime1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0DD7-7987-4978-BD14-281F8C94A189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5B6-BF3D-4159-B6FB-295331C1D0BA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0216-7AC2-4C05-975C-89A8C82F6E14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NEGARA, KONSTITUSI DAN PEMERINTAHAN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696200" cy="38100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 S.IP.</a:t>
            </a:r>
            <a:r>
              <a:rPr lang="id-ID" dirty="0" smtClean="0"/>
              <a:t>,M.Si.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DDE-57ED-44D6-8129-1F80DDE96A8C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419600" cy="36512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85801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/>
              <a:t>KONSEP PEMISAHAN KEKUASAAN (</a:t>
            </a:r>
            <a:r>
              <a:rPr lang="id-ID" sz="3600" b="1" i="1" dirty="0" smtClean="0"/>
              <a:t>SEPARATION OF POWER</a:t>
            </a:r>
            <a:r>
              <a:rPr lang="id-ID" sz="3600" b="1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Pada dasarnya konsep pemisahan kekuasaan adalah adanya konsep </a:t>
            </a:r>
            <a:r>
              <a:rPr lang="id-ID" sz="2400" i="1" dirty="0"/>
              <a:t>Trias Politica</a:t>
            </a:r>
            <a:r>
              <a:rPr lang="id-ID" sz="2400" dirty="0"/>
              <a:t> yang dikemukakan oleh </a:t>
            </a:r>
            <a:r>
              <a:rPr lang="id-ID" sz="2400" b="1" dirty="0"/>
              <a:t>John Locke</a:t>
            </a:r>
            <a:r>
              <a:rPr lang="id-ID" sz="2400" dirty="0"/>
              <a:t> (1632-1704) dan </a:t>
            </a:r>
            <a:r>
              <a:rPr lang="id-ID" sz="2400" b="1" dirty="0"/>
              <a:t>Montesquieu</a:t>
            </a:r>
            <a:r>
              <a:rPr lang="id-ID" sz="2400" dirty="0"/>
              <a:t> (1689-1755). </a:t>
            </a:r>
            <a:r>
              <a:rPr lang="id-ID" sz="2400" i="1" dirty="0"/>
              <a:t>Trias Politica</a:t>
            </a:r>
            <a:r>
              <a:rPr lang="id-ID" sz="2400" dirty="0"/>
              <a:t> adalah kekuasaan negara terdiri dari tiga kekuasaan yaitu yang dikenal </a:t>
            </a:r>
            <a:r>
              <a:rPr lang="id-ID" sz="2400" i="1" dirty="0"/>
              <a:t>Separation of Power</a:t>
            </a:r>
            <a:r>
              <a:rPr lang="id-ID" sz="2400" dirty="0"/>
              <a:t>, meliputi :</a:t>
            </a:r>
            <a:endParaRPr lang="en-US" sz="2400" dirty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Legislatif (</a:t>
            </a:r>
            <a:r>
              <a:rPr lang="id-ID" sz="2400" i="1" dirty="0"/>
              <a:t>rulemaking function</a:t>
            </a:r>
            <a:r>
              <a:rPr lang="id-ID" sz="2400" dirty="0"/>
              <a:t>), yaitu kekuasaan membuat </a:t>
            </a:r>
            <a:r>
              <a:rPr lang="id-ID" sz="2400" dirty="0" smtClean="0"/>
              <a:t>undang-undang.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Eksekutif (</a:t>
            </a:r>
            <a:r>
              <a:rPr lang="id-ID" sz="2400" i="1" dirty="0"/>
              <a:t>rule application function</a:t>
            </a:r>
            <a:r>
              <a:rPr lang="id-ID" sz="2400" dirty="0"/>
              <a:t>), yaitu kekuasaan melaksanakan </a:t>
            </a:r>
            <a:r>
              <a:rPr lang="id-ID" sz="2400" dirty="0" smtClean="0"/>
              <a:t>undang-undang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Yudikatif (</a:t>
            </a:r>
            <a:r>
              <a:rPr lang="id-ID" sz="2400" i="1" dirty="0"/>
              <a:t>rule adjudication function</a:t>
            </a:r>
            <a:r>
              <a:rPr lang="id-ID" sz="2400" dirty="0"/>
              <a:t>), yaitu kekuasaan mengadili atas pelanggaran undang-undang.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2E6-73B2-42B3-AAB9-B7AAE42A4DC3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/>
              <a:t>NILAI PENTING KONSTITUSI DALAM SUATU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 dalam suatu negara adalah negara tidak akan terbentuk tanpa adanya konstitusi. Oleh karena itu konstitusi menempati posisi yang sangat penting (</a:t>
            </a:r>
            <a:r>
              <a:rPr lang="id-ID" sz="2000" i="1" dirty="0">
                <a:solidFill>
                  <a:schemeClr val="tx1"/>
                </a:solidFill>
              </a:rPr>
              <a:t>krusial</a:t>
            </a:r>
            <a:r>
              <a:rPr lang="id-ID" sz="2000" dirty="0">
                <a:solidFill>
                  <a:schemeClr val="tx1"/>
                </a:solidFill>
              </a:rPr>
              <a:t>) dalam kehidupan ketatanegaraan suatu negara. Dengan demikian negara dan konstitusi merupakan lembaga yang tidak dapat dipisahkan satu dengan yang lain.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Menurut </a:t>
            </a:r>
            <a:r>
              <a:rPr lang="id-ID" sz="2000" b="1" dirty="0">
                <a:solidFill>
                  <a:schemeClr val="tx1"/>
                </a:solidFill>
              </a:rPr>
              <a:t>Dr. A. Hamid S. Attamimi</a:t>
            </a:r>
            <a:r>
              <a:rPr lang="id-ID" sz="2000" dirty="0">
                <a:solidFill>
                  <a:schemeClr val="tx1"/>
                </a:solidFill>
              </a:rPr>
              <a:t>, bahwa arti penting suatu konstitusi atau UUD adalah sebagai pemberi pegangan dan pemberi batas, sekaligus tentang bagaimana kekuasaan negara harus dijalankan. Sejalan dengan pemahaman di atas </a:t>
            </a:r>
            <a:r>
              <a:rPr lang="id-ID" sz="2000" b="1" dirty="0">
                <a:solidFill>
                  <a:schemeClr val="tx1"/>
                </a:solidFill>
              </a:rPr>
              <a:t>Struycken</a:t>
            </a:r>
            <a:r>
              <a:rPr lang="id-ID" sz="2000" dirty="0">
                <a:solidFill>
                  <a:schemeClr val="tx1"/>
                </a:solidFill>
              </a:rPr>
              <a:t> mengemukakan bahwa UUD sebagai konstitusi tertulis merupakan sebuah dokumen formal yang memuat :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Hasil </a:t>
            </a:r>
            <a:r>
              <a:rPr lang="id-ID" sz="2000" dirty="0">
                <a:solidFill>
                  <a:schemeClr val="tx1"/>
                </a:solidFill>
              </a:rPr>
              <a:t>perjuangan politik bangsa di waktu yang </a:t>
            </a:r>
            <a:r>
              <a:rPr lang="id-ID" sz="2000" dirty="0" smtClean="0">
                <a:solidFill>
                  <a:schemeClr val="tx1"/>
                </a:solidFill>
              </a:rPr>
              <a:t>lampau.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Tingkat-tingkat </a:t>
            </a:r>
            <a:r>
              <a:rPr lang="id-ID" sz="2000" dirty="0">
                <a:solidFill>
                  <a:schemeClr val="tx1"/>
                </a:solidFill>
              </a:rPr>
              <a:t>tertinggi perkembangan ketatanegaraan </a:t>
            </a:r>
            <a:r>
              <a:rPr lang="id-ID" sz="2000" dirty="0" smtClean="0">
                <a:solidFill>
                  <a:schemeClr val="tx1"/>
                </a:solidFill>
              </a:rPr>
              <a:t>bangsa.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Pandangan </a:t>
            </a:r>
            <a:r>
              <a:rPr lang="id-ID" sz="2000" dirty="0">
                <a:solidFill>
                  <a:schemeClr val="tx1"/>
                </a:solidFill>
              </a:rPr>
              <a:t>tokoh-tokoh bangsa yang hendak diwujudkan, baik untuk waktu sekarang maupun untuk masa yang akan </a:t>
            </a:r>
            <a:r>
              <a:rPr lang="id-ID" sz="2000" dirty="0" smtClean="0">
                <a:solidFill>
                  <a:schemeClr val="tx1"/>
                </a:solidFill>
              </a:rPr>
              <a:t>datang.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Suatu </a:t>
            </a:r>
            <a:r>
              <a:rPr lang="id-ID" sz="2000" dirty="0">
                <a:solidFill>
                  <a:schemeClr val="tx1"/>
                </a:solidFill>
              </a:rPr>
              <a:t>keinginan untuk perkembangan kehidupan ketatanegaraan bangsa yang hendak dipimpin.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3727-8D55-466D-B3A1-9D2A2A523AE8}" type="datetime1">
              <a:rPr lang="en-US" smtClean="0">
                <a:solidFill>
                  <a:schemeClr val="tx1"/>
                </a:solidFill>
              </a:rPr>
              <a:t>10/14/2016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362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066801"/>
          </a:xfrm>
        </p:spPr>
        <p:txBody>
          <a:bodyPr/>
          <a:lstStyle/>
          <a:p>
            <a:r>
              <a:rPr lang="en-US" b="1" dirty="0" smtClean="0"/>
              <a:t>LANJUTAN (NILAI PENTING)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467600" cy="4038600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>
                <a:solidFill>
                  <a:schemeClr val="tx1"/>
                </a:solidFill>
              </a:rPr>
              <a:t>Prof. Mr. Djokosutono</a:t>
            </a:r>
            <a:r>
              <a:rPr lang="id-ID" sz="2800" dirty="0">
                <a:solidFill>
                  <a:schemeClr val="tx1"/>
                </a:solidFill>
              </a:rPr>
              <a:t> melihat arti penting suatu konstitusi (</a:t>
            </a:r>
            <a:r>
              <a:rPr lang="id-ID" sz="2800" i="1" dirty="0">
                <a:solidFill>
                  <a:schemeClr val="tx1"/>
                </a:solidFill>
              </a:rPr>
              <a:t>grandwet</a:t>
            </a:r>
            <a:r>
              <a:rPr lang="id-ID" sz="2800" dirty="0">
                <a:solidFill>
                  <a:schemeClr val="tx1"/>
                </a:solidFill>
              </a:rPr>
              <a:t>) dari dua segi, yaitu :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isi (</a:t>
            </a:r>
            <a:r>
              <a:rPr lang="id-ID" sz="2800" i="1" dirty="0">
                <a:solidFill>
                  <a:schemeClr val="tx1"/>
                </a:solidFill>
              </a:rPr>
              <a:t>naar de inhoud</a:t>
            </a:r>
            <a:r>
              <a:rPr lang="id-ID" sz="2800" dirty="0">
                <a:solidFill>
                  <a:schemeClr val="tx1"/>
                </a:solidFill>
              </a:rPr>
              <a:t>) karena konstitusi memuat dasar (</a:t>
            </a:r>
            <a:r>
              <a:rPr lang="id-ID" sz="2800" i="1" dirty="0">
                <a:solidFill>
                  <a:schemeClr val="tx1"/>
                </a:solidFill>
              </a:rPr>
              <a:t>grandslagen</a:t>
            </a:r>
            <a:r>
              <a:rPr lang="id-ID" sz="2800" dirty="0">
                <a:solidFill>
                  <a:schemeClr val="tx1"/>
                </a:solidFill>
              </a:rPr>
              <a:t>) dari struktur (</a:t>
            </a:r>
            <a:r>
              <a:rPr lang="id-ID" sz="2800" i="1" dirty="0">
                <a:solidFill>
                  <a:schemeClr val="tx1"/>
                </a:solidFill>
              </a:rPr>
              <a:t>inrichting</a:t>
            </a:r>
            <a:r>
              <a:rPr lang="id-ID" sz="2800" dirty="0">
                <a:solidFill>
                  <a:schemeClr val="tx1"/>
                </a:solidFill>
              </a:rPr>
              <a:t>) dan memuat fungsi (</a:t>
            </a:r>
            <a:r>
              <a:rPr lang="id-ID" sz="2800" i="1" dirty="0">
                <a:solidFill>
                  <a:schemeClr val="tx1"/>
                </a:solidFill>
              </a:rPr>
              <a:t>administratie</a:t>
            </a:r>
            <a:r>
              <a:rPr lang="id-ID" sz="2800" dirty="0">
                <a:solidFill>
                  <a:schemeClr val="tx1"/>
                </a:solidFill>
              </a:rPr>
              <a:t>) </a:t>
            </a:r>
            <a:r>
              <a:rPr lang="id-ID" sz="2800" dirty="0" smtClean="0">
                <a:solidFill>
                  <a:schemeClr val="tx1"/>
                </a:solidFill>
              </a:rPr>
              <a:t>negara.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bentuk (</a:t>
            </a:r>
            <a:r>
              <a:rPr lang="id-ID" sz="2800" i="1" dirty="0">
                <a:solidFill>
                  <a:schemeClr val="tx1"/>
                </a:solidFill>
              </a:rPr>
              <a:t>naar de maker</a:t>
            </a:r>
            <a:r>
              <a:rPr lang="id-ID" sz="2800" dirty="0">
                <a:solidFill>
                  <a:schemeClr val="tx1"/>
                </a:solidFill>
              </a:rPr>
              <a:t>), karena memuat konstitusi yang bukan sembarang orang atau lembaga.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AFA-F22E-4BF8-9390-12DBF8F1F195}" type="datetime1">
              <a:rPr lang="en-US" smtClean="0">
                <a:solidFill>
                  <a:schemeClr val="tx1"/>
                </a:solidFill>
              </a:rPr>
              <a:t>10/14/2016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 PENTING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konstitusi, menurut </a:t>
            </a:r>
            <a:r>
              <a:rPr lang="id-ID" sz="2000" b="1" dirty="0">
                <a:solidFill>
                  <a:schemeClr val="tx1"/>
                </a:solidFill>
              </a:rPr>
              <a:t>Karl Loewenstein</a:t>
            </a:r>
            <a:r>
              <a:rPr lang="id-ID" sz="2000" dirty="0">
                <a:solidFill>
                  <a:schemeClr val="tx1"/>
                </a:solidFill>
              </a:rPr>
              <a:t>, yaitu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normatif	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tidak hanya berlaku secara hukum saja, tetapi merupakan suatu kenyataan yang hidup dalam arti sepenuhnya diperlukan dan efektif, sehingga konstitusi itu dilaksanakan secara murni dan </a:t>
            </a:r>
            <a:r>
              <a:rPr lang="id-ID" sz="2000" dirty="0" smtClean="0">
                <a:solidFill>
                  <a:schemeClr val="tx1"/>
                </a:solidFill>
              </a:rPr>
              <a:t>konsekuen.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nominal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secara hukum konstitusi itu berlaku, tetapi kenyataannya kurang sempurna. Karena kenyataannya, pasal-pasal tertentu dalam konstitusi tersebut tidak berlaku.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semantik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hanya sebagai istilah saja, sedangkan dalam pelaksanaannya hanyalah dimaksudkan untuk kepentingan pihak penguasa.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9968-CD24-4208-B3A6-7446F45D0FD3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91440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SUPREMASI KONSTITUSI DALAM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2000" dirty="0"/>
              <a:t>Supremasi konstitusi adalah konstitusi yang mempunyai kedudukan tertinggi dalam tertib hukum suatu negara. </a:t>
            </a:r>
            <a:endParaRPr lang="en-US" sz="2000" dirty="0"/>
          </a:p>
          <a:p>
            <a:pPr algn="just"/>
            <a:r>
              <a:rPr lang="id-ID" sz="2000" dirty="0"/>
              <a:t>Menurut </a:t>
            </a:r>
            <a:r>
              <a:rPr lang="id-ID" sz="2000" b="1" dirty="0"/>
              <a:t>K.C. Wheare</a:t>
            </a:r>
            <a:r>
              <a:rPr lang="id-ID" sz="2000" dirty="0"/>
              <a:t>, kedudukan konstitusi dalam suatu negara dapat dipandang dari dua aspek, yaitu :</a:t>
            </a:r>
            <a:endParaRPr lang="en-US" sz="2000" dirty="0"/>
          </a:p>
          <a:p>
            <a:pPr lvl="0" algn="just"/>
            <a:r>
              <a:rPr lang="en-US" sz="2000" dirty="0" smtClean="0"/>
              <a:t>1. </a:t>
            </a:r>
            <a:r>
              <a:rPr lang="id-ID" sz="2000" dirty="0" smtClean="0"/>
              <a:t>Aspek </a:t>
            </a:r>
            <a:r>
              <a:rPr lang="id-ID" sz="2000" dirty="0"/>
              <a:t>hukum, bahwa konstitusi mempunyai derajat tertinggi (supremasi), karena beberapa hal di bawah ini :</a:t>
            </a:r>
            <a:endParaRPr lang="en-US" sz="2000" dirty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dibuat oleh Badan Pembuat Undang-undang atau </a:t>
            </a:r>
            <a:r>
              <a:rPr lang="id-ID" sz="2000" dirty="0" smtClean="0"/>
              <a:t>lembaga-lembaga.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dibentuk atas nama rakyat, berasal dari rakyat, kekuatan berlakunya dijamin oleh rakyat dan harus dilaksanakan langsung kepada masyarakat untuk kepentingan </a:t>
            </a:r>
            <a:r>
              <a:rPr lang="id-ID" sz="2000" dirty="0" smtClean="0"/>
              <a:t>mereka.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Dilihat </a:t>
            </a:r>
            <a:r>
              <a:rPr lang="id-ID" sz="2000" dirty="0"/>
              <a:t>dari sudut hukum yang sempit, yaitu dari proses pembuatannya, konstitusi ditetapkan oleh lembaga atau badan yang diakui keabsahannya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2. </a:t>
            </a:r>
            <a:r>
              <a:rPr lang="id-ID" sz="2000" dirty="0"/>
              <a:t>Aspek moral</a:t>
            </a:r>
            <a:endParaRPr lang="en-US" sz="2000" dirty="0"/>
          </a:p>
          <a:p>
            <a:pPr algn="just"/>
            <a:r>
              <a:rPr lang="id-ID" sz="2000" dirty="0"/>
              <a:t>Artinya konstitusi tidak boleh bertentangan dengan nilai-nilai universal dari etika moral.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F846-EA6E-4519-BC42-334AE6E2488E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Menurut </a:t>
            </a:r>
            <a:r>
              <a:rPr lang="id-ID" b="1" dirty="0"/>
              <a:t>Bryce</a:t>
            </a:r>
            <a:r>
              <a:rPr lang="id-ID" dirty="0"/>
              <a:t>, motif politik yang menonjol dalm penyusunan UUD adalah :</a:t>
            </a:r>
            <a:endParaRPr lang="en-US" dirty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menjamin hak-hak rakyat dan untuk mengendalikan tingkah laku </a:t>
            </a:r>
            <a:r>
              <a:rPr lang="id-ID" dirty="0" smtClean="0"/>
              <a:t>penguasa.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menggambarkan sistem pemerintahan yang ada dalam rumusan yang jelas untuk mencegah terjadinya perbuatan sewenang-wenang dari penguasa di masa </a:t>
            </a:r>
            <a:r>
              <a:rPr lang="id-ID" dirty="0" smtClean="0"/>
              <a:t>depan.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pencipta kehidupan politik baru untuk menjamin atau mengamankan berlakunya cara pemerintahan dalam bentuk yang permanen dan yang dapat dipahami oleh warga negara </a:t>
            </a:r>
            <a:r>
              <a:rPr lang="id-ID" dirty="0" smtClean="0"/>
              <a:t>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masyarakat-masyarakat yang terpisah untuk menjamin aksi bersama yang efektif dan bersamaan dengan itu berkeinginan tetap mempertahankan hak serta kepentingannya sendiri-sendiri.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0B89-3FB5-4AE5-A827-F0193939B151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762000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/>
          </a:bodyPr>
          <a:lstStyle/>
          <a:p>
            <a:r>
              <a:rPr lang="id-ID" sz="3600" dirty="0"/>
              <a:t>Berdasarkan hal-hal di atas, bahwa UUD dibuat secara sadar sebagai perangkat kaidah fundamental yang mempunyai nilai politik lebih tinggi dari jenis kaidah lain karena menjadi dasar bagi seluruh tata kehidupan negara.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D868-80D3-4D71-A410-0C62CC63562C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TERIMA KASIH, SEMOGA BERMANFAAT</a:t>
            </a:r>
            <a:endParaRPr lang="en-US" dirty="0"/>
          </a:p>
        </p:txBody>
      </p:sp>
      <p:pic>
        <p:nvPicPr>
          <p:cNvPr id="8" name="Content Placeholder 7" descr="snowy-twilight-516720-2-l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1F0F-D451-45C8-8E99-165677F68F49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736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NEGARA, KONSTITUSI DAN PEMERINTAHAN </vt:lpstr>
      <vt:lpstr>KONSEP PEMISAHAN KEKUASAAN (SEPARATION OF POWER) </vt:lpstr>
      <vt:lpstr>NILAI PENTING KONSTITUSI DALAM SUATU NEGARA </vt:lpstr>
      <vt:lpstr>LANJUTAN (NILAI PENTING)</vt:lpstr>
      <vt:lpstr>ARTI PENTING KONSTITUSI</vt:lpstr>
      <vt:lpstr>SUPREMASI KONSTITUSI DALAM NEGARA </vt:lpstr>
      <vt:lpstr>LANJUTAN</vt:lpstr>
      <vt:lpstr>KESIMPULAN</vt:lpstr>
      <vt:lpstr>TERIMA KASIH, SEMOGA BERMANFAAT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NEGARA, KONSTITUSI DAN PEMERINTAHAN </dc:title>
  <dc:creator>Lenovo User</dc:creator>
  <cp:lastModifiedBy>user</cp:lastModifiedBy>
  <cp:revision>9</cp:revision>
  <dcterms:created xsi:type="dcterms:W3CDTF">2010-03-17T15:23:33Z</dcterms:created>
  <dcterms:modified xsi:type="dcterms:W3CDTF">2016-10-14T02:06:29Z</dcterms:modified>
</cp:coreProperties>
</file>