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C45F8-1E89-4721-8CF6-E3EABB121A33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EC5DC-0AFE-46F8-BA1D-A312BC7B0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64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C559-6216-403A-A1AD-25F1BA7BD3B8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03EC-5B4D-4D2E-AB1A-270A7737206A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2ABD-6648-4C11-B960-65D260E58822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3183-89F6-4931-8BF9-EDE77887F7DC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A6E9-E8D6-4070-AA58-7B5D10A05253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75C2-AAD4-480D-A121-A6DE63C0A93A}" type="datetime1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C12-278C-4087-9984-C6DA56D2A19C}" type="datetime1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9059-64EE-41F2-A56B-977874115DE2}" type="datetime1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6E93-00E6-4003-A7D3-2A53880DE680}" type="datetime1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014B-0C55-41CA-8D03-C3F4EFE681DA}" type="datetime1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8E95-8365-4FA2-9A1F-496AD56F30F1}" type="datetime1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6E130-419A-4161-B7A5-3D0FBDF59F89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524000"/>
          </a:xfrm>
        </p:spPr>
        <p:txBody>
          <a:bodyPr>
            <a:noAutofit/>
          </a:bodyPr>
          <a:lstStyle/>
          <a:p>
            <a:r>
              <a:rPr lang="id-ID" b="1" dirty="0"/>
              <a:t>DAYA IKAT KONSTITUSI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Disampaikan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pada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mata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Kuiah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Konstitusi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klembagaan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Pemerintah</a:t>
            </a:r>
            <a:endParaRPr lang="en-US" sz="36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Dosen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:</a:t>
            </a:r>
          </a:p>
          <a:p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TATIK ROHMAWATI, S.IP</a:t>
            </a:r>
            <a:r>
              <a:rPr lang="id-ID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.,M.Si.</a:t>
            </a:r>
            <a:endParaRPr lang="en-US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D3A1A-03BB-4804-A25B-7CE5F398D1AE}" type="datetime1">
              <a:rPr lang="en-US" smtClean="0"/>
              <a:t>10/14/2016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76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PENDEKATAN ASPEK HUKUM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 err="1">
                <a:solidFill>
                  <a:schemeClr val="tx1"/>
                </a:solidFill>
              </a:rPr>
              <a:t>Hukum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harus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sesuai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dengan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ideologi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bangsa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sekaligus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sebagai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pengayom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rakyat</a:t>
            </a:r>
            <a:r>
              <a:rPr lang="en-US" sz="2600" b="1" dirty="0">
                <a:solidFill>
                  <a:schemeClr val="tx1"/>
                </a:solidFill>
              </a:rPr>
              <a:t>. </a:t>
            </a:r>
            <a:r>
              <a:rPr lang="en-US" sz="2600" b="1" dirty="0" err="1">
                <a:solidFill>
                  <a:schemeClr val="tx1"/>
                </a:solidFill>
              </a:rPr>
              <a:t>Menurut</a:t>
            </a:r>
            <a:r>
              <a:rPr lang="en-US" sz="2600" b="1" dirty="0">
                <a:solidFill>
                  <a:schemeClr val="tx1"/>
                </a:solidFill>
              </a:rPr>
              <a:t> K.C. </a:t>
            </a:r>
            <a:r>
              <a:rPr lang="en-US" sz="2600" b="1" dirty="0" err="1">
                <a:solidFill>
                  <a:schemeClr val="tx1"/>
                </a:solidFill>
              </a:rPr>
              <a:t>Wheare</a:t>
            </a:r>
            <a:r>
              <a:rPr lang="en-US" sz="2600" b="1" dirty="0">
                <a:solidFill>
                  <a:schemeClr val="tx1"/>
                </a:solidFill>
              </a:rPr>
              <a:t>, </a:t>
            </a:r>
            <a:r>
              <a:rPr lang="en-US" sz="2600" b="1" dirty="0" err="1">
                <a:solidFill>
                  <a:schemeClr val="tx1"/>
                </a:solidFill>
              </a:rPr>
              <a:t>aliran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positivisme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hukum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bahwa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konstitusi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itu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mengikat</a:t>
            </a:r>
            <a:r>
              <a:rPr lang="en-US" sz="2600" b="1" dirty="0">
                <a:solidFill>
                  <a:schemeClr val="tx1"/>
                </a:solidFill>
              </a:rPr>
              <a:t>, </a:t>
            </a:r>
            <a:r>
              <a:rPr lang="en-US" sz="2600" b="1" dirty="0" err="1">
                <a:solidFill>
                  <a:schemeClr val="tx1"/>
                </a:solidFill>
              </a:rPr>
              <a:t>maksudnya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adalah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karena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ditetapkan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oleh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badan</a:t>
            </a:r>
            <a:r>
              <a:rPr lang="en-US" sz="2600" b="1" dirty="0">
                <a:solidFill>
                  <a:schemeClr val="tx1"/>
                </a:solidFill>
              </a:rPr>
              <a:t> yang </a:t>
            </a:r>
            <a:r>
              <a:rPr lang="en-US" sz="2600" b="1" dirty="0" err="1">
                <a:solidFill>
                  <a:schemeClr val="tx1"/>
                </a:solidFill>
              </a:rPr>
              <a:t>berwenang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membentuk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hukum</a:t>
            </a:r>
            <a:r>
              <a:rPr lang="en-US" sz="2600" b="1" dirty="0">
                <a:solidFill>
                  <a:schemeClr val="tx1"/>
                </a:solidFill>
              </a:rPr>
              <a:t>, </a:t>
            </a:r>
            <a:r>
              <a:rPr lang="en-US" sz="2600" b="1" dirty="0" err="1">
                <a:solidFill>
                  <a:schemeClr val="tx1"/>
                </a:solidFill>
              </a:rPr>
              <a:t>dan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konstitusi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dibuat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atas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nama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rakyat</a:t>
            </a:r>
            <a:r>
              <a:rPr lang="en-US" sz="26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600" b="1" dirty="0" err="1">
                <a:solidFill>
                  <a:schemeClr val="tx1"/>
                </a:solidFill>
              </a:rPr>
              <a:t>Jika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dilihat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dari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prinsip-prinsip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wawasan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negara</a:t>
            </a:r>
            <a:r>
              <a:rPr lang="en-US" sz="2600" b="1" dirty="0">
                <a:solidFill>
                  <a:schemeClr val="tx1"/>
                </a:solidFill>
              </a:rPr>
              <a:t> yang </a:t>
            </a:r>
            <a:r>
              <a:rPr lang="en-US" sz="2600" b="1" dirty="0" err="1">
                <a:solidFill>
                  <a:schemeClr val="tx1"/>
                </a:solidFill>
              </a:rPr>
              <a:t>berdasarkan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atas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hukum</a:t>
            </a:r>
            <a:r>
              <a:rPr lang="en-US" sz="2600" b="1" dirty="0">
                <a:solidFill>
                  <a:schemeClr val="tx1"/>
                </a:solidFill>
              </a:rPr>
              <a:t> (</a:t>
            </a:r>
            <a:r>
              <a:rPr lang="en-US" sz="2600" b="1" i="1" dirty="0" err="1">
                <a:solidFill>
                  <a:schemeClr val="tx1"/>
                </a:solidFill>
              </a:rPr>
              <a:t>rechtsstaat</a:t>
            </a:r>
            <a:r>
              <a:rPr lang="en-US" sz="2600" b="1" dirty="0">
                <a:solidFill>
                  <a:schemeClr val="tx1"/>
                </a:solidFill>
              </a:rPr>
              <a:t>) </a:t>
            </a:r>
            <a:r>
              <a:rPr lang="en-US" sz="2600" b="1" dirty="0" err="1">
                <a:solidFill>
                  <a:schemeClr val="tx1"/>
                </a:solidFill>
              </a:rPr>
              <a:t>sebagaimana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dikemukakan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oleh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Zippelius</a:t>
            </a:r>
            <a:r>
              <a:rPr lang="en-US" sz="2600" b="1" dirty="0">
                <a:solidFill>
                  <a:schemeClr val="tx1"/>
                </a:solidFill>
              </a:rPr>
              <a:t>, </a:t>
            </a:r>
            <a:r>
              <a:rPr lang="en-US" sz="2600" b="1" dirty="0" err="1">
                <a:solidFill>
                  <a:schemeClr val="tx1"/>
                </a:solidFill>
              </a:rPr>
              <a:t>konstitusi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merupakan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alat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untuk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membatasi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kekuasaan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negara</a:t>
            </a:r>
            <a:r>
              <a:rPr lang="en-US" sz="26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E48C-AA40-4617-9C84-1AD9C1D29B49}" type="datetime1">
              <a:rPr lang="en-US" smtClean="0">
                <a:solidFill>
                  <a:schemeClr val="tx1"/>
                </a:solidFill>
              </a:rPr>
              <a:t>10/14/2016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PENDEKATAN ASPEK HUKUM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20000" cy="4800600"/>
          </a:xfrm>
        </p:spPr>
        <p:txBody>
          <a:bodyPr>
            <a:noAutofit/>
          </a:bodyPr>
          <a:lstStyle/>
          <a:p>
            <a:pPr algn="just"/>
            <a:r>
              <a:rPr lang="en-US" sz="2500" b="1" dirty="0" err="1">
                <a:solidFill>
                  <a:schemeClr val="tx1"/>
                </a:solidFill>
              </a:rPr>
              <a:t>Dimana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prinsip-prinsip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tersebut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meliputi</a:t>
            </a:r>
            <a:r>
              <a:rPr lang="en-US" sz="2500" b="1" dirty="0">
                <a:solidFill>
                  <a:schemeClr val="tx1"/>
                </a:solidFill>
              </a:rPr>
              <a:t> :</a:t>
            </a:r>
          </a:p>
          <a:p>
            <a:pPr marL="342900" lvl="0" indent="-342900" algn="just">
              <a:buAutoNum type="arabicPeriod"/>
            </a:pPr>
            <a:r>
              <a:rPr lang="fi-FI" sz="2500" b="1" dirty="0">
                <a:solidFill>
                  <a:schemeClr val="tx1"/>
                </a:solidFill>
              </a:rPr>
              <a:t>Adanya jaminan terhadap hak asasi manusia.</a:t>
            </a:r>
            <a:endParaRPr lang="en-US" sz="2500" b="1" dirty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fi-FI" sz="2500" b="1" dirty="0">
                <a:solidFill>
                  <a:schemeClr val="tx1"/>
                </a:solidFill>
              </a:rPr>
              <a:t>Adanya pembagian kekuasaan dalam negara</a:t>
            </a:r>
            <a:endParaRPr lang="en-US" sz="2500" b="1" dirty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en-US" sz="2500" b="1" dirty="0" err="1">
                <a:solidFill>
                  <a:schemeClr val="tx1"/>
                </a:solidFill>
              </a:rPr>
              <a:t>Adanya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penyelenggaraan</a:t>
            </a:r>
            <a:r>
              <a:rPr lang="en-US" sz="2500" b="1" dirty="0">
                <a:solidFill>
                  <a:schemeClr val="tx1"/>
                </a:solidFill>
              </a:rPr>
              <a:t> yang </a:t>
            </a:r>
            <a:r>
              <a:rPr lang="en-US" sz="2500" b="1" dirty="0" err="1">
                <a:solidFill>
                  <a:schemeClr val="tx1"/>
                </a:solidFill>
              </a:rPr>
              <a:t>didasarkan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pada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undang-undang</a:t>
            </a:r>
            <a:r>
              <a:rPr lang="en-US" sz="2500" b="1" dirty="0">
                <a:solidFill>
                  <a:schemeClr val="tx1"/>
                </a:solidFill>
              </a:rPr>
              <a:t>, </a:t>
            </a:r>
            <a:r>
              <a:rPr lang="en-US" sz="2500" b="1" dirty="0" err="1">
                <a:solidFill>
                  <a:schemeClr val="tx1"/>
                </a:solidFill>
              </a:rPr>
              <a:t>dan</a:t>
            </a:r>
            <a:endParaRPr lang="en-US" sz="2500" b="1" dirty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en-US" sz="2500" b="1" dirty="0" err="1">
                <a:solidFill>
                  <a:schemeClr val="tx1"/>
                </a:solidFill>
              </a:rPr>
              <a:t>Adanya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pengawasan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yudisial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terhadap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penyelenggaraan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pemerintah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tersebut</a:t>
            </a:r>
            <a:r>
              <a:rPr lang="en-US" sz="25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500" b="1" dirty="0" err="1">
                <a:solidFill>
                  <a:schemeClr val="tx1"/>
                </a:solidFill>
              </a:rPr>
              <a:t>Jadi</a:t>
            </a:r>
            <a:r>
              <a:rPr lang="en-US" sz="2500" b="1" dirty="0">
                <a:solidFill>
                  <a:schemeClr val="tx1"/>
                </a:solidFill>
              </a:rPr>
              <a:t>, </a:t>
            </a:r>
            <a:r>
              <a:rPr lang="en-US" sz="2500" b="1" dirty="0" err="1">
                <a:solidFill>
                  <a:schemeClr val="tx1"/>
                </a:solidFill>
              </a:rPr>
              <a:t>esensi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hukum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positif</a:t>
            </a:r>
            <a:r>
              <a:rPr lang="en-US" sz="2500" b="1" dirty="0">
                <a:solidFill>
                  <a:schemeClr val="tx1"/>
                </a:solidFill>
              </a:rPr>
              <a:t>, </a:t>
            </a:r>
            <a:r>
              <a:rPr lang="en-US" sz="2500" b="1" dirty="0" err="1">
                <a:solidFill>
                  <a:schemeClr val="tx1"/>
                </a:solidFill>
              </a:rPr>
              <a:t>wawasan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negara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berdasarkan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atas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hukum</a:t>
            </a:r>
            <a:r>
              <a:rPr lang="en-US" sz="2500" b="1" dirty="0">
                <a:solidFill>
                  <a:schemeClr val="tx1"/>
                </a:solidFill>
              </a:rPr>
              <a:t>, (</a:t>
            </a:r>
            <a:r>
              <a:rPr lang="en-US" sz="2500" b="1" i="1" dirty="0" err="1">
                <a:solidFill>
                  <a:schemeClr val="tx1"/>
                </a:solidFill>
              </a:rPr>
              <a:t>rechtsstaat</a:t>
            </a:r>
            <a:r>
              <a:rPr lang="en-US" sz="2500" b="1" dirty="0">
                <a:solidFill>
                  <a:schemeClr val="tx1"/>
                </a:solidFill>
              </a:rPr>
              <a:t>) </a:t>
            </a:r>
            <a:r>
              <a:rPr lang="en-US" sz="2500" b="1" dirty="0" err="1">
                <a:solidFill>
                  <a:schemeClr val="tx1"/>
                </a:solidFill>
              </a:rPr>
              <a:t>bahwa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konstitusi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sebagai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dokumen</a:t>
            </a:r>
            <a:r>
              <a:rPr lang="en-US" sz="2500" b="1" dirty="0">
                <a:solidFill>
                  <a:schemeClr val="tx1"/>
                </a:solidFill>
              </a:rPr>
              <a:t> formal yang </a:t>
            </a:r>
            <a:r>
              <a:rPr lang="en-US" sz="2500" b="1" dirty="0" err="1">
                <a:solidFill>
                  <a:schemeClr val="tx1"/>
                </a:solidFill>
              </a:rPr>
              <a:t>terlembagakan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oleh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alat-alat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negara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dan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sekaligus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sebagai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hukum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dasar</a:t>
            </a:r>
            <a:r>
              <a:rPr lang="en-US" sz="2500" b="1" dirty="0">
                <a:solidFill>
                  <a:schemeClr val="tx1"/>
                </a:solidFill>
              </a:rPr>
              <a:t> yang </a:t>
            </a:r>
            <a:r>
              <a:rPr lang="en-US" sz="2500" b="1" dirty="0" err="1">
                <a:solidFill>
                  <a:schemeClr val="tx1"/>
                </a:solidFill>
              </a:rPr>
              <a:t>tertinggi</a:t>
            </a:r>
            <a:r>
              <a:rPr lang="en-US" sz="2500" b="1" dirty="0">
                <a:solidFill>
                  <a:schemeClr val="tx1"/>
                </a:solidFill>
              </a:rPr>
              <a:t>.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E48C-AA40-4617-9C84-1AD9C1D29B49}" type="datetime1">
              <a:rPr lang="en-US" smtClean="0">
                <a:solidFill>
                  <a:schemeClr val="tx1"/>
                </a:solidFill>
              </a:rPr>
              <a:t>10/14/2016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73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PENDEKATAN ASPEK POLITIK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err="1">
                <a:solidFill>
                  <a:schemeClr val="tx1"/>
                </a:solidFill>
              </a:rPr>
              <a:t>Pendekatan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aspek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politik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meliputi</a:t>
            </a:r>
            <a:r>
              <a:rPr lang="en-US" sz="2000" b="1" dirty="0">
                <a:solidFill>
                  <a:schemeClr val="tx1"/>
                </a:solidFill>
              </a:rPr>
              <a:t> :</a:t>
            </a:r>
          </a:p>
          <a:p>
            <a:pPr lvl="0" algn="just"/>
            <a:r>
              <a:rPr lang="en-US" sz="2000" b="1" u="sng" dirty="0" smtClean="0">
                <a:solidFill>
                  <a:schemeClr val="tx1"/>
                </a:solidFill>
              </a:rPr>
              <a:t>1)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Pernyataan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hukum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sebagai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produk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politik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en-US" sz="2000" b="1" dirty="0" err="1">
                <a:solidFill>
                  <a:schemeClr val="tx1"/>
                </a:solidFill>
              </a:rPr>
              <a:t>Produk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merupakan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kristalisasi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pemisahan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politik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Menurut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Mulyawan</a:t>
            </a:r>
            <a:r>
              <a:rPr lang="en-US" sz="2000" b="1" dirty="0">
                <a:solidFill>
                  <a:schemeClr val="tx1"/>
                </a:solidFill>
              </a:rPr>
              <a:t> W. </a:t>
            </a:r>
            <a:r>
              <a:rPr lang="en-US" sz="2000" b="1" dirty="0" err="1">
                <a:solidFill>
                  <a:schemeClr val="tx1"/>
                </a:solidFill>
              </a:rPr>
              <a:t>Kusumah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bahwa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sebagai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sarana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politik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menempati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posisi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lebih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dominan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dibandingkan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fungsi</a:t>
            </a:r>
            <a:r>
              <a:rPr lang="en-US" sz="2000" b="1" dirty="0">
                <a:solidFill>
                  <a:schemeClr val="tx1"/>
                </a:solidFill>
              </a:rPr>
              <a:t> lain. 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2) 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Hubungan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hukum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dengan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Van Apeldoorn </a:t>
            </a:r>
            <a:r>
              <a:rPr lang="en-US" sz="2000" b="1" dirty="0" err="1">
                <a:solidFill>
                  <a:schemeClr val="tx1"/>
                </a:solidFill>
              </a:rPr>
              <a:t>mengatakan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bahwa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identik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Padahal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sebenarnya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tidak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semua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karena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keduanya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mempunyai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arti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berbeda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fi-FI" sz="2000" b="1" dirty="0">
                <a:solidFill>
                  <a:schemeClr val="tx1"/>
                </a:solidFill>
              </a:rPr>
              <a:t>Hukum mendekati pengertian kekuasaan, karena negara harus diberi kekuasaan untuk menegakkan hukum. Tanpa kekuasaan, hukum hanya merupakan kaidah sosial yang berisikan anjuran dan sebaliknya kekuasaan sendiri akan ditentukan oleh batas-batas adanya hukum</a:t>
            </a:r>
            <a:r>
              <a:rPr lang="fi-FI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720-B651-4E17-B051-DF22871F7465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PENDEKATAN ASPEK </a:t>
            </a:r>
            <a:r>
              <a:rPr lang="en-US" sz="4000" b="1" dirty="0" smtClean="0"/>
              <a:t>POLITIK (LANJUTAN)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algn="just"/>
            <a:r>
              <a:rPr lang="fi-FI" sz="3600" b="1" dirty="0">
                <a:solidFill>
                  <a:schemeClr val="tx1"/>
                </a:solidFill>
              </a:rPr>
              <a:t>Jadi, pendekatan politis dapat menghasilkan hukum yang merupakan produk politik yang menjadikan badan konstituante sebagai badan perumus dan pembuat konstitusi suatu negara dan dilanjutkan oleh lembaga legislatif sebagai pembuat undang-undang.</a:t>
            </a:r>
            <a:endParaRPr lang="en-US" sz="3600" b="1" dirty="0">
              <a:solidFill>
                <a:schemeClr val="tx1"/>
              </a:solidFill>
            </a:endParaRPr>
          </a:p>
          <a:p>
            <a:pPr algn="just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720-B651-4E17-B051-DF22871F7465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762000"/>
          </a:xfrm>
        </p:spPr>
        <p:txBody>
          <a:bodyPr/>
          <a:lstStyle/>
          <a:p>
            <a:r>
              <a:rPr lang="en-US" b="1" dirty="0" smtClean="0"/>
              <a:t>PENDEKATAN ASPEK MORAL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96200" cy="44958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Moral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pengaturan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perbuatan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ditinjau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baik-buruknya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dipandang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hubungannya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akhir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hidup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berdasarkan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kodrati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Menurut</a:t>
            </a:r>
            <a:r>
              <a:rPr lang="en-US" sz="2800" b="1" dirty="0">
                <a:solidFill>
                  <a:schemeClr val="tx1"/>
                </a:solidFill>
              </a:rPr>
              <a:t> Paul </a:t>
            </a:r>
            <a:r>
              <a:rPr lang="en-US" sz="2800" b="1" dirty="0" err="1">
                <a:solidFill>
                  <a:schemeClr val="tx1"/>
                </a:solidFill>
              </a:rPr>
              <a:t>Scholten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bahwa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keputusan</a:t>
            </a:r>
            <a:r>
              <a:rPr lang="en-US" sz="2800" b="1" dirty="0">
                <a:solidFill>
                  <a:schemeClr val="tx1"/>
                </a:solidFill>
              </a:rPr>
              <a:t> moral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otonom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teonom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i="1" dirty="0" err="1">
                <a:solidFill>
                  <a:schemeClr val="tx1"/>
                </a:solidFill>
              </a:rPr>
              <a:t>Teonom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abadi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yaitu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kehendak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ilahi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mengarahkan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segala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ciptaanNya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arah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mereka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landasan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segala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peraturan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406F-BB82-4DBA-ACB7-29A2AB50B7FF}" type="datetime1">
              <a:rPr lang="en-US" smtClean="0">
                <a:solidFill>
                  <a:schemeClr val="tx1"/>
                </a:solidFill>
              </a:rPr>
              <a:t>10/14/2016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PENDEKATAN ASPEK </a:t>
            </a:r>
            <a:r>
              <a:rPr lang="en-US" b="1" dirty="0" smtClean="0"/>
              <a:t>MORAL (LANJUTAN)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96200" cy="4495800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err="1" smtClean="0">
                <a:solidFill>
                  <a:schemeClr val="tx1"/>
                </a:solidFill>
              </a:rPr>
              <a:t>Tujuan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moral </a:t>
            </a:r>
            <a:r>
              <a:rPr lang="en-US" sz="3600" b="1" dirty="0" err="1">
                <a:solidFill>
                  <a:schemeClr val="tx1"/>
                </a:solidFill>
              </a:rPr>
              <a:t>adalah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untuk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mengatur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hidup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manusia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sebagai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manusia</a:t>
            </a:r>
            <a:r>
              <a:rPr lang="en-US" sz="3600" b="1" dirty="0">
                <a:solidFill>
                  <a:schemeClr val="tx1"/>
                </a:solidFill>
              </a:rPr>
              <a:t>, </a:t>
            </a:r>
            <a:r>
              <a:rPr lang="en-US" sz="3600" b="1" dirty="0" err="1">
                <a:solidFill>
                  <a:schemeClr val="tx1"/>
                </a:solidFill>
              </a:rPr>
              <a:t>tanpa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pandang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bulu</a:t>
            </a:r>
            <a:r>
              <a:rPr lang="en-US" sz="3600" b="1" dirty="0">
                <a:solidFill>
                  <a:schemeClr val="tx1"/>
                </a:solidFill>
              </a:rPr>
              <a:t>, </a:t>
            </a:r>
            <a:r>
              <a:rPr lang="en-US" sz="3600" b="1" dirty="0" err="1">
                <a:solidFill>
                  <a:schemeClr val="tx1"/>
                </a:solidFill>
              </a:rPr>
              <a:t>tanpa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pandang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suku</a:t>
            </a:r>
            <a:r>
              <a:rPr lang="en-US" sz="3600" b="1" dirty="0">
                <a:solidFill>
                  <a:schemeClr val="tx1"/>
                </a:solidFill>
              </a:rPr>
              <a:t>, agama </a:t>
            </a:r>
            <a:r>
              <a:rPr lang="en-US" sz="3600" b="1" dirty="0" err="1">
                <a:solidFill>
                  <a:schemeClr val="tx1"/>
                </a:solidFill>
              </a:rPr>
              <a:t>dan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tidak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mengenal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rasial</a:t>
            </a:r>
            <a:r>
              <a:rPr lang="en-US" sz="3600" b="1" dirty="0">
                <a:solidFill>
                  <a:schemeClr val="tx1"/>
                </a:solidFill>
              </a:rPr>
              <a:t>. </a:t>
            </a:r>
            <a:r>
              <a:rPr lang="en-US" sz="3600" b="1" dirty="0" err="1">
                <a:solidFill>
                  <a:schemeClr val="tx1"/>
                </a:solidFill>
              </a:rPr>
              <a:t>Sedangkan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daya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berlakunya</a:t>
            </a:r>
            <a:r>
              <a:rPr lang="en-US" sz="3600" b="1" dirty="0">
                <a:solidFill>
                  <a:schemeClr val="tx1"/>
                </a:solidFill>
              </a:rPr>
              <a:t> moral </a:t>
            </a:r>
            <a:r>
              <a:rPr lang="en-US" sz="3600" b="1" dirty="0" err="1">
                <a:solidFill>
                  <a:schemeClr val="tx1"/>
                </a:solidFill>
              </a:rPr>
              <a:t>terikat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pada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waktu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tertentu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dan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juga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tidak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bergantung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pada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tempat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tertentu</a:t>
            </a:r>
            <a:r>
              <a:rPr lang="en-US" sz="3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406F-BB82-4DBA-ACB7-29A2AB50B7FF}" type="datetime1">
              <a:rPr lang="en-US" smtClean="0">
                <a:solidFill>
                  <a:schemeClr val="tx1"/>
                </a:solidFill>
              </a:rPr>
              <a:t>10/14/2016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32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ASPEK MORAL (LANJUTAN)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086600" cy="4191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Otoritas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segi</a:t>
            </a:r>
            <a:r>
              <a:rPr lang="en-US" b="1" dirty="0">
                <a:solidFill>
                  <a:schemeClr val="tx1"/>
                </a:solidFill>
              </a:rPr>
              <a:t> moral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terhadap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warga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negara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penetapan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didasarkan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nilai-nilai</a:t>
            </a:r>
            <a:r>
              <a:rPr lang="en-US" b="1" dirty="0">
                <a:solidFill>
                  <a:schemeClr val="tx1"/>
                </a:solidFill>
              </a:rPr>
              <a:t> moral. </a:t>
            </a:r>
            <a:r>
              <a:rPr lang="en-US" b="1" dirty="0" err="1">
                <a:solidFill>
                  <a:schemeClr val="tx1"/>
                </a:solidFill>
              </a:rPr>
              <a:t>Sehingga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landasan</a:t>
            </a:r>
            <a:r>
              <a:rPr lang="en-US" b="1" dirty="0">
                <a:solidFill>
                  <a:schemeClr val="tx1"/>
                </a:solidFill>
              </a:rPr>
              <a:t> fundamental yang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bertentangan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nilai-nilai</a:t>
            </a:r>
            <a:r>
              <a:rPr lang="en-US" b="1" dirty="0">
                <a:solidFill>
                  <a:schemeClr val="tx1"/>
                </a:solidFill>
              </a:rPr>
              <a:t> universal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etika</a:t>
            </a:r>
            <a:r>
              <a:rPr lang="en-US" b="1" dirty="0">
                <a:solidFill>
                  <a:schemeClr val="tx1"/>
                </a:solidFill>
              </a:rPr>
              <a:t> moral.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Menurut</a:t>
            </a:r>
            <a:r>
              <a:rPr lang="en-US" b="1" dirty="0">
                <a:solidFill>
                  <a:schemeClr val="tx1"/>
                </a:solidFill>
              </a:rPr>
              <a:t> K.C. </a:t>
            </a:r>
            <a:r>
              <a:rPr lang="en-US" b="1" dirty="0" err="1">
                <a:solidFill>
                  <a:schemeClr val="tx1"/>
                </a:solidFill>
              </a:rPr>
              <a:t>Wheare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otoritas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dasar</a:t>
            </a:r>
            <a:r>
              <a:rPr lang="en-US" b="1" dirty="0">
                <a:solidFill>
                  <a:schemeClr val="tx1"/>
                </a:solidFill>
              </a:rPr>
              <a:t> moral. </a:t>
            </a:r>
            <a:r>
              <a:rPr lang="en-US" b="1" dirty="0" err="1">
                <a:solidFill>
                  <a:schemeClr val="tx1"/>
                </a:solidFill>
              </a:rPr>
              <a:t>Sedangkan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menurut</a:t>
            </a:r>
            <a:r>
              <a:rPr lang="en-US" b="1" dirty="0">
                <a:solidFill>
                  <a:schemeClr val="tx1"/>
                </a:solidFill>
              </a:rPr>
              <a:t> William H, </a:t>
            </a:r>
            <a:r>
              <a:rPr lang="en-US" b="1" dirty="0" err="1">
                <a:solidFill>
                  <a:schemeClr val="tx1"/>
                </a:solidFill>
              </a:rPr>
              <a:t>Hewet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hukum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tinggi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moral.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EE11-0EBE-4CAC-B7B7-EDAC744955FF}" type="datetime1">
              <a:rPr lang="en-US" smtClean="0">
                <a:solidFill>
                  <a:schemeClr val="tx1"/>
                </a:solidFill>
              </a:rPr>
              <a:t>10/14/2016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rmAutofit/>
          </a:bodyPr>
          <a:lstStyle/>
          <a:p>
            <a:r>
              <a:rPr lang="en-US" b="1" dirty="0" smtClean="0"/>
              <a:t>SEMOGA BERMANFAAT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F607-6CDE-40C1-A3B5-844E7721A0DC}" type="datetime1">
              <a:rPr lang="en-US" smtClean="0">
                <a:solidFill>
                  <a:schemeClr val="tx1"/>
                </a:solidFill>
              </a:rPr>
              <a:t>10/14/2016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281904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54929" y="3000445"/>
            <a:ext cx="1825142" cy="1725473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849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048000"/>
            <a:ext cx="20193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634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DAYA IKAT KONSTITUSI </vt:lpstr>
      <vt:lpstr>PENDEKATAN ASPEK HUKUM</vt:lpstr>
      <vt:lpstr>PENDEKATAN ASPEK HUKUM</vt:lpstr>
      <vt:lpstr>PENDEKATAN ASPEK POLITIK</vt:lpstr>
      <vt:lpstr>PENDEKATAN ASPEK POLITIK (LANJUTAN)</vt:lpstr>
      <vt:lpstr>PENDEKATAN ASPEK MORAL</vt:lpstr>
      <vt:lpstr>PENDEKATAN ASPEK MORAL (LANJUTAN)</vt:lpstr>
      <vt:lpstr>ASPEK MORAL (LANJUTAN)</vt:lpstr>
      <vt:lpstr>SEMOGA BERMANFAAT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DAYA IKAT KONSTITUSI </dc:title>
  <dc:creator>Lenovo User</dc:creator>
  <cp:lastModifiedBy>user</cp:lastModifiedBy>
  <cp:revision>7</cp:revision>
  <dcterms:created xsi:type="dcterms:W3CDTF">2010-03-17T15:54:03Z</dcterms:created>
  <dcterms:modified xsi:type="dcterms:W3CDTF">2016-10-14T02:18:25Z</dcterms:modified>
</cp:coreProperties>
</file>