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21" r:id="rId3"/>
    <p:sldId id="341" r:id="rId4"/>
    <p:sldId id="352" r:id="rId5"/>
    <p:sldId id="367" r:id="rId6"/>
    <p:sldId id="359" r:id="rId7"/>
    <p:sldId id="357" r:id="rId8"/>
    <p:sldId id="360" r:id="rId9"/>
    <p:sldId id="368" r:id="rId10"/>
    <p:sldId id="369" r:id="rId11"/>
    <p:sldId id="370" r:id="rId12"/>
    <p:sldId id="371" r:id="rId13"/>
    <p:sldId id="372" r:id="rId14"/>
    <p:sldId id="30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1" autoAdjust="0"/>
    <p:restoredTop sz="94660"/>
  </p:normalViewPr>
  <p:slideViewPr>
    <p:cSldViewPr>
      <p:cViewPr varScale="1">
        <p:scale>
          <a:sx n="67" d="100"/>
          <a:sy n="67" d="100"/>
        </p:scale>
        <p:origin x="1410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62FD89-BF27-49D8-ACBF-C71915FFB303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4519C4-E5EE-4F48-AC42-7CE6310D2E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34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0454E-017B-4156-B910-59410E696346}" type="datetimeFigureOut">
              <a:rPr lang="en-US" smtClean="0"/>
              <a:pPr/>
              <a:t>10/19/2016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E871B-CD5B-4945-A120-D18CC7657C0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004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5715000"/>
            <a:ext cx="7772400" cy="685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362200" y="6400800"/>
            <a:ext cx="6400800" cy="304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62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276600" y="1524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86600" y="152400"/>
            <a:ext cx="1905000" cy="228600"/>
          </a:xfrm>
        </p:spPr>
        <p:txBody>
          <a:bodyPr/>
          <a:lstStyle>
            <a:lvl1pPr>
              <a:defRPr/>
            </a:lvl1pPr>
          </a:lstStyle>
          <a:p>
            <a:fld id="{6D52A9F2-CB02-4D47-8ADD-AD39432D05A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C2E3F-A593-4BA2-87C5-E233D77B903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18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2300" y="152400"/>
            <a:ext cx="209550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613410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71AAA-028E-4F06-95F7-0D01DA8444B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775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D39B50-CA3E-478B-AA9F-BF9EEF526E1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48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4ED856-B257-401C-859A-B5F62908C1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872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990600"/>
            <a:ext cx="3810000" cy="518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90A1F-8A4E-49D5-9B59-2145A4929D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296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7A4A8-6074-4B18-891C-CD81EAEC3E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069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7681-6A0A-4E41-90C1-7612B3059CD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320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A2E14F-70A7-4D9C-B761-B3B06546DB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E854BD-901F-4D59-A677-DB8895B72FA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7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AF7BE-4EFF-4CF7-980D-D8848C2B072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765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990600"/>
            <a:ext cx="777240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86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FF"/>
                </a:solidFill>
              </a:defRPr>
            </a:lvl1pPr>
          </a:lstStyle>
          <a:p>
            <a:fld id="{88A9555C-65B4-4C9D-8492-8738567C3F8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712968" cy="1243608"/>
          </a:xfrm>
        </p:spPr>
        <p:txBody>
          <a:bodyPr/>
          <a:lstStyle/>
          <a:p>
            <a:r>
              <a:rPr lang="en-US" sz="3600" b="1" dirty="0" err="1" smtClean="0"/>
              <a:t>Algoritma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id-ID" sz="3600" b="1" dirty="0" smtClean="0"/>
              <a:t>Pemrograman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400" b="1" dirty="0" err="1" smtClean="0"/>
              <a:t>Subrutin</a:t>
            </a:r>
            <a:r>
              <a:rPr lang="en-US" sz="3400" b="1" dirty="0" smtClean="0"/>
              <a:t> </a:t>
            </a:r>
            <a:endParaRPr lang="id-ID" sz="3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7624" y="5486400"/>
            <a:ext cx="6400800" cy="720080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Algoritma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Pemrograman</a:t>
            </a:r>
            <a:endParaRPr lang="en-US" dirty="0" smtClean="0"/>
          </a:p>
          <a:p>
            <a:r>
              <a:rPr lang="id-ID" smtClean="0"/>
              <a:t>Universitas </a:t>
            </a:r>
            <a:r>
              <a:rPr lang="id-ID" dirty="0" smtClean="0"/>
              <a:t>Komputer Indonesia</a:t>
            </a:r>
            <a:endParaRPr lang="id-ID" dirty="0"/>
          </a:p>
        </p:txBody>
      </p:sp>
      <p:pic>
        <p:nvPicPr>
          <p:cNvPr id="4" name="Picture 3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315200" y="0"/>
            <a:ext cx="18288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689121"/>
      </p:ext>
    </p:extLst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85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385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385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Latihan</a:t>
            </a:r>
            <a:r>
              <a:rPr lang="en-US" b="1" dirty="0" smtClean="0"/>
              <a:t> </a:t>
            </a:r>
            <a:r>
              <a:rPr lang="en-US" b="1" dirty="0" err="1" smtClean="0"/>
              <a:t>Soal</a:t>
            </a:r>
            <a:endParaRPr lang="id-ID" b="1" dirty="0"/>
          </a:p>
        </p:txBody>
      </p:sp>
      <p:sp>
        <p:nvSpPr>
          <p:cNvPr id="12" name="Rectangle 11"/>
          <p:cNvSpPr/>
          <p:nvPr/>
        </p:nvSpPr>
        <p:spPr>
          <a:xfrm>
            <a:off x="1219200" y="9906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None/>
            </a:pPr>
            <a:r>
              <a:rPr lang="en-US" dirty="0" err="1" smtClean="0">
                <a:latin typeface="+mn-lt"/>
              </a:rPr>
              <a:t>Buat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algoritma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untuk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menghitung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Faktorial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menggunakan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beberapa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subrutin</a:t>
            </a:r>
            <a:r>
              <a:rPr lang="en-US" dirty="0" smtClean="0">
                <a:latin typeface="+mn-lt"/>
              </a:rPr>
              <a:t>:</a:t>
            </a:r>
          </a:p>
        </p:txBody>
      </p:sp>
      <p:pic>
        <p:nvPicPr>
          <p:cNvPr id="16" name="Picture 15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266824" y="1524000"/>
            <a:ext cx="78621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5386402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Penyelesaian</a:t>
            </a:r>
            <a:r>
              <a:rPr lang="en-US" b="1" dirty="0" smtClean="0"/>
              <a:t> (1)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4437" y="990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819400" y="990600"/>
            <a:ext cx="10620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IsiN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14437" y="2950371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3657600" y="990600"/>
            <a:ext cx="3733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Output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US" sz="2000" dirty="0" smtClean="0">
                <a:latin typeface="+mn-lt"/>
              </a:rPr>
              <a:t>: </a:t>
            </a:r>
            <a:r>
              <a:rPr lang="en-US" sz="2000" b="1" u="sng" dirty="0" smtClean="0">
                <a:latin typeface="+mn-lt"/>
              </a:rPr>
              <a:t>integer</a:t>
            </a:r>
            <a:r>
              <a:rPr lang="en-US" sz="2000" dirty="0" smtClean="0">
                <a:latin typeface="+mn-lt"/>
              </a:rPr>
              <a:t>)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219200" y="1752600"/>
            <a:ext cx="81581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{F.S.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: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menghasilkan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harga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yang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difaktorialkan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(N)</a:t>
            </a:r>
            <a:r>
              <a:rPr lang="en-US" sz="2000" b="1" dirty="0" smtClean="0">
                <a:latin typeface="+mn-lt"/>
              </a:rPr>
              <a:t>}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219200" y="13716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+mn-lt"/>
              </a:rPr>
              <a:t>{I.S. : user </a:t>
            </a:r>
            <a:r>
              <a:rPr lang="en-US" sz="2000" b="1" dirty="0" err="1" smtClean="0">
                <a:latin typeface="+mn-lt"/>
              </a:rPr>
              <a:t>memasukkan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harga</a:t>
            </a:r>
            <a:r>
              <a:rPr lang="en-US" sz="2000" b="1" dirty="0" smtClean="0">
                <a:latin typeface="+mn-lt"/>
              </a:rPr>
              <a:t> yang </a:t>
            </a:r>
            <a:r>
              <a:rPr lang="en-US" sz="2000" b="1" dirty="0" err="1" smtClean="0">
                <a:latin typeface="+mn-lt"/>
              </a:rPr>
              <a:t>difaktorialkan</a:t>
            </a:r>
            <a:r>
              <a:rPr lang="en-US" sz="2000" b="1" dirty="0" smtClean="0">
                <a:latin typeface="+mn-lt"/>
              </a:rPr>
              <a:t>(N)}</a:t>
            </a:r>
            <a:endParaRPr kumimoji="0" lang="en-US" sz="2000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14435" y="2133600"/>
            <a:ext cx="3357563" cy="9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dirty="0" err="1" smtClean="0">
                <a:latin typeface="+mn-lt"/>
              </a:rPr>
              <a:t>Kamus</a:t>
            </a:r>
            <a:r>
              <a:rPr lang="en-US" sz="2000" b="1" u="sng" dirty="0" smtClean="0">
                <a:latin typeface="+mn-lt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         </a:t>
            </a:r>
            <a:r>
              <a:rPr lang="en-US" sz="2000" b="1" dirty="0" smtClean="0">
                <a:latin typeface="+mn-lt"/>
              </a:rPr>
              <a:t>{</a:t>
            </a:r>
            <a:r>
              <a:rPr lang="en-US" sz="2000" b="1" dirty="0" err="1" smtClean="0">
                <a:latin typeface="+mn-lt"/>
              </a:rPr>
              <a:t>Tidak</a:t>
            </a:r>
            <a:r>
              <a:rPr lang="en-US" sz="2000" b="1" dirty="0" smtClean="0">
                <a:latin typeface="+mn-lt"/>
              </a:rPr>
              <a:t> Ada}</a:t>
            </a:r>
            <a:endParaRPr kumimoji="0" lang="en-US" sz="2000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066800" y="3331371"/>
            <a:ext cx="8001000" cy="157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Input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(N)</a:t>
            </a:r>
          </a:p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b="1" u="sng" dirty="0">
                <a:latin typeface="+mn-lt"/>
                <a:sym typeface="Wingdings" pitchFamily="2" charset="2"/>
              </a:rPr>
              <a:t>W</a:t>
            </a:r>
            <a:r>
              <a:rPr lang="en-US" sz="2000" b="1" u="sng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hile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(N &lt; 0) do</a:t>
            </a:r>
          </a:p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  <a:r>
              <a:rPr lang="en-US" sz="2000" dirty="0">
                <a:latin typeface="+mn-lt"/>
                <a:sym typeface="Wingdings" pitchFamily="2" charset="2"/>
              </a:rPr>
              <a:t> </a:t>
            </a:r>
            <a:r>
              <a:rPr lang="en-US" sz="2000" dirty="0" smtClean="0">
                <a:latin typeface="+mn-lt"/>
                <a:sym typeface="Wingdings" pitchFamily="2" charset="2"/>
              </a:rPr>
              <a:t>   </a:t>
            </a:r>
            <a:r>
              <a:rPr lang="en-US" sz="2000" b="1" u="sng" dirty="0" smtClean="0">
                <a:latin typeface="+mn-lt"/>
                <a:sym typeface="Wingdings" pitchFamily="2" charset="2"/>
              </a:rPr>
              <a:t>Output</a:t>
            </a:r>
            <a:r>
              <a:rPr lang="en-US" sz="2000" dirty="0" smtClean="0">
                <a:latin typeface="+mn-lt"/>
                <a:sym typeface="Wingdings" pitchFamily="2" charset="2"/>
              </a:rPr>
              <a:t>(‘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Harga</a:t>
            </a:r>
            <a:r>
              <a:rPr lang="en-US" sz="2000" dirty="0" smtClean="0">
                <a:latin typeface="+mn-lt"/>
                <a:sym typeface="Wingdings" pitchFamily="2" charset="2"/>
              </a:rPr>
              <a:t> Yang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Difaktorialkan</a:t>
            </a:r>
            <a:r>
              <a:rPr lang="en-US" sz="2000" dirty="0" smtClean="0">
                <a:latin typeface="+mn-lt"/>
                <a:sym typeface="Wingdings" pitchFamily="2" charset="2"/>
              </a:rPr>
              <a:t>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Tidak</a:t>
            </a:r>
            <a:r>
              <a:rPr lang="en-US" sz="2000" dirty="0" smtClean="0">
                <a:latin typeface="+mn-lt"/>
                <a:sym typeface="Wingdings" pitchFamily="2" charset="2"/>
              </a:rPr>
              <a:t>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Boleh</a:t>
            </a:r>
            <a:r>
              <a:rPr lang="en-US" sz="2000" dirty="0" smtClean="0">
                <a:latin typeface="+mn-lt"/>
                <a:sym typeface="Wingdings" pitchFamily="2" charset="2"/>
              </a:rPr>
              <a:t> </a:t>
            </a:r>
            <a:r>
              <a:rPr lang="en-US" sz="2000" dirty="0" err="1" smtClean="0">
                <a:latin typeface="+mn-lt"/>
                <a:sym typeface="Wingdings" pitchFamily="2" charset="2"/>
              </a:rPr>
              <a:t>Negatif</a:t>
            </a:r>
            <a:r>
              <a:rPr lang="en-US" sz="2000" dirty="0" smtClean="0">
                <a:latin typeface="+mn-lt"/>
                <a:sym typeface="Wingdings" pitchFamily="2" charset="2"/>
              </a:rPr>
              <a:t>!’)</a:t>
            </a:r>
          </a:p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	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   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Input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(N)</a:t>
            </a:r>
          </a:p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latin typeface="+mn-lt"/>
                <a:sym typeface="Wingdings" pitchFamily="2" charset="2"/>
              </a:rPr>
              <a:t>	</a:t>
            </a:r>
            <a:r>
              <a:rPr lang="en-US" sz="2000" b="1" u="sng" dirty="0" err="1" smtClean="0">
                <a:latin typeface="+mn-lt"/>
                <a:sym typeface="Wingdings" pitchFamily="2" charset="2"/>
              </a:rPr>
              <a:t>EndWhile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9200" y="5236371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7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3"/>
          <p:cNvSpPr>
            <a:spLocks noGrp="1"/>
          </p:cNvSpPr>
          <p:nvPr>
            <p:ph idx="1"/>
          </p:nvPr>
        </p:nvSpPr>
        <p:spPr>
          <a:xfrm>
            <a:off x="1219200" y="914400"/>
            <a:ext cx="7772400" cy="4862512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700" b="1" u="sng" kern="1200" dirty="0" smtClean="0"/>
              <a:t>Procedure</a:t>
            </a:r>
            <a:r>
              <a:rPr lang="en-US" sz="1700" b="1" kern="1200" dirty="0" smtClean="0"/>
              <a:t>  </a:t>
            </a:r>
            <a:r>
              <a:rPr lang="en-US" sz="1700" b="1" kern="1200" dirty="0" err="1" smtClean="0"/>
              <a:t>HitungFaktorial</a:t>
            </a:r>
            <a:r>
              <a:rPr lang="en-US" sz="1700" b="1" kern="1200" dirty="0" smtClean="0"/>
              <a:t> (</a:t>
            </a:r>
            <a:r>
              <a:rPr lang="en-US" sz="1700" b="1" u="sng" kern="1200" dirty="0" smtClean="0"/>
              <a:t>Input</a:t>
            </a:r>
            <a:r>
              <a:rPr lang="en-US" sz="1700" b="1" kern="1200" dirty="0" smtClean="0"/>
              <a:t>  N : </a:t>
            </a:r>
            <a:r>
              <a:rPr lang="en-US" sz="1700" b="1" u="sng" kern="1200" dirty="0" smtClean="0"/>
              <a:t>integer</a:t>
            </a:r>
            <a:r>
              <a:rPr lang="en-US" sz="1700" b="1" kern="1200" dirty="0" smtClean="0"/>
              <a:t>, </a:t>
            </a:r>
            <a:r>
              <a:rPr lang="en-US" sz="1700" b="1" u="sng" kern="1200" dirty="0" smtClean="0"/>
              <a:t>Output</a:t>
            </a:r>
            <a:r>
              <a:rPr lang="en-US" sz="1700" b="1" kern="1200" dirty="0" smtClean="0"/>
              <a:t>  </a:t>
            </a:r>
            <a:r>
              <a:rPr lang="en-US" sz="1700" b="1" kern="1200" dirty="0" err="1" smtClean="0"/>
              <a:t>Faktorial</a:t>
            </a:r>
            <a:r>
              <a:rPr lang="en-US" sz="1700" b="1" kern="1200" dirty="0" smtClean="0"/>
              <a:t> : integer)</a:t>
            </a:r>
          </a:p>
          <a:p>
            <a:pPr>
              <a:spcBef>
                <a:spcPts val="0"/>
              </a:spcBef>
              <a:buNone/>
            </a:pPr>
            <a:r>
              <a:rPr lang="en-US" sz="1700" b="1" i="1" kern="1200" dirty="0" smtClean="0">
                <a:solidFill>
                  <a:srgbClr val="00B0F0"/>
                </a:solidFill>
              </a:rPr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1700" b="1" i="1" kern="1200" dirty="0" smtClean="0">
                <a:solidFill>
                  <a:srgbClr val="00B0F0"/>
                </a:solidFill>
              </a:rPr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1700" b="1" u="sng" kern="1200" dirty="0" err="1" smtClean="0"/>
              <a:t>Kamus</a:t>
            </a:r>
            <a:r>
              <a:rPr lang="en-US" sz="17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17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1700" b="1" u="sng" kern="1200" dirty="0" err="1" smtClean="0"/>
              <a:t>Algoritma</a:t>
            </a:r>
            <a:r>
              <a:rPr lang="en-US" sz="1700" b="1" kern="1200" dirty="0" smtClean="0"/>
              <a:t>: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1700" b="1" u="sng" kern="1200" dirty="0" smtClean="0">
                <a:sym typeface="Wingdings" pitchFamily="2" charset="2"/>
              </a:rPr>
              <a:t>If</a:t>
            </a:r>
            <a:r>
              <a:rPr lang="en-US" sz="1700" b="1" kern="1200" dirty="0" smtClean="0">
                <a:sym typeface="Wingdings" pitchFamily="2" charset="2"/>
              </a:rPr>
              <a:t> (N = 0) </a:t>
            </a:r>
            <a:r>
              <a:rPr lang="en-US" sz="1700" b="1" u="sng" kern="1200" dirty="0" smtClean="0">
                <a:sym typeface="Wingdings" pitchFamily="2" charset="2"/>
              </a:rPr>
              <a:t>or</a:t>
            </a:r>
            <a:r>
              <a:rPr lang="en-US" sz="1700" b="1" kern="1200" dirty="0" smtClean="0">
                <a:sym typeface="Wingdings" pitchFamily="2" charset="2"/>
              </a:rPr>
              <a:t> (N = 1) 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1700" b="1" u="sng" kern="1200" dirty="0" smtClean="0">
                <a:sym typeface="Wingdings" pitchFamily="2" charset="2"/>
              </a:rPr>
              <a:t>Then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1700" b="1" kern="1200" dirty="0" smtClean="0">
                <a:sym typeface="Wingdings" pitchFamily="2" charset="2"/>
              </a:rPr>
              <a:t>     </a:t>
            </a:r>
            <a:r>
              <a:rPr lang="en-US" sz="1700" b="1" kern="1200" dirty="0" err="1" smtClean="0">
                <a:sym typeface="Wingdings" pitchFamily="2" charset="2"/>
              </a:rPr>
              <a:t>Faktorial</a:t>
            </a:r>
            <a:r>
              <a:rPr lang="en-US" sz="1700" b="1" kern="1200" dirty="0" smtClean="0">
                <a:sym typeface="Wingdings" pitchFamily="2" charset="2"/>
              </a:rPr>
              <a:t>   1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1700" b="1" u="sng" kern="1200" dirty="0" smtClean="0">
                <a:sym typeface="Wingdings" pitchFamily="2" charset="2"/>
              </a:rPr>
              <a:t>Else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sz="1700" b="1" kern="1200" dirty="0" err="1" smtClean="0">
                <a:sym typeface="Wingdings" pitchFamily="2" charset="2"/>
              </a:rPr>
              <a:t>Faktorial</a:t>
            </a:r>
            <a:r>
              <a:rPr lang="en-US" sz="1700" b="1" kern="1200" dirty="0" smtClean="0">
                <a:sym typeface="Wingdings" pitchFamily="2" charset="2"/>
              </a:rPr>
              <a:t>  1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sz="1700" b="1" u="sng" kern="1200" dirty="0">
                <a:sym typeface="Wingdings" pitchFamily="2" charset="2"/>
              </a:rPr>
              <a:t>F</a:t>
            </a:r>
            <a:r>
              <a:rPr lang="en-US" sz="1700" b="1" u="sng" kern="1200" dirty="0" smtClean="0">
                <a:sym typeface="Wingdings" pitchFamily="2" charset="2"/>
              </a:rPr>
              <a:t>or</a:t>
            </a:r>
            <a:r>
              <a:rPr lang="en-US" sz="1700" b="1" kern="1200" dirty="0" smtClean="0">
                <a:sym typeface="Wingdings" pitchFamily="2" charset="2"/>
              </a:rPr>
              <a:t>   </a:t>
            </a:r>
            <a:r>
              <a:rPr lang="en-US" sz="1700" b="1" kern="1200" dirty="0" err="1" smtClean="0">
                <a:sym typeface="Wingdings" pitchFamily="2" charset="2"/>
              </a:rPr>
              <a:t>i</a:t>
            </a:r>
            <a:r>
              <a:rPr lang="en-US" sz="1700" b="1" kern="1200" dirty="0" smtClean="0">
                <a:sym typeface="Wingdings" pitchFamily="2" charset="2"/>
              </a:rPr>
              <a:t>     2  </a:t>
            </a:r>
            <a:r>
              <a:rPr lang="en-US" sz="1700" b="1" u="sng" kern="1200" dirty="0" smtClean="0">
                <a:sym typeface="Wingdings" pitchFamily="2" charset="2"/>
              </a:rPr>
              <a:t>to</a:t>
            </a:r>
            <a:r>
              <a:rPr lang="en-US" sz="1700" b="1" kern="1200" dirty="0" smtClean="0">
                <a:sym typeface="Wingdings" pitchFamily="2" charset="2"/>
              </a:rPr>
              <a:t>   N   </a:t>
            </a:r>
            <a:r>
              <a:rPr lang="en-US" sz="1700" b="1" u="sng" kern="1200" dirty="0" smtClean="0">
                <a:sym typeface="Wingdings" pitchFamily="2" charset="2"/>
              </a:rPr>
              <a:t>do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sz="1700" b="1" kern="1200" dirty="0">
                <a:sym typeface="Wingdings" pitchFamily="2" charset="2"/>
              </a:rPr>
              <a:t>	</a:t>
            </a:r>
            <a:r>
              <a:rPr lang="en-US" sz="1700" b="1" kern="1200" dirty="0" smtClean="0">
                <a:sym typeface="Wingdings" pitchFamily="2" charset="2"/>
              </a:rPr>
              <a:t> </a:t>
            </a:r>
            <a:r>
              <a:rPr lang="en-US" sz="1700" b="1" kern="1200" dirty="0" err="1" smtClean="0">
                <a:sym typeface="Wingdings" pitchFamily="2" charset="2"/>
              </a:rPr>
              <a:t>Faktorial</a:t>
            </a:r>
            <a:r>
              <a:rPr lang="en-US" sz="1700" b="1" kern="1200" dirty="0" smtClean="0">
                <a:sym typeface="Wingdings" pitchFamily="2" charset="2"/>
              </a:rPr>
              <a:t> * I</a:t>
            </a:r>
          </a:p>
          <a:p>
            <a:pPr marL="571500" indent="0">
              <a:spcBef>
                <a:spcPts val="0"/>
              </a:spcBef>
              <a:buNone/>
            </a:pPr>
            <a:r>
              <a:rPr lang="en-US" sz="1700" b="1" u="sng" kern="1200" dirty="0" err="1" smtClean="0">
                <a:sym typeface="Wingdings" pitchFamily="2" charset="2"/>
              </a:rPr>
              <a:t>EndFor</a:t>
            </a:r>
            <a:endParaRPr lang="en-US" sz="1700" b="1" u="sng" kern="1200" dirty="0">
              <a:sym typeface="Wingdings" pitchFamily="2" charset="2"/>
            </a:endParaRPr>
          </a:p>
          <a:p>
            <a:pPr marL="285750" indent="0">
              <a:spcBef>
                <a:spcPts val="0"/>
              </a:spcBef>
              <a:buNone/>
            </a:pPr>
            <a:r>
              <a:rPr lang="en-US" sz="1700" b="1" u="sng" kern="1200" dirty="0" err="1" smtClean="0">
                <a:sym typeface="Wingdings" pitchFamily="2" charset="2"/>
              </a:rPr>
              <a:t>EndIf</a:t>
            </a:r>
            <a:endParaRPr lang="en-US" sz="1700" b="1" u="sng" kern="1200" dirty="0" smtClean="0">
              <a:sym typeface="Wingdings" pitchFamily="2" charset="2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700" b="1" u="sng" kern="1200" dirty="0" err="1" smtClean="0">
                <a:sym typeface="Wingdings" pitchFamily="2" charset="2"/>
              </a:rPr>
              <a:t>EndProcedure</a:t>
            </a:r>
            <a:r>
              <a:rPr lang="en-US" sz="1700" b="1" kern="1200" dirty="0" smtClean="0">
                <a:sym typeface="Wingdings" pitchFamily="2" charset="2"/>
              </a:rPr>
              <a:t>	</a:t>
            </a:r>
          </a:p>
          <a:p>
            <a:pPr marL="514350" indent="0">
              <a:spcBef>
                <a:spcPts val="0"/>
              </a:spcBef>
              <a:buNone/>
            </a:pPr>
            <a:endParaRPr lang="en-US" sz="1700" b="1" u="sng" kern="1200" dirty="0" smtClean="0">
              <a:sym typeface="Wingdings" pitchFamily="2" charset="2"/>
            </a:endParaRPr>
          </a:p>
          <a:p>
            <a:pPr marL="514350" indent="0">
              <a:spcBef>
                <a:spcPts val="0"/>
              </a:spcBef>
              <a:buNone/>
            </a:pPr>
            <a:endParaRPr lang="en-US" sz="1700" b="1" u="sng" kern="1200" dirty="0" smtClean="0">
              <a:sym typeface="Wingdings" pitchFamily="2" charset="2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8001000" cy="685800"/>
          </a:xfrm>
        </p:spPr>
        <p:txBody>
          <a:bodyPr/>
          <a:lstStyle/>
          <a:p>
            <a:r>
              <a:rPr lang="en-US" b="1" dirty="0" err="1" smtClean="0">
                <a:solidFill>
                  <a:srgbClr val="CCFF99"/>
                </a:solidFill>
                <a:latin typeface="Andalus" pitchFamily="18" charset="-78"/>
                <a:cs typeface="Andalus" pitchFamily="18" charset="-78"/>
              </a:rPr>
              <a:t>Penyelesaian</a:t>
            </a:r>
            <a:endParaRPr lang="id-ID" sz="2800" dirty="0">
              <a:solidFill>
                <a:srgbClr val="CCFF99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324600"/>
            <a:ext cx="2514600" cy="304800"/>
          </a:xfrm>
        </p:spPr>
        <p:txBody>
          <a:bodyPr/>
          <a:lstStyle/>
          <a:p>
            <a:r>
              <a:rPr lang="en-US" dirty="0" err="1" smtClean="0">
                <a:solidFill>
                  <a:srgbClr val="CCFF99"/>
                </a:solidFill>
              </a:rPr>
              <a:t>Algoritma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dan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Pemrograman</a:t>
            </a:r>
            <a:endParaRPr lang="en-US" dirty="0">
              <a:solidFill>
                <a:srgbClr val="CCFF99"/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19704" y="6324600"/>
            <a:ext cx="3619496" cy="304800"/>
          </a:xfrm>
        </p:spPr>
        <p:txBody>
          <a:bodyPr/>
          <a:lstStyle/>
          <a:p>
            <a:pPr algn="r"/>
            <a:r>
              <a:rPr lang="en-US" dirty="0" smtClean="0">
                <a:solidFill>
                  <a:srgbClr val="CCFF99"/>
                </a:solidFill>
              </a:rPr>
              <a:t>Program </a:t>
            </a:r>
            <a:r>
              <a:rPr lang="en-US" dirty="0" err="1" smtClean="0">
                <a:solidFill>
                  <a:srgbClr val="CCFF99"/>
                </a:solidFill>
              </a:rPr>
              <a:t>Studi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Teknik</a:t>
            </a:r>
            <a:r>
              <a:rPr lang="en-US" dirty="0" smtClean="0">
                <a:solidFill>
                  <a:srgbClr val="CCFF99"/>
                </a:solidFill>
              </a:rPr>
              <a:t> </a:t>
            </a:r>
            <a:r>
              <a:rPr lang="en-US" dirty="0" err="1" smtClean="0">
                <a:solidFill>
                  <a:srgbClr val="CCFF99"/>
                </a:solidFill>
              </a:rPr>
              <a:t>Informatika</a:t>
            </a:r>
            <a:endParaRPr lang="en-US" dirty="0">
              <a:solidFill>
                <a:srgbClr val="CCFF99"/>
              </a:solidFill>
            </a:endParaRPr>
          </a:p>
        </p:txBody>
      </p:sp>
      <p:pic>
        <p:nvPicPr>
          <p:cNvPr id="7" name="Picture 6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4990" y="46220"/>
            <a:ext cx="838200" cy="8382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995488" y="1162048"/>
            <a:ext cx="7148512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 err="1">
                <a:solidFill>
                  <a:srgbClr val="00B0F0"/>
                </a:solidFill>
                <a:latin typeface="+mn-lt"/>
                <a:cs typeface="Andalus" pitchFamily="18" charset="-78"/>
              </a:rPr>
              <a:t>h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arga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yang 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difaktorialkan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(N) 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sudah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terdefinisi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}</a:t>
            </a:r>
            <a:endParaRPr lang="en-US" sz="1700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5488" y="1413923"/>
            <a:ext cx="72390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menghasilkan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Faktorial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</a:t>
            </a:r>
            <a:r>
              <a:rPr lang="en-US" sz="1700" b="1" i="1" dirty="0" err="1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dan</a:t>
            </a:r>
            <a:r>
              <a:rPr lang="en-US" sz="1700" b="1" i="1" dirty="0" smtClean="0">
                <a:solidFill>
                  <a:srgbClr val="00B0F0"/>
                </a:solidFill>
                <a:latin typeface="+mn-lt"/>
                <a:cs typeface="Andalus" pitchFamily="18" charset="-78"/>
              </a:rPr>
              <a:t> N’}</a:t>
            </a:r>
            <a:endParaRPr lang="en-US" sz="1700" b="1" i="1" dirty="0">
              <a:solidFill>
                <a:srgbClr val="00B0F0"/>
              </a:solidFill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85900" y="1981200"/>
            <a:ext cx="769495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err="1" smtClean="0">
                <a:latin typeface="+mn-lt"/>
                <a:cs typeface="Andalus" pitchFamily="18" charset="-78"/>
              </a:rPr>
              <a:t>i</a:t>
            </a:r>
            <a:r>
              <a:rPr lang="en-US" sz="1700" b="1" dirty="0" smtClean="0">
                <a:latin typeface="+mn-lt"/>
                <a:cs typeface="Andalus" pitchFamily="18" charset="-78"/>
              </a:rPr>
              <a:t>     	: </a:t>
            </a:r>
            <a:r>
              <a:rPr lang="en-US" sz="1700" b="1" u="sng" dirty="0" smtClean="0">
                <a:latin typeface="+mn-lt"/>
                <a:cs typeface="Andalus" pitchFamily="18" charset="-78"/>
              </a:rPr>
              <a:t>integer</a:t>
            </a:r>
          </a:p>
        </p:txBody>
      </p:sp>
    </p:spTree>
    <p:extLst>
      <p:ext uri="{BB962C8B-B14F-4D97-AF65-F5344CB8AC3E}">
        <p14:creationId xmlns:p14="http://schemas.microsoft.com/office/powerpoint/2010/main" val="357032033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Penyelesaian</a:t>
            </a:r>
            <a:r>
              <a:rPr lang="en-US" b="1" dirty="0" smtClean="0"/>
              <a:t> (3)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138237" y="990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514600" y="990600"/>
            <a:ext cx="2133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TampilFaktorial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138237" y="2950371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495800" y="990600"/>
            <a:ext cx="54102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lang="en-US" sz="2000" b="1" u="sng" dirty="0" smtClean="0">
                <a:latin typeface="+mn-lt"/>
              </a:rPr>
              <a:t>In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put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N</a:t>
            </a:r>
            <a:r>
              <a:rPr lang="en-US" sz="2000" dirty="0" smtClean="0">
                <a:latin typeface="+mn-lt"/>
              </a:rPr>
              <a:t>:</a:t>
            </a:r>
            <a:r>
              <a:rPr lang="en-US" sz="2000" b="1" u="sng" dirty="0" smtClean="0">
                <a:latin typeface="+mn-lt"/>
              </a:rPr>
              <a:t>integer</a:t>
            </a:r>
            <a:r>
              <a:rPr lang="en-US" sz="2000" b="1" dirty="0" smtClean="0">
                <a:latin typeface="+mn-lt"/>
              </a:rPr>
              <a:t>, </a:t>
            </a:r>
            <a:r>
              <a:rPr lang="en-US" sz="2000" b="1" u="sng" dirty="0" smtClean="0">
                <a:latin typeface="+mn-lt"/>
              </a:rPr>
              <a:t>Output</a:t>
            </a:r>
            <a:r>
              <a:rPr lang="en-US" sz="2000" b="1" dirty="0" smtClean="0">
                <a:latin typeface="+mn-lt"/>
              </a:rPr>
              <a:t>  </a:t>
            </a:r>
            <a:r>
              <a:rPr lang="en-US" sz="2000" b="1" dirty="0" err="1" smtClean="0">
                <a:latin typeface="+mn-lt"/>
              </a:rPr>
              <a:t>Fak:</a:t>
            </a:r>
            <a:r>
              <a:rPr lang="en-US" sz="2000" b="1" u="sng" dirty="0" err="1" smtClean="0">
                <a:latin typeface="+mn-lt"/>
              </a:rPr>
              <a:t>integer</a:t>
            </a:r>
            <a:r>
              <a:rPr lang="en-US" sz="2000" dirty="0" smtClean="0">
                <a:latin typeface="+mn-lt"/>
              </a:rPr>
              <a:t>)</a:t>
            </a:r>
            <a:endParaRPr kumimoji="0" lang="en-US" sz="2000" b="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1143000" y="1752600"/>
            <a:ext cx="81581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000" b="1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{F.S.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: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menampilkan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Faktorial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000" b="1" u="none" strike="noStrike" kern="1200" cap="none" spc="0" normalizeH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dari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N</a:t>
            </a:r>
            <a:r>
              <a:rPr lang="en-US" sz="2000" b="1" dirty="0" smtClean="0">
                <a:latin typeface="+mn-lt"/>
              </a:rPr>
              <a:t>}</a:t>
            </a:r>
            <a:r>
              <a:rPr kumimoji="0" lang="en-US" sz="2000" b="1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endParaRPr kumimoji="0" lang="en-US" sz="2000" b="1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1143000" y="13716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latin typeface="+mn-lt"/>
              </a:rPr>
              <a:t>{I.S. :  </a:t>
            </a:r>
            <a:r>
              <a:rPr lang="en-US" sz="2000" b="1" dirty="0" err="1" smtClean="0">
                <a:latin typeface="+mn-lt"/>
              </a:rPr>
              <a:t>harga</a:t>
            </a:r>
            <a:r>
              <a:rPr lang="en-US" sz="2000" b="1" dirty="0" smtClean="0">
                <a:latin typeface="+mn-lt"/>
              </a:rPr>
              <a:t> yang </a:t>
            </a:r>
            <a:r>
              <a:rPr lang="en-US" sz="2000" b="1" dirty="0" err="1" smtClean="0">
                <a:latin typeface="+mn-lt"/>
              </a:rPr>
              <a:t>difaktorialkan</a:t>
            </a:r>
            <a:r>
              <a:rPr lang="en-US" sz="2000" b="1" dirty="0" smtClean="0">
                <a:latin typeface="+mn-lt"/>
              </a:rPr>
              <a:t> (N) </a:t>
            </a:r>
            <a:r>
              <a:rPr lang="en-US" sz="2000" b="1" dirty="0" err="1" smtClean="0">
                <a:latin typeface="+mn-lt"/>
              </a:rPr>
              <a:t>sudah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terdefinisi</a:t>
            </a:r>
            <a:r>
              <a:rPr lang="en-US" sz="2000" b="1" dirty="0" smtClean="0">
                <a:latin typeface="+mn-lt"/>
              </a:rPr>
              <a:t>}</a:t>
            </a:r>
            <a:endParaRPr kumimoji="0" lang="en-US" sz="2000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138235" y="2133600"/>
            <a:ext cx="3357563" cy="992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u="sng" dirty="0" err="1" smtClean="0">
                <a:latin typeface="+mn-lt"/>
              </a:rPr>
              <a:t>Kamus</a:t>
            </a:r>
            <a:r>
              <a:rPr lang="en-US" sz="2000" b="1" u="sng" dirty="0" smtClean="0">
                <a:latin typeface="+mn-lt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</a:rPr>
              <a:t>         </a:t>
            </a:r>
            <a:r>
              <a:rPr lang="en-US" sz="2000" b="1" dirty="0" smtClean="0">
                <a:latin typeface="+mn-lt"/>
              </a:rPr>
              <a:t>{</a:t>
            </a:r>
            <a:r>
              <a:rPr lang="en-US" sz="2000" b="1" dirty="0" err="1" smtClean="0">
                <a:latin typeface="+mn-lt"/>
              </a:rPr>
              <a:t>Tidak</a:t>
            </a:r>
            <a:r>
              <a:rPr lang="en-US" sz="2000" b="1" dirty="0" smtClean="0">
                <a:latin typeface="+mn-lt"/>
              </a:rPr>
              <a:t> Ada}</a:t>
            </a:r>
            <a:endParaRPr kumimoji="0" lang="en-US" sz="2000" b="1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990600" y="3331371"/>
            <a:ext cx="80010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 smtClean="0">
                <a:latin typeface="+mn-lt"/>
                <a:sym typeface="Wingdings" pitchFamily="2" charset="2"/>
              </a:rPr>
              <a:t>	</a:t>
            </a:r>
            <a:r>
              <a:rPr kumimoji="0" lang="en-US" sz="20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Output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(N,’! = ‘,</a:t>
            </a:r>
            <a:r>
              <a:rPr kumimoji="0" lang="en-US" sz="20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Fak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)</a:t>
            </a:r>
          </a:p>
          <a:p>
            <a:pPr marL="342900" marR="0" lvl="0" indent="4000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r>
              <a:rPr lang="en-US" sz="2000" dirty="0" smtClean="0">
                <a:solidFill>
                  <a:schemeClr val="tx1"/>
                </a:solidFill>
                <a:latin typeface="+mn-lt"/>
                <a:sym typeface="Wingdings" pitchFamily="2" charset="2"/>
              </a:rPr>
              <a:t> 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143000" y="3810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20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8" name="Picture 17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4808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endParaRPr lang="en-US" sz="5400" dirty="0" smtClean="0"/>
          </a:p>
          <a:p>
            <a:pPr algn="ctr">
              <a:buNone/>
            </a:pPr>
            <a:r>
              <a:rPr lang="en-US" sz="5400" dirty="0" smtClean="0"/>
              <a:t>SELESAI</a:t>
            </a:r>
          </a:p>
          <a:p>
            <a:pPr algn="ctr">
              <a:buNone/>
            </a:pPr>
            <a:r>
              <a:rPr lang="en-US" sz="5400" dirty="0" smtClean="0">
                <a:solidFill>
                  <a:srgbClr val="00B050"/>
                </a:solidFill>
                <a:latin typeface="Blackadder ITC" pitchFamily="82" charset="0"/>
                <a:cs typeface="Arabic Typesetting" pitchFamily="66" charset="-78"/>
              </a:rPr>
              <a:t>Alhamdulillah</a:t>
            </a:r>
            <a:r>
              <a:rPr lang="en-US" sz="5400" dirty="0" smtClean="0"/>
              <a:t> </a:t>
            </a:r>
            <a:r>
              <a:rPr lang="en-US" sz="5400" dirty="0" smtClean="0">
                <a:solidFill>
                  <a:srgbClr val="C00000"/>
                </a:solidFill>
                <a:sym typeface="Wingdings" pitchFamily="2" charset="2"/>
              </a:rPr>
              <a:t>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Jenis</a:t>
            </a:r>
            <a:r>
              <a:rPr lang="en-US" b="1" dirty="0" smtClean="0"/>
              <a:t> </a:t>
            </a:r>
            <a:r>
              <a:rPr lang="en-US" b="1" dirty="0" err="1" smtClean="0"/>
              <a:t>Subrutin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AutoNum type="arabicPeriod"/>
            </a:pPr>
            <a:r>
              <a:rPr lang="en-US" sz="4000" kern="1200" dirty="0" err="1" smtClean="0"/>
              <a:t>Prosedur</a:t>
            </a:r>
            <a:endParaRPr lang="en-US" sz="4000" kern="1200" dirty="0" smtClean="0"/>
          </a:p>
          <a:p>
            <a:pPr marL="742950" indent="-742950">
              <a:buAutoNum type="arabicPeriod"/>
            </a:pPr>
            <a:r>
              <a:rPr lang="en-US" sz="4000" kern="1200" dirty="0" err="1" smtClean="0"/>
              <a:t>Fungsi</a:t>
            </a:r>
            <a:endParaRPr lang="en-US" sz="4000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001000" cy="685800"/>
          </a:xfrm>
        </p:spPr>
        <p:txBody>
          <a:bodyPr/>
          <a:lstStyle/>
          <a:p>
            <a:r>
              <a:rPr lang="en-US" b="1" dirty="0" smtClean="0"/>
              <a:t> </a:t>
            </a:r>
            <a:r>
              <a:rPr lang="en-US" b="1" dirty="0" err="1" smtClean="0"/>
              <a:t>Prosedur</a:t>
            </a:r>
            <a:endParaRPr lang="id-ID" b="1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43000" y="990600"/>
            <a:ext cx="8077200" cy="5181600"/>
          </a:xfrm>
        </p:spPr>
        <p:txBody>
          <a:bodyPr/>
          <a:lstStyle/>
          <a:p>
            <a:pPr marL="742950" indent="-742950">
              <a:buNone/>
            </a:pPr>
            <a:r>
              <a:rPr lang="en-US" sz="3600" b="1" kern="1200" dirty="0" err="1" smtClean="0"/>
              <a:t>Bentuk</a:t>
            </a:r>
            <a:r>
              <a:rPr lang="en-US" sz="3600" b="1" kern="1200" dirty="0" smtClean="0"/>
              <a:t> </a:t>
            </a:r>
            <a:r>
              <a:rPr lang="en-US" sz="3600" b="1" kern="1200" dirty="0" err="1" smtClean="0"/>
              <a:t>Umum</a:t>
            </a:r>
            <a:r>
              <a:rPr lang="en-US" sz="4000" kern="1200" dirty="0" smtClean="0"/>
              <a:t>:</a:t>
            </a:r>
          </a:p>
          <a:p>
            <a:pPr marL="742950" indent="-742950">
              <a:buNone/>
            </a:pPr>
            <a:r>
              <a:rPr lang="en-US" sz="2800" b="1" u="sng" kern="1200" dirty="0" smtClean="0"/>
              <a:t>Procedure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nama_prosedur</a:t>
            </a:r>
            <a:r>
              <a:rPr lang="en-US" sz="2800" kern="1200" dirty="0" smtClean="0"/>
              <a:t>(&lt;</a:t>
            </a:r>
            <a:r>
              <a:rPr lang="en-US" sz="2800" b="1" kern="1200" dirty="0" err="1" smtClean="0"/>
              <a:t>daftar</a:t>
            </a:r>
            <a:r>
              <a:rPr lang="en-US" sz="2800" b="1" kern="1200" dirty="0" smtClean="0"/>
              <a:t> parameter</a:t>
            </a:r>
            <a:r>
              <a:rPr lang="en-US" sz="2800" kern="1200" dirty="0" smtClean="0"/>
              <a:t>&gt;)</a:t>
            </a:r>
          </a:p>
          <a:p>
            <a:pPr marL="742950" indent="-742950">
              <a:buNone/>
            </a:pPr>
            <a:r>
              <a:rPr lang="en-US" sz="2800" kern="1200" dirty="0" smtClean="0"/>
              <a:t>{I.S. : …………………………………………...}</a:t>
            </a:r>
          </a:p>
          <a:p>
            <a:pPr marL="742950" indent="-742950">
              <a:buNone/>
            </a:pPr>
            <a:r>
              <a:rPr lang="en-US" sz="2800" kern="1200" dirty="0" smtClean="0"/>
              <a:t>{F.S. : ………………………………………..…}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Kamus</a:t>
            </a:r>
            <a:r>
              <a:rPr lang="en-US" sz="2800" b="1" u="sng" kern="1200" dirty="0" smtClean="0"/>
              <a:t>: </a:t>
            </a:r>
            <a:r>
              <a:rPr lang="en-US" sz="2800" kern="1200" dirty="0" smtClean="0"/>
              <a:t>   </a:t>
            </a:r>
            <a:r>
              <a:rPr lang="en-US" sz="2800" kern="1200" dirty="0" smtClean="0">
                <a:solidFill>
                  <a:srgbClr val="FF0000"/>
                </a:solidFill>
              </a:rPr>
              <a:t>{</a:t>
            </a:r>
            <a:r>
              <a:rPr lang="en-US" sz="2800" kern="1200" dirty="0" err="1" smtClean="0">
                <a:solidFill>
                  <a:srgbClr val="FF0000"/>
                </a:solidFill>
              </a:rPr>
              <a:t>kamus</a:t>
            </a:r>
            <a:r>
              <a:rPr lang="en-US" sz="2800" kern="1200" dirty="0" smtClean="0">
                <a:solidFill>
                  <a:srgbClr val="FF0000"/>
                </a:solidFill>
              </a:rPr>
              <a:t> </a:t>
            </a:r>
            <a:r>
              <a:rPr lang="en-US" sz="2800" kern="1200" dirty="0" err="1" smtClean="0">
                <a:solidFill>
                  <a:srgbClr val="FF0000"/>
                </a:solidFill>
              </a:rPr>
              <a:t>lokal</a:t>
            </a:r>
            <a:r>
              <a:rPr lang="en-US" sz="2800" kern="1200" dirty="0" smtClean="0">
                <a:solidFill>
                  <a:srgbClr val="FF0000"/>
                </a:solidFill>
              </a:rPr>
              <a:t>}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deklarasi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variabel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dan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tipedatanya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Algoritma</a:t>
            </a:r>
            <a:r>
              <a:rPr lang="en-US" sz="2800" b="1" u="sng" kern="1200" dirty="0" smtClean="0"/>
              <a:t>:</a:t>
            </a:r>
          </a:p>
          <a:p>
            <a:pPr marL="742950" indent="-742950">
              <a:buNone/>
            </a:pPr>
            <a:r>
              <a:rPr lang="en-US" sz="2800" kern="1200" dirty="0" smtClean="0"/>
              <a:t>    {</a:t>
            </a:r>
            <a:r>
              <a:rPr lang="en-US" sz="2800" kern="1200" dirty="0" err="1" smtClean="0"/>
              <a:t>aksi-aksi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yg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terjadi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pada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prosedur</a:t>
            </a:r>
            <a:r>
              <a:rPr lang="en-US" sz="2800" kern="1200" dirty="0" smtClean="0"/>
              <a:t> </a:t>
            </a:r>
            <a:r>
              <a:rPr lang="en-US" sz="2800" kern="1200" dirty="0" err="1" smtClean="0"/>
              <a:t>ini</a:t>
            </a:r>
            <a:r>
              <a:rPr lang="en-US" sz="2800" kern="1200" dirty="0" smtClean="0"/>
              <a:t>}</a:t>
            </a:r>
          </a:p>
          <a:p>
            <a:pPr marL="742950" indent="-742950">
              <a:buNone/>
            </a:pPr>
            <a:r>
              <a:rPr lang="en-US" sz="2800" b="1" u="sng" kern="1200" dirty="0" err="1" smtClean="0"/>
              <a:t>EndProcedure</a:t>
            </a:r>
            <a:endParaRPr lang="en-US" sz="2800" b="1" u="sng" kern="1200" dirty="0" smtClean="0"/>
          </a:p>
        </p:txBody>
      </p:sp>
      <p:pic>
        <p:nvPicPr>
          <p:cNvPr id="6" name="Picture 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51160" y="103682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  <a:hlinkClick r:id="rId3" action="ppaction://hlinksldjump"/>
              </a:rPr>
              <a:t>Parameter Formal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Left Brace 7"/>
          <p:cNvSpPr/>
          <p:nvPr/>
        </p:nvSpPr>
        <p:spPr>
          <a:xfrm rot="16200000" flipH="1">
            <a:off x="7048500" y="266701"/>
            <a:ext cx="380999" cy="2743198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725612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accent1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1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2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AutoShape 5"/>
          <p:cNvSpPr>
            <a:spLocks noChangeArrowheads="1"/>
          </p:cNvSpPr>
          <p:nvPr/>
        </p:nvSpPr>
        <p:spPr bwMode="auto">
          <a:xfrm>
            <a:off x="5732208" y="3276600"/>
            <a:ext cx="2878392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 dirty="0">
              <a:latin typeface="+mn-lt"/>
            </a:endParaRPr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16192" y="152400"/>
            <a:ext cx="8229600" cy="563563"/>
          </a:xfrm>
        </p:spPr>
        <p:txBody>
          <a:bodyPr/>
          <a:lstStyle/>
          <a:p>
            <a:r>
              <a:rPr lang="en-US" sz="3600" dirty="0" smtClean="0">
                <a:cs typeface="Andalus" pitchFamily="18" charset="-78"/>
              </a:rPr>
              <a:t>Parameter Formal</a:t>
            </a:r>
            <a:endParaRPr lang="en-US" sz="3600" dirty="0">
              <a:cs typeface="Andalus" pitchFamily="18" charset="-78"/>
            </a:endParaRPr>
          </a:p>
        </p:txBody>
      </p:sp>
      <p:sp>
        <p:nvSpPr>
          <p:cNvPr id="70665" name="Freeform 9"/>
          <p:cNvSpPr>
            <a:spLocks/>
          </p:cNvSpPr>
          <p:nvPr/>
        </p:nvSpPr>
        <p:spPr bwMode="gray">
          <a:xfrm flipH="1">
            <a:off x="5046408" y="2998788"/>
            <a:ext cx="903287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tint val="31765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1" name="AutoShape 5"/>
          <p:cNvSpPr>
            <a:spLocks noChangeArrowheads="1"/>
          </p:cNvSpPr>
          <p:nvPr/>
        </p:nvSpPr>
        <p:spPr bwMode="auto">
          <a:xfrm>
            <a:off x="1617408" y="3276600"/>
            <a:ext cx="2667000" cy="2209800"/>
          </a:xfrm>
          <a:prstGeom prst="roundRect">
            <a:avLst>
              <a:gd name="adj" fmla="val 16667"/>
            </a:avLst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hangingPunct="0"/>
            <a:endParaRPr lang="en-US">
              <a:latin typeface="Verdana" pitchFamily="34" charset="0"/>
            </a:endParaRP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617408" y="3429000"/>
            <a:ext cx="25146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514350" indent="-514350"/>
            <a:r>
              <a:rPr lang="en-US" sz="2000" b="1" dirty="0" smtClean="0">
                <a:solidFill>
                  <a:srgbClr val="C00000"/>
                </a:solidFill>
                <a:latin typeface="+mn-lt"/>
              </a:rPr>
              <a:t>By value (Input)</a:t>
            </a:r>
          </a:p>
          <a:p>
            <a:pPr eaLnBrk="0" hangingPunct="0"/>
            <a:r>
              <a:rPr lang="en-US" sz="2000" b="1" dirty="0" smtClean="0">
                <a:latin typeface="+mn-lt"/>
              </a:rPr>
              <a:t>{</a:t>
            </a:r>
            <a:r>
              <a:rPr lang="en-US" sz="2000" b="1" dirty="0" err="1" smtClean="0">
                <a:latin typeface="+mn-lt"/>
              </a:rPr>
              <a:t>sebagai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masukan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untuk</a:t>
            </a:r>
            <a:r>
              <a:rPr lang="en-US" sz="2000" b="1" dirty="0" smtClean="0">
                <a:latin typeface="+mn-lt"/>
              </a:rPr>
              <a:t> </a:t>
            </a:r>
            <a:r>
              <a:rPr lang="en-US" sz="2000" b="1" dirty="0" err="1" smtClean="0">
                <a:latin typeface="+mn-lt"/>
              </a:rPr>
              <a:t>subrutin</a:t>
            </a:r>
            <a:r>
              <a:rPr lang="en-US" sz="2000" b="1" dirty="0" smtClean="0">
                <a:latin typeface="+mn-lt"/>
              </a:rPr>
              <a:t>}</a:t>
            </a:r>
            <a:endParaRPr lang="en-US" sz="2000" b="1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sp>
        <p:nvSpPr>
          <p:cNvPr id="70663" name="Freeform 7"/>
          <p:cNvSpPr>
            <a:spLocks/>
          </p:cNvSpPr>
          <p:nvPr/>
        </p:nvSpPr>
        <p:spPr bwMode="gray">
          <a:xfrm>
            <a:off x="4143120" y="2998788"/>
            <a:ext cx="903288" cy="1241425"/>
          </a:xfrm>
          <a:custGeom>
            <a:avLst/>
            <a:gdLst/>
            <a:ahLst/>
            <a:cxnLst>
              <a:cxn ang="0">
                <a:pos x="580" y="0"/>
              </a:cxn>
              <a:cxn ang="0">
                <a:pos x="578" y="90"/>
              </a:cxn>
              <a:cxn ang="0">
                <a:pos x="568" y="174"/>
              </a:cxn>
              <a:cxn ang="0">
                <a:pos x="552" y="252"/>
              </a:cxn>
              <a:cxn ang="0">
                <a:pos x="526" y="324"/>
              </a:cxn>
              <a:cxn ang="0">
                <a:pos x="494" y="390"/>
              </a:cxn>
              <a:cxn ang="0">
                <a:pos x="452" y="450"/>
              </a:cxn>
              <a:cxn ang="0">
                <a:pos x="402" y="508"/>
              </a:cxn>
              <a:cxn ang="0">
                <a:pos x="342" y="560"/>
              </a:cxn>
              <a:cxn ang="0">
                <a:pos x="270" y="610"/>
              </a:cxn>
              <a:cxn ang="0">
                <a:pos x="188" y="656"/>
              </a:cxn>
              <a:cxn ang="0">
                <a:pos x="188" y="798"/>
              </a:cxn>
              <a:cxn ang="0">
                <a:pos x="0" y="514"/>
              </a:cxn>
              <a:cxn ang="0">
                <a:pos x="188" y="230"/>
              </a:cxn>
              <a:cxn ang="0">
                <a:pos x="188" y="372"/>
              </a:cxn>
              <a:cxn ang="0">
                <a:pos x="224" y="368"/>
              </a:cxn>
              <a:cxn ang="0">
                <a:pos x="264" y="356"/>
              </a:cxn>
              <a:cxn ang="0">
                <a:pos x="306" y="336"/>
              </a:cxn>
              <a:cxn ang="0">
                <a:pos x="348" y="310"/>
              </a:cxn>
              <a:cxn ang="0">
                <a:pos x="392" y="280"/>
              </a:cxn>
              <a:cxn ang="0">
                <a:pos x="432" y="246"/>
              </a:cxn>
              <a:cxn ang="0">
                <a:pos x="472" y="208"/>
              </a:cxn>
              <a:cxn ang="0">
                <a:pos x="506" y="166"/>
              </a:cxn>
              <a:cxn ang="0">
                <a:pos x="536" y="124"/>
              </a:cxn>
              <a:cxn ang="0">
                <a:pos x="558" y="82"/>
              </a:cxn>
              <a:cxn ang="0">
                <a:pos x="574" y="40"/>
              </a:cxn>
              <a:cxn ang="0">
                <a:pos x="578" y="0"/>
              </a:cxn>
              <a:cxn ang="0">
                <a:pos x="580" y="0"/>
              </a:cxn>
            </a:cxnLst>
            <a:rect l="0" t="0" r="r" b="b"/>
            <a:pathLst>
              <a:path w="580" h="798">
                <a:moveTo>
                  <a:pt x="580" y="0"/>
                </a:moveTo>
                <a:lnTo>
                  <a:pt x="578" y="90"/>
                </a:lnTo>
                <a:lnTo>
                  <a:pt x="568" y="174"/>
                </a:lnTo>
                <a:lnTo>
                  <a:pt x="552" y="252"/>
                </a:lnTo>
                <a:lnTo>
                  <a:pt x="526" y="324"/>
                </a:lnTo>
                <a:lnTo>
                  <a:pt x="494" y="390"/>
                </a:lnTo>
                <a:lnTo>
                  <a:pt x="452" y="450"/>
                </a:lnTo>
                <a:lnTo>
                  <a:pt x="402" y="508"/>
                </a:lnTo>
                <a:lnTo>
                  <a:pt x="342" y="560"/>
                </a:lnTo>
                <a:lnTo>
                  <a:pt x="270" y="610"/>
                </a:lnTo>
                <a:lnTo>
                  <a:pt x="188" y="656"/>
                </a:lnTo>
                <a:lnTo>
                  <a:pt x="188" y="798"/>
                </a:lnTo>
                <a:lnTo>
                  <a:pt x="0" y="514"/>
                </a:lnTo>
                <a:lnTo>
                  <a:pt x="188" y="230"/>
                </a:lnTo>
                <a:lnTo>
                  <a:pt x="188" y="372"/>
                </a:lnTo>
                <a:lnTo>
                  <a:pt x="224" y="368"/>
                </a:lnTo>
                <a:lnTo>
                  <a:pt x="264" y="356"/>
                </a:lnTo>
                <a:lnTo>
                  <a:pt x="306" y="336"/>
                </a:lnTo>
                <a:lnTo>
                  <a:pt x="348" y="310"/>
                </a:lnTo>
                <a:lnTo>
                  <a:pt x="392" y="280"/>
                </a:lnTo>
                <a:lnTo>
                  <a:pt x="432" y="246"/>
                </a:lnTo>
                <a:lnTo>
                  <a:pt x="472" y="208"/>
                </a:lnTo>
                <a:lnTo>
                  <a:pt x="506" y="166"/>
                </a:lnTo>
                <a:lnTo>
                  <a:pt x="536" y="124"/>
                </a:lnTo>
                <a:lnTo>
                  <a:pt x="558" y="82"/>
                </a:lnTo>
                <a:lnTo>
                  <a:pt x="574" y="40"/>
                </a:lnTo>
                <a:lnTo>
                  <a:pt x="578" y="0"/>
                </a:lnTo>
                <a:lnTo>
                  <a:pt x="580" y="0"/>
                </a:lnTo>
                <a:close/>
              </a:path>
            </a:pathLst>
          </a:cu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tint val="63529"/>
                  <a:invGamma/>
                </a:schemeClr>
              </a:gs>
            </a:gsLst>
            <a:lin ang="0" scaled="1"/>
          </a:gra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AutoShape 8"/>
          <p:cNvSpPr>
            <a:spLocks noChangeAspect="1" noChangeArrowheads="1" noTextEdit="1"/>
          </p:cNvSpPr>
          <p:nvPr/>
        </p:nvSpPr>
        <p:spPr bwMode="gray">
          <a:xfrm flipH="1">
            <a:off x="5343271" y="2995613"/>
            <a:ext cx="90963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3522408" y="1371600"/>
            <a:ext cx="2998788" cy="1601788"/>
            <a:chOff x="1997" y="1314"/>
            <a:chExt cx="1889" cy="1009"/>
          </a:xfrm>
        </p:grpSpPr>
        <p:grpSp>
          <p:nvGrpSpPr>
            <p:cNvPr id="3" name="Group 11"/>
            <p:cNvGrpSpPr>
              <a:grpSpLocks/>
            </p:cNvGrpSpPr>
            <p:nvPr/>
          </p:nvGrpSpPr>
          <p:grpSpPr bwMode="auto">
            <a:xfrm>
              <a:off x="1997" y="1404"/>
              <a:ext cx="1889" cy="919"/>
              <a:chOff x="1973" y="1027"/>
              <a:chExt cx="1926" cy="937"/>
            </a:xfrm>
          </p:grpSpPr>
          <p:sp>
            <p:nvSpPr>
              <p:cNvPr id="70668" name="Oval 12"/>
              <p:cNvSpPr>
                <a:spLocks noChangeArrowheads="1"/>
              </p:cNvSpPr>
              <p:nvPr/>
            </p:nvSpPr>
            <p:spPr bwMode="gray">
              <a:xfrm>
                <a:off x="1994" y="105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48627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669" name="Oval 13"/>
              <p:cNvSpPr>
                <a:spLocks noChangeArrowheads="1"/>
              </p:cNvSpPr>
              <p:nvPr/>
            </p:nvSpPr>
            <p:spPr bwMode="gray">
              <a:xfrm>
                <a:off x="1973" y="1027"/>
                <a:ext cx="1905" cy="907"/>
              </a:xfrm>
              <a:prstGeom prst="ellipse">
                <a:avLst/>
              </a:prstGeom>
              <a:gradFill rotWithShape="1">
                <a:gsLst>
                  <a:gs pos="0">
                    <a:schemeClr val="hlink">
                      <a:gamma/>
                      <a:tint val="44314"/>
                      <a:invGamma/>
                    </a:schemeClr>
                  </a:gs>
                  <a:gs pos="100000">
                    <a:schemeClr val="hlink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0670" name="Oval 14"/>
            <p:cNvSpPr>
              <a:spLocks noChangeArrowheads="1"/>
            </p:cNvSpPr>
            <p:nvPr/>
          </p:nvSpPr>
          <p:spPr bwMode="gray">
            <a:xfrm>
              <a:off x="2086" y="1314"/>
              <a:ext cx="1691" cy="845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100000">
                  <a:schemeClr val="accent1"/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1" name="Oval 15"/>
            <p:cNvSpPr>
              <a:spLocks noChangeArrowheads="1"/>
            </p:cNvSpPr>
            <p:nvPr/>
          </p:nvSpPr>
          <p:spPr bwMode="gray">
            <a:xfrm>
              <a:off x="2108" y="1319"/>
              <a:ext cx="1650" cy="8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4902"/>
                    <a:invGamma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2" name="Oval 16"/>
            <p:cNvSpPr>
              <a:spLocks noChangeArrowheads="1"/>
            </p:cNvSpPr>
            <p:nvPr/>
          </p:nvSpPr>
          <p:spPr bwMode="gray">
            <a:xfrm>
              <a:off x="2125" y="1327"/>
              <a:ext cx="1570" cy="770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shade val="79216"/>
                    <a:invGamma/>
                  </a:schemeClr>
                </a:gs>
                <a:gs pos="100000">
                  <a:schemeClr val="accent1">
                    <a:alpha val="4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  <p:sp>
          <p:nvSpPr>
            <p:cNvPr id="70673" name="Oval 17"/>
            <p:cNvSpPr>
              <a:spLocks noChangeArrowheads="1"/>
            </p:cNvSpPr>
            <p:nvPr/>
          </p:nvSpPr>
          <p:spPr bwMode="gray">
            <a:xfrm>
              <a:off x="2208" y="1344"/>
              <a:ext cx="1382" cy="624"/>
            </a:xfrm>
            <a:prstGeom prst="ellipse">
              <a:avLst/>
            </a:prstGeom>
            <a:gradFill rotWithShape="1">
              <a:gsLst>
                <a:gs pos="0">
                  <a:schemeClr val="accent1">
                    <a:gamma/>
                    <a:tint val="0"/>
                    <a:invGamma/>
                  </a:schemeClr>
                </a:gs>
                <a:gs pos="100000">
                  <a:schemeClr val="accent1">
                    <a:alpha val="38000"/>
                  </a:schemeClr>
                </a:gs>
              </a:gsLst>
              <a:lin ang="27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vert="eaVert" wrap="none" anchor="ctr"/>
            <a:lstStyle/>
            <a:p>
              <a:endParaRPr lang="en-US"/>
            </a:p>
          </p:txBody>
        </p:sp>
      </p:grp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153706" y="1512633"/>
            <a:ext cx="1693092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 smtClean="0">
                <a:solidFill>
                  <a:srgbClr val="000099"/>
                </a:solidFill>
                <a:latin typeface="+mn-lt"/>
              </a:rPr>
              <a:t>Parameter</a:t>
            </a:r>
          </a:p>
          <a:p>
            <a:pPr algn="ctr" eaLnBrk="0" hangingPunct="0"/>
            <a:r>
              <a:rPr lang="en-US" b="1" dirty="0" smtClean="0">
                <a:solidFill>
                  <a:srgbClr val="000099"/>
                </a:solidFill>
                <a:latin typeface="+mn-lt"/>
              </a:rPr>
              <a:t>Formal</a:t>
            </a:r>
            <a:endParaRPr lang="en-US" sz="1400" dirty="0">
              <a:solidFill>
                <a:srgbClr val="000099"/>
              </a:solidFill>
              <a:latin typeface="+mn-lt"/>
            </a:endParaRPr>
          </a:p>
        </p:txBody>
      </p:sp>
      <p:sp>
        <p:nvSpPr>
          <p:cNvPr id="25" name="Text Box 6"/>
          <p:cNvSpPr txBox="1">
            <a:spLocks noChangeArrowheads="1"/>
          </p:cNvSpPr>
          <p:nvPr/>
        </p:nvSpPr>
        <p:spPr bwMode="auto">
          <a:xfrm>
            <a:off x="5884608" y="3352800"/>
            <a:ext cx="2595562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+mn-lt"/>
              </a:rPr>
              <a:t>By reference 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(Output, </a:t>
            </a:r>
            <a:r>
              <a:rPr lang="en-US" sz="1800" b="1" dirty="0" err="1" smtClean="0">
                <a:solidFill>
                  <a:srgbClr val="C00000"/>
                </a:solidFill>
                <a:latin typeface="+mn-lt"/>
              </a:rPr>
              <a:t>Input/Output</a:t>
            </a:r>
            <a:r>
              <a:rPr lang="en-US" sz="1800" b="1" dirty="0" smtClean="0">
                <a:solidFill>
                  <a:srgbClr val="C00000"/>
                </a:solidFill>
                <a:latin typeface="+mn-lt"/>
              </a:rPr>
              <a:t>)</a:t>
            </a:r>
          </a:p>
          <a:p>
            <a:pPr eaLnBrk="0" hangingPunct="0"/>
            <a:r>
              <a:rPr lang="en-US" sz="1800" b="1" dirty="0" smtClean="0">
                <a:latin typeface="+mn-lt"/>
              </a:rPr>
              <a:t>{</a:t>
            </a:r>
            <a:r>
              <a:rPr lang="en-US" sz="1800" b="1" dirty="0" err="1" smtClean="0">
                <a:latin typeface="+mn-lt"/>
              </a:rPr>
              <a:t>sebagai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keluaran</a:t>
            </a:r>
            <a:r>
              <a:rPr lang="en-US" sz="1800" b="1" dirty="0" smtClean="0">
                <a:latin typeface="+mn-lt"/>
              </a:rPr>
              <a:t>, </a:t>
            </a:r>
            <a:r>
              <a:rPr lang="en-US" sz="1800" b="1" dirty="0" err="1" smtClean="0">
                <a:latin typeface="+mn-lt"/>
              </a:rPr>
              <a:t>atau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sebagai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masukkan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dan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kemudian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dikeluarkan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oleh</a:t>
            </a:r>
            <a:r>
              <a:rPr lang="en-US" sz="1800" b="1" dirty="0" smtClean="0">
                <a:latin typeface="+mn-lt"/>
              </a:rPr>
              <a:t> </a:t>
            </a:r>
            <a:r>
              <a:rPr lang="en-US" sz="1800" b="1" dirty="0" err="1" smtClean="0">
                <a:latin typeface="+mn-lt"/>
              </a:rPr>
              <a:t>subrutin</a:t>
            </a:r>
            <a:r>
              <a:rPr lang="en-US" sz="1800" b="1" dirty="0" smtClean="0">
                <a:latin typeface="+mn-lt"/>
              </a:rPr>
              <a:t>}</a:t>
            </a:r>
            <a:endParaRPr lang="en-US" sz="1800" b="1" dirty="0">
              <a:solidFill>
                <a:srgbClr val="000099"/>
              </a:solidFill>
              <a:latin typeface="+mn-lt"/>
              <a:cs typeface="Andalus" pitchFamily="18" charset="-78"/>
            </a:endParaRPr>
          </a:p>
        </p:txBody>
      </p:sp>
      <p:pic>
        <p:nvPicPr>
          <p:cNvPr id="26" name="Picture 25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06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0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70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70658" grpId="0"/>
      <p:bldP spid="70665" grpId="0" animBg="1"/>
      <p:bldP spid="70661" grpId="0" animBg="1"/>
      <p:bldP spid="70662" grpId="0"/>
      <p:bldP spid="70663" grpId="0" animBg="1"/>
      <p:bldP spid="7067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914400"/>
            <a:ext cx="7772400" cy="5181600"/>
          </a:xfrm>
        </p:spPr>
        <p:txBody>
          <a:bodyPr/>
          <a:lstStyle/>
          <a:p>
            <a:pPr>
              <a:buNone/>
            </a:pPr>
            <a:r>
              <a:rPr lang="en-US" sz="2400" b="1" kern="1200" dirty="0" smtClean="0"/>
              <a:t>Menjumlahkan_Angka_1_sampai_10</a:t>
            </a:r>
          </a:p>
          <a:p>
            <a:pPr>
              <a:buNone/>
            </a:pPr>
            <a:r>
              <a:rPr lang="en-US" sz="2400" b="1" kern="1200" dirty="0" smtClean="0"/>
              <a:t>{I.S.  : </a:t>
            </a:r>
          </a:p>
          <a:p>
            <a:pPr marL="974725" indent="-974725">
              <a:buNone/>
            </a:pPr>
            <a:r>
              <a:rPr lang="en-US" sz="2400" b="1" kern="1200" dirty="0" smtClean="0"/>
              <a:t>{F.S. :</a:t>
            </a:r>
          </a:p>
          <a:p>
            <a:pPr marL="974725" indent="-974725">
              <a:buNone/>
            </a:pPr>
            <a:r>
              <a:rPr lang="en-US" sz="2400" b="1" u="sng" kern="1200" dirty="0" err="1" smtClean="0"/>
              <a:t>Kamus</a:t>
            </a:r>
            <a:r>
              <a:rPr lang="en-US" sz="2400" b="1" kern="1200" dirty="0" smtClean="0"/>
              <a:t>:</a:t>
            </a:r>
          </a:p>
          <a:p>
            <a:pPr marL="974725" indent="-974725">
              <a:buNone/>
            </a:pPr>
            <a:endParaRPr lang="en-US" sz="2400" b="1" u="sng" kern="1200" dirty="0" smtClean="0"/>
          </a:p>
          <a:p>
            <a:pPr marL="974725" indent="-974725">
              <a:buNone/>
            </a:pPr>
            <a:r>
              <a:rPr lang="en-US" sz="2400" b="1" u="sng" kern="1200" dirty="0" err="1" smtClean="0"/>
              <a:t>Algoritma</a:t>
            </a:r>
            <a:r>
              <a:rPr lang="en-US" sz="2400" b="1" kern="1200" dirty="0" smtClean="0"/>
              <a:t>:</a:t>
            </a:r>
          </a:p>
          <a:p>
            <a:pPr marL="974725" indent="-974725">
              <a:buNone/>
            </a:pPr>
            <a:r>
              <a:rPr lang="en-US" sz="2400" b="1" kern="1200" dirty="0" smtClean="0"/>
              <a:t>    S </a:t>
            </a:r>
            <a:r>
              <a:rPr lang="en-US" sz="2400" b="1" kern="1200" dirty="0" smtClean="0">
                <a:sym typeface="Wingdings" pitchFamily="2" charset="2"/>
              </a:rPr>
              <a:t> 0</a:t>
            </a:r>
            <a:endParaRPr lang="en-US" sz="2400" b="1" kern="1200" dirty="0" smtClean="0"/>
          </a:p>
          <a:p>
            <a:pPr marL="974725" indent="-974725">
              <a:buNone/>
            </a:pPr>
            <a:r>
              <a:rPr lang="en-US" sz="2400" b="1" kern="1200" dirty="0" smtClean="0"/>
              <a:t>    </a:t>
            </a:r>
            <a:r>
              <a:rPr lang="en-US" sz="2400" b="1" u="sng" kern="1200" dirty="0" smtClean="0"/>
              <a:t>for</a:t>
            </a:r>
            <a:r>
              <a:rPr lang="en-US" sz="2400" b="1" kern="1200" dirty="0" smtClean="0"/>
              <a:t>   </a:t>
            </a:r>
            <a:r>
              <a:rPr lang="en-US" sz="2400" b="1" kern="1200" dirty="0" err="1" smtClean="0"/>
              <a:t>i</a:t>
            </a:r>
            <a:r>
              <a:rPr lang="en-US" sz="2400" b="1" kern="1200" dirty="0" smtClean="0"/>
              <a:t>  </a:t>
            </a:r>
            <a:r>
              <a:rPr lang="en-US" sz="2400" b="1" kern="1200" dirty="0" smtClean="0">
                <a:sym typeface="Wingdings" pitchFamily="2" charset="2"/>
              </a:rPr>
              <a:t>  1  </a:t>
            </a:r>
            <a:r>
              <a:rPr lang="en-US" sz="2400" b="1" u="sng" kern="1200" dirty="0" smtClean="0">
                <a:sym typeface="Wingdings" pitchFamily="2" charset="2"/>
              </a:rPr>
              <a:t>to</a:t>
            </a:r>
            <a:r>
              <a:rPr lang="en-US" sz="2400" b="1" kern="1200" dirty="0" smtClean="0">
                <a:sym typeface="Wingdings" pitchFamily="2" charset="2"/>
              </a:rPr>
              <a:t>  10  </a:t>
            </a:r>
            <a:r>
              <a:rPr lang="en-US" sz="2400" b="1" u="sng" kern="1200" dirty="0" smtClean="0">
                <a:sym typeface="Wingdings" pitchFamily="2" charset="2"/>
              </a:rPr>
              <a:t>do</a:t>
            </a: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    S    S  +  </a:t>
            </a:r>
            <a:r>
              <a:rPr lang="en-US" sz="2400" b="1" kern="1200" dirty="0" err="1" smtClean="0">
                <a:sym typeface="Wingdings" pitchFamily="2" charset="2"/>
              </a:rPr>
              <a:t>i</a:t>
            </a:r>
            <a:endParaRPr lang="en-US" sz="2400" b="1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err="1" smtClean="0">
                <a:sym typeface="Wingdings" pitchFamily="2" charset="2"/>
              </a:rPr>
              <a:t>endfor</a:t>
            </a:r>
            <a:endParaRPr lang="en-US" sz="2400" b="1" u="sng" kern="1200" dirty="0" smtClean="0">
              <a:sym typeface="Wingdings" pitchFamily="2" charset="2"/>
            </a:endParaRPr>
          </a:p>
          <a:p>
            <a:pPr marL="974725" indent="-974725">
              <a:buNone/>
            </a:pPr>
            <a:r>
              <a:rPr lang="en-US" sz="2400" b="1" kern="1200" dirty="0" smtClean="0">
                <a:sym typeface="Wingdings" pitchFamily="2" charset="2"/>
              </a:rPr>
              <a:t>    </a:t>
            </a:r>
            <a:r>
              <a:rPr lang="en-US" sz="2400" b="1" u="sng" kern="1200" dirty="0" smtClean="0">
                <a:sym typeface="Wingdings" pitchFamily="2" charset="2"/>
              </a:rPr>
              <a:t>output</a:t>
            </a:r>
            <a:r>
              <a:rPr lang="en-US" sz="2400" b="1" kern="1200" dirty="0" smtClean="0">
                <a:sym typeface="Wingdings" pitchFamily="2" charset="2"/>
              </a:rPr>
              <a:t>(S)        </a:t>
            </a:r>
            <a:endParaRPr lang="en-US" sz="2400" b="1" kern="1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2209800" y="1352847"/>
            <a:ext cx="61298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latin typeface="+mn-lt"/>
                <a:cs typeface="Arial" pitchFamily="34" charset="0"/>
              </a:rPr>
              <a:t>harga</a:t>
            </a:r>
            <a:r>
              <a:rPr lang="en-US" b="1" dirty="0" smtClean="0">
                <a:latin typeface="+mn-lt"/>
                <a:cs typeface="Arial" pitchFamily="34" charset="0"/>
              </a:rPr>
              <a:t> </a:t>
            </a:r>
            <a:r>
              <a:rPr lang="en-US" b="1" dirty="0" err="1" smtClean="0">
                <a:latin typeface="+mn-lt"/>
                <a:cs typeface="Arial" pitchFamily="34" charset="0"/>
              </a:rPr>
              <a:t>pencacah</a:t>
            </a:r>
            <a:r>
              <a:rPr lang="en-US" b="1" dirty="0" smtClean="0">
                <a:latin typeface="+mn-lt"/>
                <a:cs typeface="Arial" pitchFamily="34" charset="0"/>
              </a:rPr>
              <a:t> (</a:t>
            </a:r>
            <a:r>
              <a:rPr lang="en-US" b="1" dirty="0" err="1" smtClean="0">
                <a:latin typeface="+mn-lt"/>
                <a:cs typeface="Arial" pitchFamily="34" charset="0"/>
              </a:rPr>
              <a:t>i</a:t>
            </a:r>
            <a:r>
              <a:rPr lang="en-US" b="1" dirty="0" smtClean="0">
                <a:latin typeface="+mn-lt"/>
                <a:cs typeface="Arial" pitchFamily="34" charset="0"/>
              </a:rPr>
              <a:t>) = 10}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1785268"/>
            <a:ext cx="6705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latin typeface="+mn-lt"/>
              </a:rPr>
              <a:t>menampilkan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hasil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penjumlahan</a:t>
            </a:r>
            <a:r>
              <a:rPr lang="en-US" b="1" dirty="0" smtClean="0">
                <a:latin typeface="+mn-lt"/>
              </a:rPr>
              <a:t> 1+2+..+10}</a:t>
            </a:r>
            <a:endParaRPr lang="en-US" b="1" dirty="0"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660" y="2695576"/>
            <a:ext cx="74051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00300" indent="-2400300">
              <a:buNone/>
            </a:pPr>
            <a:r>
              <a:rPr lang="en-US" b="1" dirty="0" smtClean="0">
                <a:latin typeface="+mn-lt"/>
              </a:rPr>
              <a:t>S, </a:t>
            </a:r>
            <a:r>
              <a:rPr lang="en-US" b="1" dirty="0" err="1" smtClean="0">
                <a:latin typeface="+mn-lt"/>
              </a:rPr>
              <a:t>i</a:t>
            </a:r>
            <a:r>
              <a:rPr lang="en-US" b="1" dirty="0" smtClean="0">
                <a:latin typeface="+mn-lt"/>
              </a:rPr>
              <a:t>  : </a:t>
            </a:r>
            <a:r>
              <a:rPr lang="en-US" b="1" u="sng" dirty="0" smtClean="0">
                <a:latin typeface="+mn-lt"/>
              </a:rPr>
              <a:t>integer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                   {S : </a:t>
            </a:r>
            <a:r>
              <a:rPr lang="en-US" b="1" dirty="0" err="1" smtClean="0">
                <a:latin typeface="+mn-lt"/>
              </a:rPr>
              <a:t>hasil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penjumlahan</a:t>
            </a:r>
            <a:r>
              <a:rPr lang="en-US" b="1" dirty="0" smtClean="0">
                <a:latin typeface="+mn-lt"/>
              </a:rPr>
              <a:t>}</a:t>
            </a:r>
            <a:endParaRPr lang="en-US" b="1" u="sng" dirty="0" smtClean="0">
              <a:latin typeface="+mn-lt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673884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9200" y="9144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895600" y="929390"/>
            <a:ext cx="16002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Hitung_S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19200" y="26670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495800" y="914400"/>
            <a:ext cx="518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20650" marR="0" lvl="0" indent="-1206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lang="en-US" dirty="0" smtClean="0">
                <a:latin typeface="+mn-lt"/>
              </a:rPr>
              <a:t> </a:t>
            </a:r>
            <a:r>
              <a:rPr lang="en-US" b="1" u="sng" dirty="0" smtClean="0">
                <a:solidFill>
                  <a:srgbClr val="00B050"/>
                </a:solidFill>
                <a:latin typeface="+mn-lt"/>
              </a:rPr>
              <a:t>Output</a:t>
            </a:r>
            <a:r>
              <a:rPr lang="en-US" dirty="0" smtClean="0">
                <a:latin typeface="+mn-lt"/>
              </a:rPr>
              <a:t>  </a:t>
            </a:r>
            <a:r>
              <a:rPr lang="en-US" b="1" dirty="0">
                <a:latin typeface="+mn-lt"/>
              </a:rPr>
              <a:t>S</a:t>
            </a:r>
            <a:r>
              <a:rPr lang="en-US" b="1" dirty="0" smtClean="0">
                <a:latin typeface="+mn-lt"/>
              </a:rPr>
              <a:t> : integer</a:t>
            </a:r>
            <a:r>
              <a:rPr lang="en-US" dirty="0" smtClean="0">
                <a:latin typeface="+mn-lt"/>
              </a:rPr>
              <a:t>)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2133600" y="1600200"/>
            <a:ext cx="7924800" cy="490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menghasilkan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hasil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penjumlahan</a:t>
            </a:r>
            <a:r>
              <a:rPr lang="en-US" b="1" dirty="0">
                <a:latin typeface="+mn-lt"/>
              </a:rPr>
              <a:t> </a:t>
            </a:r>
            <a:r>
              <a:rPr lang="en-US" b="1" dirty="0" smtClean="0">
                <a:latin typeface="+mn-lt"/>
              </a:rPr>
              <a:t>S= 1+2+..+10}</a:t>
            </a:r>
            <a:r>
              <a:rPr kumimoji="0" lang="en-US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2133600" y="1312277"/>
            <a:ext cx="7620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lang="en-US" b="1" dirty="0" err="1" smtClean="0">
                <a:latin typeface="+mn-lt"/>
                <a:cs typeface="Arial" pitchFamily="34" charset="0"/>
              </a:rPr>
              <a:t>diberikan</a:t>
            </a:r>
            <a:r>
              <a:rPr lang="en-US" b="1" dirty="0" smtClean="0"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latin typeface="+mn-lt"/>
                <a:cs typeface="Arial" pitchFamily="34" charset="0"/>
              </a:rPr>
              <a:t>harga</a:t>
            </a:r>
            <a:r>
              <a:rPr lang="en-US" b="1" dirty="0">
                <a:latin typeface="+mn-lt"/>
                <a:cs typeface="Arial" pitchFamily="34" charset="0"/>
              </a:rPr>
              <a:t> </a:t>
            </a:r>
            <a:r>
              <a:rPr lang="en-US" b="1" dirty="0" err="1">
                <a:latin typeface="+mn-lt"/>
                <a:cs typeface="Arial" pitchFamily="34" charset="0"/>
              </a:rPr>
              <a:t>pencacah</a:t>
            </a:r>
            <a:r>
              <a:rPr lang="en-US" b="1" dirty="0">
                <a:latin typeface="+mn-lt"/>
                <a:cs typeface="Arial" pitchFamily="34" charset="0"/>
              </a:rPr>
              <a:t> (</a:t>
            </a:r>
            <a:r>
              <a:rPr lang="en-US" b="1" dirty="0" err="1">
                <a:latin typeface="+mn-lt"/>
                <a:cs typeface="Arial" pitchFamily="34" charset="0"/>
              </a:rPr>
              <a:t>i</a:t>
            </a:r>
            <a:r>
              <a:rPr lang="en-US" b="1" dirty="0">
                <a:latin typeface="+mn-lt"/>
                <a:cs typeface="Arial" pitchFamily="34" charset="0"/>
              </a:rPr>
              <a:t>) = 10</a:t>
            </a:r>
            <a:r>
              <a:rPr lang="en-US" b="1" dirty="0" smtClean="0">
                <a:latin typeface="+mn-lt"/>
              </a:rPr>
              <a:t>}</a:t>
            </a:r>
            <a:endParaRPr kumimoji="0" lang="en-US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19200" y="19050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u="sng" dirty="0" err="1" smtClean="0">
                <a:latin typeface="+mn-lt"/>
              </a:rPr>
              <a:t>Kamus</a:t>
            </a:r>
            <a:r>
              <a:rPr lang="en-US" b="1" u="sng" dirty="0" smtClean="0">
                <a:latin typeface="+mn-lt"/>
              </a:rPr>
              <a:t>: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143000" y="3048000"/>
            <a:ext cx="5562600" cy="312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974725" indent="-517525">
              <a:buNone/>
            </a:pPr>
            <a:r>
              <a:rPr lang="en-US" b="1" dirty="0" smtClean="0">
                <a:latin typeface="+mn-lt"/>
              </a:rPr>
              <a:t>S </a:t>
            </a:r>
            <a:r>
              <a:rPr lang="en-US" b="1" dirty="0">
                <a:latin typeface="+mn-lt"/>
                <a:sym typeface="Wingdings" pitchFamily="2" charset="2"/>
              </a:rPr>
              <a:t> 0</a:t>
            </a:r>
            <a:endParaRPr lang="en-US" b="1" dirty="0">
              <a:latin typeface="+mn-lt"/>
            </a:endParaRPr>
          </a:p>
          <a:p>
            <a:pPr marL="974725" indent="-517525">
              <a:buNone/>
            </a:pPr>
            <a:r>
              <a:rPr lang="en-US" b="1" u="sng" dirty="0" smtClean="0">
                <a:latin typeface="+mn-lt"/>
              </a:rPr>
              <a:t>for</a:t>
            </a:r>
            <a:r>
              <a:rPr lang="en-US" b="1" dirty="0" smtClean="0">
                <a:latin typeface="+mn-lt"/>
              </a:rPr>
              <a:t>   </a:t>
            </a:r>
            <a:r>
              <a:rPr lang="en-US" b="1" dirty="0" err="1">
                <a:latin typeface="+mn-lt"/>
              </a:rPr>
              <a:t>i</a:t>
            </a:r>
            <a:r>
              <a:rPr lang="en-US" b="1" dirty="0">
                <a:latin typeface="+mn-lt"/>
              </a:rPr>
              <a:t>  </a:t>
            </a:r>
            <a:r>
              <a:rPr lang="en-US" b="1" dirty="0">
                <a:latin typeface="+mn-lt"/>
                <a:sym typeface="Wingdings" pitchFamily="2" charset="2"/>
              </a:rPr>
              <a:t>  1  </a:t>
            </a:r>
            <a:r>
              <a:rPr lang="en-US" b="1" u="sng" dirty="0">
                <a:latin typeface="+mn-lt"/>
                <a:sym typeface="Wingdings" pitchFamily="2" charset="2"/>
              </a:rPr>
              <a:t>to</a:t>
            </a:r>
            <a:r>
              <a:rPr lang="en-US" b="1" dirty="0">
                <a:latin typeface="+mn-lt"/>
                <a:sym typeface="Wingdings" pitchFamily="2" charset="2"/>
              </a:rPr>
              <a:t>  10  </a:t>
            </a:r>
            <a:r>
              <a:rPr lang="en-US" b="1" u="sng" dirty="0">
                <a:latin typeface="+mn-lt"/>
                <a:sym typeface="Wingdings" pitchFamily="2" charset="2"/>
              </a:rPr>
              <a:t>do</a:t>
            </a:r>
          </a:p>
          <a:p>
            <a:pPr marL="974725" indent="-517525">
              <a:buNone/>
            </a:pPr>
            <a:r>
              <a:rPr lang="en-US" b="1" dirty="0">
                <a:latin typeface="+mn-lt"/>
                <a:sym typeface="Wingdings" pitchFamily="2" charset="2"/>
              </a:rPr>
              <a:t>      </a:t>
            </a:r>
            <a:r>
              <a:rPr lang="en-US" b="1" dirty="0" smtClean="0">
                <a:latin typeface="+mn-lt"/>
                <a:sym typeface="Wingdings" pitchFamily="2" charset="2"/>
              </a:rPr>
              <a:t>S  </a:t>
            </a:r>
            <a:r>
              <a:rPr lang="en-US" b="1" dirty="0">
                <a:latin typeface="+mn-lt"/>
                <a:sym typeface="Wingdings" pitchFamily="2" charset="2"/>
              </a:rPr>
              <a:t>  S  +  </a:t>
            </a:r>
            <a:r>
              <a:rPr lang="en-US" b="1" dirty="0" err="1">
                <a:latin typeface="+mn-lt"/>
                <a:sym typeface="Wingdings" pitchFamily="2" charset="2"/>
              </a:rPr>
              <a:t>i</a:t>
            </a:r>
            <a:endParaRPr lang="en-US" b="1" dirty="0">
              <a:latin typeface="+mn-lt"/>
              <a:sym typeface="Wingdings" pitchFamily="2" charset="2"/>
            </a:endParaRPr>
          </a:p>
          <a:p>
            <a:pPr marL="974725" indent="-517525">
              <a:buNone/>
            </a:pPr>
            <a:r>
              <a:rPr lang="en-US" b="1" u="sng" dirty="0" err="1" smtClean="0">
                <a:latin typeface="+mn-lt"/>
                <a:sym typeface="Wingdings" pitchFamily="2" charset="2"/>
              </a:rPr>
              <a:t>endfor</a:t>
            </a:r>
            <a:endParaRPr lang="en-US" b="1" u="sng" dirty="0">
              <a:latin typeface="+mn-lt"/>
              <a:sym typeface="Wingdings" pitchFamily="2" charset="2"/>
            </a:endParaRPr>
          </a:p>
          <a:p>
            <a:pPr marL="974725" indent="-517525">
              <a:buNone/>
            </a:pPr>
            <a:r>
              <a:rPr lang="en-US" sz="1800" b="1" dirty="0">
                <a:latin typeface="+mn-lt"/>
                <a:sym typeface="Wingdings" pitchFamily="2" charset="2"/>
              </a:rPr>
              <a:t>    </a:t>
            </a: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143000" y="46482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143000" y="2286000"/>
            <a:ext cx="5029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 smtClean="0">
                <a:latin typeface="+mn-lt"/>
                <a:sym typeface="Wingdings" pitchFamily="2" charset="2"/>
              </a:rPr>
              <a:t>i</a:t>
            </a:r>
            <a:r>
              <a:rPr lang="en-US" dirty="0" smtClean="0">
                <a:latin typeface="+mn-lt"/>
                <a:sym typeface="Wingdings" pitchFamily="2" charset="2"/>
              </a:rPr>
              <a:t>   :  </a:t>
            </a:r>
            <a:r>
              <a:rPr lang="en-US" b="1" u="sng" dirty="0" smtClean="0">
                <a:latin typeface="+mn-lt"/>
                <a:sym typeface="Wingdings" pitchFamily="2" charset="2"/>
              </a:rPr>
              <a:t>integer</a:t>
            </a:r>
            <a:r>
              <a:rPr lang="en-US" dirty="0" smtClean="0">
                <a:latin typeface="+mn-lt"/>
                <a:sym typeface="Wingdings" pitchFamily="2" charset="2"/>
              </a:rPr>
              <a:t>     {</a:t>
            </a:r>
            <a:r>
              <a:rPr lang="en-US" dirty="0" err="1" smtClean="0">
                <a:latin typeface="+mn-lt"/>
                <a:sym typeface="Wingdings" pitchFamily="2" charset="2"/>
              </a:rPr>
              <a:t>pencacah</a:t>
            </a:r>
            <a:r>
              <a:rPr lang="en-US" dirty="0" smtClean="0">
                <a:latin typeface="+mn-lt"/>
                <a:sym typeface="Wingdings" pitchFamily="2" charset="2"/>
              </a:rPr>
              <a:t>}</a:t>
            </a:r>
            <a:endParaRPr kumimoji="0" lang="en-U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5284433" y="1302140"/>
            <a:ext cx="506767" cy="1745860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048250" y="2859226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  <a:latin typeface="+mn-lt"/>
              </a:rPr>
              <a:t>Parameter by Reference</a:t>
            </a:r>
            <a:endParaRPr lang="en-US" b="1" dirty="0">
              <a:solidFill>
                <a:srgbClr val="00B050"/>
              </a:solidFill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72201" y="2371635"/>
            <a:ext cx="28955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0070C0"/>
                </a:solidFill>
                <a:latin typeface="+mn-lt"/>
              </a:rPr>
              <a:t>Parameter Formal</a:t>
            </a:r>
            <a:endParaRPr lang="en-US" b="1" dirty="0">
              <a:solidFill>
                <a:srgbClr val="0070C0"/>
              </a:solidFill>
              <a:latin typeface="+mn-lt"/>
            </a:endParaRPr>
          </a:p>
        </p:txBody>
      </p:sp>
      <p:cxnSp>
        <p:nvCxnSpPr>
          <p:cNvPr id="19" name="Straight Arrow Connector 18"/>
          <p:cNvCxnSpPr>
            <a:stCxn id="20" idx="1"/>
          </p:cNvCxnSpPr>
          <p:nvPr/>
        </p:nvCxnSpPr>
        <p:spPr>
          <a:xfrm>
            <a:off x="6093710" y="1371599"/>
            <a:ext cx="1656288" cy="990600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Left Brace 19"/>
          <p:cNvSpPr/>
          <p:nvPr/>
        </p:nvSpPr>
        <p:spPr>
          <a:xfrm rot="16200000">
            <a:off x="5991226" y="-123827"/>
            <a:ext cx="152400" cy="2838452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22" name="Content Placeholder 3"/>
          <p:cNvSpPr txBox="1">
            <a:spLocks/>
          </p:cNvSpPr>
          <p:nvPr/>
        </p:nvSpPr>
        <p:spPr bwMode="auto">
          <a:xfrm>
            <a:off x="1219200" y="1295400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+mn-lt"/>
                <a:sym typeface="Wingdings" pitchFamily="2" charset="2"/>
              </a:rPr>
              <a:t>{I.S. :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3" name="Content Placeholder 3"/>
          <p:cNvSpPr txBox="1">
            <a:spLocks/>
          </p:cNvSpPr>
          <p:nvPr/>
        </p:nvSpPr>
        <p:spPr bwMode="auto">
          <a:xfrm>
            <a:off x="1219200" y="1597625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>
                <a:latin typeface="+mn-lt"/>
                <a:sym typeface="Wingdings" pitchFamily="2" charset="2"/>
              </a:rPr>
              <a:t>{F.S. :</a:t>
            </a:r>
            <a:endParaRPr kumimoji="0" lang="en-US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30981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  <p:bldP spid="18" grpId="0"/>
      <p:bldP spid="20" grpId="0" animBg="1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Contoh</a:t>
            </a:r>
            <a:r>
              <a:rPr lang="en-US" b="1" dirty="0"/>
              <a:t> </a:t>
            </a:r>
            <a:r>
              <a:rPr lang="en-US" b="1" dirty="0" err="1" smtClean="0"/>
              <a:t>Prosedur</a:t>
            </a:r>
            <a:endParaRPr lang="en-US" dirty="0"/>
          </a:p>
        </p:txBody>
      </p:sp>
      <p:sp>
        <p:nvSpPr>
          <p:cNvPr id="4" name="Content Placeholder 3"/>
          <p:cNvSpPr txBox="1">
            <a:spLocks/>
          </p:cNvSpPr>
          <p:nvPr/>
        </p:nvSpPr>
        <p:spPr bwMode="auto">
          <a:xfrm>
            <a:off x="1214437" y="990600"/>
            <a:ext cx="2209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Procedure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3"/>
          <p:cNvSpPr txBox="1">
            <a:spLocks/>
          </p:cNvSpPr>
          <p:nvPr/>
        </p:nvSpPr>
        <p:spPr bwMode="auto">
          <a:xfrm>
            <a:off x="2819400" y="990600"/>
            <a:ext cx="29718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Tampil_S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3"/>
          <p:cNvSpPr txBox="1">
            <a:spLocks/>
          </p:cNvSpPr>
          <p:nvPr/>
        </p:nvSpPr>
        <p:spPr bwMode="auto">
          <a:xfrm>
            <a:off x="1233485" y="3657600"/>
            <a:ext cx="77724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Algoritma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  <a:sym typeface="Wingdings" pitchFamily="2" charset="2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 bwMode="auto">
          <a:xfrm>
            <a:off x="4419601" y="990600"/>
            <a:ext cx="3733800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(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+mn-lt"/>
              </a:rPr>
              <a:t>Input</a:t>
            </a:r>
            <a:r>
              <a:rPr kumimoji="0" lang="en-US" sz="2200" b="1" i="0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 </a:t>
            </a:r>
            <a:r>
              <a:rPr lang="en-US" sz="2200" dirty="0" smtClean="0">
                <a:latin typeface="+mn-lt"/>
              </a:rPr>
              <a:t>S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US" sz="2200" dirty="0" smtClean="0">
                <a:latin typeface="+mn-lt"/>
              </a:rPr>
              <a:t>: </a:t>
            </a:r>
            <a:r>
              <a:rPr lang="en-US" sz="2200" b="1" u="sng" dirty="0" smtClean="0">
                <a:latin typeface="+mn-lt"/>
              </a:rPr>
              <a:t>integer</a:t>
            </a:r>
            <a:r>
              <a:rPr lang="en-US" sz="2200" dirty="0" smtClean="0">
                <a:latin typeface="+mn-lt"/>
              </a:rPr>
              <a:t>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Content Placeholder 3"/>
          <p:cNvSpPr txBox="1">
            <a:spLocks/>
          </p:cNvSpPr>
          <p:nvPr/>
        </p:nvSpPr>
        <p:spPr bwMode="auto">
          <a:xfrm>
            <a:off x="2128837" y="2057400"/>
            <a:ext cx="815816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defRPr/>
            </a:pPr>
            <a:r>
              <a:rPr kumimoji="0" lang="en-US" sz="22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menampilkan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r>
              <a:rPr lang="en-US" sz="2200" b="1" dirty="0" err="1">
                <a:latin typeface="+mn-lt"/>
              </a:rPr>
              <a:t>hasil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err="1">
                <a:latin typeface="+mn-lt"/>
              </a:rPr>
              <a:t>penjumlahan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smtClean="0">
                <a:latin typeface="+mn-lt"/>
              </a:rPr>
              <a:t>S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smtClean="0">
                <a:latin typeface="+mn-lt"/>
              </a:rPr>
              <a:t>= 1+2</a:t>
            </a:r>
            <a:r>
              <a:rPr lang="en-US" sz="2200" b="1" dirty="0">
                <a:latin typeface="+mn-lt"/>
              </a:rPr>
              <a:t>+..+10</a:t>
            </a:r>
            <a:r>
              <a:rPr lang="en-US" sz="2200" b="1" dirty="0" smtClean="0">
                <a:latin typeface="+mn-lt"/>
              </a:rPr>
              <a:t>}</a:t>
            </a:r>
            <a:r>
              <a:rPr kumimoji="0" lang="en-US" sz="2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 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2052637" y="1524000"/>
            <a:ext cx="7620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latin typeface="+mn-lt"/>
              </a:rPr>
              <a:t>harga</a:t>
            </a:r>
            <a:r>
              <a:rPr lang="en-US" sz="2200" b="1" dirty="0" smtClean="0">
                <a:latin typeface="+mn-lt"/>
              </a:rPr>
              <a:t> S </a:t>
            </a:r>
            <a:r>
              <a:rPr lang="en-US" sz="2200" b="1" dirty="0" err="1" smtClean="0">
                <a:latin typeface="+mn-lt"/>
              </a:rPr>
              <a:t>sudah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latin typeface="+mn-lt"/>
              </a:rPr>
              <a:t>terdefinisi</a:t>
            </a:r>
            <a:r>
              <a:rPr lang="en-US" sz="2200" b="1" dirty="0" smtClean="0">
                <a:latin typeface="+mn-lt"/>
              </a:rPr>
              <a:t>}</a:t>
            </a:r>
            <a:endParaRPr kumimoji="0" lang="en-US" sz="2200" b="1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33485" y="2590800"/>
            <a:ext cx="15240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u="sng" dirty="0" err="1" smtClean="0">
                <a:latin typeface="+mn-lt"/>
              </a:rPr>
              <a:t>Kamus</a:t>
            </a:r>
            <a:r>
              <a:rPr lang="en-US" sz="2200" b="1" u="sng" dirty="0" smtClean="0">
                <a:latin typeface="+mn-lt"/>
              </a:rPr>
              <a:t>: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 bwMode="auto">
          <a:xfrm>
            <a:off x="1214437" y="4319587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dirty="0" smtClean="0">
                <a:latin typeface="+mn-lt"/>
                <a:sym typeface="Wingdings" pitchFamily="2" charset="2"/>
              </a:rPr>
              <a:t>	</a:t>
            </a:r>
            <a:r>
              <a:rPr kumimoji="0" lang="en-US" sz="2200" b="1" i="0" u="sng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Output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sym typeface="Wingdings" pitchFamily="2" charset="2"/>
              </a:rPr>
              <a:t> </a:t>
            </a:r>
            <a:r>
              <a:rPr kumimoji="0" lang="en-US" sz="2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sym typeface="Wingdings" pitchFamily="2" charset="2"/>
              </a:rPr>
              <a:t>(S)</a:t>
            </a:r>
            <a:endParaRPr kumimoji="0" lang="en-US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14437" y="4953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sng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EndProcedure</a:t>
            </a:r>
            <a:endParaRPr kumimoji="0" lang="en-US" sz="2200" b="1" i="0" u="sng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105400" y="3043535"/>
            <a:ext cx="2819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00"/>
                </a:solidFill>
                <a:latin typeface="+mn-lt"/>
              </a:rPr>
              <a:t>Parameter Formal</a:t>
            </a:r>
            <a:endParaRPr lang="en-US" sz="22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14" name="Straight Arrow Connector 13"/>
          <p:cNvCxnSpPr>
            <a:stCxn id="15" idx="1"/>
          </p:cNvCxnSpPr>
          <p:nvPr/>
        </p:nvCxnSpPr>
        <p:spPr>
          <a:xfrm>
            <a:off x="5732420" y="1524000"/>
            <a:ext cx="435012" cy="1600199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 rot="16200000">
            <a:off x="5636418" y="378618"/>
            <a:ext cx="152401" cy="2138363"/>
          </a:xfrm>
          <a:prstGeom prst="leftBrace">
            <a:avLst>
              <a:gd name="adj1" fmla="val 8333"/>
              <a:gd name="adj2" fmla="val 50926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20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4876800" y="1371599"/>
            <a:ext cx="121002" cy="251460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3886200" y="3733800"/>
            <a:ext cx="3200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  <a:latin typeface="+mn-lt"/>
              </a:rPr>
              <a:t>Parameter by value</a:t>
            </a:r>
            <a:endParaRPr lang="en-US" sz="2200" b="1" dirty="0">
              <a:solidFill>
                <a:srgbClr val="00B050"/>
              </a:solidFill>
              <a:latin typeface="+mn-lt"/>
            </a:endParaRPr>
          </a:p>
        </p:txBody>
      </p:sp>
      <p:pic>
        <p:nvPicPr>
          <p:cNvPr id="18" name="Picture 17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  <p:sp>
        <p:nvSpPr>
          <p:cNvPr id="19" name="Content Placeholder 3"/>
          <p:cNvSpPr txBox="1">
            <a:spLocks/>
          </p:cNvSpPr>
          <p:nvPr/>
        </p:nvSpPr>
        <p:spPr bwMode="auto">
          <a:xfrm>
            <a:off x="1204912" y="1538288"/>
            <a:ext cx="990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latin typeface="+mn-lt"/>
                <a:sym typeface="Wingdings" pitchFamily="2" charset="2"/>
              </a:rPr>
              <a:t>{I.S. :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20" name="Content Placeholder 3"/>
          <p:cNvSpPr txBox="1">
            <a:spLocks/>
          </p:cNvSpPr>
          <p:nvPr/>
        </p:nvSpPr>
        <p:spPr bwMode="auto">
          <a:xfrm>
            <a:off x="1204912" y="2057408"/>
            <a:ext cx="1066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200" b="1" dirty="0" smtClean="0">
                <a:latin typeface="+mn-lt"/>
                <a:sym typeface="Wingdings" pitchFamily="2" charset="2"/>
              </a:rPr>
              <a:t>{F.S. :</a:t>
            </a:r>
            <a:endParaRPr kumimoji="0" lang="en-US" sz="22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00458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9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 animBg="1"/>
      <p:bldP spid="17" grpId="0"/>
      <p:bldP spid="19" grpId="0"/>
      <p:bldP spid="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Pemanggilan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990600"/>
            <a:ext cx="7848600" cy="5181600"/>
          </a:xfrm>
        </p:spPr>
        <p:txBody>
          <a:bodyPr/>
          <a:lstStyle/>
          <a:p>
            <a:pPr marL="514350" indent="-514350">
              <a:buNone/>
            </a:pPr>
            <a:r>
              <a:rPr lang="en-US" sz="3200" b="1" kern="1200" dirty="0" err="1" smtClean="0"/>
              <a:t>nama_prosedur</a:t>
            </a:r>
            <a:r>
              <a:rPr lang="en-US" sz="3200" b="1" kern="1200" dirty="0" smtClean="0"/>
              <a:t>(parameter </a:t>
            </a:r>
            <a:r>
              <a:rPr lang="en-US" sz="3200" b="1" kern="1200" dirty="0" err="1" smtClean="0"/>
              <a:t>aktual</a:t>
            </a:r>
            <a:r>
              <a:rPr lang="en-US" sz="3200" b="1" kern="1200" dirty="0" smtClean="0"/>
              <a:t>)</a:t>
            </a:r>
          </a:p>
          <a:p>
            <a:pPr marL="514350" indent="-514350">
              <a:buNone/>
            </a:pPr>
            <a:endParaRPr lang="en-US" sz="3200" kern="1200" dirty="0" smtClean="0"/>
          </a:p>
          <a:p>
            <a:pPr marL="514350" indent="-514350">
              <a:buNone/>
            </a:pPr>
            <a:r>
              <a:rPr lang="en-US" sz="3200" b="1" kern="1200" dirty="0" err="1" smtClean="0"/>
              <a:t>Contoh</a:t>
            </a:r>
            <a:r>
              <a:rPr lang="en-US" sz="3200" b="1" kern="1200" dirty="0" smtClean="0"/>
              <a:t> :</a:t>
            </a:r>
          </a:p>
          <a:p>
            <a:pPr marL="514350" indent="-514350">
              <a:buNone/>
            </a:pPr>
            <a:r>
              <a:rPr lang="en-US" sz="3200" kern="1200" dirty="0" smtClean="0"/>
              <a:t>   </a:t>
            </a:r>
            <a:r>
              <a:rPr lang="en-US" sz="3200" kern="1200" dirty="0" err="1" smtClean="0"/>
              <a:t>Tampil_S</a:t>
            </a:r>
            <a:r>
              <a:rPr lang="en-US" sz="3200" kern="1200" dirty="0" smtClean="0"/>
              <a:t>(S)</a:t>
            </a:r>
          </a:p>
        </p:txBody>
      </p:sp>
      <p:cxnSp>
        <p:nvCxnSpPr>
          <p:cNvPr id="5" name="Straight Arrow Connector 4"/>
          <p:cNvCxnSpPr>
            <a:stCxn id="6" idx="1"/>
          </p:cNvCxnSpPr>
          <p:nvPr/>
        </p:nvCxnSpPr>
        <p:spPr>
          <a:xfrm>
            <a:off x="2461510" y="3429002"/>
            <a:ext cx="23110" cy="129539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Left Brace 5"/>
          <p:cNvSpPr/>
          <p:nvPr/>
        </p:nvSpPr>
        <p:spPr>
          <a:xfrm rot="16200000">
            <a:off x="2347209" y="2605791"/>
            <a:ext cx="228601" cy="1417820"/>
          </a:xfrm>
          <a:prstGeom prst="leftBrac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eft Brace 6"/>
          <p:cNvSpPr/>
          <p:nvPr/>
        </p:nvSpPr>
        <p:spPr>
          <a:xfrm rot="16200000">
            <a:off x="3425566" y="3127636"/>
            <a:ext cx="228602" cy="374129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7" idx="1"/>
          </p:cNvCxnSpPr>
          <p:nvPr/>
        </p:nvCxnSpPr>
        <p:spPr>
          <a:xfrm>
            <a:off x="3539868" y="3429002"/>
            <a:ext cx="1571584" cy="1290931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295400" y="46437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Nama</a:t>
            </a:r>
            <a:r>
              <a:rPr lang="en-US" b="1" dirty="0" smtClean="0">
                <a:solidFill>
                  <a:schemeClr val="accent2"/>
                </a:solidFill>
                <a:latin typeface="+mn-lt"/>
              </a:rPr>
              <a:t> </a:t>
            </a:r>
            <a:r>
              <a:rPr lang="en-US" b="1" dirty="0" err="1" smtClean="0">
                <a:solidFill>
                  <a:schemeClr val="accent2"/>
                </a:solidFill>
                <a:latin typeface="+mn-lt"/>
              </a:rPr>
              <a:t>Prosedur</a:t>
            </a:r>
            <a:endParaRPr lang="en-US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2232" y="4605635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+mn-lt"/>
              </a:rPr>
              <a:t>Parameter </a:t>
            </a:r>
            <a:r>
              <a:rPr lang="en-US" b="1" dirty="0" err="1" smtClean="0">
                <a:solidFill>
                  <a:srgbClr val="FF0000"/>
                </a:solidFill>
                <a:latin typeface="+mn-lt"/>
              </a:rPr>
              <a:t>Aktual</a:t>
            </a:r>
            <a:endParaRPr lang="en-US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1" name="Picture 10" descr="logo IF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153400" y="0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868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 animBg="1"/>
      <p:bldP spid="7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01000" cy="685800"/>
          </a:xfrm>
        </p:spPr>
        <p:txBody>
          <a:bodyPr/>
          <a:lstStyle/>
          <a:p>
            <a:r>
              <a:rPr lang="en-US" b="1" dirty="0" err="1" smtClean="0"/>
              <a:t>Contoh</a:t>
            </a:r>
            <a:r>
              <a:rPr lang="en-US" b="1" dirty="0" smtClean="0"/>
              <a:t> </a:t>
            </a:r>
            <a:r>
              <a:rPr lang="en-US" b="1" dirty="0" err="1" smtClean="0"/>
              <a:t>Algoritma</a:t>
            </a:r>
            <a:r>
              <a:rPr lang="en-US" b="1" dirty="0" smtClean="0"/>
              <a:t> </a:t>
            </a:r>
            <a:r>
              <a:rPr lang="en-US" b="1" dirty="0" err="1" smtClean="0"/>
              <a:t>Utama</a:t>
            </a:r>
            <a:endParaRPr lang="id-ID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95400" y="1447800"/>
            <a:ext cx="7772400" cy="5181600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200" b="1" kern="1200" dirty="0" smtClean="0"/>
              <a:t>Menjumlahkan_Angka_1_sampai_10</a:t>
            </a:r>
          </a:p>
          <a:p>
            <a:pPr>
              <a:spcBef>
                <a:spcPts val="0"/>
              </a:spcBef>
              <a:buNone/>
            </a:pPr>
            <a:r>
              <a:rPr lang="en-US" sz="2200" b="1" kern="1200" dirty="0" smtClean="0"/>
              <a:t>{I.S.  : 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kern="1200" dirty="0" smtClean="0"/>
              <a:t>{F.S. :</a:t>
            </a:r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/>
              <a:t>Kamus</a:t>
            </a:r>
            <a:r>
              <a:rPr lang="en-US" sz="2200" b="1" kern="1200" dirty="0" smtClean="0"/>
              <a:t>:</a:t>
            </a:r>
          </a:p>
          <a:p>
            <a:pPr marL="974725" indent="-974725">
              <a:spcBef>
                <a:spcPts val="0"/>
              </a:spcBef>
              <a:buNone/>
            </a:pPr>
            <a:endParaRPr lang="en-US" sz="2200" b="1" u="sng" kern="1200" dirty="0" smtClean="0"/>
          </a:p>
          <a:p>
            <a:pPr marL="974725" lvl="0" indent="-631825">
              <a:spcBef>
                <a:spcPts val="0"/>
              </a:spcBef>
              <a:buNone/>
            </a:pPr>
            <a:r>
              <a:rPr lang="en-US" sz="2400" b="1" u="sng" dirty="0">
                <a:sym typeface="Wingdings" pitchFamily="2" charset="2"/>
              </a:rPr>
              <a:t>Procedure</a:t>
            </a:r>
            <a:r>
              <a:rPr lang="en-US" sz="2400" dirty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Hitung_S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b="1" u="sng" dirty="0" smtClean="0">
                <a:sym typeface="Wingdings" pitchFamily="2" charset="2"/>
              </a:rPr>
              <a:t>Output </a:t>
            </a:r>
            <a:r>
              <a:rPr lang="en-US" sz="2400" dirty="0" smtClean="0">
                <a:sym typeface="Wingdings" pitchFamily="2" charset="2"/>
              </a:rPr>
              <a:t> S 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b="1" u="sng" dirty="0" smtClean="0">
                <a:sym typeface="Wingdings" pitchFamily="2" charset="2"/>
              </a:rPr>
              <a:t>integer</a:t>
            </a:r>
            <a:r>
              <a:rPr lang="en-US" sz="2400" dirty="0" smtClean="0">
                <a:sym typeface="Wingdings" pitchFamily="2" charset="2"/>
              </a:rPr>
              <a:t>)</a:t>
            </a:r>
            <a:endParaRPr lang="en-US" sz="2400" kern="1200" dirty="0"/>
          </a:p>
          <a:p>
            <a:pPr marL="974725" lvl="0" indent="-631825">
              <a:spcBef>
                <a:spcPts val="0"/>
              </a:spcBef>
              <a:buNone/>
            </a:pPr>
            <a:r>
              <a:rPr lang="en-US" sz="2400" b="1" u="sng" dirty="0">
                <a:sym typeface="Wingdings" pitchFamily="2" charset="2"/>
              </a:rPr>
              <a:t>Procedure </a:t>
            </a:r>
            <a:r>
              <a:rPr lang="en-US" sz="2400" dirty="0" err="1" smtClean="0">
                <a:sym typeface="Wingdings" pitchFamily="2" charset="2"/>
              </a:rPr>
              <a:t>Tampil_S</a:t>
            </a:r>
            <a:r>
              <a:rPr lang="en-US" sz="2400" dirty="0" smtClean="0">
                <a:sym typeface="Wingdings" pitchFamily="2" charset="2"/>
              </a:rPr>
              <a:t> (</a:t>
            </a:r>
            <a:r>
              <a:rPr lang="en-US" sz="2400" b="1" u="sng" dirty="0" smtClean="0">
                <a:sym typeface="Wingdings" pitchFamily="2" charset="2"/>
              </a:rPr>
              <a:t>Input </a:t>
            </a:r>
            <a:r>
              <a:rPr lang="en-US" sz="2400" dirty="0" smtClean="0">
                <a:sym typeface="Wingdings" pitchFamily="2" charset="2"/>
              </a:rPr>
              <a:t> S </a:t>
            </a:r>
            <a:r>
              <a:rPr lang="en-US" sz="2400" dirty="0">
                <a:sym typeface="Wingdings" pitchFamily="2" charset="2"/>
              </a:rPr>
              <a:t>: </a:t>
            </a:r>
            <a:r>
              <a:rPr lang="en-US" sz="2400" b="1" u="sng" dirty="0">
                <a:sym typeface="Wingdings" pitchFamily="2" charset="2"/>
              </a:rPr>
              <a:t>integer</a:t>
            </a:r>
            <a:r>
              <a:rPr lang="en-US" sz="2400" dirty="0">
                <a:sym typeface="Wingdings" pitchFamily="2" charset="2"/>
              </a:rPr>
              <a:t>)</a:t>
            </a:r>
            <a:endParaRPr lang="en-US" sz="2400" kern="1200" dirty="0"/>
          </a:p>
          <a:p>
            <a:pPr marL="974725" indent="-974725">
              <a:spcBef>
                <a:spcPts val="0"/>
              </a:spcBef>
              <a:buNone/>
            </a:pPr>
            <a:endParaRPr lang="en-US" sz="2200" b="1" u="sng" kern="1200" dirty="0" smtClean="0"/>
          </a:p>
          <a:p>
            <a:pPr marL="974725" indent="-974725">
              <a:spcBef>
                <a:spcPts val="0"/>
              </a:spcBef>
              <a:buNone/>
            </a:pPr>
            <a:r>
              <a:rPr lang="en-US" sz="2200" b="1" u="sng" kern="1200" dirty="0" err="1" smtClean="0"/>
              <a:t>Algoritma</a:t>
            </a:r>
            <a:r>
              <a:rPr lang="en-US" sz="2200" b="1" kern="1200" dirty="0" smtClean="0"/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09800" y="1752600"/>
            <a:ext cx="612986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+mn-lt"/>
                <a:cs typeface="Arial" pitchFamily="34" charset="0"/>
              </a:rPr>
              <a:t>diberikan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harga</a:t>
            </a:r>
            <a:r>
              <a:rPr lang="en-US" sz="2200" b="1" dirty="0" smtClean="0">
                <a:latin typeface="+mn-lt"/>
                <a:cs typeface="Arial" pitchFamily="34" charset="0"/>
              </a:rPr>
              <a:t> 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pencacah</a:t>
            </a:r>
            <a:r>
              <a:rPr lang="en-US" sz="2200" b="1" dirty="0" smtClean="0">
                <a:latin typeface="+mn-lt"/>
                <a:cs typeface="Arial" pitchFamily="34" charset="0"/>
              </a:rPr>
              <a:t> (</a:t>
            </a:r>
            <a:r>
              <a:rPr lang="en-US" sz="2200" b="1" dirty="0" err="1" smtClean="0">
                <a:latin typeface="+mn-lt"/>
                <a:cs typeface="Arial" pitchFamily="34" charset="0"/>
              </a:rPr>
              <a:t>i</a:t>
            </a:r>
            <a:r>
              <a:rPr lang="en-US" sz="2200" b="1" dirty="0" smtClean="0">
                <a:latin typeface="+mn-lt"/>
                <a:cs typeface="Arial" pitchFamily="34" charset="0"/>
              </a:rPr>
              <a:t>) = 10}</a:t>
            </a:r>
            <a:endParaRPr lang="en-US" sz="2200" b="1" dirty="0">
              <a:latin typeface="+mn-lt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2113581"/>
            <a:ext cx="67056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err="1" smtClean="0">
                <a:latin typeface="+mn-lt"/>
              </a:rPr>
              <a:t>menampilkan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latin typeface="+mn-lt"/>
              </a:rPr>
              <a:t>hasil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latin typeface="+mn-lt"/>
              </a:rPr>
              <a:t>penjumlahan</a:t>
            </a:r>
            <a:r>
              <a:rPr lang="en-US" sz="2200" b="1" dirty="0" smtClean="0">
                <a:latin typeface="+mn-lt"/>
              </a:rPr>
              <a:t> 1+2+..+10}</a:t>
            </a:r>
            <a:endParaRPr lang="en-US" sz="2200" b="1" dirty="0">
              <a:latin typeface="+mn-lt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662660" y="2819400"/>
            <a:ext cx="74051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400300" indent="-2400300">
              <a:buNone/>
            </a:pPr>
            <a:r>
              <a:rPr lang="en-US" sz="2200" b="1" dirty="0" smtClean="0">
                <a:latin typeface="+mn-lt"/>
              </a:rPr>
              <a:t>S  : </a:t>
            </a:r>
            <a:r>
              <a:rPr lang="en-US" sz="2200" b="1" u="sng" dirty="0" smtClean="0">
                <a:latin typeface="+mn-lt"/>
              </a:rPr>
              <a:t>integer</a:t>
            </a:r>
            <a:r>
              <a:rPr lang="en-US" sz="2200" b="1" dirty="0">
                <a:latin typeface="+mn-lt"/>
              </a:rPr>
              <a:t> </a:t>
            </a:r>
            <a:r>
              <a:rPr lang="en-US" sz="2200" b="1" dirty="0" smtClean="0">
                <a:latin typeface="+mn-lt"/>
              </a:rPr>
              <a:t>                   {S : </a:t>
            </a:r>
            <a:r>
              <a:rPr lang="en-US" sz="2200" b="1" dirty="0" err="1" smtClean="0">
                <a:latin typeface="+mn-lt"/>
              </a:rPr>
              <a:t>hasil</a:t>
            </a:r>
            <a:r>
              <a:rPr lang="en-US" sz="2200" b="1" dirty="0" smtClean="0">
                <a:latin typeface="+mn-lt"/>
              </a:rPr>
              <a:t> </a:t>
            </a:r>
            <a:r>
              <a:rPr lang="en-US" sz="2200" b="1" dirty="0" err="1" smtClean="0">
                <a:latin typeface="+mn-lt"/>
              </a:rPr>
              <a:t>penjumlahan</a:t>
            </a:r>
            <a:r>
              <a:rPr lang="en-US" sz="2200" b="1" dirty="0" smtClean="0">
                <a:latin typeface="+mn-lt"/>
              </a:rPr>
              <a:t>}</a:t>
            </a:r>
            <a:endParaRPr lang="en-US" sz="2200" b="1" u="sng" dirty="0" smtClean="0">
              <a:latin typeface="+mn-lt"/>
            </a:endParaRPr>
          </a:p>
        </p:txBody>
      </p:sp>
      <p:pic>
        <p:nvPicPr>
          <p:cNvPr id="9" name="Picture 8" descr="logo IF-bw PS 260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153400" y="44970"/>
            <a:ext cx="975610" cy="869430"/>
          </a:xfrm>
          <a:prstGeom prst="rect">
            <a:avLst/>
          </a:prstGeom>
        </p:spPr>
      </p:pic>
      <p:sp>
        <p:nvSpPr>
          <p:cNvPr id="10" name="Content Placeholder 3"/>
          <p:cNvSpPr txBox="1">
            <a:spLocks/>
          </p:cNvSpPr>
          <p:nvPr/>
        </p:nvSpPr>
        <p:spPr bwMode="auto">
          <a:xfrm>
            <a:off x="1234190" y="4648192"/>
            <a:ext cx="21336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b="1" dirty="0" smtClean="0">
                <a:latin typeface="+mn-lt"/>
                <a:sym typeface="Wingdings" pitchFamily="2" charset="2"/>
              </a:rPr>
              <a:t>	</a:t>
            </a:r>
            <a:r>
              <a:rPr lang="en-US" sz="2100" b="1" dirty="0" err="1" smtClean="0">
                <a:latin typeface="+mn-lt"/>
                <a:sym typeface="Wingdings" pitchFamily="2" charset="2"/>
              </a:rPr>
              <a:t>Hitung_S</a:t>
            </a:r>
            <a:r>
              <a:rPr lang="en-US" sz="2100" b="1" dirty="0" smtClean="0">
                <a:latin typeface="+mn-lt"/>
                <a:sym typeface="Wingdings" pitchFamily="2" charset="2"/>
              </a:rPr>
              <a:t>(S)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 bwMode="auto">
          <a:xfrm>
            <a:off x="1234190" y="5044182"/>
            <a:ext cx="5486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100" b="1" dirty="0" smtClean="0">
                <a:latin typeface="+mn-lt"/>
                <a:sym typeface="Wingdings" pitchFamily="2" charset="2"/>
              </a:rPr>
              <a:t>	</a:t>
            </a:r>
            <a:r>
              <a:rPr lang="en-US" sz="2100" b="1" dirty="0" err="1" smtClean="0">
                <a:latin typeface="+mn-lt"/>
                <a:sym typeface="Wingdings" pitchFamily="2" charset="2"/>
              </a:rPr>
              <a:t>Tampil_S</a:t>
            </a:r>
            <a:r>
              <a:rPr lang="en-US" sz="2100" b="1" dirty="0" smtClean="0">
                <a:latin typeface="+mn-lt"/>
                <a:sym typeface="Wingdings" pitchFamily="2" charset="2"/>
              </a:rPr>
              <a:t>(S)</a:t>
            </a:r>
            <a:endParaRPr kumimoji="0" lang="en-US" sz="21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13" name="Content Placeholder 3"/>
          <p:cNvSpPr txBox="1">
            <a:spLocks/>
          </p:cNvSpPr>
          <p:nvPr/>
        </p:nvSpPr>
        <p:spPr bwMode="auto">
          <a:xfrm>
            <a:off x="1295400" y="990600"/>
            <a:ext cx="3429000" cy="442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{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2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Utama</a:t>
            </a: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075093297"/>
      </p:ext>
    </p:ext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3" grpId="0"/>
    </p:bldLst>
  </p:timing>
</p:sld>
</file>

<file path=ppt/theme/theme1.xml><?xml version="1.0" encoding="utf-8"?>
<a:theme xmlns:a="http://schemas.openxmlformats.org/drawingml/2006/main" name="PPP_SFUSI_PRT_3AM">
  <a:themeElements>
    <a:clrScheme name="">
      <a:dk1>
        <a:srgbClr val="000000"/>
      </a:dk1>
      <a:lt1>
        <a:srgbClr val="B2B2B2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D5D5D5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PPP_SFUSI_PRT_3AM</Template>
  <TotalTime>6281</TotalTime>
  <Words>527</Words>
  <Application>Microsoft Office PowerPoint</Application>
  <PresentationFormat>On-screen Show (4:3)</PresentationFormat>
  <Paragraphs>150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Andalus</vt:lpstr>
      <vt:lpstr>Arabic Typesetting</vt:lpstr>
      <vt:lpstr>Arial</vt:lpstr>
      <vt:lpstr>Blackadder ITC</vt:lpstr>
      <vt:lpstr>Calibri</vt:lpstr>
      <vt:lpstr>Times New Roman</vt:lpstr>
      <vt:lpstr>Verdana</vt:lpstr>
      <vt:lpstr>Wingdings</vt:lpstr>
      <vt:lpstr>PPP_SFUSI_PRT_3AM</vt:lpstr>
      <vt:lpstr>Algoritma dan Pemrograman  Subrutin </vt:lpstr>
      <vt:lpstr> Jenis Subrutin</vt:lpstr>
      <vt:lpstr> Prosedur</vt:lpstr>
      <vt:lpstr>Parameter Formal</vt:lpstr>
      <vt:lpstr>Contoh</vt:lpstr>
      <vt:lpstr>Contoh Prosedur</vt:lpstr>
      <vt:lpstr>Contoh Prosedur</vt:lpstr>
      <vt:lpstr>Pemanggilan Prosedur</vt:lpstr>
      <vt:lpstr>Contoh Algoritma Utama</vt:lpstr>
      <vt:lpstr> Latihan Soal</vt:lpstr>
      <vt:lpstr>Penyelesaian (1)</vt:lpstr>
      <vt:lpstr>Penyelesaian</vt:lpstr>
      <vt:lpstr>Penyelesaian (3)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 MB</dc:creator>
  <cp:lastModifiedBy>Tati Harihayati</cp:lastModifiedBy>
  <cp:revision>437</cp:revision>
  <dcterms:created xsi:type="dcterms:W3CDTF">2010-08-31T04:22:45Z</dcterms:created>
  <dcterms:modified xsi:type="dcterms:W3CDTF">2016-10-19T01:47:19Z</dcterms:modified>
</cp:coreProperties>
</file>