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56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309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3D5C8-08F9-4184-B288-37FAEEFA58A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F4536-2BAF-4695-8C71-D37F9E534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3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B4EFF-0189-4DC7-8359-F562D0D8247B}" type="slidenum">
              <a:rPr lang="en-US"/>
              <a:pPr/>
              <a:t>2</a:t>
            </a:fld>
            <a:endParaRPr 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7349E-81DC-4460-ADE8-E5222931B166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79900-017B-4E30-B66C-70B289691CA0}" type="slidenum">
              <a:rPr lang="en-US"/>
              <a:pPr/>
              <a:t>14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5BCF6-D053-4203-A914-E3E322B1F5FC}" type="slidenum">
              <a:rPr lang="en-US"/>
              <a:pPr/>
              <a:t>22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1AF17F3-51FD-4EBF-AB9D-C9E91B39534C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0FD33-96D7-4F15-8633-C4E34D0EF970}" type="slidenum">
              <a:rPr lang="en-US"/>
              <a:pPr/>
              <a:t>6</a:t>
            </a:fld>
            <a:endParaRPr lang="en-US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1B8B5-9ABA-4E36-A111-7772D835428A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540B4-0F4F-48F5-AF26-C50E3A3DB7CD}" type="slidenum">
              <a:rPr lang="en-US"/>
              <a:pPr/>
              <a:t>8</a:t>
            </a:fld>
            <a:endParaRPr lang="en-US"/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F8024-B08D-4C94-8C7B-818EC78A142F}" type="slidenum">
              <a:rPr lang="en-US"/>
              <a:pPr/>
              <a:t>9</a:t>
            </a:fld>
            <a:endParaRPr lang="en-US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ED201-67A2-454A-A561-26C601585C1D}" type="slidenum">
              <a:rPr lang="en-US"/>
              <a:pPr/>
              <a:t>10</a:t>
            </a:fld>
            <a:endParaRPr lang="en-US"/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A85D3-4E3C-4E48-BE0A-960D0ED32FF7}" type="slidenum">
              <a:rPr lang="en-US"/>
              <a:pPr/>
              <a:t>11</a:t>
            </a:fld>
            <a:endParaRPr lang="en-US"/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1F750-45CA-4F63-BEA6-B701433A466A}" type="slidenum">
              <a:rPr lang="en-US"/>
              <a:pPr/>
              <a:t>12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6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57200" y="1984248"/>
            <a:ext cx="8229600" cy="420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6858000" y="6356350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405E-271B-4911-9D6A-B49635AE2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Health IT Workforce Curriculum                                         Version 3.0/Spring 2012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2743200" y="6345238"/>
            <a:ext cx="3627438" cy="512762"/>
          </a:xfrm>
          <a:prstGeom prst="rect">
            <a:avLst/>
          </a:prstGeom>
        </p:spPr>
        <p:txBody>
          <a:bodyPr/>
          <a:lstStyle>
            <a:lvl1pPr algn="ctr" fontAlgn="auto">
              <a:spcAft>
                <a:spcPts val="0"/>
              </a:spcAft>
              <a:defRPr sz="1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Introduction to Information and Computer Science                                                       Computer Software                                                                   Lecture a</a:t>
            </a:r>
          </a:p>
        </p:txBody>
      </p:sp>
    </p:spTree>
    <p:extLst>
      <p:ext uri="{BB962C8B-B14F-4D97-AF65-F5344CB8AC3E}">
        <p14:creationId xmlns:p14="http://schemas.microsoft.com/office/powerpoint/2010/main" val="25139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48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Firmware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450850" indent="-450850"/>
            <a:r>
              <a:rPr lang="en-US" dirty="0">
                <a:solidFill>
                  <a:srgbClr val="00FF00"/>
                </a:solidFill>
              </a:rPr>
              <a:t>OS components</a:t>
            </a:r>
            <a:r>
              <a:rPr lang="en-US" dirty="0"/>
              <a:t> that are </a:t>
            </a:r>
            <a:r>
              <a:rPr lang="en-US" dirty="0">
                <a:solidFill>
                  <a:srgbClr val="00FF00"/>
                </a:solidFill>
              </a:rPr>
              <a:t>stored permanently on chip</a:t>
            </a:r>
            <a:r>
              <a:rPr lang="en-US" dirty="0"/>
              <a:t> (ROM) and not on the disk drive</a:t>
            </a:r>
          </a:p>
          <a:p>
            <a:pPr marL="450850" indent="-450850"/>
            <a:endParaRPr lang="en-US" sz="1800" dirty="0"/>
          </a:p>
          <a:p>
            <a:pPr marL="450850" indent="-450850"/>
            <a:r>
              <a:rPr lang="en-US" dirty="0"/>
              <a:t>When a computer is </a:t>
            </a:r>
            <a:r>
              <a:rPr lang="en-US" dirty="0">
                <a:solidFill>
                  <a:schemeClr val="tx2"/>
                </a:solidFill>
              </a:rPr>
              <a:t>powered-on</a:t>
            </a:r>
            <a:r>
              <a:rPr lang="en-US" dirty="0"/>
              <a:t>, firmware is the </a:t>
            </a:r>
            <a:r>
              <a:rPr lang="en-US" dirty="0">
                <a:solidFill>
                  <a:schemeClr val="tx2"/>
                </a:solidFill>
              </a:rPr>
              <a:t>first program</a:t>
            </a:r>
            <a:r>
              <a:rPr lang="en-US" dirty="0"/>
              <a:t> that it always executes</a:t>
            </a:r>
          </a:p>
          <a:p>
            <a:pPr marL="450850" indent="-450850"/>
            <a:endParaRPr lang="en-US" sz="1800" dirty="0"/>
          </a:p>
          <a:p>
            <a:pPr marL="450850" indent="-450850"/>
            <a:r>
              <a:rPr lang="en-US" dirty="0"/>
              <a:t>Firmware consists of </a:t>
            </a:r>
            <a:r>
              <a:rPr lang="en-US" dirty="0">
                <a:solidFill>
                  <a:schemeClr val="tx2"/>
                </a:solidFill>
              </a:rPr>
              <a:t>startup and a few low-level I/O routines</a:t>
            </a:r>
            <a:r>
              <a:rPr lang="en-US" dirty="0"/>
              <a:t> that assist the computer in finding out and executing the </a:t>
            </a:r>
            <a:r>
              <a:rPr lang="en-US" dirty="0">
                <a:solidFill>
                  <a:srgbClr val="00FF00"/>
                </a:solidFill>
              </a:rPr>
              <a:t>rest of the OS</a:t>
            </a:r>
          </a:p>
          <a:p>
            <a:pPr marL="450850" indent="-450850"/>
            <a:endParaRPr lang="en-US" sz="1800" dirty="0"/>
          </a:p>
          <a:p>
            <a:pPr marL="450850" indent="-450850"/>
            <a:r>
              <a:rPr lang="en-US" dirty="0"/>
              <a:t>On IBM-compatible PC’s, it is called </a:t>
            </a:r>
            <a:r>
              <a:rPr lang="en-US" b="1" dirty="0">
                <a:solidFill>
                  <a:schemeClr val="tx2"/>
                </a:solidFill>
              </a:rPr>
              <a:t>BIOS </a:t>
            </a:r>
          </a:p>
        </p:txBody>
      </p:sp>
    </p:spTree>
    <p:extLst>
      <p:ext uri="{BB962C8B-B14F-4D97-AF65-F5344CB8AC3E}">
        <p14:creationId xmlns:p14="http://schemas.microsoft.com/office/powerpoint/2010/main" val="395525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Utilities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5257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Computer programs that perform a </a:t>
            </a:r>
            <a:r>
              <a:rPr lang="en-US">
                <a:solidFill>
                  <a:srgbClr val="00FF00"/>
                </a:solidFill>
              </a:rPr>
              <a:t>particular function</a:t>
            </a:r>
            <a:r>
              <a:rPr lang="en-US"/>
              <a:t> related to computer </a:t>
            </a:r>
            <a:r>
              <a:rPr lang="en-US">
                <a:solidFill>
                  <a:schemeClr val="tx2"/>
                </a:solidFill>
              </a:rPr>
              <a:t>system management and maintenance</a:t>
            </a:r>
          </a:p>
          <a:p>
            <a:pPr marL="609600" indent="-609600">
              <a:buFontTx/>
              <a:buNone/>
            </a:pPr>
            <a:endParaRPr lang="en-US"/>
          </a:p>
          <a:p>
            <a:pPr marL="609600" indent="-609600">
              <a:buFontTx/>
              <a:buNone/>
            </a:pPr>
            <a:r>
              <a:rPr lang="en-US"/>
              <a:t>Examples:</a:t>
            </a:r>
          </a:p>
          <a:p>
            <a:pPr marL="609600" indent="-609600">
              <a:buFontTx/>
              <a:buNone/>
            </a:pPr>
            <a:endParaRPr lang="en-US" sz="1400"/>
          </a:p>
          <a:p>
            <a:pPr marL="1216025" lvl="1" indent="-533400">
              <a:buFontTx/>
              <a:buNone/>
            </a:pPr>
            <a:r>
              <a:rPr lang="en-US">
                <a:solidFill>
                  <a:srgbClr val="00FF00"/>
                </a:solidFill>
              </a:rPr>
              <a:t>1.  	Anti-virus</a:t>
            </a:r>
            <a:r>
              <a:rPr lang="en-US"/>
              <a:t> SW</a:t>
            </a:r>
          </a:p>
          <a:p>
            <a:pPr marL="1216025" lvl="1" indent="-533400">
              <a:buFontTx/>
              <a:buNone/>
            </a:pPr>
            <a:r>
              <a:rPr lang="en-US"/>
              <a:t>2.  	Data </a:t>
            </a:r>
            <a:r>
              <a:rPr lang="en-US">
                <a:solidFill>
                  <a:schemeClr val="tx2"/>
                </a:solidFill>
              </a:rPr>
              <a:t>compression</a:t>
            </a:r>
            <a:r>
              <a:rPr lang="en-US"/>
              <a:t> SW</a:t>
            </a:r>
          </a:p>
          <a:p>
            <a:pPr marL="1216025" lvl="1" indent="-533400">
              <a:buFontTx/>
              <a:buAutoNum type="arabicPeriod" startAt="3"/>
            </a:pPr>
            <a:r>
              <a:rPr lang="en-US"/>
              <a:t>Disk</a:t>
            </a:r>
            <a:r>
              <a:rPr lang="en-US">
                <a:solidFill>
                  <a:srgbClr val="00FF00"/>
                </a:solidFill>
              </a:rPr>
              <a:t> optimization</a:t>
            </a:r>
            <a:r>
              <a:rPr lang="en-US"/>
              <a:t> SW</a:t>
            </a:r>
          </a:p>
          <a:p>
            <a:pPr marL="1216025" lvl="1" indent="-533400">
              <a:buFontTx/>
              <a:buAutoNum type="arabicPeriod" startAt="3"/>
            </a:pPr>
            <a:r>
              <a:rPr lang="en-US"/>
              <a:t>Disk </a:t>
            </a:r>
            <a:r>
              <a:rPr lang="en-US">
                <a:solidFill>
                  <a:schemeClr val="tx2"/>
                </a:solidFill>
              </a:rPr>
              <a:t>backup</a:t>
            </a:r>
            <a:r>
              <a:rPr lang="en-US"/>
              <a:t> SW</a:t>
            </a:r>
          </a:p>
        </p:txBody>
      </p:sp>
    </p:spTree>
    <p:extLst>
      <p:ext uri="{BB962C8B-B14F-4D97-AF65-F5344CB8AC3E}">
        <p14:creationId xmlns:p14="http://schemas.microsoft.com/office/powerpoint/2010/main" val="161463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/>
              <a:t>Language Translators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en-US" sz="2800" dirty="0">
                <a:solidFill>
                  <a:srgbClr val="00FF00"/>
                </a:solidFill>
              </a:rPr>
              <a:t>Programs that take code</a:t>
            </a:r>
            <a:r>
              <a:rPr lang="en-US" sz="2800" dirty="0"/>
              <a:t> written in a HLL and translate it into a low-level language that is easily understood by the </a:t>
            </a:r>
            <a:r>
              <a:rPr lang="en-US" sz="2800" dirty="0" err="1"/>
              <a:t>uP</a:t>
            </a:r>
            <a:endParaRPr lang="en-US" sz="2800" dirty="0"/>
          </a:p>
          <a:p>
            <a:pPr marL="0" indent="0">
              <a:buFontTx/>
              <a:buNone/>
            </a:pPr>
            <a:endParaRPr lang="en-US" sz="1600" dirty="0"/>
          </a:p>
          <a:p>
            <a:pPr marL="0" indent="0">
              <a:buFontTx/>
              <a:buNone/>
            </a:pPr>
            <a:r>
              <a:rPr lang="en-US" sz="2800" dirty="0">
                <a:solidFill>
                  <a:srgbClr val="00FF00"/>
                </a:solidFill>
              </a:rPr>
              <a:t>1. Compiler</a:t>
            </a:r>
            <a:r>
              <a:rPr lang="en-US" sz="2800" dirty="0"/>
              <a:t> translates the program written in a HLL </a:t>
            </a:r>
            <a:r>
              <a:rPr lang="en-US" sz="2800" dirty="0">
                <a:solidFill>
                  <a:schemeClr val="tx2"/>
                </a:solidFill>
              </a:rPr>
              <a:t>in one go</a:t>
            </a:r>
            <a:r>
              <a:rPr lang="en-US" sz="2800" dirty="0"/>
              <a:t>.  The translated code is then used by the </a:t>
            </a:r>
            <a:r>
              <a:rPr lang="en-US" sz="2800" dirty="0" err="1"/>
              <a:t>uP</a:t>
            </a:r>
            <a:r>
              <a:rPr lang="en-US" sz="2800" dirty="0"/>
              <a:t> whenever the program needs to be run</a:t>
            </a:r>
          </a:p>
          <a:p>
            <a:pPr marL="0" indent="0">
              <a:buFontTx/>
              <a:buNone/>
            </a:pPr>
            <a:endParaRPr lang="en-US" sz="1600" dirty="0"/>
          </a:p>
          <a:p>
            <a:pPr marL="0" indent="0">
              <a:buFontTx/>
              <a:buNone/>
            </a:pPr>
            <a:r>
              <a:rPr lang="en-US" sz="2800" dirty="0">
                <a:solidFill>
                  <a:srgbClr val="00FF00"/>
                </a:solidFill>
              </a:rPr>
              <a:t>2. Interpreter</a:t>
            </a:r>
            <a:r>
              <a:rPr lang="en-US" sz="2800" dirty="0"/>
              <a:t> translates the HLL program </a:t>
            </a:r>
            <a:r>
              <a:rPr lang="en-US" sz="2800" dirty="0">
                <a:solidFill>
                  <a:schemeClr val="tx2"/>
                </a:solidFill>
              </a:rPr>
              <a:t>one statement at time</a:t>
            </a:r>
            <a:r>
              <a:rPr lang="en-US" sz="2800" dirty="0"/>
              <a:t>.  It reads a single statement, translates it into machine language and passes that machine language code to the </a:t>
            </a:r>
            <a:r>
              <a:rPr lang="en-US" sz="2800" dirty="0" err="1"/>
              <a:t>uP</a:t>
            </a:r>
            <a:r>
              <a:rPr lang="en-US" sz="2800" dirty="0"/>
              <a:t> and then translates the </a:t>
            </a:r>
            <a:r>
              <a:rPr lang="en-US" sz="2800" dirty="0">
                <a:solidFill>
                  <a:schemeClr val="tx2"/>
                </a:solidFill>
              </a:rPr>
              <a:t>next statement, and so on …</a:t>
            </a:r>
          </a:p>
        </p:txBody>
      </p:sp>
    </p:spTree>
    <p:extLst>
      <p:ext uri="{BB962C8B-B14F-4D97-AF65-F5344CB8AC3E}">
        <p14:creationId xmlns:p14="http://schemas.microsoft.com/office/powerpoint/2010/main" val="3105508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Device Drivers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/>
              <a:t>A computer program that </a:t>
            </a:r>
            <a:r>
              <a:rPr lang="en-US" dirty="0">
                <a:solidFill>
                  <a:srgbClr val="00FF00"/>
                </a:solidFill>
              </a:rPr>
              <a:t>facilitates the communication</a:t>
            </a:r>
            <a:r>
              <a:rPr lang="en-US" dirty="0"/>
              <a:t> between the computer and a </a:t>
            </a:r>
            <a:r>
              <a:rPr lang="en-US" dirty="0">
                <a:solidFill>
                  <a:schemeClr val="tx2"/>
                </a:solidFill>
              </a:rPr>
              <a:t>peripheral device</a:t>
            </a:r>
            <a:r>
              <a:rPr lang="en-US" dirty="0"/>
              <a:t> (e.g. printer, mouse, etc.)</a:t>
            </a:r>
          </a:p>
          <a:p>
            <a:endParaRPr lang="en-US" dirty="0"/>
          </a:p>
          <a:p>
            <a:r>
              <a:rPr lang="en-US" dirty="0"/>
              <a:t>It takes the instructions and/or data from the computer and </a:t>
            </a:r>
            <a:r>
              <a:rPr lang="en-US" dirty="0">
                <a:solidFill>
                  <a:schemeClr val="tx2"/>
                </a:solidFill>
              </a:rPr>
              <a:t>converts them into a form</a:t>
            </a:r>
            <a:r>
              <a:rPr lang="en-US" dirty="0"/>
              <a:t> that is readily understood by a peripheral device, </a:t>
            </a:r>
            <a:r>
              <a:rPr lang="en-US" dirty="0">
                <a:solidFill>
                  <a:schemeClr val="tx2"/>
                </a:solidFill>
              </a:rPr>
              <a:t>and vice versa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99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Application SW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 dirty="0"/>
              <a:t>Application SW are programs that </a:t>
            </a:r>
            <a:r>
              <a:rPr lang="en-US" sz="2800" dirty="0">
                <a:solidFill>
                  <a:srgbClr val="00FF00"/>
                </a:solidFill>
              </a:rPr>
              <a:t>interact directly with the user</a:t>
            </a:r>
            <a:r>
              <a:rPr lang="en-US" sz="2800" dirty="0"/>
              <a:t> for the performance of a certain type of work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</a:pPr>
            <a:r>
              <a:rPr lang="en-US" sz="2800" dirty="0"/>
              <a:t>  </a:t>
            </a:r>
            <a:r>
              <a:rPr lang="en-US" sz="2800" dirty="0">
                <a:solidFill>
                  <a:schemeClr val="tx2"/>
                </a:solidFill>
              </a:rPr>
              <a:t>Scientific/engineering/graphics</a:t>
            </a:r>
            <a:r>
              <a:rPr lang="en-US" sz="2800" dirty="0"/>
              <a:t> SW</a:t>
            </a:r>
          </a:p>
          <a:p>
            <a:pPr marL="1216025" lvl="1" indent="-533400">
              <a:lnSpc>
                <a:spcPct val="90000"/>
              </a:lnSpc>
            </a:pPr>
            <a:r>
              <a:rPr lang="en-US" sz="2400" dirty="0" err="1"/>
              <a:t>Mathematica</a:t>
            </a:r>
            <a:r>
              <a:rPr lang="en-US" sz="2400" dirty="0"/>
              <a:t>; </a:t>
            </a:r>
            <a:r>
              <a:rPr lang="en-US" sz="2400" dirty="0" err="1"/>
              <a:t>AutoCad</a:t>
            </a:r>
            <a:r>
              <a:rPr lang="en-US" sz="2400" dirty="0"/>
              <a:t>; Corel Draw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/>
              <a:t>  </a:t>
            </a:r>
            <a:r>
              <a:rPr lang="en-US" sz="2800" dirty="0">
                <a:solidFill>
                  <a:schemeClr val="tx2"/>
                </a:solidFill>
              </a:rPr>
              <a:t>Business</a:t>
            </a:r>
            <a:r>
              <a:rPr lang="en-US" sz="2800" dirty="0"/>
              <a:t> SW</a:t>
            </a:r>
          </a:p>
          <a:p>
            <a:pPr marL="1216025" lvl="1" indent="-533400">
              <a:lnSpc>
                <a:spcPct val="90000"/>
              </a:lnSpc>
            </a:pPr>
            <a:r>
              <a:rPr lang="en-US" sz="2400" dirty="0"/>
              <a:t>The billing system for the mobile phone company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/>
              <a:t>  </a:t>
            </a:r>
            <a:r>
              <a:rPr lang="en-US" sz="2800" dirty="0">
                <a:solidFill>
                  <a:schemeClr val="tx2"/>
                </a:solidFill>
              </a:rPr>
              <a:t>Productivity</a:t>
            </a:r>
            <a:r>
              <a:rPr lang="en-US" sz="2800" dirty="0"/>
              <a:t> SW</a:t>
            </a:r>
          </a:p>
          <a:p>
            <a:pPr marL="1216025" lvl="1" indent="-533400">
              <a:lnSpc>
                <a:spcPct val="90000"/>
              </a:lnSpc>
            </a:pPr>
            <a:r>
              <a:rPr lang="en-US" sz="2400" dirty="0"/>
              <a:t>Word processors; Spreadsheets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/>
              <a:t>  </a:t>
            </a:r>
            <a:r>
              <a:rPr lang="en-US" sz="2800" dirty="0">
                <a:solidFill>
                  <a:schemeClr val="tx2"/>
                </a:solidFill>
              </a:rPr>
              <a:t>Entertainment</a:t>
            </a:r>
            <a:r>
              <a:rPr lang="en-US" sz="2800" dirty="0"/>
              <a:t> SW</a:t>
            </a:r>
          </a:p>
          <a:p>
            <a:pPr marL="1216025" lvl="1" indent="-533400">
              <a:lnSpc>
                <a:spcPct val="90000"/>
              </a:lnSpc>
            </a:pPr>
            <a:r>
              <a:rPr lang="en-US" sz="2400" dirty="0"/>
              <a:t>Games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/>
              <a:t>  </a:t>
            </a:r>
            <a:r>
              <a:rPr lang="en-US" sz="2800" dirty="0">
                <a:solidFill>
                  <a:schemeClr val="tx2"/>
                </a:solidFill>
              </a:rPr>
              <a:t>Educational</a:t>
            </a:r>
            <a:r>
              <a:rPr lang="en-US" sz="2800" dirty="0"/>
              <a:t> SW</a:t>
            </a:r>
          </a:p>
          <a:p>
            <a:pPr marL="1216025" lvl="1" indent="-533400">
              <a:lnSpc>
                <a:spcPct val="90000"/>
              </a:lnSpc>
            </a:pPr>
            <a:r>
              <a:rPr lang="en-US" sz="2400" dirty="0"/>
              <a:t>Electronic encyclopedias; The VU Web site</a:t>
            </a:r>
          </a:p>
        </p:txBody>
      </p:sp>
    </p:spTree>
    <p:extLst>
      <p:ext uri="{BB962C8B-B14F-4D97-AF65-F5344CB8AC3E}">
        <p14:creationId xmlns:p14="http://schemas.microsoft.com/office/powerpoint/2010/main" val="412993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Applications Software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543800" cy="3962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400">
                <a:latin typeface="Arial" pitchFamily="34" charset="0"/>
              </a:rPr>
              <a:t>Apply to real-world tasks</a:t>
            </a:r>
          </a:p>
          <a:p>
            <a:pPr algn="ctr">
              <a:buFontTx/>
              <a:buNone/>
            </a:pPr>
            <a:r>
              <a:rPr lang="en-US" sz="3400">
                <a:latin typeface="Arial" pitchFamily="34" charset="0"/>
              </a:rPr>
              <a:t>Solves user problems</a:t>
            </a:r>
          </a:p>
          <a:p>
            <a:pPr algn="ctr">
              <a:buFontTx/>
              <a:buNone/>
            </a:pPr>
            <a:endParaRPr lang="en-US" sz="3400">
              <a:latin typeface="Arial" pitchFamily="34" charset="0"/>
            </a:endParaRPr>
          </a:p>
          <a:p>
            <a:pPr algn="ctr">
              <a:buFontTx/>
              <a:buNone/>
            </a:pPr>
            <a:r>
              <a:rPr lang="en-US" sz="3400">
                <a:latin typeface="Arial" pitchFamily="34" charset="0"/>
              </a:rPr>
              <a:t>vs. OS</a:t>
            </a:r>
          </a:p>
          <a:p>
            <a:pPr algn="ctr">
              <a:buFontTx/>
              <a:buNone/>
            </a:pPr>
            <a:r>
              <a:rPr lang="en-US" sz="3400">
                <a:latin typeface="Arial" pitchFamily="34" charset="0"/>
              </a:rPr>
              <a:t>controls the hardware</a:t>
            </a:r>
          </a:p>
        </p:txBody>
      </p:sp>
    </p:spTree>
    <p:extLst>
      <p:ext uri="{BB962C8B-B14F-4D97-AF65-F5344CB8AC3E}">
        <p14:creationId xmlns:p14="http://schemas.microsoft.com/office/powerpoint/2010/main" val="257921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PC Software Characteristics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User-friendly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Easy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Intuitive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Minimum training and documentation needed to use</a:t>
            </a:r>
          </a:p>
        </p:txBody>
      </p:sp>
    </p:spTree>
    <p:extLst>
      <p:ext uri="{BB962C8B-B14F-4D97-AF65-F5344CB8AC3E}">
        <p14:creationId xmlns:p14="http://schemas.microsoft.com/office/powerpoint/2010/main" val="353040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64465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Software Types</a:t>
            </a:r>
            <a:br>
              <a:rPr lang="en-US">
                <a:latin typeface="Arial" pitchFamily="34" charset="0"/>
              </a:rPr>
            </a:br>
            <a:r>
              <a:rPr lang="en-US" i="1">
                <a:latin typeface="Arial" pitchFamily="34" charset="0"/>
              </a:rPr>
              <a:t>Custom Software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7543800" cy="3352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Written by programmers</a:t>
            </a:r>
          </a:p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Takes a lot of time to write and test</a:t>
            </a:r>
          </a:p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When specifications are unique</a:t>
            </a:r>
          </a:p>
        </p:txBody>
      </p:sp>
    </p:spTree>
    <p:extLst>
      <p:ext uri="{BB962C8B-B14F-4D97-AF65-F5344CB8AC3E}">
        <p14:creationId xmlns:p14="http://schemas.microsoft.com/office/powerpoint/2010/main" val="185806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64465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Software Types</a:t>
            </a:r>
            <a:br>
              <a:rPr lang="en-US">
                <a:latin typeface="Arial" pitchFamily="34" charset="0"/>
              </a:rPr>
            </a:br>
            <a:r>
              <a:rPr lang="en-US" i="1">
                <a:latin typeface="Arial" pitchFamily="34" charset="0"/>
              </a:rPr>
              <a:t>Packaged or Commercial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Sold in stores, catalogs, or downloadable from the WWW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Purchased from software publishers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Must be installed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Standard or custom installation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The setup process copies some of all of the software to the hard disk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May require the CD-ROM to be in the drive to run</a:t>
            </a:r>
          </a:p>
        </p:txBody>
      </p:sp>
    </p:spTree>
    <p:extLst>
      <p:ext uri="{BB962C8B-B14F-4D97-AF65-F5344CB8AC3E}">
        <p14:creationId xmlns:p14="http://schemas.microsoft.com/office/powerpoint/2010/main" val="42551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Acquiring Software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Freeware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Free to all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Copyrighted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Distributed in machine-readable format</a:t>
            </a:r>
          </a:p>
          <a:p>
            <a:r>
              <a:rPr lang="en-US">
                <a:latin typeface="Arial" pitchFamily="34" charset="0"/>
              </a:rPr>
              <a:t>Shareware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Freely distributed for a trial period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Pay a nominal fee to register with the author</a:t>
            </a:r>
          </a:p>
        </p:txBody>
      </p:sp>
    </p:spTree>
    <p:extLst>
      <p:ext uri="{BB962C8B-B14F-4D97-AF65-F5344CB8AC3E}">
        <p14:creationId xmlns:p14="http://schemas.microsoft.com/office/powerpoint/2010/main" val="210778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Computer Software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FF00"/>
                </a:solidFill>
              </a:rPr>
              <a:t>HW needs SW to be useful</a:t>
            </a:r>
            <a:r>
              <a:rPr lang="en-US" dirty="0"/>
              <a:t>; the SW needs HW to be useful</a:t>
            </a:r>
          </a:p>
          <a:p>
            <a:endParaRPr lang="en-US" sz="1800" dirty="0"/>
          </a:p>
          <a:p>
            <a:r>
              <a:rPr lang="en-US" dirty="0"/>
              <a:t>When the user needs </a:t>
            </a:r>
            <a:r>
              <a:rPr lang="en-US" dirty="0">
                <a:solidFill>
                  <a:schemeClr val="tx2"/>
                </a:solidFill>
              </a:rPr>
              <a:t>something done by the computer,</a:t>
            </a:r>
            <a:r>
              <a:rPr lang="en-US" dirty="0"/>
              <a:t> he/she gives instructions in the form of SW to computer HW</a:t>
            </a:r>
          </a:p>
          <a:p>
            <a:endParaRPr lang="en-US" sz="1800" dirty="0"/>
          </a:p>
          <a:p>
            <a:r>
              <a:rPr lang="en-US" dirty="0"/>
              <a:t>These </a:t>
            </a:r>
            <a:r>
              <a:rPr lang="en-US" dirty="0">
                <a:solidFill>
                  <a:srgbClr val="00FF00"/>
                </a:solidFill>
              </a:rPr>
              <a:t>instructions need to be written</a:t>
            </a:r>
            <a:r>
              <a:rPr lang="en-US" dirty="0"/>
              <a:t> in a language that is readily </a:t>
            </a:r>
            <a:r>
              <a:rPr lang="en-US" dirty="0">
                <a:solidFill>
                  <a:schemeClr val="tx2"/>
                </a:solidFill>
              </a:rPr>
              <a:t>understood</a:t>
            </a:r>
            <a:r>
              <a:rPr lang="en-US" dirty="0"/>
              <a:t> by computer </a:t>
            </a:r>
            <a:r>
              <a:rPr lang="en-US" dirty="0" err="1">
                <a:solidFill>
                  <a:schemeClr val="tx2"/>
                </a:solidFill>
              </a:rPr>
              <a:t>uP</a:t>
            </a:r>
            <a:endParaRPr lang="en-US" dirty="0">
              <a:solidFill>
                <a:schemeClr val="tx2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433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Acquiring Software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pitchFamily="34" charset="0"/>
              </a:rPr>
              <a:t>Public-domain </a:t>
            </a:r>
            <a:r>
              <a:rPr lang="en-US" dirty="0" smtClean="0">
                <a:latin typeface="Arial" pitchFamily="34" charset="0"/>
              </a:rPr>
              <a:t>software</a:t>
            </a:r>
            <a:endParaRPr lang="en-US" dirty="0">
              <a:latin typeface="Arial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Un-copyrighted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May be used or altered without restriction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Generally developed under government grants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pitchFamily="34" charset="0"/>
              </a:rPr>
              <a:t>Open-source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Free to all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Source code is distributed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May be used or altered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Popular under the LINUX OS</a:t>
            </a:r>
          </a:p>
        </p:txBody>
      </p:sp>
    </p:spTree>
    <p:extLst>
      <p:ext uri="{BB962C8B-B14F-4D97-AF65-F5344CB8AC3E}">
        <p14:creationId xmlns:p14="http://schemas.microsoft.com/office/powerpoint/2010/main" val="146786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Acquiring Software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41148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Commercial </a:t>
            </a:r>
            <a:r>
              <a:rPr lang="en-US" dirty="0" smtClean="0">
                <a:latin typeface="Arial" pitchFamily="34" charset="0"/>
              </a:rPr>
              <a:t>software (Proprietary Software)</a:t>
            </a:r>
            <a:endParaRPr lang="en-US" dirty="0">
              <a:latin typeface="Arial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Used most often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Copyrighted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Generally costly</a:t>
            </a:r>
          </a:p>
          <a:p>
            <a:pPr lvl="1" algn="just">
              <a:spcBef>
                <a:spcPct val="0"/>
              </a:spcBef>
            </a:pPr>
            <a:r>
              <a:rPr lang="en-US" dirty="0">
                <a:latin typeface="Arial" pitchFamily="34" charset="0"/>
              </a:rPr>
              <a:t>May not be copied without permission of the manufacturer</a:t>
            </a:r>
          </a:p>
        </p:txBody>
      </p:sp>
    </p:spTree>
    <p:extLst>
      <p:ext uri="{BB962C8B-B14F-4D97-AF65-F5344CB8AC3E}">
        <p14:creationId xmlns:p14="http://schemas.microsoft.com/office/powerpoint/2010/main" val="3415183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Types of Proprietary Licenses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FF00"/>
                </a:solidFill>
              </a:rPr>
              <a:t>Single-user</a:t>
            </a:r>
            <a:r>
              <a:rPr lang="en-US"/>
              <a:t> license</a:t>
            </a:r>
          </a:p>
          <a:p>
            <a:r>
              <a:rPr lang="en-US">
                <a:solidFill>
                  <a:schemeClr val="tx2"/>
                </a:solidFill>
              </a:rPr>
              <a:t>Multi-user</a:t>
            </a:r>
            <a:r>
              <a:rPr lang="en-US"/>
              <a:t> license</a:t>
            </a:r>
          </a:p>
          <a:p>
            <a:r>
              <a:rPr lang="en-US">
                <a:solidFill>
                  <a:srgbClr val="00FF00"/>
                </a:solidFill>
              </a:rPr>
              <a:t>Concurrent-user</a:t>
            </a:r>
            <a:r>
              <a:rPr lang="en-US"/>
              <a:t> license</a:t>
            </a:r>
          </a:p>
          <a:p>
            <a:r>
              <a:rPr lang="en-US">
                <a:solidFill>
                  <a:schemeClr val="tx2"/>
                </a:solidFill>
              </a:rPr>
              <a:t>Site license</a:t>
            </a:r>
          </a:p>
        </p:txBody>
      </p:sp>
    </p:spTree>
    <p:extLst>
      <p:ext uri="{BB962C8B-B14F-4D97-AF65-F5344CB8AC3E}">
        <p14:creationId xmlns:p14="http://schemas.microsoft.com/office/powerpoint/2010/main" val="137233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644650"/>
          </a:xfrm>
        </p:spPr>
        <p:txBody>
          <a:bodyPr/>
          <a:lstStyle/>
          <a:p>
            <a:r>
              <a:rPr lang="en-US" sz="4000">
                <a:latin typeface="Arial" pitchFamily="34" charset="0"/>
              </a:rPr>
              <a:t>Purchasing Commercial Software</a:t>
            </a:r>
            <a:r>
              <a:rPr lang="en-US" sz="4000" i="1">
                <a:latin typeface="Arial" pitchFamily="34" charset="0"/>
              </a:rPr>
              <a:t/>
            </a:r>
            <a:br>
              <a:rPr lang="en-US" sz="4000" i="1">
                <a:latin typeface="Arial" pitchFamily="34" charset="0"/>
              </a:rPr>
            </a:br>
            <a:r>
              <a:rPr lang="en-US" sz="4000" i="1">
                <a:latin typeface="Arial" pitchFamily="34" charset="0"/>
              </a:rPr>
              <a:t> </a:t>
            </a:r>
            <a:r>
              <a:rPr lang="en-US" i="1">
                <a:latin typeface="Arial" pitchFamily="34" charset="0"/>
              </a:rPr>
              <a:t>Individuals</a:t>
            </a:r>
            <a:r>
              <a:rPr lang="en-US" sz="4000">
                <a:latin typeface="Arial" pitchFamily="34" charset="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620000" cy="17526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Software warehouse store</a:t>
            </a:r>
          </a:p>
          <a:p>
            <a:r>
              <a:rPr lang="en-US">
                <a:latin typeface="Arial" pitchFamily="34" charset="0"/>
              </a:rPr>
              <a:t>Mail order</a:t>
            </a:r>
          </a:p>
          <a:p>
            <a:r>
              <a:rPr lang="en-US">
                <a:latin typeface="Arial" pitchFamily="34" charset="0"/>
              </a:rPr>
              <a:t>Electronic software distribution</a:t>
            </a:r>
          </a:p>
        </p:txBody>
      </p:sp>
      <p:pic>
        <p:nvPicPr>
          <p:cNvPr id="21508" name="Picture 4" descr="D:\7713D_PHall\Capron\Computers Tools For Information\jpeg_files\ch03\AACBSO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35814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90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644650"/>
          </a:xfrm>
        </p:spPr>
        <p:txBody>
          <a:bodyPr/>
          <a:lstStyle/>
          <a:p>
            <a:r>
              <a:rPr lang="en-US" sz="4000">
                <a:latin typeface="Arial" pitchFamily="34" charset="0"/>
              </a:rPr>
              <a:t>Purchasing Commercial Software</a:t>
            </a:r>
            <a:r>
              <a:rPr lang="en-US">
                <a:latin typeface="Arial" pitchFamily="34" charset="0"/>
              </a:rPr>
              <a:t> </a:t>
            </a:r>
            <a:br>
              <a:rPr lang="en-US">
                <a:latin typeface="Arial" pitchFamily="34" charset="0"/>
              </a:rPr>
            </a:br>
            <a:r>
              <a:rPr lang="en-US">
                <a:latin typeface="Arial" pitchFamily="34" charset="0"/>
              </a:rPr>
              <a:t> </a:t>
            </a:r>
            <a:r>
              <a:rPr lang="en-US" i="1">
                <a:latin typeface="Arial" pitchFamily="34" charset="0"/>
              </a:rPr>
              <a:t>Businesses</a:t>
            </a:r>
            <a:r>
              <a:rPr lang="en-US">
                <a:latin typeface="Arial" pitchFamily="34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038600"/>
          </a:xfrm>
        </p:spPr>
        <p:txBody>
          <a:bodyPr/>
          <a:lstStyle/>
          <a:p>
            <a:r>
              <a:rPr lang="en-US" sz="2800">
                <a:latin typeface="Arial" pitchFamily="34" charset="0"/>
              </a:rPr>
              <a:t>Volume discount</a:t>
            </a:r>
          </a:p>
          <a:p>
            <a:r>
              <a:rPr lang="en-US" sz="2800">
                <a:latin typeface="Arial" pitchFamily="34" charset="0"/>
              </a:rPr>
              <a:t>Site license</a:t>
            </a:r>
          </a:p>
          <a:p>
            <a:r>
              <a:rPr lang="en-US" sz="2800">
                <a:latin typeface="Arial" pitchFamily="34" charset="0"/>
              </a:rPr>
              <a:t>Network versions</a:t>
            </a:r>
          </a:p>
          <a:p>
            <a:r>
              <a:rPr lang="en-US" sz="2800">
                <a:latin typeface="Arial" pitchFamily="34" charset="0"/>
              </a:rPr>
              <a:t>Application Service Provide (ASP)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Software is setup and maintained by ASP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Access the software over the Internet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Pay per use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Saves the expense of installing and maintaining the software</a:t>
            </a:r>
          </a:p>
        </p:txBody>
      </p:sp>
    </p:spTree>
    <p:extLst>
      <p:ext uri="{BB962C8B-B14F-4D97-AF65-F5344CB8AC3E}">
        <p14:creationId xmlns:p14="http://schemas.microsoft.com/office/powerpoint/2010/main" val="172424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2969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Task-Oriented Software</a:t>
            </a:r>
            <a:br>
              <a:rPr lang="en-US" dirty="0">
                <a:latin typeface="Arial" pitchFamily="34" charset="0"/>
              </a:rPr>
            </a:br>
            <a:r>
              <a:rPr lang="en-US" i="1" dirty="0">
                <a:latin typeface="Arial" pitchFamily="34" charset="0"/>
              </a:rPr>
              <a:t>Productivity Software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64FF33"/>
                </a:solidFill>
                <a:latin typeface="Arial" pitchFamily="34" charset="0"/>
              </a:rPr>
              <a:t>Makes work faster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64FF33"/>
                </a:solidFill>
                <a:latin typeface="Arial" pitchFamily="34" charset="0"/>
              </a:rPr>
              <a:t>Makes our lives easier</a:t>
            </a:r>
          </a:p>
        </p:txBody>
      </p:sp>
      <p:pic>
        <p:nvPicPr>
          <p:cNvPr id="25604" name="Picture 4" descr="D:\7713D_PHall\Capron\Computers Tools For Information\jpeg_files\ch03\AACBSOV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352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887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024744" cy="877336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Word Processing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543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</a:rPr>
              <a:t>Uses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Memos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Reports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Correspondence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Minutes of meetings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Anything to be typed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</a:rPr>
              <a:t>Functions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Create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Edit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Format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Store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Print text and graphics</a:t>
            </a:r>
          </a:p>
        </p:txBody>
      </p:sp>
      <p:pic>
        <p:nvPicPr>
          <p:cNvPr id="28676" name="Picture 4" descr="D:\7713D_PHall\Capron\Computers Tools For Information\jpeg_files\ch02\02_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430588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62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Desktop Publishing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Uses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Newsletters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Reports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Brochures</a:t>
            </a:r>
          </a:p>
          <a:p>
            <a:r>
              <a:rPr lang="en-US">
                <a:latin typeface="Arial" pitchFamily="34" charset="0"/>
              </a:rPr>
              <a:t>Functions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Handles high-level publishing needs</a:t>
            </a:r>
          </a:p>
        </p:txBody>
      </p:sp>
      <p:pic>
        <p:nvPicPr>
          <p:cNvPr id="30724" name="Picture 4" descr="D:\7713D_PHall\Capron\Computers Tools For Information\jpeg_files\ch03\AACBSOU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39624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0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Electronic Spreadsheets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620000" cy="4038600"/>
          </a:xfrm>
        </p:spPr>
        <p:txBody>
          <a:bodyPr/>
          <a:lstStyle/>
          <a:p>
            <a:r>
              <a:rPr lang="en-US" sz="2800">
                <a:latin typeface="Arial" pitchFamily="34" charset="0"/>
              </a:rPr>
              <a:t>Uses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Comparing mortgage interest rates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Preparing budgets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Tracking weight loss</a:t>
            </a:r>
          </a:p>
          <a:p>
            <a:r>
              <a:rPr lang="en-US" sz="2800">
                <a:latin typeface="Arial" pitchFamily="34" charset="0"/>
              </a:rPr>
              <a:t>Functions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Manipulates numbers in rows and columns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Recalculates the results when a number is changed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What if?</a:t>
            </a:r>
          </a:p>
        </p:txBody>
      </p:sp>
    </p:spTree>
    <p:extLst>
      <p:ext uri="{BB962C8B-B14F-4D97-AF65-F5344CB8AC3E}">
        <p14:creationId xmlns:p14="http://schemas.microsoft.com/office/powerpoint/2010/main" val="373115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Electronic Spreadsheets</a:t>
            </a:r>
          </a:p>
        </p:txBody>
      </p:sp>
      <p:pic>
        <p:nvPicPr>
          <p:cNvPr id="78852" name="Picture 4" descr="D:\7713D_PHall\Capron\Computers Tools For Information\jpeg_files\ch03\7713d03_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083300" cy="51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5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Software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4"/>
          </p:nvPr>
        </p:nvSpPr>
        <p:spPr bwMode="auto">
          <a:xfrm>
            <a:off x="533400" y="1447800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Collection of programs and data that tell the computer what to do</a:t>
            </a:r>
          </a:p>
          <a:p>
            <a:pPr lvl="1" eaLnBrk="1" hangingPunct="1"/>
            <a:r>
              <a:rPr lang="en-US" dirty="0" smtClean="0"/>
              <a:t>Made up of instructions</a:t>
            </a:r>
          </a:p>
          <a:p>
            <a:pPr lvl="1" eaLnBrk="1" hangingPunct="1"/>
            <a:r>
              <a:rPr lang="en-US" dirty="0" smtClean="0"/>
              <a:t>Allows users to interact with the computer</a:t>
            </a:r>
          </a:p>
          <a:p>
            <a:pPr eaLnBrk="1" hangingPunct="1"/>
            <a:r>
              <a:rPr lang="en-US" dirty="0" smtClean="0"/>
              <a:t>Two types of software</a:t>
            </a:r>
          </a:p>
          <a:p>
            <a:pPr lvl="1" eaLnBrk="1" hangingPunct="1"/>
            <a:r>
              <a:rPr lang="en-US" dirty="0" smtClean="0"/>
              <a:t>Application</a:t>
            </a:r>
          </a:p>
          <a:p>
            <a:pPr lvl="1" eaLnBrk="1" hangingPunct="1"/>
            <a:r>
              <a:rPr lang="en-US" dirty="0" smtClean="0"/>
              <a:t>System</a:t>
            </a:r>
          </a:p>
        </p:txBody>
      </p:sp>
      <p:sp>
        <p:nvSpPr>
          <p:cNvPr id="15365" name="Slide Number Placeholder 8"/>
          <p:cNvSpPr>
            <a:spLocks noGrp="1"/>
          </p:cNvSpPr>
          <p:nvPr/>
        </p:nvSpPr>
        <p:spPr bwMode="auto">
          <a:xfrm>
            <a:off x="7315200" y="6356350"/>
            <a:ext cx="137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fld id="{99BCAD20-A3F5-4BB3-9831-F90DE1A0CDD3}" type="slidenum">
              <a:rPr lang="en-US" sz="1000">
                <a:solidFill>
                  <a:srgbClr val="898989"/>
                </a:solidFill>
              </a:rPr>
              <a:pPr algn="r"/>
              <a:t>3</a:t>
            </a:fld>
            <a:endParaRPr lang="en-US" sz="1000">
              <a:solidFill>
                <a:srgbClr val="89898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60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024744" cy="762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Database Management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800">
                <a:latin typeface="Arial" pitchFamily="34" charset="0"/>
              </a:rPr>
              <a:t>Uses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Keep track of a large number of related facts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Query the data for specific information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Retrieve information in a variety of ways</a:t>
            </a:r>
          </a:p>
          <a:p>
            <a:r>
              <a:rPr lang="en-US" sz="2800">
                <a:latin typeface="Arial" pitchFamily="34" charset="0"/>
              </a:rPr>
              <a:t>Functions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Store data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Update data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Manipulate data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Retrieve data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Print data in many forms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Report on data in a variety of ways</a:t>
            </a:r>
          </a:p>
        </p:txBody>
      </p:sp>
      <p:pic>
        <p:nvPicPr>
          <p:cNvPr id="34822" name="Picture 6" descr="D:\7713D_PHall\Capron\Computers Tools For Information\jpeg_files\ch03\AACBSOW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2971800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48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Graphics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pitchFamily="34" charset="0"/>
              </a:rPr>
              <a:t>Uses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pitchFamily="34" charset="0"/>
              </a:rPr>
              <a:t>Maps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pitchFamily="34" charset="0"/>
              </a:rPr>
              <a:t>Graphs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pitchFamily="34" charset="0"/>
              </a:rPr>
              <a:t>Charts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pitchFamily="34" charset="0"/>
              </a:rPr>
              <a:t>Helps to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pitchFamily="34" charset="0"/>
              </a:rPr>
              <a:t>Compare data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pitchFamily="34" charset="0"/>
              </a:rPr>
              <a:t>Spot trends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pitchFamily="34" charset="0"/>
              </a:rPr>
              <a:t>Make decisions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pitchFamily="34" charset="0"/>
              </a:rPr>
              <a:t>Visual information is more compelling</a:t>
            </a:r>
          </a:p>
        </p:txBody>
      </p:sp>
      <p:pic>
        <p:nvPicPr>
          <p:cNvPr id="36870" name="Picture 6" descr="D:\7713D_PHall\Capron\Computers Tools For Information\jpeg_files\ch03\0303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4216400" cy="270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62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024744" cy="762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Presentation Graphics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</a:rPr>
              <a:t>Uses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Sales tool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Demonstrate a product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Show cost/benefit projections on charts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Present audio/video testimonials from satisfied customers</a:t>
            </a:r>
          </a:p>
          <a:p>
            <a:r>
              <a:rPr lang="en-US" sz="2800" dirty="0">
                <a:latin typeface="Arial" pitchFamily="34" charset="0"/>
              </a:rPr>
              <a:t>May contain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Text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Graphics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Audio</a:t>
            </a:r>
          </a:p>
          <a:p>
            <a:pPr lvl="1">
              <a:spcBef>
                <a:spcPct val="0"/>
              </a:spcBef>
            </a:pPr>
            <a:r>
              <a:rPr lang="en-US" sz="2400" dirty="0">
                <a:latin typeface="Arial" pitchFamily="34" charset="0"/>
              </a:rPr>
              <a:t>Video</a:t>
            </a:r>
          </a:p>
        </p:txBody>
      </p:sp>
      <p:pic>
        <p:nvPicPr>
          <p:cNvPr id="38920" name="Picture 8" descr="D:\7713D_PHall\Capron\Computers Tools For Information\jpeg_files\ch03\AACBSOX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11613"/>
            <a:ext cx="2743200" cy="208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2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024744" cy="8382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Computer Art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Use software to</a:t>
            </a:r>
          </a:p>
          <a:p>
            <a:pPr lvl="1">
              <a:spcBef>
                <a:spcPct val="10000"/>
              </a:spcBef>
            </a:pPr>
            <a:r>
              <a:rPr lang="en-US">
                <a:latin typeface="Arial" pitchFamily="34" charset="0"/>
              </a:rPr>
              <a:t>Produce art</a:t>
            </a:r>
          </a:p>
          <a:p>
            <a:pPr lvl="1">
              <a:spcBef>
                <a:spcPct val="10000"/>
              </a:spcBef>
            </a:pPr>
            <a:r>
              <a:rPr lang="en-US">
                <a:latin typeface="Arial" pitchFamily="34" charset="0"/>
              </a:rPr>
              <a:t>Express ideas</a:t>
            </a:r>
          </a:p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Graphic artist</a:t>
            </a:r>
          </a:p>
          <a:p>
            <a:pPr lvl="1">
              <a:spcBef>
                <a:spcPct val="10000"/>
              </a:spcBef>
            </a:pPr>
            <a:r>
              <a:rPr lang="en-US">
                <a:latin typeface="Arial" pitchFamily="34" charset="0"/>
              </a:rPr>
              <a:t>Artistic ability</a:t>
            </a:r>
          </a:p>
          <a:p>
            <a:pPr lvl="1">
              <a:spcBef>
                <a:spcPct val="10000"/>
              </a:spcBef>
            </a:pPr>
            <a:r>
              <a:rPr lang="en-US">
                <a:latin typeface="Arial" pitchFamily="34" charset="0"/>
              </a:rPr>
              <a:t>Computer skills</a:t>
            </a:r>
          </a:p>
          <a:p>
            <a:pPr lvl="1">
              <a:spcBef>
                <a:spcPct val="10000"/>
              </a:spcBef>
            </a:pPr>
            <a:r>
              <a:rPr lang="en-US">
                <a:latin typeface="Arial" pitchFamily="34" charset="0"/>
              </a:rPr>
              <a:t>Produces computer art</a:t>
            </a:r>
          </a:p>
        </p:txBody>
      </p:sp>
      <p:pic>
        <p:nvPicPr>
          <p:cNvPr id="40968" name="Picture 8" descr="D:\7713D_PHall\Capron\Computers Tools For Information\jpeg_files\ch03\mn03_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28479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761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24744" cy="762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Communications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>
                <a:latin typeface="Arial" pitchFamily="34" charset="0"/>
              </a:rPr>
              <a:t>Communicate from home with computer at office</a:t>
            </a:r>
          </a:p>
          <a:p>
            <a:pPr>
              <a:spcBef>
                <a:spcPct val="30000"/>
              </a:spcBef>
            </a:pPr>
            <a:r>
              <a:rPr lang="en-US">
                <a:latin typeface="Arial" pitchFamily="34" charset="0"/>
              </a:rPr>
              <a:t>Access data stored in another computer in another location</a:t>
            </a:r>
          </a:p>
          <a:p>
            <a:pPr>
              <a:spcBef>
                <a:spcPct val="30000"/>
              </a:spcBef>
            </a:pPr>
            <a:r>
              <a:rPr lang="en-US">
                <a:latin typeface="Arial" pitchFamily="34" charset="0"/>
              </a:rPr>
              <a:t>Stock exchange updates</a:t>
            </a:r>
          </a:p>
          <a:p>
            <a:pPr>
              <a:spcBef>
                <a:spcPct val="30000"/>
              </a:spcBef>
            </a:pPr>
            <a:r>
              <a:rPr lang="en-US">
                <a:latin typeface="Arial" pitchFamily="34" charset="0"/>
              </a:rPr>
              <a:t>Weather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4146870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35828" y="6096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Communications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3429000" cy="39624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400">
                <a:latin typeface="Arial" pitchFamily="34" charset="0"/>
              </a:rPr>
              <a:t>Provides method for communicating between computers</a:t>
            </a:r>
          </a:p>
          <a:p>
            <a:pPr>
              <a:spcBef>
                <a:spcPct val="40000"/>
              </a:spcBef>
            </a:pPr>
            <a:r>
              <a:rPr lang="en-US" sz="2400">
                <a:latin typeface="Arial" pitchFamily="34" charset="0"/>
              </a:rPr>
              <a:t>Most likely way to connect is via the Internet</a:t>
            </a:r>
          </a:p>
          <a:p>
            <a:pPr>
              <a:spcBef>
                <a:spcPct val="40000"/>
              </a:spcBef>
            </a:pPr>
            <a:r>
              <a:rPr lang="en-US" sz="2400">
                <a:latin typeface="Arial" pitchFamily="34" charset="0"/>
              </a:rPr>
              <a:t>Use a browser to access the Internet</a:t>
            </a:r>
          </a:p>
        </p:txBody>
      </p:sp>
      <p:pic>
        <p:nvPicPr>
          <p:cNvPr id="79876" name="Picture 4" descr="D:\7713D_PHall\Capron\Computers Tools For Information\jpeg_files\ch03\AACBSQC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15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Office Suites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Group of basic software applications designed to work together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Data is portable between basic applications of the suite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Various applications in the suite have the same “look and feel”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Cost of suite is less than purchasing individual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6485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024744" cy="8382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Integrated Applications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467600" cy="38862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Combine basic word processing, spreadsheet, and graphics capabilities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More limited than a suite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Easier to learn and use</a:t>
            </a:r>
          </a:p>
        </p:txBody>
      </p:sp>
    </p:spTree>
    <p:extLst>
      <p:ext uri="{BB962C8B-B14F-4D97-AF65-F5344CB8AC3E}">
        <p14:creationId xmlns:p14="http://schemas.microsoft.com/office/powerpoint/2010/main" val="327328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024744" cy="9144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Software Development  Focus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Ease of use</a:t>
            </a:r>
          </a:p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Personal use programs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Personal time organizers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To-do list makers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E-mail programs</a:t>
            </a:r>
          </a:p>
          <a:p>
            <a:pPr>
              <a:spcBef>
                <a:spcPct val="40000"/>
              </a:spcBef>
            </a:pPr>
            <a:r>
              <a:rPr lang="en-US">
                <a:latin typeface="Arial" pitchFamily="34" charset="0"/>
              </a:rPr>
              <a:t>Internet access</a:t>
            </a:r>
          </a:p>
        </p:txBody>
      </p:sp>
    </p:spTree>
    <p:extLst>
      <p:ext uri="{BB962C8B-B14F-4D97-AF65-F5344CB8AC3E}">
        <p14:creationId xmlns:p14="http://schemas.microsoft.com/office/powerpoint/2010/main" val="143195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644" y="533400"/>
            <a:ext cx="7024744" cy="9144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Business Software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962400" cy="40386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Custom-written to meet special business needs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Standard packages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Combination of custom-written and off-the-shelf</a:t>
            </a:r>
          </a:p>
        </p:txBody>
      </p:sp>
      <p:pic>
        <p:nvPicPr>
          <p:cNvPr id="49156" name="Picture 4" descr="D:\7713D_PHall\Capron\Computers Tools For Information\jpeg_files\ch03\03_0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3506788" cy="252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084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>
                <a:solidFill>
                  <a:schemeClr val="accent2"/>
                </a:solidFill>
                <a:cs typeface="Times New Roman" pitchFamily="18" charset="0"/>
              </a:rPr>
              <a:t>Systems Software</a:t>
            </a:r>
          </a:p>
        </p:txBody>
      </p:sp>
      <p:sp>
        <p:nvSpPr>
          <p:cNvPr id="444419" name="Rectangle 3"/>
          <p:cNvSpPr>
            <a:spLocks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 i="1">
                <a:cs typeface="Times New Roman" pitchFamily="18" charset="0"/>
              </a:rPr>
              <a:t>System software</a:t>
            </a:r>
            <a:r>
              <a:rPr lang="en-US">
                <a:cs typeface="Times New Roman" pitchFamily="18" charset="0"/>
              </a:rPr>
              <a:t> manages computer resources and makes computers easier to use</a:t>
            </a:r>
          </a:p>
          <a:p>
            <a:pPr algn="just">
              <a:buClr>
                <a:schemeClr val="tx1"/>
              </a:buClr>
              <a:buSzTx/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>
                <a:cs typeface="Times New Roman" pitchFamily="18" charset="0"/>
              </a:rPr>
              <a:t>Systems software can be divided into three categories: </a:t>
            </a:r>
          </a:p>
          <a:p>
            <a:pPr algn="just">
              <a:buClr>
                <a:schemeClr val="tx1"/>
              </a:buClr>
              <a:buSzTx/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 1. Operating System (OS)</a:t>
            </a:r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>
                <a:cs typeface="Times New Roman" pitchFamily="18" charset="0"/>
              </a:rPr>
              <a:t>Examples: Windows, UNIX and Macintosh</a:t>
            </a:r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 2. System support software </a:t>
            </a:r>
            <a:endParaRPr lang="en-US">
              <a:cs typeface="Times New Roman" pitchFamily="18" charset="0"/>
            </a:endParaRPr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>
                <a:cs typeface="Times New Roman" pitchFamily="18" charset="0"/>
              </a:rPr>
              <a:t>Examples: disk-formatting and anti-virus programs.</a:t>
            </a:r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  3. System development software</a:t>
            </a:r>
            <a:r>
              <a:rPr lang="en-US">
                <a:cs typeface="Times New Roman" pitchFamily="18" charset="0"/>
              </a:rPr>
              <a:t>. </a:t>
            </a:r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>
                <a:cs typeface="Times New Roman" pitchFamily="18" charset="0"/>
              </a:rPr>
              <a:t>Example: </a:t>
            </a:r>
            <a:r>
              <a:rPr lang="en-US" i="1">
                <a:cs typeface="Times New Roman" pitchFamily="18" charset="0"/>
              </a:rPr>
              <a:t>Language translators</a:t>
            </a:r>
            <a:r>
              <a:rPr lang="en-US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7525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Vertical Market Software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>
                <a:latin typeface="Arial" pitchFamily="34" charset="0"/>
              </a:rPr>
              <a:t>Written for a particular type of business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Dentist’s office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Drugstore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Auto shop</a:t>
            </a:r>
          </a:p>
          <a:p>
            <a:r>
              <a:rPr lang="en-US" sz="2800">
                <a:latin typeface="Arial" pitchFamily="34" charset="0"/>
              </a:rPr>
              <a:t>Software may be part of complete package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Hardware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Installation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Training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57586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24744" cy="762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Software for Workgroups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60000"/>
              </a:spcBef>
            </a:pPr>
            <a:r>
              <a:rPr lang="en-US" sz="2800">
                <a:latin typeface="Arial" pitchFamily="34" charset="0"/>
              </a:rPr>
              <a:t>Groupware / collaborative software</a:t>
            </a:r>
          </a:p>
          <a:p>
            <a:pPr>
              <a:spcBef>
                <a:spcPct val="60000"/>
              </a:spcBef>
            </a:pPr>
            <a:r>
              <a:rPr lang="en-US" sz="2800">
                <a:latin typeface="Arial" pitchFamily="34" charset="0"/>
              </a:rPr>
              <a:t>Lets a group of people share information or track information together</a:t>
            </a:r>
          </a:p>
          <a:p>
            <a:pPr>
              <a:spcBef>
                <a:spcPct val="60000"/>
              </a:spcBef>
            </a:pPr>
            <a:r>
              <a:rPr lang="en-US" sz="2800">
                <a:latin typeface="Arial" pitchFamily="34" charset="0"/>
              </a:rPr>
              <a:t>Data being used is located in central database</a:t>
            </a:r>
          </a:p>
          <a:p>
            <a:pPr>
              <a:spcBef>
                <a:spcPct val="60000"/>
              </a:spcBef>
            </a:pPr>
            <a:r>
              <a:rPr lang="en-US" sz="2800">
                <a:latin typeface="Arial" pitchFamily="34" charset="0"/>
              </a:rPr>
              <a:t>Data can be accessed and updated by anyone in the project group</a:t>
            </a:r>
          </a:p>
        </p:txBody>
      </p:sp>
    </p:spTree>
    <p:extLst>
      <p:ext uri="{BB962C8B-B14F-4D97-AF65-F5344CB8AC3E}">
        <p14:creationId xmlns:p14="http://schemas.microsoft.com/office/powerpoint/2010/main" val="345713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Software for Workgroups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4572000" cy="3505200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None/>
            </a:pPr>
            <a:r>
              <a:rPr lang="en-US">
                <a:latin typeface="Arial" pitchFamily="34" charset="0"/>
              </a:rPr>
              <a:t>Examples</a:t>
            </a:r>
          </a:p>
          <a:p>
            <a:pPr>
              <a:spcBef>
                <a:spcPct val="60000"/>
              </a:spcBef>
            </a:pPr>
            <a:r>
              <a:rPr lang="en-US">
                <a:latin typeface="Arial" pitchFamily="34" charset="0"/>
              </a:rPr>
              <a:t>Scheduling</a:t>
            </a:r>
          </a:p>
          <a:p>
            <a:pPr>
              <a:spcBef>
                <a:spcPct val="60000"/>
              </a:spcBef>
            </a:pPr>
            <a:r>
              <a:rPr lang="en-US">
                <a:latin typeface="Arial" pitchFamily="34" charset="0"/>
              </a:rPr>
              <a:t>Preparation of proposals by several individuals</a:t>
            </a:r>
          </a:p>
        </p:txBody>
      </p:sp>
      <p:pic>
        <p:nvPicPr>
          <p:cNvPr id="81924" name="Picture 4" descr="D:\7713D_PHall\Capron\Computers Tools For Information\jpeg_files\ch03\AACBSPA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043238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50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1445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The Information Center</a:t>
            </a:r>
            <a:br>
              <a:rPr lang="en-US" dirty="0">
                <a:latin typeface="Arial" pitchFamily="34" charset="0"/>
              </a:rPr>
            </a:br>
            <a:r>
              <a:rPr lang="en-US" i="1" dirty="0">
                <a:latin typeface="Arial" pitchFamily="34" charset="0"/>
              </a:rPr>
              <a:t>Help Desk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Software selection</a:t>
            </a:r>
          </a:p>
          <a:p>
            <a:r>
              <a:rPr lang="en-US">
                <a:latin typeface="Arial" pitchFamily="34" charset="0"/>
              </a:rPr>
              <a:t>Software training</a:t>
            </a:r>
          </a:p>
          <a:p>
            <a:r>
              <a:rPr lang="en-US">
                <a:latin typeface="Arial" pitchFamily="34" charset="0"/>
              </a:rPr>
              <a:t>Software and hardware installations</a:t>
            </a:r>
          </a:p>
          <a:p>
            <a:r>
              <a:rPr lang="en-US">
                <a:latin typeface="Arial" pitchFamily="34" charset="0"/>
              </a:rPr>
              <a:t>Software and hardware updates</a:t>
            </a:r>
          </a:p>
          <a:p>
            <a:r>
              <a:rPr lang="en-US">
                <a:latin typeface="Arial" pitchFamily="34" charset="0"/>
              </a:rPr>
              <a:t>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217446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024744" cy="762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Software for Small Business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Accounting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</a:rPr>
              <a:t>Spreadsheet software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</a:rPr>
              <a:t>Accounting package – Basic accounting, financial statements, tax summaries, payroll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Writing and Advertising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</a:rPr>
              <a:t>Word processing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</a:rPr>
              <a:t>Desktop publishing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Customer Service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pitchFamily="34" charset="0"/>
              </a:rPr>
              <a:t>Database management</a:t>
            </a:r>
          </a:p>
        </p:txBody>
      </p:sp>
    </p:spTree>
    <p:extLst>
      <p:ext uri="{BB962C8B-B14F-4D97-AF65-F5344CB8AC3E}">
        <p14:creationId xmlns:p14="http://schemas.microsoft.com/office/powerpoint/2010/main" val="382105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Software for Small Business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Keeping Up and Making Contacts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Networking over the Internet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Making Sales Pitches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Arial" pitchFamily="34" charset="0"/>
              </a:rPr>
              <a:t>Graphical presentation software</a:t>
            </a:r>
          </a:p>
        </p:txBody>
      </p:sp>
      <p:pic>
        <p:nvPicPr>
          <p:cNvPr id="82948" name="Picture 4" descr="D:\7713D_PHall\Capron\Computers Tools For Information\jpeg_files\ch03\03_11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49" name="Picture 5" descr="D:\7713D_PHall\Capron\Computers Tools For Information\jpeg_files\ch03\03_11b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386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59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Small Office, Home Office </a:t>
            </a:r>
            <a:r>
              <a:rPr lang="en-US" i="1">
                <a:latin typeface="Arial" pitchFamily="34" charset="0"/>
              </a:rPr>
              <a:t>SOHO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7543800" cy="1143000"/>
          </a:xfrm>
        </p:spPr>
        <p:txBody>
          <a:bodyPr/>
          <a:lstStyle/>
          <a:p>
            <a:r>
              <a:rPr lang="en-US" sz="2800">
                <a:latin typeface="Arial" pitchFamily="34" charset="0"/>
              </a:rPr>
              <a:t>Moderately priced to solve typical needs</a:t>
            </a:r>
          </a:p>
          <a:p>
            <a:r>
              <a:rPr lang="en-US" sz="2800">
                <a:latin typeface="Arial" pitchFamily="34" charset="0"/>
              </a:rPr>
              <a:t>All-in-one software package</a:t>
            </a:r>
          </a:p>
        </p:txBody>
      </p:sp>
      <p:pic>
        <p:nvPicPr>
          <p:cNvPr id="59398" name="Picture 6" descr="D:\7713D_PHall\Capron\Computers Tools For Information\jpeg_files\ch03\AACBSPB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81400"/>
            <a:ext cx="2819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796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1068387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Small Office, Home Office </a:t>
            </a:r>
            <a:r>
              <a:rPr lang="en-US" i="1" dirty="0">
                <a:latin typeface="Arial" pitchFamily="34" charset="0"/>
              </a:rPr>
              <a:t>SOHO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2209800"/>
            <a:ext cx="3810000" cy="3886200"/>
          </a:xfrm>
          <a:prstGeom prst="rect">
            <a:avLst/>
          </a:prstGeom>
          <a:solidFill>
            <a:srgbClr val="64FF33">
              <a:alpha val="50000"/>
            </a:srgbClr>
          </a:solidFill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pitchFamily="34" charset="0"/>
              </a:rPr>
              <a:t>What is needed</a:t>
            </a:r>
          </a:p>
          <a:p>
            <a:pPr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Organizational skills of a secretary</a:t>
            </a:r>
          </a:p>
          <a:p>
            <a:pPr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Research skills of a librarian</a:t>
            </a:r>
          </a:p>
          <a:p>
            <a:pPr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Accounting skills of a bookkeeper</a:t>
            </a:r>
          </a:p>
          <a:p>
            <a:pPr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Experience of someone who has done it before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2209800"/>
            <a:ext cx="3810000" cy="3886200"/>
          </a:xfrm>
          <a:prstGeom prst="rect">
            <a:avLst/>
          </a:prstGeom>
          <a:solidFill>
            <a:srgbClr val="64FF33">
              <a:alpha val="50000"/>
            </a:srgbClr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pitchFamily="34" charset="0"/>
              </a:rPr>
              <a:t>What is has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Searchable library of resources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Legal guide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Tax guide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Collections of business documents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200">
                <a:latin typeface="Arial" pitchFamily="34" charset="0"/>
              </a:rPr>
              <a:t>Links to useful business and government sites on the Internet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18540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839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nimBg="1" autoUpdateAnimBg="0" advAuto="0"/>
      <p:bldP spid="83973" grpId="0" build="p" animBg="1" autoUpdateAnimBg="0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Application Software Ethics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914400"/>
          </a:xfrm>
          <a:effectLst>
            <a:outerShdw dist="35921" dir="18900000" algn="ctr" rotWithShape="0">
              <a:schemeClr val="bg2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solidFill>
                  <a:srgbClr val="64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What is legal?</a:t>
            </a:r>
          </a:p>
        </p:txBody>
      </p:sp>
      <p:pic>
        <p:nvPicPr>
          <p:cNvPr id="61445" name="Picture 5" descr="D:\7713D_PHall\Capron\Computers Tools For Information\jpeg_files\ch03\pi03_0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60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 advAuto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Software Piracy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267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Making illegal copies of copyrighted software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Why the fuss?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>
                <a:latin typeface="Arial" pitchFamily="34" charset="0"/>
              </a:rPr>
              <a:t>Very easy to duplicate software vs. a text book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>
                <a:latin typeface="Arial" pitchFamily="34" charset="0"/>
              </a:rPr>
              <a:t>Software company may lose hundreds of dollars per pirated copy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Prosecution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>
                <a:latin typeface="Arial" pitchFamily="34" charset="0"/>
              </a:rPr>
              <a:t>Yes: Small-medium sized business who purchase a few copies and distribute to many users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>
                <a:latin typeface="Arial" pitchFamily="34" charset="0"/>
              </a:rPr>
              <a:t>No: Individual users who probably would not have purchased software on their own anyway</a:t>
            </a:r>
          </a:p>
        </p:txBody>
      </p:sp>
    </p:spTree>
    <p:extLst>
      <p:ext uri="{BB962C8B-B14F-4D97-AF65-F5344CB8AC3E}">
        <p14:creationId xmlns:p14="http://schemas.microsoft.com/office/powerpoint/2010/main" val="77363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Applications Software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>
                <a:cs typeface="Times New Roman" pitchFamily="18" charset="0"/>
              </a:rPr>
              <a:t>An applications software enables a computer user to do a particular task</a:t>
            </a:r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None/>
            </a:pPr>
            <a:endParaRPr lang="en-US"/>
          </a:p>
          <a:p>
            <a:pPr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Example applications software include:</a:t>
            </a:r>
          </a:p>
          <a:p>
            <a:pPr algn="just">
              <a:buClr>
                <a:schemeClr val="tx1"/>
              </a:buClr>
              <a:buSzTx/>
              <a:buFont typeface="Wingdings" pitchFamily="2" charset="2"/>
              <a:buNone/>
            </a:pPr>
            <a:endParaRPr lang="en-US"/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Word processors</a:t>
            </a:r>
          </a:p>
          <a:p>
            <a:pPr lvl="2" algn="just">
              <a:buSzTx/>
              <a:buFont typeface="Wingdings" pitchFamily="2" charset="2"/>
              <a:buNone/>
            </a:pPr>
            <a:endParaRPr lang="en-US"/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Game programs</a:t>
            </a:r>
          </a:p>
          <a:p>
            <a:pPr lvl="2" algn="just">
              <a:buSzTx/>
              <a:buFont typeface="Wingdings" pitchFamily="2" charset="2"/>
              <a:buNone/>
            </a:pPr>
            <a:endParaRPr lang="en-US"/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Spreadsheets (or Excel sheets)</a:t>
            </a:r>
          </a:p>
          <a:p>
            <a:pPr lvl="2" algn="just">
              <a:buSzTx/>
              <a:buFont typeface="Wingdings" pitchFamily="2" charset="2"/>
              <a:buNone/>
            </a:pPr>
            <a:endParaRPr lang="en-US"/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Database systems</a:t>
            </a:r>
          </a:p>
          <a:p>
            <a:pPr lvl="2" algn="just">
              <a:buSzTx/>
              <a:buFont typeface="Wingdings" pitchFamily="2" charset="2"/>
              <a:buNone/>
            </a:pPr>
            <a:endParaRPr lang="en-US"/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Graphics programs</a:t>
            </a:r>
          </a:p>
          <a:p>
            <a:pPr lvl="2" algn="just">
              <a:buSzTx/>
              <a:buFont typeface="Wingdings" pitchFamily="2" charset="2"/>
              <a:buNone/>
            </a:pPr>
            <a:endParaRPr lang="en-US"/>
          </a:p>
          <a:p>
            <a:pPr lvl="1" algn="just">
              <a:buClr>
                <a:schemeClr val="tx1"/>
              </a:buClr>
              <a:buSzTx/>
              <a:buFont typeface="Wingdings" pitchFamily="2" charset="2"/>
              <a:buChar char="Ø"/>
            </a:pPr>
            <a:r>
              <a:rPr lang="en-US"/>
              <a:t>Multimedia applications</a:t>
            </a:r>
          </a:p>
          <a:p>
            <a:pPr lvl="2" algn="just">
              <a:buSzTx/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524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Counterfeiting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Software is copied onto CD-ROMS / DVD-ROMS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Package duplicates the original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Sold in flea markets or small stores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Cheaper price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Occurs more overseas</a:t>
            </a:r>
          </a:p>
        </p:txBody>
      </p:sp>
    </p:spTree>
    <p:extLst>
      <p:ext uri="{BB962C8B-B14F-4D97-AF65-F5344CB8AC3E}">
        <p14:creationId xmlns:p14="http://schemas.microsoft.com/office/powerpoint/2010/main" val="2935346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Copying Software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Legitimate reasons</a:t>
            </a:r>
          </a:p>
          <a:p>
            <a:pPr lvl="1"/>
            <a:r>
              <a:rPr lang="en-US">
                <a:latin typeface="Arial" pitchFamily="34" charset="0"/>
              </a:rPr>
              <a:t>Backup copy</a:t>
            </a:r>
          </a:p>
          <a:p>
            <a:pPr lvl="1"/>
            <a:r>
              <a:rPr lang="en-US">
                <a:latin typeface="Arial" pitchFamily="34" charset="0"/>
              </a:rPr>
              <a:t>Copy to hard disk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Illegitimate reasons</a:t>
            </a:r>
          </a:p>
          <a:p>
            <a:pPr lvl="1"/>
            <a:r>
              <a:rPr lang="en-US">
                <a:latin typeface="Arial" pitchFamily="34" charset="0"/>
              </a:rPr>
              <a:t>Obtain software without paying for it</a:t>
            </a:r>
          </a:p>
        </p:txBody>
      </p:sp>
    </p:spTree>
    <p:extLst>
      <p:ext uri="{BB962C8B-B14F-4D97-AF65-F5344CB8AC3E}">
        <p14:creationId xmlns:p14="http://schemas.microsoft.com/office/powerpoint/2010/main" val="57075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Computers and People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en-US" sz="2800">
                <a:latin typeface="Arial" pitchFamily="34" charset="0"/>
              </a:rPr>
              <a:t>Users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Any individual who operates a computer to accomplish a task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Home</a:t>
            </a:r>
          </a:p>
          <a:p>
            <a:pPr>
              <a:spcBef>
                <a:spcPct val="40000"/>
              </a:spcBef>
            </a:pPr>
            <a:r>
              <a:rPr lang="en-US" sz="2800">
                <a:latin typeface="Arial" pitchFamily="34" charset="0"/>
              </a:rPr>
              <a:t>Business</a:t>
            </a:r>
          </a:p>
        </p:txBody>
      </p:sp>
      <p:pic>
        <p:nvPicPr>
          <p:cNvPr id="69638" name="Picture 6" descr="D:\7713D_PHall\Capron\Computers Tools For Information\jpeg_files\ch03\7713dmrc03_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9273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9" name="Picture 7" descr="D:\7713D_PHall\Capron\Computers Tools For Information\jpeg_files\ch03\AACBSOZ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1981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87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Computer Professionals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Management Information Systems (MIS)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Computer Information Systems (CIS)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Computing Services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Information Services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Information Technology (IT)</a:t>
            </a:r>
          </a:p>
        </p:txBody>
      </p:sp>
    </p:spTree>
    <p:extLst>
      <p:ext uri="{BB962C8B-B14F-4D97-AF65-F5344CB8AC3E}">
        <p14:creationId xmlns:p14="http://schemas.microsoft.com/office/powerpoint/2010/main" val="408385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024744" cy="1143000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Computer Professionals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Data entry operators</a:t>
            </a:r>
            <a:r>
              <a:rPr lang="en-US" sz="2400" dirty="0">
                <a:latin typeface="Arial" pitchFamily="34" charset="0"/>
              </a:rPr>
              <a:t> – key data into a machine-readable format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Computer operators</a:t>
            </a:r>
            <a:r>
              <a:rPr lang="en-US" sz="2400" dirty="0">
                <a:latin typeface="Arial" pitchFamily="34" charset="0"/>
              </a:rPr>
              <a:t> – monitor the computer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Librarians</a:t>
            </a:r>
            <a:r>
              <a:rPr lang="en-US" sz="2400" dirty="0">
                <a:latin typeface="Arial" pitchFamily="34" charset="0"/>
              </a:rPr>
              <a:t> – catalog and keep secure the disks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Computer programmers</a:t>
            </a:r>
            <a:r>
              <a:rPr lang="en-US" sz="2400" dirty="0">
                <a:latin typeface="Arial" pitchFamily="34" charset="0"/>
              </a:rPr>
              <a:t> – write, test, implement, and maintain programs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Systems analysts</a:t>
            </a:r>
            <a:r>
              <a:rPr lang="en-US" sz="2400" dirty="0">
                <a:latin typeface="Arial" pitchFamily="34" charset="0"/>
              </a:rPr>
              <a:t> – plan and design computer systems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Network manager</a:t>
            </a:r>
            <a:r>
              <a:rPr lang="en-US" sz="2400" dirty="0">
                <a:latin typeface="Arial" pitchFamily="34" charset="0"/>
              </a:rPr>
              <a:t> – oversees the network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2400" i="1" dirty="0">
                <a:latin typeface="Arial" pitchFamily="34" charset="0"/>
              </a:rPr>
              <a:t>Chief information officer (CIO)</a:t>
            </a:r>
            <a:r>
              <a:rPr lang="en-US" sz="2400" dirty="0">
                <a:latin typeface="Arial" pitchFamily="34" charset="0"/>
              </a:rPr>
              <a:t> – department manager; makes strategic decisions relating to the flow of information in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260201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Tow Major Types of SW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FF00"/>
                </a:solidFill>
              </a:rPr>
              <a:t>System </a:t>
            </a:r>
            <a:r>
              <a:rPr lang="en-US" sz="2800" dirty="0"/>
              <a:t>SW</a:t>
            </a:r>
          </a:p>
          <a:p>
            <a:pPr lvl="1"/>
            <a:r>
              <a:rPr lang="en-US" sz="2400" dirty="0"/>
              <a:t>Programs that generally perform the </a:t>
            </a:r>
            <a:r>
              <a:rPr lang="en-US" sz="2400" dirty="0">
                <a:solidFill>
                  <a:srgbClr val="00FF00"/>
                </a:solidFill>
              </a:rPr>
              <a:t>background tasks</a:t>
            </a:r>
            <a:r>
              <a:rPr lang="en-US" sz="2400" dirty="0"/>
              <a:t> in a computer.  These programs, many times, </a:t>
            </a:r>
            <a:r>
              <a:rPr lang="en-US" sz="2400" dirty="0">
                <a:solidFill>
                  <a:schemeClr val="tx2"/>
                </a:solidFill>
              </a:rPr>
              <a:t>talk directly</a:t>
            </a:r>
            <a:r>
              <a:rPr lang="en-US" sz="2400" dirty="0"/>
              <a:t> to the HW</a:t>
            </a:r>
          </a:p>
          <a:p>
            <a:endParaRPr lang="en-US" sz="1200" dirty="0"/>
          </a:p>
          <a:p>
            <a:r>
              <a:rPr lang="en-US" sz="2800" dirty="0">
                <a:solidFill>
                  <a:schemeClr val="tx2"/>
                </a:solidFill>
              </a:rPr>
              <a:t>Application</a:t>
            </a:r>
            <a:r>
              <a:rPr lang="en-US" sz="2800" dirty="0"/>
              <a:t> SW</a:t>
            </a:r>
          </a:p>
          <a:p>
            <a:pPr lvl="1"/>
            <a:r>
              <a:rPr lang="en-US" sz="2400" dirty="0"/>
              <a:t>Programs that generally </a:t>
            </a:r>
            <a:r>
              <a:rPr lang="en-US" sz="2400" dirty="0">
                <a:solidFill>
                  <a:schemeClr val="tx2"/>
                </a:solidFill>
              </a:rPr>
              <a:t>interact with the user to perform work</a:t>
            </a:r>
            <a:r>
              <a:rPr lang="en-US" sz="2400" dirty="0"/>
              <a:t> that is useful to the user.  These programs generally talk to the HW through the </a:t>
            </a:r>
            <a:r>
              <a:rPr lang="en-US" sz="2400" dirty="0">
                <a:solidFill>
                  <a:srgbClr val="00FF00"/>
                </a:solidFill>
              </a:rPr>
              <a:t>assistance of system SW</a:t>
            </a:r>
          </a:p>
          <a:p>
            <a:endParaRPr lang="en-US" sz="1200" dirty="0"/>
          </a:p>
          <a:p>
            <a:r>
              <a:rPr lang="en-US" sz="2800" dirty="0"/>
              <a:t>The </a:t>
            </a:r>
            <a:r>
              <a:rPr lang="en-US" sz="2800" dirty="0">
                <a:solidFill>
                  <a:srgbClr val="00FF00"/>
                </a:solidFill>
              </a:rPr>
              <a:t>diagram</a:t>
            </a:r>
            <a:r>
              <a:rPr lang="en-US" sz="2800" dirty="0"/>
              <a:t> on the screen shows the </a:t>
            </a:r>
            <a:r>
              <a:rPr lang="en-US" sz="2800" dirty="0">
                <a:solidFill>
                  <a:srgbClr val="00FF00"/>
                </a:solidFill>
              </a:rPr>
              <a:t>relationship</a:t>
            </a:r>
            <a:r>
              <a:rPr lang="en-US" sz="2800" dirty="0"/>
              <a:t> between HW and these two types of SW</a:t>
            </a:r>
          </a:p>
        </p:txBody>
      </p:sp>
    </p:spTree>
    <p:extLst>
      <p:ext uri="{BB962C8B-B14F-4D97-AF65-F5344CB8AC3E}">
        <p14:creationId xmlns:p14="http://schemas.microsoft.com/office/powerpoint/2010/main" val="275434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Hardware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" y="1371600"/>
            <a:ext cx="845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Operating System</a:t>
            </a:r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81000" y="22860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Utility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860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Language</a:t>
            </a:r>
          </a:p>
          <a:p>
            <a:pPr algn="ctr"/>
            <a:r>
              <a:rPr lang="en-US">
                <a:solidFill>
                  <a:schemeClr val="bg2"/>
                </a:solidFill>
              </a:rPr>
              <a:t>Translator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58000" y="13716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Device Driver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667000" y="2286000"/>
            <a:ext cx="1295400" cy="914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Scientific</a:t>
            </a:r>
          </a:p>
          <a:p>
            <a:pPr algn="ctr"/>
            <a:r>
              <a:rPr lang="en-US" dirty="0"/>
              <a:t>Apps.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62400" y="2286000"/>
            <a:ext cx="1295400" cy="914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Business</a:t>
            </a:r>
          </a:p>
          <a:p>
            <a:pPr algn="ctr"/>
            <a:r>
              <a:rPr lang="en-US"/>
              <a:t>Apps.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5257800" y="2286000"/>
            <a:ext cx="1600200" cy="914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Productivity</a:t>
            </a:r>
          </a:p>
          <a:p>
            <a:pPr algn="ctr"/>
            <a:r>
              <a:rPr lang="en-US"/>
              <a:t>Apps.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6858000" y="2286000"/>
            <a:ext cx="1981200" cy="914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Entertainment</a:t>
            </a:r>
          </a:p>
          <a:p>
            <a:pPr algn="ctr"/>
            <a:r>
              <a:rPr lang="en-US"/>
              <a:t>Apps.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2952750" y="40020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2952750" y="4724400"/>
            <a:ext cx="304800" cy="3048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257550" y="3925888"/>
            <a:ext cx="243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System software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3257550" y="4648200"/>
            <a:ext cx="291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Application software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2819400" y="3810000"/>
            <a:ext cx="33528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0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n-US"/>
              <a:t>System SW are programs that …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>
                <a:solidFill>
                  <a:srgbClr val="00FF00"/>
                </a:solidFill>
              </a:rPr>
              <a:t>Control the overall operation</a:t>
            </a:r>
            <a:r>
              <a:rPr lang="en-US" dirty="0"/>
              <a:t> of the computer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OS</a:t>
            </a:r>
          </a:p>
          <a:p>
            <a:pPr lvl="1"/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Interact directly with HW</a:t>
            </a:r>
            <a:endParaRPr lang="en-US" dirty="0">
              <a:solidFill>
                <a:schemeClr val="hlink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Device drivers</a:t>
            </a:r>
          </a:p>
          <a:p>
            <a:pPr lvl="1"/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FF00"/>
                </a:solidFill>
              </a:rPr>
              <a:t>Perform system</a:t>
            </a:r>
            <a:r>
              <a:rPr lang="en-US" dirty="0"/>
              <a:t> management &amp; maintenance</a:t>
            </a:r>
            <a:endParaRPr lang="en-US" dirty="0">
              <a:solidFill>
                <a:schemeClr val="hlink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Utilities</a:t>
            </a:r>
          </a:p>
          <a:p>
            <a:pPr lvl="1"/>
            <a:endParaRPr lang="en-US" sz="1400" dirty="0">
              <a:solidFill>
                <a:schemeClr val="accent2"/>
              </a:solidFill>
            </a:endParaRPr>
          </a:p>
          <a:p>
            <a:r>
              <a:rPr lang="en-US" dirty="0"/>
              <a:t>Are </a:t>
            </a:r>
            <a:r>
              <a:rPr lang="en-US" dirty="0">
                <a:solidFill>
                  <a:schemeClr val="tx2"/>
                </a:solidFill>
              </a:rPr>
              <a:t>used to develop or maintain</a:t>
            </a:r>
            <a:r>
              <a:rPr lang="en-US" dirty="0"/>
              <a:t> other programs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Language translators</a:t>
            </a:r>
          </a:p>
        </p:txBody>
      </p:sp>
    </p:spTree>
    <p:extLst>
      <p:ext uri="{BB962C8B-B14F-4D97-AF65-F5344CB8AC3E}">
        <p14:creationId xmlns:p14="http://schemas.microsoft.com/office/powerpoint/2010/main" val="409934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Operating System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lnSpcReduction="10000"/>
          </a:bodyPr>
          <a:lstStyle/>
          <a:p>
            <a:pPr marL="450850" indent="-450850">
              <a:lnSpc>
                <a:spcPct val="90000"/>
              </a:lnSpc>
            </a:pPr>
            <a:r>
              <a:rPr lang="en-US" sz="2800" dirty="0"/>
              <a:t>Performs its work invisibly to </a:t>
            </a:r>
            <a:r>
              <a:rPr lang="en-US" sz="2800" dirty="0">
                <a:solidFill>
                  <a:srgbClr val="00FF00"/>
                </a:solidFill>
              </a:rPr>
              <a:t>control the internal functions of a computer</a:t>
            </a:r>
            <a:r>
              <a:rPr lang="en-US" sz="2800" dirty="0"/>
              <a:t>, e.g. maintaining </a:t>
            </a:r>
            <a:r>
              <a:rPr lang="en-US" sz="2800" dirty="0">
                <a:solidFill>
                  <a:schemeClr val="tx2"/>
                </a:solidFill>
              </a:rPr>
              <a:t>files</a:t>
            </a:r>
            <a:r>
              <a:rPr lang="en-US" sz="2800" dirty="0"/>
              <a:t> on the disk drive, managing the </a:t>
            </a:r>
            <a:r>
              <a:rPr lang="en-US" sz="2800" dirty="0">
                <a:solidFill>
                  <a:schemeClr val="tx2"/>
                </a:solidFill>
              </a:rPr>
              <a:t>screen</a:t>
            </a:r>
            <a:r>
              <a:rPr lang="en-US" sz="2800" dirty="0"/>
              <a:t>, controlling which </a:t>
            </a:r>
            <a:r>
              <a:rPr lang="en-US" sz="2800" dirty="0">
                <a:solidFill>
                  <a:schemeClr val="tx2"/>
                </a:solidFill>
              </a:rPr>
              <a:t>tasks the </a:t>
            </a:r>
            <a:r>
              <a:rPr lang="en-US" sz="2800" dirty="0" err="1">
                <a:solidFill>
                  <a:schemeClr val="tx2"/>
                </a:solidFill>
              </a:rPr>
              <a:t>uP</a:t>
            </a:r>
            <a:r>
              <a:rPr lang="en-US" sz="2800" dirty="0">
                <a:solidFill>
                  <a:schemeClr val="tx2"/>
                </a:solidFill>
              </a:rPr>
              <a:t> performs</a:t>
            </a:r>
            <a:r>
              <a:rPr lang="en-US" sz="2800" dirty="0"/>
              <a:t> and in what </a:t>
            </a:r>
            <a:r>
              <a:rPr lang="en-US" sz="2800" dirty="0">
                <a:solidFill>
                  <a:schemeClr val="tx2"/>
                </a:solidFill>
              </a:rPr>
              <a:t>order</a:t>
            </a:r>
          </a:p>
          <a:p>
            <a:pPr marL="450850" indent="-450850">
              <a:lnSpc>
                <a:spcPct val="90000"/>
              </a:lnSpc>
            </a:pPr>
            <a:endParaRPr lang="en-US" sz="1400" dirty="0"/>
          </a:p>
          <a:p>
            <a:pPr marL="450850" indent="-450850">
              <a:lnSpc>
                <a:spcPct val="90000"/>
              </a:lnSpc>
            </a:pPr>
            <a:r>
              <a:rPr lang="en-US" sz="2800" dirty="0"/>
              <a:t>It </a:t>
            </a:r>
            <a:r>
              <a:rPr lang="en-US" sz="2800" dirty="0">
                <a:solidFill>
                  <a:schemeClr val="tx2"/>
                </a:solidFill>
              </a:rPr>
              <a:t>interacts directly</a:t>
            </a:r>
            <a:r>
              <a:rPr lang="en-US" sz="2800" dirty="0"/>
              <a:t> with the computer HW</a:t>
            </a:r>
          </a:p>
          <a:p>
            <a:pPr marL="450850" indent="-450850">
              <a:lnSpc>
                <a:spcPct val="90000"/>
              </a:lnSpc>
            </a:pPr>
            <a:endParaRPr lang="en-US" sz="1400" dirty="0"/>
          </a:p>
          <a:p>
            <a:pPr marL="450850" indent="-450850">
              <a:lnSpc>
                <a:spcPct val="90000"/>
              </a:lnSpc>
            </a:pPr>
            <a:r>
              <a:rPr lang="en-US" sz="2800" dirty="0">
                <a:solidFill>
                  <a:srgbClr val="00FF00"/>
                </a:solidFill>
              </a:rPr>
              <a:t>Other SW</a:t>
            </a:r>
            <a:r>
              <a:rPr lang="en-US" sz="2800" dirty="0"/>
              <a:t> normally does not directly interact with the HW, but </a:t>
            </a:r>
            <a:r>
              <a:rPr lang="en-US" sz="2800" dirty="0">
                <a:solidFill>
                  <a:schemeClr val="tx2"/>
                </a:solidFill>
              </a:rPr>
              <a:t>through the OS</a:t>
            </a:r>
          </a:p>
          <a:p>
            <a:pPr marL="450850" indent="-450850">
              <a:lnSpc>
                <a:spcPct val="90000"/>
              </a:lnSpc>
            </a:pPr>
            <a:endParaRPr lang="en-US" sz="1600" dirty="0">
              <a:solidFill>
                <a:schemeClr val="tx2"/>
              </a:solidFill>
            </a:endParaRPr>
          </a:p>
          <a:p>
            <a:pPr marL="450850" indent="-450850"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Examples:</a:t>
            </a:r>
          </a:p>
          <a:p>
            <a:pPr marL="450850" indent="-450850">
              <a:lnSpc>
                <a:spcPct val="90000"/>
              </a:lnSpc>
            </a:pPr>
            <a:endParaRPr lang="en-US" sz="800" dirty="0">
              <a:solidFill>
                <a:schemeClr val="hlink"/>
              </a:solidFill>
            </a:endParaRP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2800" dirty="0"/>
              <a:t>Windows		Mac OS		Linux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2800" dirty="0"/>
              <a:t>Unix			Solaris		DOS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2800" dirty="0"/>
              <a:t>CP/M			VMS</a:t>
            </a:r>
          </a:p>
        </p:txBody>
      </p:sp>
    </p:spTree>
    <p:extLst>
      <p:ext uri="{BB962C8B-B14F-4D97-AF65-F5344CB8AC3E}">
        <p14:creationId xmlns:p14="http://schemas.microsoft.com/office/powerpoint/2010/main" val="88474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9720f87-1a7d-4f0f-bcaf-c1ab7b09f5e6"/>
  <p:tag name="AUDIO_IMPORT" val="C:\Documents and Settings\skidmorn\My Documents\Dropbox\NTDC\OHSU CDC\Comp4\Unit4\FINALIZED\comp4_unit4\comp4_unit4\comp4_unit4a\comp4_unit4a_S- 3_V3.mp3"/>
  <p:tag name="AUDIO_ID" val="273"/>
  <p:tag name="ELAPSEDTIME" val="58.436"/>
  <p:tag name="ARTICULATE_SLIDE_NAV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1700</Words>
  <Application>Microsoft Office PowerPoint</Application>
  <PresentationFormat>On-screen Show (4:3)</PresentationFormat>
  <Paragraphs>407</Paragraphs>
  <Slides>54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Austin</vt:lpstr>
      <vt:lpstr>Software</vt:lpstr>
      <vt:lpstr>Computer Software</vt:lpstr>
      <vt:lpstr>Software</vt:lpstr>
      <vt:lpstr>Systems Software</vt:lpstr>
      <vt:lpstr>Applications Software</vt:lpstr>
      <vt:lpstr>Tow Major Types of SW</vt:lpstr>
      <vt:lpstr>PowerPoint Presentation</vt:lpstr>
      <vt:lpstr>System SW are programs that …</vt:lpstr>
      <vt:lpstr>Operating System</vt:lpstr>
      <vt:lpstr>Firmware</vt:lpstr>
      <vt:lpstr>Utilities</vt:lpstr>
      <vt:lpstr>Language Translators</vt:lpstr>
      <vt:lpstr>Device Drivers</vt:lpstr>
      <vt:lpstr>Application SW</vt:lpstr>
      <vt:lpstr>Applications Software</vt:lpstr>
      <vt:lpstr>PC Software Characteristics</vt:lpstr>
      <vt:lpstr>Software Types Custom Software</vt:lpstr>
      <vt:lpstr>Software Types Packaged or Commercial</vt:lpstr>
      <vt:lpstr>Acquiring Software</vt:lpstr>
      <vt:lpstr>Acquiring Software</vt:lpstr>
      <vt:lpstr>Acquiring Software</vt:lpstr>
      <vt:lpstr>Types of Proprietary Licenses</vt:lpstr>
      <vt:lpstr>Purchasing Commercial Software  Individuals </vt:lpstr>
      <vt:lpstr>Purchasing Commercial Software   Businesses </vt:lpstr>
      <vt:lpstr>Task-Oriented Software Productivity Software</vt:lpstr>
      <vt:lpstr>Word Processing</vt:lpstr>
      <vt:lpstr>Desktop Publishing</vt:lpstr>
      <vt:lpstr>Electronic Spreadsheets</vt:lpstr>
      <vt:lpstr>Electronic Spreadsheets</vt:lpstr>
      <vt:lpstr>Database Management</vt:lpstr>
      <vt:lpstr>Graphics</vt:lpstr>
      <vt:lpstr>Presentation Graphics</vt:lpstr>
      <vt:lpstr>Computer Art</vt:lpstr>
      <vt:lpstr>Communications</vt:lpstr>
      <vt:lpstr>Communications</vt:lpstr>
      <vt:lpstr>Office Suites</vt:lpstr>
      <vt:lpstr>Integrated Applications</vt:lpstr>
      <vt:lpstr>Software Development  Focus </vt:lpstr>
      <vt:lpstr>Business Software</vt:lpstr>
      <vt:lpstr>Vertical Market Software</vt:lpstr>
      <vt:lpstr>Software for Workgroups</vt:lpstr>
      <vt:lpstr>Software for Workgroups</vt:lpstr>
      <vt:lpstr>The Information Center Help Desk</vt:lpstr>
      <vt:lpstr>Software for Small Business</vt:lpstr>
      <vt:lpstr>Software for Small Business</vt:lpstr>
      <vt:lpstr>Small Office, Home Office SOHO</vt:lpstr>
      <vt:lpstr>Small Office, Home Office SOHO</vt:lpstr>
      <vt:lpstr>Application Software Ethics</vt:lpstr>
      <vt:lpstr>Software Piracy</vt:lpstr>
      <vt:lpstr>Counterfeiting</vt:lpstr>
      <vt:lpstr>Copying Software</vt:lpstr>
      <vt:lpstr>Computers and People</vt:lpstr>
      <vt:lpstr>Computer Professionals</vt:lpstr>
      <vt:lpstr>Computer Professionals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Axi.o_O</dc:creator>
  <cp:lastModifiedBy>Axi.o_O</cp:lastModifiedBy>
  <cp:revision>6</cp:revision>
  <dcterms:created xsi:type="dcterms:W3CDTF">2013-11-25T06:32:51Z</dcterms:created>
  <dcterms:modified xsi:type="dcterms:W3CDTF">2013-11-25T07:09:13Z</dcterms:modified>
</cp:coreProperties>
</file>