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352913-345C-4B86-AAAC-281808A3A589}" type="datetimeFigureOut">
              <a:rPr lang="en-US" smtClean="0"/>
              <a:t>17-Dec-14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43AEC-60A4-48B7-987A-96A05C6CB17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52913-345C-4B86-AAAC-281808A3A589}" type="datetimeFigureOut">
              <a:rPr lang="en-US" smtClean="0"/>
              <a:t>17-Dec-14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43AEC-60A4-48B7-987A-96A05C6CB1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52913-345C-4B86-AAAC-281808A3A589}" type="datetimeFigureOut">
              <a:rPr lang="en-US" smtClean="0"/>
              <a:t>17-Dec-14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43AEC-60A4-48B7-987A-96A05C6CB1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52913-345C-4B86-AAAC-281808A3A589}" type="datetimeFigureOut">
              <a:rPr lang="en-US" smtClean="0"/>
              <a:t>17-Dec-14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43AEC-60A4-48B7-987A-96A05C6CB1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52913-345C-4B86-AAAC-281808A3A589}" type="datetimeFigureOut">
              <a:rPr lang="en-US" smtClean="0"/>
              <a:t>17-Dec-14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43AEC-60A4-48B7-987A-96A05C6CB1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352913-345C-4B86-AAAC-281808A3A589}" type="datetimeFigureOut">
              <a:rPr lang="en-US" smtClean="0"/>
              <a:t>17-Dec-14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43AEC-60A4-48B7-987A-96A05C6CB1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352913-345C-4B86-AAAC-281808A3A589}" type="datetimeFigureOut">
              <a:rPr lang="en-US" smtClean="0"/>
              <a:t>17-Dec-14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43AEC-60A4-48B7-987A-96A05C6CB1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352913-345C-4B86-AAAC-281808A3A589}" type="datetimeFigureOut">
              <a:rPr lang="en-US" smtClean="0"/>
              <a:t>17-Dec-14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43AEC-60A4-48B7-987A-96A05C6CB1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52913-345C-4B86-AAAC-281808A3A589}" type="datetimeFigureOut">
              <a:rPr lang="en-US" smtClean="0"/>
              <a:t>17-Dec-14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C43AEC-60A4-48B7-987A-96A05C6CB1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52913-345C-4B86-AAAC-281808A3A589}" type="datetimeFigureOut">
              <a:rPr lang="en-US" smtClean="0"/>
              <a:t>17-Dec-14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43AEC-60A4-48B7-987A-96A05C6CB1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52913-345C-4B86-AAAC-281808A3A589}" type="datetimeFigureOut">
              <a:rPr lang="en-US" smtClean="0"/>
              <a:t>17-Dec-14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43AEC-60A4-48B7-987A-96A05C6CB1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352913-345C-4B86-AAAC-281808A3A589}" type="datetimeFigureOut">
              <a:rPr lang="en-US" smtClean="0"/>
              <a:t>17-Dec-14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C43AEC-60A4-48B7-987A-96A05C6CB17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188448">
            <a:off x="2368407" y="2267631"/>
            <a:ext cx="4556968" cy="2215991"/>
          </a:xfrm>
          <a:prstGeom prst="rect">
            <a:avLst/>
          </a:prstGeom>
          <a:noFill/>
        </p:spPr>
        <p:txBody>
          <a:bodyPr wrap="square" lIns="91440" tIns="45720" rIns="91440" bIns="45720">
            <a:spAutoFit/>
          </a:bodyPr>
          <a:lstStyle/>
          <a:p>
            <a:pPr algn="ctr"/>
            <a:r>
              <a:rPr lang="id-ID" sz="13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BAB II</a:t>
            </a:r>
            <a:endParaRPr lang="en-US" sz="13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Title 1"/>
          <p:cNvSpPr>
            <a:spLocks noGrp="1"/>
          </p:cNvSpPr>
          <p:nvPr>
            <p:ph type="title"/>
          </p:nvPr>
        </p:nvSpPr>
        <p:spPr>
          <a:xfrm>
            <a:off x="214282" y="500042"/>
            <a:ext cx="8715436" cy="1428760"/>
          </a:xfrm>
        </p:spPr>
        <p:txBody>
          <a:bodyPr>
            <a:noAutofit/>
          </a:bodyPr>
          <a:lstStyle/>
          <a:p>
            <a:r>
              <a:rPr lang="en-US" sz="4800" b="1" smtClean="0"/>
              <a:t>II. IDENTIFIKASI MASALAH DAN HIPOTESIS</a:t>
            </a:r>
            <a:endParaRPr lang="en-US" sz="4800" b="1"/>
          </a:p>
        </p:txBody>
      </p:sp>
      <p:sp>
        <p:nvSpPr>
          <p:cNvPr id="3" name="Content Placeholder 2"/>
          <p:cNvSpPr>
            <a:spLocks noGrp="1"/>
          </p:cNvSpPr>
          <p:nvPr>
            <p:ph idx="1"/>
          </p:nvPr>
        </p:nvSpPr>
        <p:spPr>
          <a:xfrm>
            <a:off x="285720" y="2214554"/>
            <a:ext cx="8572560" cy="4429156"/>
          </a:xfrm>
        </p:spPr>
        <p:txBody>
          <a:bodyPr>
            <a:normAutofit/>
          </a:bodyPr>
          <a:lstStyle/>
          <a:p>
            <a:pPr>
              <a:buNone/>
            </a:pPr>
            <a:r>
              <a:rPr lang="fi-FI" b="1" smtClean="0"/>
              <a:t>2.1. IDENTIFIKASI DAN PERUMUSAN MASALAH</a:t>
            </a:r>
          </a:p>
          <a:p>
            <a:pPr>
              <a:buNone/>
            </a:pPr>
            <a:r>
              <a:rPr lang="en-US" b="1" smtClean="0"/>
              <a:t>2.2. LANGKAH-LANGKAH PERUMUSAN MASALAH</a:t>
            </a:r>
          </a:p>
          <a:p>
            <a:pPr>
              <a:buNone/>
            </a:pPr>
            <a:r>
              <a:rPr lang="fi-FI" b="1" smtClean="0"/>
              <a:t>2.3. CONTOH PERUMUSAN MASALAH</a:t>
            </a:r>
          </a:p>
          <a:p>
            <a:pPr>
              <a:buNone/>
            </a:pPr>
            <a:r>
              <a:rPr lang="en-US" b="1" smtClean="0"/>
              <a:t>2.4. HIPOTESIS PENELITIAN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1143000"/>
          </a:xfrm>
        </p:spPr>
        <p:txBody>
          <a:bodyPr>
            <a:normAutofit fontScale="90000"/>
          </a:bodyPr>
          <a:lstStyle/>
          <a:p>
            <a:r>
              <a:rPr lang="en-US" sz="3600" b="1" smtClean="0"/>
              <a:t>2.2 LANGKAH-LANGKAH PERUMUSAN MASALAH</a:t>
            </a:r>
            <a:endParaRPr lang="en-US" sz="3600" b="1"/>
          </a:p>
        </p:txBody>
      </p:sp>
      <p:sp>
        <p:nvSpPr>
          <p:cNvPr id="3" name="Content Placeholder 2"/>
          <p:cNvSpPr>
            <a:spLocks noGrp="1"/>
          </p:cNvSpPr>
          <p:nvPr>
            <p:ph idx="1"/>
          </p:nvPr>
        </p:nvSpPr>
        <p:spPr>
          <a:xfrm>
            <a:off x="285720" y="1000108"/>
            <a:ext cx="8643998" cy="5572164"/>
          </a:xfrm>
        </p:spPr>
        <p:txBody>
          <a:bodyPr>
            <a:normAutofit lnSpcReduction="10000"/>
          </a:bodyPr>
          <a:lstStyle/>
          <a:p>
            <a:pPr marL="0" indent="0" algn="just">
              <a:buNone/>
            </a:pPr>
            <a:r>
              <a:rPr lang="en-US" smtClean="0"/>
              <a:t>Ada dua pertimbangan yang harus diperhatikan dalam memilih masalah yang telah dirumuskan atau diidentifikasi diantaranya </a:t>
            </a:r>
            <a:r>
              <a:rPr lang="en-US" b="1" smtClean="0"/>
              <a:t>harus dilihat lagi apakah rumusan masalah tersebut layak apabila dipandang dari segi objektif maupun bila dilihat dari nilai penelitiannya</a:t>
            </a:r>
            <a:r>
              <a:rPr lang="en-US" smtClean="0"/>
              <a:t>. Untuk mengidentifikasi masalah bisa dilakukan dengan berbagai cara, diantaranya bisa dilakukan dengan </a:t>
            </a:r>
            <a:r>
              <a:rPr lang="en-US" b="1" smtClean="0"/>
              <a:t>bacaan (buku, jurnal, tesis, dan lain sebagainya), pengamatan dilapangan, berdasarkan pengalaman pribadi, seminar dan lokakarya, diskusi, dan lain sebagainya.</a:t>
            </a:r>
            <a:endParaRPr lang="en-US" b="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2071670" y="2285992"/>
            <a:ext cx="5214974" cy="3643338"/>
          </a:xfrm>
          <a:prstGeom prst="ellipse">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1582726"/>
          </a:xfrm>
        </p:spPr>
        <p:txBody>
          <a:bodyPr>
            <a:noAutofit/>
          </a:bodyPr>
          <a:lstStyle/>
          <a:p>
            <a:r>
              <a:rPr lang="en-US" sz="2800" b="1" smtClean="0"/>
              <a:t>HUBUNGAN ANTARA TEORI,</a:t>
            </a:r>
            <a:br>
              <a:rPr lang="en-US" sz="2800" b="1" smtClean="0"/>
            </a:br>
            <a:r>
              <a:rPr lang="es-ES" sz="2800" b="1" smtClean="0"/>
              <a:t>HIPOTESIS, ILMU PENGETAHUAN, VARIABLE, DEFENISI OPERASIONAL DAN LAIN SEBAGAINYA UNTUK</a:t>
            </a:r>
            <a:br>
              <a:rPr lang="es-ES" sz="2800" b="1" smtClean="0"/>
            </a:br>
            <a:r>
              <a:rPr lang="en-US" sz="2800" b="1" smtClean="0"/>
              <a:t>MENGIDENTIFIKASI SUATU MASALAH.</a:t>
            </a:r>
            <a:endParaRPr lang="en-US" sz="2800" b="1"/>
          </a:p>
        </p:txBody>
      </p:sp>
      <p:sp>
        <p:nvSpPr>
          <p:cNvPr id="4" name="Rectangle 3"/>
          <p:cNvSpPr/>
          <p:nvPr/>
        </p:nvSpPr>
        <p:spPr>
          <a:xfrm>
            <a:off x="3500430" y="2071678"/>
            <a:ext cx="2357454" cy="64294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PENETAPAN PERMASALAHAN</a:t>
            </a:r>
            <a:endParaRPr lang="en-US" b="1">
              <a:solidFill>
                <a:schemeClr val="tx1"/>
              </a:solidFill>
            </a:endParaRPr>
          </a:p>
        </p:txBody>
      </p:sp>
      <p:sp>
        <p:nvSpPr>
          <p:cNvPr id="5" name="Rectangle 4"/>
          <p:cNvSpPr/>
          <p:nvPr/>
        </p:nvSpPr>
        <p:spPr>
          <a:xfrm>
            <a:off x="6000760" y="4500570"/>
            <a:ext cx="2357454" cy="64294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KONDISI</a:t>
            </a:r>
            <a:endParaRPr lang="en-US" b="1">
              <a:solidFill>
                <a:schemeClr val="tx1"/>
              </a:solidFill>
            </a:endParaRPr>
          </a:p>
        </p:txBody>
      </p:sp>
      <p:sp>
        <p:nvSpPr>
          <p:cNvPr id="6" name="Rectangle 5"/>
          <p:cNvSpPr/>
          <p:nvPr/>
        </p:nvSpPr>
        <p:spPr>
          <a:xfrm>
            <a:off x="1000100" y="4572008"/>
            <a:ext cx="2357454" cy="64294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VARIABEL</a:t>
            </a:r>
            <a:endParaRPr lang="en-US" b="1">
              <a:solidFill>
                <a:schemeClr val="tx1"/>
              </a:solidFill>
            </a:endParaRPr>
          </a:p>
        </p:txBody>
      </p:sp>
      <p:sp>
        <p:nvSpPr>
          <p:cNvPr id="7" name="Rectangle 6"/>
          <p:cNvSpPr/>
          <p:nvPr/>
        </p:nvSpPr>
        <p:spPr>
          <a:xfrm>
            <a:off x="3500430" y="3714752"/>
            <a:ext cx="2357454" cy="64294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HIPOTESIS</a:t>
            </a:r>
            <a:endParaRPr lang="en-US" b="1">
              <a:solidFill>
                <a:schemeClr val="tx1"/>
              </a:solidFill>
            </a:endParaRPr>
          </a:p>
        </p:txBody>
      </p:sp>
      <p:sp>
        <p:nvSpPr>
          <p:cNvPr id="8" name="Rectangle 7"/>
          <p:cNvSpPr/>
          <p:nvPr/>
        </p:nvSpPr>
        <p:spPr>
          <a:xfrm>
            <a:off x="6000760" y="2857496"/>
            <a:ext cx="2357454" cy="64294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PENGETAHUAN</a:t>
            </a:r>
            <a:endParaRPr lang="en-US" b="1">
              <a:solidFill>
                <a:schemeClr val="tx1"/>
              </a:solidFill>
            </a:endParaRPr>
          </a:p>
        </p:txBody>
      </p:sp>
      <p:sp>
        <p:nvSpPr>
          <p:cNvPr id="9" name="Rectangle 8"/>
          <p:cNvSpPr/>
          <p:nvPr/>
        </p:nvSpPr>
        <p:spPr>
          <a:xfrm>
            <a:off x="928662" y="2928934"/>
            <a:ext cx="2357454" cy="64294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TEORI YANG RELEVAN</a:t>
            </a:r>
            <a:endParaRPr lang="en-US" b="1">
              <a:solidFill>
                <a:schemeClr val="tx1"/>
              </a:solidFill>
            </a:endParaRPr>
          </a:p>
        </p:txBody>
      </p:sp>
      <p:sp>
        <p:nvSpPr>
          <p:cNvPr id="10" name="Rectangle 9"/>
          <p:cNvSpPr/>
          <p:nvPr/>
        </p:nvSpPr>
        <p:spPr>
          <a:xfrm>
            <a:off x="3500430" y="5429264"/>
            <a:ext cx="2357454" cy="64294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DEFINISI OPERASIONAL</a:t>
            </a:r>
            <a:endParaRPr lang="en-US" b="1">
              <a:solidFill>
                <a:schemeClr val="tx1"/>
              </a:solidFill>
            </a:endParaRPr>
          </a:p>
        </p:txBody>
      </p:sp>
      <p:cxnSp>
        <p:nvCxnSpPr>
          <p:cNvPr id="15" name="Straight Arrow Connector 14"/>
          <p:cNvCxnSpPr>
            <a:stCxn id="4" idx="2"/>
            <a:endCxn id="7" idx="0"/>
          </p:cNvCxnSpPr>
          <p:nvPr/>
        </p:nvCxnSpPr>
        <p:spPr>
          <a:xfrm rot="5400000">
            <a:off x="4179091" y="3214686"/>
            <a:ext cx="100013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0"/>
            <a:endCxn id="7" idx="1"/>
          </p:cNvCxnSpPr>
          <p:nvPr/>
        </p:nvCxnSpPr>
        <p:spPr>
          <a:xfrm rot="5400000" flipH="1" flipV="1">
            <a:off x="2571736" y="3643315"/>
            <a:ext cx="535785" cy="1321603"/>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3"/>
            <a:endCxn id="5" idx="0"/>
          </p:cNvCxnSpPr>
          <p:nvPr/>
        </p:nvCxnSpPr>
        <p:spPr>
          <a:xfrm>
            <a:off x="5857884" y="4036223"/>
            <a:ext cx="1321603" cy="464347"/>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0"/>
            <a:endCxn id="7" idx="2"/>
          </p:cNvCxnSpPr>
          <p:nvPr/>
        </p:nvCxnSpPr>
        <p:spPr>
          <a:xfrm rot="5400000" flipH="1" flipV="1">
            <a:off x="4143372" y="4893479"/>
            <a:ext cx="1071570" cy="1588"/>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smtClean="0"/>
              <a:t>EMPAT LANGKAH PENTING YANG HARUS DILAKUKAN DALAM MEMBUAT SUATU</a:t>
            </a:r>
            <a:br>
              <a:rPr lang="en-US" sz="3200" b="1" smtClean="0"/>
            </a:br>
            <a:r>
              <a:rPr lang="en-US" sz="3200" b="1" smtClean="0"/>
              <a:t>PERUMUSAN MASALAH</a:t>
            </a:r>
            <a:endParaRPr lang="en-US" sz="3200" b="1"/>
          </a:p>
        </p:txBody>
      </p:sp>
      <p:sp>
        <p:nvSpPr>
          <p:cNvPr id="3" name="Content Placeholder 2"/>
          <p:cNvSpPr>
            <a:spLocks noGrp="1"/>
          </p:cNvSpPr>
          <p:nvPr>
            <p:ph idx="1"/>
          </p:nvPr>
        </p:nvSpPr>
        <p:spPr>
          <a:xfrm>
            <a:off x="285720" y="1643050"/>
            <a:ext cx="8643998" cy="5214950"/>
          </a:xfrm>
        </p:spPr>
        <p:txBody>
          <a:bodyPr>
            <a:normAutofit fontScale="92500" lnSpcReduction="20000"/>
          </a:bodyPr>
          <a:lstStyle/>
          <a:p>
            <a:pPr marL="2057400" indent="-2057400" algn="just">
              <a:buNone/>
              <a:tabLst>
                <a:tab pos="1517650" algn="l"/>
                <a:tab pos="1787525" algn="l"/>
                <a:tab pos="2057400" algn="l"/>
              </a:tabLst>
            </a:pPr>
            <a:r>
              <a:rPr lang="en-US" smtClean="0"/>
              <a:t>Langkah 1	: 	Tentukan fokus penelitian</a:t>
            </a:r>
          </a:p>
          <a:p>
            <a:pPr marL="2057400" indent="-2057400" algn="just">
              <a:buNone/>
              <a:tabLst>
                <a:tab pos="1517650" algn="l"/>
                <a:tab pos="1787525" algn="l"/>
                <a:tab pos="2057400" algn="l"/>
              </a:tabLst>
            </a:pPr>
            <a:r>
              <a:rPr lang="en-US" smtClean="0"/>
              <a:t>Langkah 2 	: 	Cari berbagai kemungkinan dari berbagai faktor yang ada kaitannya dengan fokus penelitian tersebut yang dalam hal ini dinamakan subfokus.</a:t>
            </a:r>
          </a:p>
          <a:p>
            <a:pPr marL="2057400" indent="-2057400" algn="just">
              <a:buNone/>
              <a:tabLst>
                <a:tab pos="1517650" algn="l"/>
                <a:tab pos="1787525" algn="l"/>
                <a:tab pos="2057400" algn="l"/>
              </a:tabLst>
            </a:pPr>
            <a:r>
              <a:rPr lang="en-US" smtClean="0"/>
              <a:t>Langkah 3	: 	Diantara faktor-faktor yang terkait adakan pengkajian faktor mana yang paling menarik untuk ditelaah, kemudian tetapkan faktor apa saja yang akan dipilih.</a:t>
            </a:r>
          </a:p>
          <a:p>
            <a:pPr marL="2057400" indent="-2057400" algn="just">
              <a:buNone/>
              <a:tabLst>
                <a:tab pos="1517650" algn="l"/>
                <a:tab pos="1787525" algn="l"/>
                <a:tab pos="2057400" algn="l"/>
              </a:tabLst>
            </a:pPr>
            <a:r>
              <a:rPr lang="en-US" smtClean="0"/>
              <a:t>Langkah 4	:	Kaitkan secara logis faktor-faktor subfokus yang dipilih dengan fokus penelitian.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b="1" smtClean="0"/>
              <a:t>2.3 CONTOH PERUMUSAN MASALAH</a:t>
            </a:r>
            <a:endParaRPr lang="en-US" b="1"/>
          </a:p>
        </p:txBody>
      </p:sp>
      <p:sp>
        <p:nvSpPr>
          <p:cNvPr id="3" name="Content Placeholder 2"/>
          <p:cNvSpPr>
            <a:spLocks noGrp="1"/>
          </p:cNvSpPr>
          <p:nvPr>
            <p:ph idx="1"/>
          </p:nvPr>
        </p:nvSpPr>
        <p:spPr>
          <a:xfrm>
            <a:off x="285720" y="1071546"/>
            <a:ext cx="8572560" cy="5786454"/>
          </a:xfrm>
        </p:spPr>
        <p:txBody>
          <a:bodyPr>
            <a:normAutofit fontScale="77500" lnSpcReduction="20000"/>
          </a:bodyPr>
          <a:lstStyle/>
          <a:p>
            <a:pPr marL="0" indent="0" algn="just">
              <a:buNone/>
            </a:pPr>
            <a:r>
              <a:rPr lang="en-US" smtClean="0"/>
              <a:t>Contoh 1: </a:t>
            </a:r>
            <a:r>
              <a:rPr lang="en-US" b="1" smtClean="0"/>
              <a:t>Abstrak dengan judul “</a:t>
            </a:r>
            <a:r>
              <a:rPr lang="en-US" b="1" i="1" smtClean="0"/>
              <a:t>Penggunaan Cobit dan IT-IL sebagai Alat Analisa dan Cobit dan IT BSC sebagai Alat Ukur Kinerja Manajemen TIPperusahaan” pada tahun 2007.</a:t>
            </a:r>
          </a:p>
          <a:p>
            <a:pPr marL="0" indent="0" algn="just">
              <a:buNone/>
            </a:pPr>
            <a:r>
              <a:rPr lang="en-US" smtClean="0"/>
              <a:t>Penggunaan teknologi informasi dalam suatu perusahaan, tidak selamanya secara otomatis meningkatkan kinerja perusahaan tersebut. Salah satu aspek yang perlu diperhatikan adalah manajemen TI. Berbagai teknik dapat digunakan untuk mengukur kinerja manajemen TI, diantaranya penggunaan. </a:t>
            </a:r>
            <a:r>
              <a:rPr lang="en-US" i="1" smtClean="0"/>
              <a:t>Balance Scorecard, COBIT, dan IT-IL. Teknik-teknik tersebut </a:t>
            </a:r>
            <a:r>
              <a:rPr lang="sv-SE" smtClean="0"/>
              <a:t>dapat dipakai sebagai alat untuk menganalisa leselarasan, strategi bisnis perusahaan dan </a:t>
            </a:r>
            <a:r>
              <a:rPr lang="en-US" smtClean="0"/>
              <a:t>mengukur kinerja manajemen TI perusahaan. Dengan melakukan analisa dan pengukuran manajemen TI perusahaan maka peran dan fungsi teknologi informasi sebagai enabler dapat </a:t>
            </a:r>
            <a:r>
              <a:rPr lang="fi-FI" smtClean="0"/>
              <a:t>diwujudkan pada seluruh komponen perusahaan. Penelitian ini, memberikan penjelasan </a:t>
            </a:r>
            <a:r>
              <a:rPr lang="en-US" smtClean="0"/>
              <a:t>tentang bagaimana menganalisa manajemen TI perusahaan serta mengukur manajemen Tinya berdasarkan </a:t>
            </a:r>
            <a:r>
              <a:rPr lang="en-US" i="1" smtClean="0"/>
              <a:t>balance scorecard dan pendekatan best practice yang ada.</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643998" cy="5572164"/>
          </a:xfrm>
        </p:spPr>
        <p:txBody>
          <a:bodyPr>
            <a:normAutofit fontScale="85000" lnSpcReduction="10000"/>
          </a:bodyPr>
          <a:lstStyle/>
          <a:p>
            <a:pPr marL="0" indent="0" algn="just">
              <a:buNone/>
            </a:pPr>
            <a:r>
              <a:rPr lang="en-US" smtClean="0"/>
              <a:t>Contoh 2: </a:t>
            </a:r>
            <a:r>
              <a:rPr lang="en-US" b="1" smtClean="0"/>
              <a:t>Penetapan Problem Statement dengan judul “</a:t>
            </a:r>
            <a:r>
              <a:rPr lang="en-US" b="1" i="1" smtClean="0"/>
              <a:t>Analisis Transformasi Masyarakat Informasi di Indonesia Berdasarkan Target World Summit on The Information Society </a:t>
            </a:r>
            <a:r>
              <a:rPr lang="fi-FI" b="1" i="1" smtClean="0"/>
              <a:t>(WSIS) Tahun 2015” pada tahun 2007.</a:t>
            </a:r>
          </a:p>
          <a:p>
            <a:pPr marL="0" indent="0" algn="just">
              <a:buNone/>
            </a:pPr>
            <a:r>
              <a:rPr lang="en-US" smtClean="0"/>
              <a:t>Perkembangan teknologi informasi dan komunikasi yang sangat pesat selain mendorong terjadinya globalisasi telah menempatkan informasi di tempat penting dalam kehidupan masyarakat dunia. Seluruh negara di dunia sepakat untuk bersama-sama mencapai format masyarakat informasi dengan menyelenggarakan </a:t>
            </a:r>
            <a:r>
              <a:rPr lang="en-US" i="1" smtClean="0"/>
              <a:t>Wolrd Summit on information society yang </a:t>
            </a:r>
            <a:r>
              <a:rPr lang="en-US" smtClean="0"/>
              <a:t>pada tujuannya untuk mecapai masyarakat informasi di tingkat dunia pada tahun 2015. Penelitian ini mengkaji berbagai usaha yang sudah dilakukan Indonesia untuk mencapai format masyarakat informasi tersebut.</a:t>
            </a:r>
            <a:endParaRPr lang="en-US"/>
          </a:p>
        </p:txBody>
      </p:sp>
      <p:sp>
        <p:nvSpPr>
          <p:cNvPr id="4" name="Title 1"/>
          <p:cNvSpPr>
            <a:spLocks noGrp="1"/>
          </p:cNvSpPr>
          <p:nvPr>
            <p:ph type="title"/>
          </p:nvPr>
        </p:nvSpPr>
        <p:spPr>
          <a:xfrm>
            <a:off x="457200" y="274638"/>
            <a:ext cx="8229600" cy="725470"/>
          </a:xfrm>
        </p:spPr>
        <p:txBody>
          <a:bodyPr>
            <a:normAutofit fontScale="90000"/>
          </a:bodyPr>
          <a:lstStyle/>
          <a:p>
            <a:r>
              <a:rPr lang="en-US" b="1" smtClean="0"/>
              <a:t>2.3 CONTOH PERUMUSAN MASALAH</a:t>
            </a:r>
            <a:endParaRPr lang="en-US"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4000528"/>
          </a:xfrm>
        </p:spPr>
        <p:txBody>
          <a:bodyPr>
            <a:normAutofit fontScale="77500" lnSpcReduction="20000"/>
          </a:bodyPr>
          <a:lstStyle/>
          <a:p>
            <a:pPr marL="0" indent="0" algn="just">
              <a:buNone/>
            </a:pPr>
            <a:r>
              <a:rPr lang="en-US" smtClean="0"/>
              <a:t>Permasalahan yang ingin dikaji sebaiknya diuraikan mulai dari permasalahan secara umum hingga akhirnya terbentuk suatu permasalahan yang lebih khusus dan spesifik.</a:t>
            </a:r>
          </a:p>
          <a:p>
            <a:pPr marL="0" indent="0" algn="just">
              <a:buNone/>
            </a:pPr>
            <a:r>
              <a:rPr lang="en-US" smtClean="0"/>
              <a:t>Dalam pencarian topik permasalahan ini perlu adanya pemahaman terhadap objek yang ingin diteliti baik melaui fenomena-fenomena yang ada, teori, hipotesis maupun eksperimen. Pencarian sumber-sumber literatur yang akan mendukung pemecahan masalah dapat dibuat dengan cara memecahkan </a:t>
            </a:r>
            <a:r>
              <a:rPr lang="en-US" i="1" smtClean="0"/>
              <a:t>problem statement menjadi bagian-</a:t>
            </a:r>
            <a:r>
              <a:rPr lang="en-US" smtClean="0"/>
              <a:t>bagian tertentu untuk memudahkan pencarian topik yang diinginkan. Untuk lebih jelasnya dapat dilihat pada potongan </a:t>
            </a:r>
            <a:r>
              <a:rPr lang="en-US" i="1" smtClean="0"/>
              <a:t>puzzle di bawah ini.</a:t>
            </a:r>
            <a:endParaRPr lang="en-US"/>
          </a:p>
        </p:txBody>
      </p:sp>
      <p:pic>
        <p:nvPicPr>
          <p:cNvPr id="1026" name="Picture 2"/>
          <p:cNvPicPr>
            <a:picLocks noChangeAspect="1" noChangeArrowheads="1"/>
          </p:cNvPicPr>
          <p:nvPr/>
        </p:nvPicPr>
        <p:blipFill>
          <a:blip r:embed="rId2"/>
          <a:srcRect/>
          <a:stretch>
            <a:fillRect/>
          </a:stretch>
        </p:blipFill>
        <p:spPr bwMode="auto">
          <a:xfrm>
            <a:off x="2500298" y="3857628"/>
            <a:ext cx="4132588" cy="30003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68346"/>
          </a:xfrm>
        </p:spPr>
        <p:txBody>
          <a:bodyPr>
            <a:normAutofit/>
          </a:bodyPr>
          <a:lstStyle/>
          <a:p>
            <a:r>
              <a:rPr lang="en-US" b="1" smtClean="0"/>
              <a:t>2.4 HIPOTESIS PENELITIAN</a:t>
            </a:r>
            <a:endParaRPr lang="en-US" b="1"/>
          </a:p>
        </p:txBody>
      </p:sp>
      <p:sp>
        <p:nvSpPr>
          <p:cNvPr id="3" name="Content Placeholder 2"/>
          <p:cNvSpPr>
            <a:spLocks noGrp="1"/>
          </p:cNvSpPr>
          <p:nvPr>
            <p:ph idx="1"/>
          </p:nvPr>
        </p:nvSpPr>
        <p:spPr>
          <a:xfrm>
            <a:off x="285720" y="1000108"/>
            <a:ext cx="8643998" cy="5500726"/>
          </a:xfrm>
        </p:spPr>
        <p:txBody>
          <a:bodyPr>
            <a:normAutofit lnSpcReduction="10000"/>
          </a:bodyPr>
          <a:lstStyle/>
          <a:p>
            <a:pPr marL="0" indent="0" algn="just">
              <a:buNone/>
            </a:pPr>
            <a:r>
              <a:rPr lang="en-US" smtClean="0"/>
              <a:t>Hipotesis merupakan jawaban sementara terhadap permasalahan yang sedang diteliti dimana kebenarannya harus diuji secara empiris. Hipotesis, dikatakan sementara karena jawaban yang diberikan baru didasarkan pada teori yang relevan dan belum didasarkan pada fakta-fakta yang empiris yang diperoleh melalui pengumpulan data.</a:t>
            </a:r>
          </a:p>
          <a:p>
            <a:pPr marL="0" indent="0" algn="just">
              <a:buNone/>
            </a:pPr>
            <a:r>
              <a:rPr lang="en-US" b="1" smtClean="0"/>
              <a:t>Hipotesis </a:t>
            </a:r>
            <a:r>
              <a:rPr lang="en-US" smtClean="0"/>
              <a:t>merupakan jawaban teoritis (jawaban sementara) terhadap rumusan masalah penelitian dan belum merupakan jawaban empirik dengan dukungan data-data.</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72560" cy="6429420"/>
          </a:xfrm>
        </p:spPr>
        <p:txBody>
          <a:bodyPr>
            <a:normAutofit fontScale="92500" lnSpcReduction="20000"/>
          </a:bodyPr>
          <a:lstStyle/>
          <a:p>
            <a:pPr marL="0" indent="0" algn="just">
              <a:buNone/>
            </a:pPr>
            <a:r>
              <a:rPr lang="en-US" smtClean="0"/>
              <a:t>Dalam merangkum sebuah hipotesis, peneliti biasanya mencoba dengan </a:t>
            </a:r>
            <a:r>
              <a:rPr lang="en-US" b="1" smtClean="0"/>
              <a:t>membandingkan antara teori dengan data yang ada</a:t>
            </a:r>
            <a:r>
              <a:rPr lang="en-US" smtClean="0"/>
              <a:t>. Untuk merangkum hipotesisi tersebut maka peneliti harus memperjelas bagan masalah yang terjadi serta melakukan verifikasi hubungan yang terjadi antara masalah dengan bukti-bukti masalah disetiap kasus. Proses ini diarahkan pada pengambilan hipotesis yang dapat diuji.</a:t>
            </a:r>
          </a:p>
          <a:p>
            <a:pPr marL="0" indent="0" algn="just">
              <a:buNone/>
            </a:pPr>
            <a:r>
              <a:rPr lang="en-US" smtClean="0"/>
              <a:t>Hipotesis yang dirumuskan biasanya </a:t>
            </a:r>
            <a:r>
              <a:rPr lang="en-US" b="1" smtClean="0"/>
              <a:t>diambil berdasarkan kumpulan teori yang sesuai dengan topik penelitian serta hasil dari penelitian-penelitian terdahulu</a:t>
            </a:r>
            <a:r>
              <a:rPr lang="en-US" smtClean="0"/>
              <a:t>. </a:t>
            </a:r>
            <a:r>
              <a:rPr lang="en-US" b="1" smtClean="0"/>
              <a:t>Hipotesis tersebut bisa berupa </a:t>
            </a:r>
            <a:r>
              <a:rPr lang="en-US" b="1" i="1" smtClean="0"/>
              <a:t>hipotetical statement, misalnya IT Investment meningkatkan </a:t>
            </a:r>
            <a:r>
              <a:rPr lang="fi-FI" b="1" smtClean="0"/>
              <a:t>kinerja perusahaan. Selain itu juga ada </a:t>
            </a:r>
            <a:r>
              <a:rPr lang="fi-FI" b="1" i="1" smtClean="0"/>
              <a:t>statistikal hipotesis, misalnya (H0): rata-rata </a:t>
            </a:r>
            <a:r>
              <a:rPr lang="sv-SE" b="1" smtClean="0"/>
              <a:t>pengunjung sebelum dan sesudahnya sama atau rata-rata jumlah </a:t>
            </a:r>
            <a:r>
              <a:rPr lang="sv-SE" b="1" i="1" smtClean="0"/>
              <a:t>customer sebelum dan </a:t>
            </a:r>
            <a:r>
              <a:rPr lang="en-US" b="1" smtClean="0"/>
              <a:t>sesudahnya sama</a:t>
            </a:r>
            <a:r>
              <a:rPr lang="en-US" smtClean="0"/>
              <a:t>.</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286544"/>
          </a:xfrm>
        </p:spPr>
        <p:txBody>
          <a:bodyPr>
            <a:normAutofit fontScale="92500" lnSpcReduction="10000"/>
          </a:bodyPr>
          <a:lstStyle/>
          <a:p>
            <a:pPr marL="0" indent="0" algn="just">
              <a:buNone/>
            </a:pPr>
            <a:r>
              <a:rPr lang="en-US" smtClean="0"/>
              <a:t>Merumuskan hipotesis harus kuat dasarnya seperti </a:t>
            </a:r>
            <a:r>
              <a:rPr lang="en-US" b="1" i="1" smtClean="0"/>
              <a:t>riset problem, scope of the riset, dan </a:t>
            </a:r>
            <a:r>
              <a:rPr lang="en-US" b="1" smtClean="0"/>
              <a:t>tujuannya</a:t>
            </a:r>
            <a:r>
              <a:rPr lang="en-US" smtClean="0"/>
              <a:t>. Bila rumusan hipotesis sudah kuat seperti apa yang akan diuraikan dalam </a:t>
            </a:r>
            <a:r>
              <a:rPr lang="es-ES" smtClean="0"/>
              <a:t>laporan kita terutama pada bab empat (hasil dan interprestasi) dan bab lima </a:t>
            </a:r>
            <a:r>
              <a:rPr lang="en-US" smtClean="0"/>
              <a:t>(kesimpulan dan saran), maka kesimpulan yang akan diambil didasarkan pada hipotesis dan data-data dari hasil penelitan. Semuanya berdasarkan sekuat apa kita menetapkan </a:t>
            </a:r>
            <a:r>
              <a:rPr lang="en-US" i="1" smtClean="0"/>
              <a:t>problem.</a:t>
            </a:r>
          </a:p>
          <a:p>
            <a:pPr marL="0" indent="0" algn="just">
              <a:buNone/>
            </a:pPr>
            <a:r>
              <a:rPr lang="en-US" b="1" smtClean="0"/>
              <a:t>Hipotesis mempunyai peranan memberikan arah dan tujuan pelaksanaan penelitian, dan memandu ke arah penyelesaiannya secara lebih efisien</a:t>
            </a:r>
            <a:r>
              <a:rPr lang="en-US" smtClean="0"/>
              <a:t>. Hipotesis yang baik akan menghindarkan penelitian tanpa tujuan, dan pengumpulan data yang tidak relevan.</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286544"/>
          </a:xfrm>
        </p:spPr>
        <p:txBody>
          <a:bodyPr>
            <a:normAutofit fontScale="92500" lnSpcReduction="10000"/>
          </a:bodyPr>
          <a:lstStyle/>
          <a:p>
            <a:pPr marL="0" indent="0" algn="just">
              <a:buNone/>
            </a:pPr>
            <a:r>
              <a:rPr lang="en-US" smtClean="0"/>
              <a:t>Perlu diingat, bahwa tidak semua penelitian memerlukan hipotesa. Misalnya pada penelitian yang bersifat deskriptif, penelitian eksploratif dan penelitian yang bersifat </a:t>
            </a:r>
            <a:r>
              <a:rPr lang="fi-FI" smtClean="0"/>
              <a:t>kualitatif. </a:t>
            </a:r>
          </a:p>
          <a:p>
            <a:pPr marL="0" indent="0" algn="just">
              <a:buNone/>
            </a:pPr>
            <a:r>
              <a:rPr lang="fi-FI" b="1" smtClean="0"/>
              <a:t>Manfaat penggunaan hipotesa</a:t>
            </a:r>
            <a:r>
              <a:rPr lang="fi-FI" smtClean="0"/>
              <a:t> antara lain yaitu:</a:t>
            </a:r>
          </a:p>
          <a:p>
            <a:pPr marL="514350" indent="-514350" algn="just">
              <a:buFont typeface="+mj-lt"/>
              <a:buAutoNum type="arabicPeriod"/>
            </a:pPr>
            <a:r>
              <a:rPr lang="en-US" smtClean="0"/>
              <a:t>Untuk mejelaskan permasalahan yang diangkat dalam penelitian</a:t>
            </a:r>
          </a:p>
          <a:p>
            <a:pPr marL="514350" indent="-514350" algn="just">
              <a:buFont typeface="+mj-lt"/>
              <a:buAutoNum type="arabicPeriod"/>
            </a:pPr>
            <a:r>
              <a:rPr lang="en-US" smtClean="0"/>
              <a:t>Untuk mejelaskan variabel-variabel yang akan diuji kebenarannya</a:t>
            </a:r>
          </a:p>
          <a:p>
            <a:pPr marL="514350" indent="-514350" algn="just">
              <a:buFont typeface="+mj-lt"/>
              <a:buAutoNum type="arabicPeriod"/>
            </a:pPr>
            <a:r>
              <a:rPr lang="pt-BR" smtClean="0"/>
              <a:t>Untuk membantu dalam memilih metode analisa data</a:t>
            </a:r>
          </a:p>
          <a:p>
            <a:pPr marL="514350" indent="-514350" algn="just">
              <a:buFont typeface="+mj-lt"/>
              <a:buAutoNum type="arabicPeriod"/>
            </a:pPr>
            <a:r>
              <a:rPr lang="en-US" smtClean="0"/>
              <a:t>Sebagai pedoman dalam menarik sebuah kesimpulan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654032"/>
          </a:xfrm>
        </p:spPr>
        <p:txBody>
          <a:bodyPr>
            <a:noAutofit/>
          </a:bodyPr>
          <a:lstStyle/>
          <a:p>
            <a:r>
              <a:rPr lang="en-US" sz="3200" b="1" smtClean="0"/>
              <a:t>2.1. IDENTIFIKASI DAN PERUMUSAN MASALAH</a:t>
            </a:r>
            <a:endParaRPr lang="en-US" sz="3200" b="1"/>
          </a:p>
        </p:txBody>
      </p:sp>
      <p:sp>
        <p:nvSpPr>
          <p:cNvPr id="3" name="Content Placeholder 2"/>
          <p:cNvSpPr>
            <a:spLocks noGrp="1"/>
          </p:cNvSpPr>
          <p:nvPr>
            <p:ph idx="1"/>
          </p:nvPr>
        </p:nvSpPr>
        <p:spPr>
          <a:xfrm>
            <a:off x="285720" y="928670"/>
            <a:ext cx="8572560" cy="5643602"/>
          </a:xfrm>
        </p:spPr>
        <p:txBody>
          <a:bodyPr>
            <a:normAutofit fontScale="85000" lnSpcReduction="20000"/>
          </a:bodyPr>
          <a:lstStyle/>
          <a:p>
            <a:pPr marL="0" indent="0" algn="just">
              <a:buNone/>
            </a:pPr>
            <a:r>
              <a:rPr lang="en-US" smtClean="0"/>
              <a:t>Masalah penelitian dipilih berdasarkan beberapa pertimbangan antara lain dilihat dari sisi </a:t>
            </a:r>
            <a:r>
              <a:rPr lang="en-US" b="1" smtClean="0"/>
              <a:t>waktu, biaya, kemampuan si peneliti </a:t>
            </a:r>
            <a:r>
              <a:rPr lang="en-US" smtClean="0"/>
              <a:t>maupun kontribusi yang akan diberikan oleh penelitian tersebut bagi pengembangan ilmu pengetahuan dan teknologi.</a:t>
            </a:r>
          </a:p>
          <a:p>
            <a:pPr marL="0" indent="0" algn="just">
              <a:buNone/>
            </a:pPr>
            <a:r>
              <a:rPr lang="en-US" smtClean="0"/>
              <a:t>Tanpa </a:t>
            </a:r>
            <a:r>
              <a:rPr lang="sv-SE" smtClean="0"/>
              <a:t>adanya permasalahan yang jelas, penelitian tidak akan dapat dilaksanakan karena </a:t>
            </a:r>
            <a:r>
              <a:rPr lang="en-US" smtClean="0"/>
              <a:t>perumusan masalah merupakan sumber utama dari unsur penelitian yang akan dilaksanakan.</a:t>
            </a:r>
          </a:p>
          <a:p>
            <a:pPr marL="0" indent="0" algn="just">
              <a:buNone/>
            </a:pPr>
            <a:r>
              <a:rPr lang="en-US" smtClean="0"/>
              <a:t>Perumusan masalah ini bertujuan untuk mencari sesuatu dalam kerangka pemuasan akademis seseorang, memuaskan perhatian serta keingintahuan seseorang akan hal-hal </a:t>
            </a:r>
            <a:r>
              <a:rPr lang="nn-NO" smtClean="0"/>
              <a:t>yang baru, meletakkan dasar untuk memecahkan beberapa penemuan penelitian </a:t>
            </a:r>
            <a:r>
              <a:rPr lang="en-US" smtClean="0"/>
              <a:t>sebelumnya ataupun dasar untuk penelitian selanjutnya, memenuhi keinginan sosial dan meyediakan sesuatu yang bermanfaat.</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9"/>
            <a:ext cx="8643998" cy="3429024"/>
          </a:xfrm>
        </p:spPr>
        <p:txBody>
          <a:bodyPr>
            <a:normAutofit fontScale="85000" lnSpcReduction="20000"/>
          </a:bodyPr>
          <a:lstStyle/>
          <a:p>
            <a:pPr marL="0" indent="0" algn="just">
              <a:buNone/>
            </a:pPr>
            <a:r>
              <a:rPr lang="en-US" smtClean="0"/>
              <a:t>Hipotesa ada tiga macam yaitu </a:t>
            </a:r>
            <a:r>
              <a:rPr lang="en-US" b="1" smtClean="0"/>
              <a:t>hipotesa penelitian merupakan hipotesa yang dinyatakan dalam bentuk kalimat</a:t>
            </a:r>
            <a:r>
              <a:rPr lang="en-US" smtClean="0"/>
              <a:t>, </a:t>
            </a:r>
            <a:r>
              <a:rPr lang="en-US" b="1" smtClean="0"/>
              <a:t>hipotesa operasional merupakan hipotesa yang dinyatakan dalam bentuk hipotesa nol (H0) dan Hipotesa 1 (H1)</a:t>
            </a:r>
            <a:r>
              <a:rPr lang="en-US" smtClean="0"/>
              <a:t>, sedangkan </a:t>
            </a:r>
            <a:r>
              <a:rPr lang="en-US" b="1" smtClean="0"/>
              <a:t>hipotesa statistik merupakan hipotesa yang berupa angka-angka statistik yang sesuai dengan metode dan alat ukur yang dipilih oleh peneliti</a:t>
            </a:r>
            <a:r>
              <a:rPr lang="en-US" smtClean="0"/>
              <a:t>. Hipotesa yang sudah dirumuskan kemudian harus diuji kebenarannya. Pengujian ini dilakukan untuk membuktikan apakah H0 atau H1 yang akan diterima.</a:t>
            </a:r>
            <a:endParaRPr lang="en-US"/>
          </a:p>
        </p:txBody>
      </p:sp>
      <p:pic>
        <p:nvPicPr>
          <p:cNvPr id="2050" name="Picture 2"/>
          <p:cNvPicPr>
            <a:picLocks noChangeAspect="1" noChangeArrowheads="1"/>
          </p:cNvPicPr>
          <p:nvPr/>
        </p:nvPicPr>
        <p:blipFill>
          <a:blip r:embed="rId2"/>
          <a:srcRect/>
          <a:stretch>
            <a:fillRect/>
          </a:stretch>
        </p:blipFill>
        <p:spPr bwMode="auto">
          <a:xfrm>
            <a:off x="357158" y="3643314"/>
            <a:ext cx="8501122" cy="30410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1"/>
            <a:ext cx="8715436" cy="2214577"/>
          </a:xfrm>
        </p:spPr>
        <p:txBody>
          <a:bodyPr/>
          <a:lstStyle/>
          <a:p>
            <a:pPr marL="0" indent="0" algn="just">
              <a:buNone/>
            </a:pPr>
            <a:r>
              <a:rPr lang="en-US" smtClean="0"/>
              <a:t>Ada empat kombinasi jawaban berdasarkan hipotesis yang diajukan dalam pengambilan keputusan untuk menolak atau menerima H0, yang dapat dilihat pada tabel di bawah ini.</a:t>
            </a:r>
            <a:endParaRPr lang="en-US"/>
          </a:p>
        </p:txBody>
      </p:sp>
      <p:graphicFrame>
        <p:nvGraphicFramePr>
          <p:cNvPr id="4" name="Table 3"/>
          <p:cNvGraphicFramePr>
            <a:graphicFrameLocks noGrp="1"/>
          </p:cNvGraphicFramePr>
          <p:nvPr/>
        </p:nvGraphicFramePr>
        <p:xfrm>
          <a:off x="357158" y="2357430"/>
          <a:ext cx="8501121" cy="3663324"/>
        </p:xfrm>
        <a:graphic>
          <a:graphicData uri="http://schemas.openxmlformats.org/drawingml/2006/table">
            <a:tbl>
              <a:tblPr firstRow="1" bandRow="1">
                <a:tableStyleId>{5C22544A-7EE6-4342-B048-85BDC9FD1C3A}</a:tableStyleId>
              </a:tblPr>
              <a:tblGrid>
                <a:gridCol w="2833707"/>
                <a:gridCol w="2833707"/>
                <a:gridCol w="2833707"/>
              </a:tblGrid>
              <a:tr h="642942">
                <a:tc rowSpan="2">
                  <a:txBody>
                    <a:bodyPr/>
                    <a:lstStyle/>
                    <a:p>
                      <a:pPr algn="ctr"/>
                      <a:endParaRPr lang="en-US" sz="2400"/>
                    </a:p>
                  </a:txBody>
                  <a:tcPr anchor="ctr"/>
                </a:tc>
                <a:tc gridSpan="2">
                  <a:txBody>
                    <a:bodyPr/>
                    <a:lstStyle/>
                    <a:p>
                      <a:pPr algn="ctr"/>
                      <a:r>
                        <a:rPr lang="en-US" sz="2400" smtClean="0"/>
                        <a:t>HASIL</a:t>
                      </a:r>
                      <a:r>
                        <a:rPr lang="en-US" sz="2400" baseline="0" smtClean="0"/>
                        <a:t> PENELITIAN</a:t>
                      </a:r>
                      <a:endParaRPr lang="en-US" sz="2400"/>
                    </a:p>
                  </a:txBody>
                  <a:tcPr anchor="ctr"/>
                </a:tc>
                <a:tc hMerge="1">
                  <a:txBody>
                    <a:bodyPr/>
                    <a:lstStyle/>
                    <a:p>
                      <a:endParaRPr lang="en-US"/>
                    </a:p>
                  </a:txBody>
                  <a:tcPr/>
                </a:tc>
              </a:tr>
              <a:tr h="642942">
                <a:tc vMerge="1">
                  <a:txBody>
                    <a:bodyPr/>
                    <a:lstStyle/>
                    <a:p>
                      <a:pPr algn="ctr"/>
                      <a:endParaRPr lang="en-US" sz="2400"/>
                    </a:p>
                  </a:txBody>
                  <a:tcPr anchor="ctr"/>
                </a:tc>
                <a:tc>
                  <a:txBody>
                    <a:bodyPr/>
                    <a:lstStyle/>
                    <a:p>
                      <a:pPr algn="ctr"/>
                      <a:r>
                        <a:rPr lang="en-US" sz="2400" smtClean="0"/>
                        <a:t>TERIMA H0</a:t>
                      </a:r>
                      <a:endParaRPr lang="en-US" sz="2400"/>
                    </a:p>
                  </a:txBody>
                  <a:tcPr anchor="ctr"/>
                </a:tc>
                <a:tc>
                  <a:txBody>
                    <a:bodyPr/>
                    <a:lstStyle/>
                    <a:p>
                      <a:pPr algn="ctr"/>
                      <a:r>
                        <a:rPr lang="en-US" sz="2400" smtClean="0"/>
                        <a:t>TOLAK H0</a:t>
                      </a:r>
                      <a:endParaRPr lang="en-US" sz="2400"/>
                    </a:p>
                  </a:txBody>
                  <a:tcPr anchor="ctr"/>
                </a:tc>
              </a:tr>
              <a:tr h="10537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t>JIKA H0 BENAR</a:t>
                      </a:r>
                    </a:p>
                  </a:txBody>
                  <a:tcPr anchor="ctr"/>
                </a:tc>
                <a:tc>
                  <a:txBody>
                    <a:bodyPr/>
                    <a:lstStyle/>
                    <a:p>
                      <a:r>
                        <a:rPr lang="en-US" sz="2400" kern="1200" baseline="0" smtClean="0">
                          <a:solidFill>
                            <a:schemeClr val="dk1"/>
                          </a:solidFill>
                          <a:latin typeface="+mn-lt"/>
                          <a:ea typeface="+mn-ea"/>
                          <a:cs typeface="+mn-cs"/>
                        </a:rPr>
                        <a:t>Keputusan yang diambil</a:t>
                      </a:r>
                    </a:p>
                    <a:p>
                      <a:r>
                        <a:rPr lang="en-US" sz="2400" kern="1200" baseline="0" smtClean="0">
                          <a:solidFill>
                            <a:schemeClr val="dk1"/>
                          </a:solidFill>
                          <a:latin typeface="+mn-lt"/>
                          <a:ea typeface="+mn-ea"/>
                          <a:cs typeface="+mn-cs"/>
                        </a:rPr>
                        <a:t>Probability = 1- </a:t>
                      </a:r>
                      <a:r>
                        <a:rPr lang="el-GR" sz="2400" kern="1200" baseline="0" smtClean="0">
                          <a:solidFill>
                            <a:schemeClr val="dk1"/>
                          </a:solidFill>
                          <a:latin typeface="+mn-lt"/>
                          <a:ea typeface="+mn-ea"/>
                          <a:cs typeface="+mn-cs"/>
                        </a:rPr>
                        <a:t>α</a:t>
                      </a:r>
                      <a:endParaRPr lang="en-US" sz="2400"/>
                    </a:p>
                  </a:txBody>
                  <a:tcPr anchor="ctr"/>
                </a:tc>
                <a:tc>
                  <a:txBody>
                    <a:bodyPr/>
                    <a:lstStyle/>
                    <a:p>
                      <a:r>
                        <a:rPr lang="en-US" sz="2400" kern="1200" baseline="0" smtClean="0">
                          <a:solidFill>
                            <a:schemeClr val="dk1"/>
                          </a:solidFill>
                          <a:latin typeface="+mn-lt"/>
                          <a:ea typeface="+mn-ea"/>
                          <a:cs typeface="+mn-cs"/>
                        </a:rPr>
                        <a:t>Tipe kesalahan I</a:t>
                      </a:r>
                    </a:p>
                    <a:p>
                      <a:r>
                        <a:rPr lang="en-US" sz="2400" kern="1200" baseline="0" smtClean="0">
                          <a:solidFill>
                            <a:schemeClr val="dk1"/>
                          </a:solidFill>
                          <a:latin typeface="+mn-lt"/>
                          <a:ea typeface="+mn-ea"/>
                          <a:cs typeface="+mn-cs"/>
                        </a:rPr>
                        <a:t>Probability = </a:t>
                      </a:r>
                      <a:r>
                        <a:rPr lang="el-GR" sz="2400" kern="1200" baseline="0" smtClean="0">
                          <a:solidFill>
                            <a:schemeClr val="dk1"/>
                          </a:solidFill>
                          <a:latin typeface="+mn-lt"/>
                          <a:ea typeface="+mn-ea"/>
                          <a:cs typeface="+mn-cs"/>
                        </a:rPr>
                        <a:t>α</a:t>
                      </a:r>
                      <a:endParaRPr lang="en-US" sz="2400"/>
                    </a:p>
                  </a:txBody>
                  <a:tcPr anchor="ctr"/>
                </a:tc>
              </a:tr>
              <a:tr h="10537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smtClean="0"/>
                        <a:t>JIKA H0 SALAH</a:t>
                      </a:r>
                    </a:p>
                  </a:txBody>
                  <a:tcPr anchor="ctr"/>
                </a:tc>
                <a:tc>
                  <a:txBody>
                    <a:bodyPr/>
                    <a:lstStyle/>
                    <a:p>
                      <a:r>
                        <a:rPr lang="en-US" sz="2400" kern="1200" baseline="0" smtClean="0">
                          <a:solidFill>
                            <a:schemeClr val="dk1"/>
                          </a:solidFill>
                          <a:latin typeface="+mn-lt"/>
                          <a:ea typeface="+mn-ea"/>
                          <a:cs typeface="+mn-cs"/>
                        </a:rPr>
                        <a:t>Tipe Kesalahan II</a:t>
                      </a:r>
                    </a:p>
                    <a:p>
                      <a:r>
                        <a:rPr lang="en-US" sz="2400" kern="1200" baseline="0" smtClean="0">
                          <a:solidFill>
                            <a:schemeClr val="dk1"/>
                          </a:solidFill>
                          <a:latin typeface="+mn-lt"/>
                          <a:ea typeface="+mn-ea"/>
                          <a:cs typeface="+mn-cs"/>
                        </a:rPr>
                        <a:t>Probability = </a:t>
                      </a:r>
                      <a:r>
                        <a:rPr lang="el-GR" sz="2400" kern="1200" baseline="0" smtClean="0">
                          <a:solidFill>
                            <a:schemeClr val="dk1"/>
                          </a:solidFill>
                          <a:latin typeface="+mn-lt"/>
                          <a:ea typeface="+mn-ea"/>
                          <a:cs typeface="+mn-cs"/>
                        </a:rPr>
                        <a:t>β</a:t>
                      </a:r>
                      <a:endParaRPr lang="en-US" sz="2400"/>
                    </a:p>
                  </a:txBody>
                  <a:tcPr anchor="ctr"/>
                </a:tc>
                <a:tc>
                  <a:txBody>
                    <a:bodyPr/>
                    <a:lstStyle/>
                    <a:p>
                      <a:r>
                        <a:rPr lang="en-US" sz="2400" kern="1200" baseline="0" smtClean="0">
                          <a:solidFill>
                            <a:schemeClr val="dk1"/>
                          </a:solidFill>
                          <a:latin typeface="+mn-lt"/>
                          <a:ea typeface="+mn-ea"/>
                          <a:cs typeface="+mn-cs"/>
                        </a:rPr>
                        <a:t>Keputusan yang diambil</a:t>
                      </a:r>
                    </a:p>
                    <a:p>
                      <a:r>
                        <a:rPr lang="en-US" sz="2400" kern="1200" baseline="0" smtClean="0">
                          <a:solidFill>
                            <a:schemeClr val="dk1"/>
                          </a:solidFill>
                          <a:latin typeface="+mn-lt"/>
                          <a:ea typeface="+mn-ea"/>
                          <a:cs typeface="+mn-cs"/>
                        </a:rPr>
                        <a:t>Probability = 1- </a:t>
                      </a:r>
                      <a:r>
                        <a:rPr lang="el-GR" sz="2400" kern="1200" baseline="0" smtClean="0">
                          <a:solidFill>
                            <a:schemeClr val="dk1"/>
                          </a:solidFill>
                          <a:latin typeface="+mn-lt"/>
                          <a:ea typeface="+mn-ea"/>
                          <a:cs typeface="+mn-cs"/>
                        </a:rPr>
                        <a:t>β</a:t>
                      </a:r>
                      <a:endParaRPr lang="en-US" sz="2400"/>
                    </a:p>
                  </a:txBody>
                  <a:tcPr anchor="ct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9"/>
            <a:ext cx="8572560" cy="3143272"/>
          </a:xfrm>
        </p:spPr>
        <p:txBody>
          <a:bodyPr>
            <a:normAutofit fontScale="92500" lnSpcReduction="10000"/>
          </a:bodyPr>
          <a:lstStyle/>
          <a:p>
            <a:pPr marL="0" indent="0" algn="just">
              <a:buNone/>
            </a:pPr>
            <a:r>
              <a:rPr lang="en-US" smtClean="0"/>
              <a:t>Dalam membuat hipotesis ada dua jenis kesalahan yang dapat dibuat oleh peneliti, yaitu:</a:t>
            </a:r>
          </a:p>
          <a:p>
            <a:pPr marL="0" indent="0" algn="just">
              <a:buNone/>
            </a:pPr>
            <a:r>
              <a:rPr lang="en-US" b="1" smtClean="0"/>
              <a:t>a) Kesalahan pertama </a:t>
            </a:r>
            <a:r>
              <a:rPr lang="en-US" smtClean="0"/>
              <a:t>adalah kesalahan yang dilakukan karena menolak hipotesis (H0) padahal sebenarnya H0 benar atau harus diterima. Kesalahan ini disebut sebagai kesalahan alpha (</a:t>
            </a:r>
            <a:r>
              <a:rPr lang="el-GR" smtClean="0"/>
              <a:t>α) </a:t>
            </a:r>
            <a:r>
              <a:rPr lang="en-US" smtClean="0"/>
              <a:t>atau biasa disebut dengan taraf nyata.</a:t>
            </a:r>
          </a:p>
          <a:p>
            <a:pPr marL="0" indent="0" algn="just">
              <a:buNone/>
            </a:pPr>
            <a:endParaRPr lang="en-US"/>
          </a:p>
        </p:txBody>
      </p:sp>
      <p:pic>
        <p:nvPicPr>
          <p:cNvPr id="3074" name="Picture 2"/>
          <p:cNvPicPr>
            <a:picLocks noChangeAspect="1" noChangeArrowheads="1"/>
          </p:cNvPicPr>
          <p:nvPr/>
        </p:nvPicPr>
        <p:blipFill>
          <a:blip r:embed="rId2"/>
          <a:srcRect/>
          <a:stretch>
            <a:fillRect/>
          </a:stretch>
        </p:blipFill>
        <p:spPr bwMode="auto">
          <a:xfrm>
            <a:off x="1091923" y="3286124"/>
            <a:ext cx="6837663" cy="33575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2214578"/>
          </a:xfrm>
        </p:spPr>
        <p:txBody>
          <a:bodyPr/>
          <a:lstStyle/>
          <a:p>
            <a:pPr marL="0" indent="0" algn="just">
              <a:buNone/>
            </a:pPr>
            <a:r>
              <a:rPr lang="en-US" b="1" smtClean="0"/>
              <a:t>b) Kesalahan kedua </a:t>
            </a:r>
            <a:r>
              <a:rPr lang="en-US" smtClean="0"/>
              <a:t>adalah kesalahan yang dilakukan karena menerima hipotesis (H0) padahal sebenarnya H0 salah atau harus ditolak. Kesalahan ini disebut sebagai kesalahan beta (</a:t>
            </a:r>
            <a:r>
              <a:rPr lang="el-GR" smtClean="0"/>
              <a:t>β).</a:t>
            </a:r>
            <a:endParaRPr lang="en-US"/>
          </a:p>
        </p:txBody>
      </p:sp>
      <p:pic>
        <p:nvPicPr>
          <p:cNvPr id="5" name="Picture 4" descr="untitled.bmp"/>
          <p:cNvPicPr>
            <a:picLocks noChangeAspect="1"/>
          </p:cNvPicPr>
          <p:nvPr/>
        </p:nvPicPr>
        <p:blipFill>
          <a:blip r:embed="rId2"/>
          <a:stretch>
            <a:fillRect/>
          </a:stretch>
        </p:blipFill>
        <p:spPr>
          <a:xfrm>
            <a:off x="285720" y="2400300"/>
            <a:ext cx="8496300" cy="44577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1614486"/>
          </a:xfrm>
        </p:spPr>
        <p:txBody>
          <a:bodyPr/>
          <a:lstStyle/>
          <a:p>
            <a:pPr marL="0" indent="0" algn="just">
              <a:buNone/>
            </a:pPr>
            <a:r>
              <a:rPr lang="en-US" smtClean="0"/>
              <a:t>Jika keputusan yang diambil dalam hipotesis benar, maka akan tampak </a:t>
            </a:r>
            <a:r>
              <a:rPr lang="sv-SE" smtClean="0"/>
              <a:t>kekuatannya seperti pada gambar berikut ini.</a:t>
            </a:r>
            <a:endParaRPr lang="en-US"/>
          </a:p>
        </p:txBody>
      </p:sp>
      <p:pic>
        <p:nvPicPr>
          <p:cNvPr id="5122" name="Picture 2"/>
          <p:cNvPicPr>
            <a:picLocks noChangeAspect="1" noChangeArrowheads="1"/>
          </p:cNvPicPr>
          <p:nvPr/>
        </p:nvPicPr>
        <p:blipFill>
          <a:blip r:embed="rId2"/>
          <a:srcRect/>
          <a:stretch>
            <a:fillRect/>
          </a:stretch>
        </p:blipFill>
        <p:spPr bwMode="auto">
          <a:xfrm>
            <a:off x="1357289" y="1714489"/>
            <a:ext cx="6520977" cy="51435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215106"/>
          </a:xfrm>
        </p:spPr>
        <p:txBody>
          <a:bodyPr>
            <a:normAutofit fontScale="92500" lnSpcReduction="10000"/>
          </a:bodyPr>
          <a:lstStyle/>
          <a:p>
            <a:pPr marL="0" indent="0" algn="just">
              <a:buNone/>
            </a:pPr>
            <a:r>
              <a:rPr lang="en-US" smtClean="0"/>
              <a:t>Nilai alpha yang digunakan sangat tergantung dari jenis penelitian yang akan dilakukan.</a:t>
            </a:r>
          </a:p>
          <a:p>
            <a:pPr marL="0" indent="0" algn="just">
              <a:buNone/>
            </a:pPr>
            <a:r>
              <a:rPr lang="en-US" smtClean="0"/>
              <a:t>Jika penelitian yang dilakukan berhubungan dengan keselamatan maka alpha yang digunakan sebesar 0.01 (1%) sedangkan penelitian yang terkait dengan ilmu-ilmu sosial pada umumnya digunakan alpha 0.05 (5%). Untuk menentukan hipotesis yang akan diambil atau digunakan adalah apabila nilai alpha hitung (</a:t>
            </a:r>
            <a:r>
              <a:rPr lang="en-US" i="1" smtClean="0"/>
              <a:t>output) lebih besar atau sama </a:t>
            </a:r>
            <a:r>
              <a:rPr lang="sv-SE" smtClean="0"/>
              <a:t>dengan alpha (5 % atau 1%) maka keputusan yang diambil adalah menerima H0.</a:t>
            </a:r>
          </a:p>
          <a:p>
            <a:pPr marL="0" indent="0" algn="just">
              <a:buNone/>
            </a:pPr>
            <a:r>
              <a:rPr lang="en-US" smtClean="0"/>
              <a:t>Namun apabila nilai alpha hitungnya lebih kecil dari nilai alpha (5% atau 1%) maka keputusan yang diambil adalah menolak H0.</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285720" y="285728"/>
            <a:ext cx="8572560" cy="63579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SELESAI</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643998" cy="6572272"/>
          </a:xfrm>
        </p:spPr>
        <p:txBody>
          <a:bodyPr>
            <a:normAutofit fontScale="85000" lnSpcReduction="20000"/>
          </a:bodyPr>
          <a:lstStyle/>
          <a:p>
            <a:pPr marL="0" indent="0" algn="just">
              <a:buNone/>
            </a:pPr>
            <a:r>
              <a:rPr lang="es-ES" b="1" smtClean="0"/>
              <a:t>Penentuan permasalahan (identifikasi masalah) secara jelas dan sederhana bertujuan </a:t>
            </a:r>
            <a:r>
              <a:rPr lang="nn-NO" b="1" smtClean="0"/>
              <a:t>untuk mentransformasikan topik kedalam sesuatu yang bisa dikelola (</a:t>
            </a:r>
            <a:r>
              <a:rPr lang="nn-NO" b="1" i="1" smtClean="0"/>
              <a:t>manageable)</a:t>
            </a:r>
            <a:r>
              <a:rPr lang="nn-NO" i="1" smtClean="0"/>
              <a:t> </a:t>
            </a:r>
            <a:r>
              <a:rPr lang="en-US" smtClean="0"/>
              <a:t>dalam artian disesuaikan dengan kemampuan peneliti dan batasan-batasan sumber daya </a:t>
            </a:r>
            <a:r>
              <a:rPr lang="sv-SE" smtClean="0"/>
              <a:t>yang ada. Tanpa adanya permasalahan, penelitian tidak akan dapat dilaksanakan karena </a:t>
            </a:r>
            <a:r>
              <a:rPr lang="en-US" smtClean="0"/>
              <a:t>perumusan masalah merupakan sumber utama dari unsur penelitian yang akan dilaksanakan.</a:t>
            </a:r>
          </a:p>
          <a:p>
            <a:pPr marL="0" indent="0" algn="just">
              <a:buNone/>
            </a:pPr>
            <a:r>
              <a:rPr lang="en-US" smtClean="0"/>
              <a:t>Pencarian masalah yang akan dikaji </a:t>
            </a:r>
            <a:r>
              <a:rPr lang="en-US" b="1" smtClean="0"/>
              <a:t>dapat bersumber dari bacaan, pengamatan terhadap fakta dilapangan, berdasarkan pengalaman pribadi, maupun dari hasil pertemuan-pertemuan ilmiah seperti seminar, diskusi dan lokakarya</a:t>
            </a:r>
            <a:r>
              <a:rPr lang="en-US" smtClean="0"/>
              <a:t>. Permasalahan yang ingin dikaji sebaiknya diuraikan mulai dari permasalahan secara umum hingga akhirnya terbentuk suatu permasalahan yang lebih khusus dan spesifik. Dalam pencarian topik permasalahan ini perlu adanya pemahaman terhadap objek yang ingin diteliti baik melalui </a:t>
            </a:r>
            <a:r>
              <a:rPr lang="en-US" b="1" smtClean="0"/>
              <a:t>fenomena-fenomena yang ada, teori, hipotesis maupun eksperimen.</a:t>
            </a:r>
            <a:endParaRPr lang="en-US"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572560" cy="642942"/>
          </a:xfrm>
        </p:spPr>
        <p:txBody>
          <a:bodyPr>
            <a:normAutofit fontScale="90000"/>
          </a:bodyPr>
          <a:lstStyle/>
          <a:p>
            <a:r>
              <a:rPr lang="en-US" b="1" smtClean="0"/>
              <a:t>PERUMUSAN MASALAH</a:t>
            </a:r>
            <a:endParaRPr lang="en-US" b="1"/>
          </a:p>
        </p:txBody>
      </p:sp>
      <p:sp>
        <p:nvSpPr>
          <p:cNvPr id="4" name="Oval 3"/>
          <p:cNvSpPr/>
          <p:nvPr/>
        </p:nvSpPr>
        <p:spPr>
          <a:xfrm>
            <a:off x="1514460" y="1428736"/>
            <a:ext cx="3143272"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tx1"/>
                </a:solidFill>
              </a:rPr>
              <a:t>IDENTIFIKASI MASALAH</a:t>
            </a:r>
            <a:endParaRPr lang="en-US" sz="2400" b="1">
              <a:solidFill>
                <a:schemeClr val="tx1"/>
              </a:solidFill>
            </a:endParaRPr>
          </a:p>
        </p:txBody>
      </p:sp>
      <p:sp>
        <p:nvSpPr>
          <p:cNvPr id="5" name="Oval 4"/>
          <p:cNvSpPr/>
          <p:nvPr/>
        </p:nvSpPr>
        <p:spPr>
          <a:xfrm>
            <a:off x="1514460" y="2657476"/>
            <a:ext cx="3143272"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tx1"/>
                </a:solidFill>
              </a:rPr>
              <a:t>PEMBATASAN R. LINGKUP</a:t>
            </a:r>
            <a:endParaRPr lang="en-US" sz="2400" b="1">
              <a:solidFill>
                <a:schemeClr val="tx1"/>
              </a:solidFill>
            </a:endParaRPr>
          </a:p>
        </p:txBody>
      </p:sp>
      <p:sp>
        <p:nvSpPr>
          <p:cNvPr id="6" name="Oval 5"/>
          <p:cNvSpPr/>
          <p:nvPr/>
        </p:nvSpPr>
        <p:spPr>
          <a:xfrm>
            <a:off x="1585898" y="3871922"/>
            <a:ext cx="3143272"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PENETAPAN RESEARCH QUESTION</a:t>
            </a:r>
            <a:endParaRPr lang="en-US" b="1">
              <a:solidFill>
                <a:schemeClr val="tx1"/>
              </a:solidFill>
            </a:endParaRPr>
          </a:p>
        </p:txBody>
      </p:sp>
      <p:sp>
        <p:nvSpPr>
          <p:cNvPr id="7" name="Oval 6"/>
          <p:cNvSpPr/>
          <p:nvPr/>
        </p:nvSpPr>
        <p:spPr>
          <a:xfrm>
            <a:off x="1657336" y="5086368"/>
            <a:ext cx="3143272"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tx1"/>
                </a:solidFill>
              </a:rPr>
              <a:t>IDENTIFIKASI TUJUAN</a:t>
            </a:r>
            <a:endParaRPr lang="en-US" sz="2400" b="1">
              <a:solidFill>
                <a:schemeClr val="tx1"/>
              </a:solidFill>
            </a:endParaRPr>
          </a:p>
        </p:txBody>
      </p:sp>
      <p:sp>
        <p:nvSpPr>
          <p:cNvPr id="8" name="Down Arrow 7"/>
          <p:cNvSpPr/>
          <p:nvPr/>
        </p:nvSpPr>
        <p:spPr>
          <a:xfrm>
            <a:off x="2943220" y="2357430"/>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2943220" y="3571876"/>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2943220" y="4786322"/>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443022" y="1214422"/>
            <a:ext cx="3429024" cy="49292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872046" y="3071810"/>
            <a:ext cx="571504"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43550" y="3143248"/>
            <a:ext cx="220028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chemeClr val="tx1"/>
                </a:solidFill>
              </a:rPr>
              <a:t>HIPOTESIS</a:t>
            </a:r>
            <a:endParaRPr lang="en-US" sz="2800" b="1">
              <a:solidFill>
                <a:schemeClr val="tx1"/>
              </a:solidFill>
            </a:endParaRPr>
          </a:p>
        </p:txBody>
      </p:sp>
      <p:sp>
        <p:nvSpPr>
          <p:cNvPr id="14" name="Rectangle 13"/>
          <p:cNvSpPr/>
          <p:nvPr/>
        </p:nvSpPr>
        <p:spPr>
          <a:xfrm>
            <a:off x="5443550" y="1714488"/>
            <a:ext cx="220028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chemeClr val="tx1"/>
                </a:solidFill>
              </a:rPr>
              <a:t>STATISTICAL HIPOTESIS</a:t>
            </a:r>
            <a:endParaRPr lang="en-US" sz="2800" b="1">
              <a:solidFill>
                <a:schemeClr val="tx1"/>
              </a:solidFill>
            </a:endParaRPr>
          </a:p>
        </p:txBody>
      </p:sp>
      <p:sp>
        <p:nvSpPr>
          <p:cNvPr id="15" name="Rectangle 14"/>
          <p:cNvSpPr/>
          <p:nvPr/>
        </p:nvSpPr>
        <p:spPr>
          <a:xfrm>
            <a:off x="5443550" y="4500570"/>
            <a:ext cx="220028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tx1"/>
                </a:solidFill>
              </a:rPr>
              <a:t>HYPOTHETICAL STATEMENT</a:t>
            </a:r>
            <a:endParaRPr lang="en-US" sz="2400" b="1">
              <a:solidFill>
                <a:schemeClr val="tx1"/>
              </a:solidFill>
            </a:endParaRPr>
          </a:p>
        </p:txBody>
      </p:sp>
      <p:sp>
        <p:nvSpPr>
          <p:cNvPr id="16" name="Down Arrow 15"/>
          <p:cNvSpPr/>
          <p:nvPr/>
        </p:nvSpPr>
        <p:spPr>
          <a:xfrm>
            <a:off x="6229368" y="2643182"/>
            <a:ext cx="42862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16"/>
          <p:cNvSpPr/>
          <p:nvPr/>
        </p:nvSpPr>
        <p:spPr>
          <a:xfrm>
            <a:off x="6229368" y="4071942"/>
            <a:ext cx="428628"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8858280" cy="796908"/>
          </a:xfrm>
        </p:spPr>
        <p:txBody>
          <a:bodyPr>
            <a:normAutofit fontScale="90000"/>
          </a:bodyPr>
          <a:lstStyle/>
          <a:p>
            <a:r>
              <a:rPr lang="en-US" b="1" smtClean="0"/>
              <a:t>CARA UNTUK MERUMUSKAN MASALAH</a:t>
            </a:r>
            <a:endParaRPr lang="en-US" b="1"/>
          </a:p>
        </p:txBody>
      </p:sp>
      <p:sp>
        <p:nvSpPr>
          <p:cNvPr id="3" name="Content Placeholder 2"/>
          <p:cNvSpPr>
            <a:spLocks noGrp="1"/>
          </p:cNvSpPr>
          <p:nvPr>
            <p:ph idx="1"/>
          </p:nvPr>
        </p:nvSpPr>
        <p:spPr>
          <a:xfrm>
            <a:off x="357158" y="1000108"/>
            <a:ext cx="8501122" cy="5572164"/>
          </a:xfrm>
        </p:spPr>
        <p:txBody>
          <a:bodyPr>
            <a:normAutofit/>
          </a:bodyPr>
          <a:lstStyle/>
          <a:p>
            <a:pPr marL="514350" indent="-514350" algn="just">
              <a:buFont typeface="+mj-lt"/>
              <a:buAutoNum type="arabicPeriod"/>
            </a:pPr>
            <a:r>
              <a:rPr lang="en-US" smtClean="0"/>
              <a:t>Dirumuskan dalam bentuk pertanyaan (</a:t>
            </a:r>
            <a:r>
              <a:rPr lang="en-US" i="1" smtClean="0"/>
              <a:t>research question) yang berfokus pada dependent variable atau pada apa yang akan diteliti.</a:t>
            </a:r>
          </a:p>
          <a:p>
            <a:pPr marL="514350" indent="-514350" algn="just">
              <a:buFont typeface="+mj-lt"/>
              <a:buAutoNum type="arabicPeriod"/>
            </a:pPr>
            <a:r>
              <a:rPr lang="en-US" smtClean="0"/>
              <a:t>Rumusan hendaknya jelas dan padat</a:t>
            </a:r>
          </a:p>
          <a:p>
            <a:pPr marL="514350" indent="-514350" algn="just">
              <a:buFont typeface="+mj-lt"/>
              <a:buAutoNum type="arabicPeriod"/>
            </a:pPr>
            <a:r>
              <a:rPr lang="en-US" smtClean="0"/>
              <a:t>Rumusan masalah harus berisi implikasi adanya data untuk memecahkan masalah</a:t>
            </a:r>
          </a:p>
          <a:p>
            <a:pPr marL="514350" indent="-514350" algn="just">
              <a:buFont typeface="+mj-lt"/>
              <a:buAutoNum type="arabicPeriod"/>
            </a:pPr>
            <a:r>
              <a:rPr lang="pt-BR" smtClean="0"/>
              <a:t>Rumusan masalah dasar dalam membuat hipotesa</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8715436" cy="785818"/>
          </a:xfrm>
        </p:spPr>
        <p:txBody>
          <a:bodyPr>
            <a:noAutofit/>
          </a:bodyPr>
          <a:lstStyle/>
          <a:p>
            <a:r>
              <a:rPr lang="en-US" sz="2400" b="1" smtClean="0"/>
              <a:t>CONTOH PERUMUSAN MASALAH YANG DIBUAT DALAM BENTUK</a:t>
            </a:r>
            <a:br>
              <a:rPr lang="en-US" sz="2400" b="1" smtClean="0"/>
            </a:br>
            <a:r>
              <a:rPr lang="en-US" sz="2400" b="1" i="1" smtClean="0"/>
              <a:t>RESEARCH QUESTION</a:t>
            </a:r>
            <a:endParaRPr lang="en-US" sz="2400" b="1"/>
          </a:p>
        </p:txBody>
      </p:sp>
      <p:sp>
        <p:nvSpPr>
          <p:cNvPr id="3" name="Content Placeholder 2"/>
          <p:cNvSpPr>
            <a:spLocks noGrp="1"/>
          </p:cNvSpPr>
          <p:nvPr>
            <p:ph idx="1"/>
          </p:nvPr>
        </p:nvSpPr>
        <p:spPr>
          <a:xfrm>
            <a:off x="214282" y="1142984"/>
            <a:ext cx="8643998" cy="5429288"/>
          </a:xfrm>
        </p:spPr>
        <p:txBody>
          <a:bodyPr>
            <a:normAutofit fontScale="77500" lnSpcReduction="20000"/>
          </a:bodyPr>
          <a:lstStyle/>
          <a:p>
            <a:pPr marL="0" indent="0" algn="just">
              <a:buNone/>
            </a:pPr>
            <a:r>
              <a:rPr lang="en-US" smtClean="0"/>
              <a:t>Contoh 1: </a:t>
            </a:r>
            <a:r>
              <a:rPr lang="en-US" b="1" smtClean="0"/>
              <a:t>Harini, Sri. 2005. Analisis, </a:t>
            </a:r>
            <a:r>
              <a:rPr lang="en-US" b="1" i="1" smtClean="0"/>
              <a:t>Permodelan dan Perbaikan Proses Bisnis pada Penerapan CRM, studi kasus: Divisi Cellular Customer Service PT Indosat, Tbk. Tesis. Fakultas </a:t>
            </a:r>
            <a:r>
              <a:rPr lang="en-US" b="1" smtClean="0"/>
              <a:t>Ilmu Komputer Universitas Indonesia.</a:t>
            </a:r>
          </a:p>
          <a:p>
            <a:pPr marL="0" indent="0" algn="just">
              <a:buNone/>
            </a:pPr>
            <a:r>
              <a:rPr lang="en-US" smtClean="0"/>
              <a:t>Pertanyaan penelitian yang ingin dijawab adalah sebagai berikut:</a:t>
            </a:r>
          </a:p>
          <a:p>
            <a:pPr marL="514350" indent="-514350" algn="just">
              <a:buFont typeface="+mj-lt"/>
              <a:buAutoNum type="arabicPeriod"/>
            </a:pPr>
            <a:r>
              <a:rPr lang="en-US" smtClean="0"/>
              <a:t>Proses bisnis apa saja yang perlu diperbaiki pada Div. CCS Operation INDOSAT dengan memanfaatkan teknologi informasi untuk meningkatkan efisiensi dan keefektifan kegiatan layanannya?</a:t>
            </a:r>
          </a:p>
          <a:p>
            <a:pPr marL="514350" indent="-514350" algn="just">
              <a:buFont typeface="+mj-lt"/>
              <a:buAutoNum type="arabicPeriod"/>
            </a:pPr>
            <a:r>
              <a:rPr lang="en-US" smtClean="0"/>
              <a:t>Model proses bisnis pada fungsi </a:t>
            </a:r>
            <a:r>
              <a:rPr lang="en-US" i="1" smtClean="0"/>
              <a:t>customer interface management yang bagaimana </a:t>
            </a:r>
            <a:r>
              <a:rPr lang="en-US" smtClean="0"/>
              <a:t>yang sebaiknya diterapkan INDOSAT untuk meningkatkan SLA di Div. CCS Operation?</a:t>
            </a:r>
          </a:p>
          <a:p>
            <a:pPr marL="514350" indent="-514350" algn="just">
              <a:buFont typeface="+mj-lt"/>
              <a:buAutoNum type="arabicPeriod"/>
            </a:pPr>
            <a:r>
              <a:rPr lang="en-US" smtClean="0"/>
              <a:t>Seberapa besar peningkatan optimalisasi pemanfaatn aplikasi CRM INDOSAT pasca pembentukan proses bisnis tersebut?</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4282" y="285728"/>
            <a:ext cx="8715436" cy="785818"/>
          </a:xfrm>
        </p:spPr>
        <p:txBody>
          <a:bodyPr>
            <a:noAutofit/>
          </a:bodyPr>
          <a:lstStyle/>
          <a:p>
            <a:r>
              <a:rPr lang="en-US" sz="2400" b="1" smtClean="0"/>
              <a:t>CONTOH PERUMUSAN MASALAH YANG DIBUAT DALAM BENTUK</a:t>
            </a:r>
            <a:br>
              <a:rPr lang="en-US" sz="2400" b="1" smtClean="0"/>
            </a:br>
            <a:r>
              <a:rPr lang="en-US" sz="2400" b="1" i="1" smtClean="0"/>
              <a:t>RESEARCH QUESTION</a:t>
            </a:r>
            <a:endParaRPr lang="en-US" sz="2400" b="1"/>
          </a:p>
        </p:txBody>
      </p:sp>
      <p:sp>
        <p:nvSpPr>
          <p:cNvPr id="5" name="Content Placeholder 2"/>
          <p:cNvSpPr>
            <a:spLocks noGrp="1"/>
          </p:cNvSpPr>
          <p:nvPr>
            <p:ph idx="1"/>
          </p:nvPr>
        </p:nvSpPr>
        <p:spPr>
          <a:xfrm>
            <a:off x="214282" y="1142984"/>
            <a:ext cx="8643998" cy="5429288"/>
          </a:xfrm>
        </p:spPr>
        <p:txBody>
          <a:bodyPr>
            <a:normAutofit fontScale="77500" lnSpcReduction="20000"/>
          </a:bodyPr>
          <a:lstStyle/>
          <a:p>
            <a:pPr marL="0" indent="0" algn="just">
              <a:buNone/>
            </a:pPr>
            <a:r>
              <a:rPr lang="en-US" smtClean="0"/>
              <a:t>Contoh 2: </a:t>
            </a:r>
            <a:r>
              <a:rPr lang="en-US" b="1" smtClean="0"/>
              <a:t>Cahyadi, Eddy. 2006. </a:t>
            </a:r>
            <a:r>
              <a:rPr lang="en-US" b="1" i="1" smtClean="0"/>
              <a:t>Kajian Business Continuity Plan Berdasarkan Kuantifikasi Nilai Ekonomis Sistem Aplikasi pada Industri Penerbangan: Studi kaus pada PT Garuda Indonesia. Tesis. Fakultas Ilmu Komputer. Universitas Indonesia.</a:t>
            </a:r>
          </a:p>
          <a:p>
            <a:pPr marL="0" indent="0" algn="just">
              <a:buNone/>
            </a:pPr>
            <a:r>
              <a:rPr lang="en-US" smtClean="0"/>
              <a:t>Beberapa hal yang akan ditinjau dari penelitian ini adalah:</a:t>
            </a:r>
          </a:p>
          <a:p>
            <a:pPr marL="514350" indent="-514350" algn="just">
              <a:buFont typeface="+mj-lt"/>
              <a:buAutoNum type="arabicPeriod"/>
            </a:pPr>
            <a:r>
              <a:rPr lang="en-US" smtClean="0"/>
              <a:t>Bagaimana mengkualifikasi nilai manfaat dari aplikasi penunjang utama proses binis yang besifat </a:t>
            </a:r>
            <a:r>
              <a:rPr lang="en-US" i="1" smtClean="0"/>
              <a:t>tangible maupun intangible ?</a:t>
            </a:r>
          </a:p>
          <a:p>
            <a:pPr marL="514350" indent="-514350" algn="just">
              <a:buFont typeface="+mj-lt"/>
              <a:buAutoNum type="arabicPeriod"/>
            </a:pPr>
            <a:r>
              <a:rPr lang="en-US" smtClean="0"/>
              <a:t>Bagaimana mengkualifikasi biaya pengembangan dari beberapa alternatif skema sistem pendukung sebagai bagian dari perencanaan BCP ?</a:t>
            </a:r>
          </a:p>
          <a:p>
            <a:pPr marL="514350" indent="-514350" algn="just">
              <a:buFont typeface="+mj-lt"/>
              <a:buAutoNum type="arabicPeriod"/>
            </a:pPr>
            <a:r>
              <a:rPr lang="sv-SE" smtClean="0"/>
              <a:t>Dapatkah kualifikasi tersebut dijadikan justifikasi kelayakan secara ekonomis bagi </a:t>
            </a:r>
            <a:r>
              <a:rPr lang="en-US" smtClean="0"/>
              <a:t>perancangan BCO yang optimum yaitu biaya untuk alternatif skema BCP sama dengan kerugian bisnis yang ditanggung bila terjadi kegagalan sistem ?</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918" y="214290"/>
            <a:ext cx="8686800" cy="1143000"/>
          </a:xfrm>
        </p:spPr>
        <p:txBody>
          <a:bodyPr>
            <a:normAutofit fontScale="90000"/>
          </a:bodyPr>
          <a:lstStyle/>
          <a:p>
            <a:r>
              <a:rPr lang="en-US" b="1" smtClean="0"/>
              <a:t>TIGA CIRI PERMASALAHAN YANG BAIK</a:t>
            </a:r>
            <a:endParaRPr lang="en-US" b="1"/>
          </a:p>
        </p:txBody>
      </p:sp>
      <p:sp>
        <p:nvSpPr>
          <p:cNvPr id="3" name="Content Placeholder 2"/>
          <p:cNvSpPr>
            <a:spLocks noGrp="1"/>
          </p:cNvSpPr>
          <p:nvPr>
            <p:ph idx="1"/>
          </p:nvPr>
        </p:nvSpPr>
        <p:spPr>
          <a:xfrm>
            <a:off x="457200" y="1214422"/>
            <a:ext cx="8401080" cy="5357850"/>
          </a:xfrm>
        </p:spPr>
        <p:txBody>
          <a:bodyPr>
            <a:normAutofit fontScale="92500" lnSpcReduction="10000"/>
          </a:bodyPr>
          <a:lstStyle/>
          <a:p>
            <a:pPr marL="514350" indent="-514350" algn="just">
              <a:buFont typeface="+mj-lt"/>
              <a:buAutoNum type="arabicPeriod"/>
            </a:pPr>
            <a:r>
              <a:rPr lang="en-US" i="1" smtClean="0"/>
              <a:t>Mempunyai nilai penelitian, dalam arti bahwa permasalahan tersebut masih </a:t>
            </a:r>
            <a:r>
              <a:rPr lang="en-US" smtClean="0"/>
              <a:t>bersifat asli/original, menyatakan suatu hubungan dengan bidang lain, serta dapat diuji kebenarannya).</a:t>
            </a:r>
          </a:p>
          <a:p>
            <a:pPr marL="514350" indent="-514350" algn="just">
              <a:buFont typeface="+mj-lt"/>
              <a:buAutoNum type="arabicPeriod"/>
            </a:pPr>
            <a:r>
              <a:rPr lang="en-US" i="1" smtClean="0"/>
              <a:t>Visible, artinya permasalahan tersebut dapat dipecahkan, tersedianya data dan </a:t>
            </a:r>
            <a:r>
              <a:rPr lang="sv-SE" smtClean="0"/>
              <a:t>metode untuk memecahkan masalah, tersedianya biaya, dan dapat diselesaikan </a:t>
            </a:r>
            <a:r>
              <a:rPr lang="en-US" smtClean="0"/>
              <a:t>dalam waktu yang wajar).</a:t>
            </a:r>
          </a:p>
          <a:p>
            <a:pPr marL="514350" indent="-514350" algn="just">
              <a:buFont typeface="+mj-lt"/>
              <a:buAutoNum type="arabicPeriod"/>
            </a:pPr>
            <a:r>
              <a:rPr lang="en-US" i="1" smtClean="0"/>
              <a:t>Sesuai dengan kualifikasi peneliti, artinya bahwa permasalahan yang diangkat </a:t>
            </a:r>
            <a:r>
              <a:rPr lang="en-US" smtClean="0"/>
              <a:t>menarik minat bagi si peneliti, serta sesuai dengan kualifikasi yang ada.</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SUMBER MASALAH YANG DAPAT DIJADIKAN SEBAGAI TOPIK </a:t>
            </a:r>
            <a:r>
              <a:rPr lang="en-US" b="1" i="1" smtClean="0"/>
              <a:t>RESEARCH</a:t>
            </a:r>
            <a:endParaRPr lang="en-US" b="1"/>
          </a:p>
        </p:txBody>
      </p:sp>
      <p:sp>
        <p:nvSpPr>
          <p:cNvPr id="3" name="Content Placeholder 2"/>
          <p:cNvSpPr>
            <a:spLocks noGrp="1"/>
          </p:cNvSpPr>
          <p:nvPr>
            <p:ph idx="1"/>
          </p:nvPr>
        </p:nvSpPr>
        <p:spPr>
          <a:xfrm>
            <a:off x="457200" y="1600200"/>
            <a:ext cx="8401080" cy="5257800"/>
          </a:xfrm>
        </p:spPr>
        <p:txBody>
          <a:bodyPr>
            <a:normAutofit fontScale="85000" lnSpcReduction="20000"/>
          </a:bodyPr>
          <a:lstStyle/>
          <a:p>
            <a:pPr marL="514350" indent="-514350" algn="just">
              <a:buFont typeface="+mj-lt"/>
              <a:buAutoNum type="arabicPeriod"/>
            </a:pPr>
            <a:r>
              <a:rPr lang="en-US" b="1" smtClean="0"/>
              <a:t>Penelitian Observasi</a:t>
            </a:r>
            <a:r>
              <a:rPr lang="en-US" smtClean="0"/>
              <a:t>. Dengarkan secara langsung keluhan-keluhan yang ada di lapangan dan adakan eksploratif sendiri secara singkat.</a:t>
            </a:r>
          </a:p>
          <a:p>
            <a:pPr marL="514350" indent="-514350" algn="just">
              <a:buFont typeface="+mj-lt"/>
              <a:buAutoNum type="arabicPeriod"/>
            </a:pPr>
            <a:r>
              <a:rPr lang="en-US" b="1" smtClean="0"/>
              <a:t>Diskusi-diskusi</a:t>
            </a:r>
            <a:r>
              <a:rPr lang="en-US" smtClean="0"/>
              <a:t>. Diskusi ini termasuk di dalamnya diskusi resmi atau diskusi tidak resmi. Ikuti dengan seksama diskusi tersebut dan kutip masalah-masalah yang timbul dalam diskusi tersebut.</a:t>
            </a:r>
          </a:p>
          <a:p>
            <a:pPr marL="514350" indent="-514350" algn="just">
              <a:buFont typeface="+mj-lt"/>
              <a:buAutoNum type="arabicPeriod"/>
            </a:pPr>
            <a:r>
              <a:rPr lang="fi-FI" b="1" smtClean="0"/>
              <a:t>Dosen-dosen atau ahli riset</a:t>
            </a:r>
            <a:r>
              <a:rPr lang="fi-FI" smtClean="0"/>
              <a:t>. </a:t>
            </a:r>
            <a:r>
              <a:rPr lang="en-US" smtClean="0"/>
              <a:t>Pada umumnya dosen menguasai suatu bidang ilmu tertentu secara lebih baik daripada orang lain.</a:t>
            </a:r>
          </a:p>
          <a:p>
            <a:pPr marL="514350" indent="-514350" algn="just">
              <a:buFont typeface="+mj-lt"/>
              <a:buAutoNum type="arabicPeriod"/>
            </a:pPr>
            <a:r>
              <a:rPr lang="en-US" b="1" smtClean="0"/>
              <a:t>Bibliographi</a:t>
            </a:r>
            <a:r>
              <a:rPr lang="en-US" smtClean="0"/>
              <a:t>. Sumber bibliografi yang dapat dijadikan sumber </a:t>
            </a:r>
            <a:r>
              <a:rPr lang="en-US" i="1" smtClean="0"/>
              <a:t>problem adalah journal, encyclopedia, review, skripsi/tesis, disertasi, buku-buku teks, majalah, buletin, research report dan lain sebagainya.</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1896</Words>
  <Application>Microsoft Office PowerPoint</Application>
  <PresentationFormat>On-screen Show (4:3)</PresentationFormat>
  <Paragraphs>105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II. IDENTIFIKASI MASALAH DAN HIPOTESIS</vt:lpstr>
      <vt:lpstr>2.1. IDENTIFIKASI DAN PERUMUSAN MASALAH</vt:lpstr>
      <vt:lpstr>Slide 3</vt:lpstr>
      <vt:lpstr>PERUMUSAN MASALAH</vt:lpstr>
      <vt:lpstr>CARA UNTUK MERUMUSKAN MASALAH</vt:lpstr>
      <vt:lpstr>CONTOH PERUMUSAN MASALAH YANG DIBUAT DALAM BENTUK RESEARCH QUESTION</vt:lpstr>
      <vt:lpstr>CONTOH PERUMUSAN MASALAH YANG DIBUAT DALAM BENTUK RESEARCH QUESTION</vt:lpstr>
      <vt:lpstr>TIGA CIRI PERMASALAHAN YANG BAIK</vt:lpstr>
      <vt:lpstr>SUMBER MASALAH YANG DAPAT DIJADIKAN SEBAGAI TOPIK RESEARCH</vt:lpstr>
      <vt:lpstr>2.2 LANGKAH-LANGKAH PERUMUSAN MASALAH</vt:lpstr>
      <vt:lpstr>HUBUNGAN ANTARA TEORI, HIPOTESIS, ILMU PENGETAHUAN, VARIABLE, DEFENISI OPERASIONAL DAN LAIN SEBAGAINYA UNTUK MENGIDENTIFIKASI SUATU MASALAH.</vt:lpstr>
      <vt:lpstr>EMPAT LANGKAH PENTING YANG HARUS DILAKUKAN DALAM MEMBUAT SUATU PERUMUSAN MASALAH</vt:lpstr>
      <vt:lpstr>2.3 CONTOH PERUMUSAN MASALAH</vt:lpstr>
      <vt:lpstr>2.3 CONTOH PERUMUSAN MASALAH</vt:lpstr>
      <vt:lpstr>Slide 15</vt:lpstr>
      <vt:lpstr>2.4 HIPOTESIS PENELITIAN</vt:lpstr>
      <vt:lpstr>Slide 17</vt:lpstr>
      <vt:lpstr>Slide 18</vt:lpstr>
      <vt:lpstr>Slide 19</vt:lpstr>
      <vt:lpstr>Slide 20</vt:lpstr>
      <vt:lpstr>Slide 21</vt:lpstr>
      <vt:lpstr>Slide 22</vt:lpstr>
      <vt:lpstr>Slide 23</vt:lpstr>
      <vt:lpstr>Slide 24</vt:lpstr>
      <vt:lpstr>Slide 25</vt:lpstr>
      <vt:lpstr>Slide 26</vt:lpstr>
      <vt:lpstr>SELESAI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IDENTIFIKASI MASALAH DAN HIPOTESIS</dc:title>
  <dc:creator>irawan</dc:creator>
  <cp:lastModifiedBy>irawan</cp:lastModifiedBy>
  <cp:revision>1</cp:revision>
  <dcterms:created xsi:type="dcterms:W3CDTF">2014-12-16T22:55:55Z</dcterms:created>
  <dcterms:modified xsi:type="dcterms:W3CDTF">2014-12-16T22:56:40Z</dcterms:modified>
</cp:coreProperties>
</file>