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8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9B58C8-828E-4563-9D93-3BB4B12366D0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5F3923-B015-4503-81FA-22DA33B4E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CITRA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identitas</a:t>
            </a:r>
            <a:r>
              <a:rPr lang="en-US" b="1" dirty="0" smtClean="0"/>
              <a:t> </a:t>
            </a:r>
            <a:r>
              <a:rPr lang="en-US" b="1" dirty="0"/>
              <a:t>PERUSAHAAN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Persepsi</a:t>
            </a:r>
            <a:r>
              <a:rPr lang="en-US" b="1" dirty="0" smtClean="0"/>
              <a:t> </a:t>
            </a:r>
            <a:r>
              <a:rPr lang="en-US" b="1" dirty="0" err="1"/>
              <a:t>diartikan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pengamatan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unsur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yang </a:t>
            </a:r>
            <a:r>
              <a:rPr lang="en-US" b="1" dirty="0" err="1"/>
              <a:t>dikaitkan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proses</a:t>
            </a:r>
            <a:r>
              <a:rPr lang="en-US" b="1" dirty="0"/>
              <a:t> </a:t>
            </a:r>
            <a:r>
              <a:rPr lang="en-US" b="1" dirty="0" err="1"/>
              <a:t>pemaknaan</a:t>
            </a:r>
            <a:r>
              <a:rPr lang="en-US" b="1" dirty="0"/>
              <a:t> yang </a:t>
            </a:r>
            <a:r>
              <a:rPr lang="en-US" b="1" dirty="0" err="1"/>
              <a:t>berarti</a:t>
            </a:r>
            <a:r>
              <a:rPr lang="en-US" b="1" dirty="0"/>
              <a:t> </a:t>
            </a:r>
            <a:r>
              <a:rPr lang="en-US" b="1" dirty="0" err="1"/>
              <a:t>individu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makna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rangsangan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pengalamannya</a:t>
            </a:r>
            <a:r>
              <a:rPr lang="en-US" b="1" dirty="0"/>
              <a:t> </a:t>
            </a:r>
            <a:r>
              <a:rPr lang="en-US" b="1" dirty="0" err="1"/>
              <a:t>mengenai</a:t>
            </a:r>
            <a:r>
              <a:rPr lang="en-US" b="1" dirty="0"/>
              <a:t> stimulus. </a:t>
            </a:r>
          </a:p>
          <a:p>
            <a:r>
              <a:rPr lang="en-US" b="1" dirty="0" smtClean="0"/>
              <a:t>“</a:t>
            </a:r>
            <a:r>
              <a:rPr lang="en-US" b="1" dirty="0" err="1"/>
              <a:t>Kognisi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yang </a:t>
            </a:r>
            <a:r>
              <a:rPr lang="en-US" b="1" dirty="0" err="1"/>
              <a:t>berhubungan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</a:t>
            </a:r>
            <a:r>
              <a:rPr lang="en-US" b="1" dirty="0" err="1"/>
              <a:t>nalar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pemikiran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,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tahu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tahu</a:t>
            </a:r>
            <a:r>
              <a:rPr lang="en-US" b="1" dirty="0"/>
              <a:t>,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jelas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jelas</a:t>
            </a:r>
            <a:r>
              <a:rPr lang="en-US" b="1" dirty="0"/>
              <a:t>. </a:t>
            </a:r>
            <a:r>
              <a:rPr lang="en-US" b="1" dirty="0" err="1"/>
              <a:t>Akibat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gambaran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kepercayaan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objek</a:t>
            </a:r>
            <a:r>
              <a:rPr lang="en-US" b="1" dirty="0"/>
              <a:t>” (</a:t>
            </a:r>
            <a:r>
              <a:rPr lang="en-US" b="1" dirty="0" err="1"/>
              <a:t>Rakhmat</a:t>
            </a:r>
            <a:r>
              <a:rPr lang="en-US" b="1" dirty="0"/>
              <a:t>, 1991: 223).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“</a:t>
            </a:r>
            <a:r>
              <a:rPr lang="en-US" b="1" dirty="0" err="1" smtClean="0"/>
              <a:t>Motivasi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dorongan</a:t>
            </a:r>
            <a:r>
              <a:rPr lang="en-US" b="1" dirty="0" smtClean="0"/>
              <a:t> yang </a:t>
            </a:r>
            <a:r>
              <a:rPr lang="en-US" b="1" dirty="0" err="1" smtClean="0"/>
              <a:t>dimiliki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seseorang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/>
              <a:t>ingin</a:t>
            </a:r>
            <a:r>
              <a:rPr lang="en-US" b="1" dirty="0" smtClean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seseorang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ia</a:t>
            </a:r>
            <a:r>
              <a:rPr lang="en-US" b="1" dirty="0" smtClean="0"/>
              <a:t> </a:t>
            </a:r>
            <a:r>
              <a:rPr lang="en-US" b="1" dirty="0" err="1" smtClean="0"/>
              <a:t>menghendaki</a:t>
            </a:r>
            <a:r>
              <a:rPr lang="en-US" b="1" dirty="0" smtClean="0"/>
              <a:t> </a:t>
            </a:r>
            <a:r>
              <a:rPr lang="en-US" b="1" dirty="0" err="1" smtClean="0"/>
              <a:t>melakukannya</a:t>
            </a:r>
            <a:r>
              <a:rPr lang="en-US" b="1" dirty="0" smtClean="0"/>
              <a:t>” (</a:t>
            </a:r>
            <a:r>
              <a:rPr lang="en-US" b="1" dirty="0" err="1" smtClean="0"/>
              <a:t>Wahyudi</a:t>
            </a:r>
            <a:r>
              <a:rPr lang="en-US" b="1" dirty="0" smtClean="0"/>
              <a:t>, 1991: 39). </a:t>
            </a:r>
          </a:p>
          <a:p>
            <a:r>
              <a:rPr lang="en-US" b="1" dirty="0" err="1" smtClean="0"/>
              <a:t>Sikap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kecenderungan</a:t>
            </a:r>
            <a:r>
              <a:rPr lang="en-US" b="1" dirty="0" smtClean="0"/>
              <a:t> </a:t>
            </a:r>
            <a:r>
              <a:rPr lang="en-US" b="1" dirty="0" err="1" smtClean="0"/>
              <a:t>bertindak</a:t>
            </a:r>
            <a:r>
              <a:rPr lang="en-US" b="1" dirty="0" smtClean="0"/>
              <a:t>, </a:t>
            </a:r>
            <a:r>
              <a:rPr lang="en-US" b="1" dirty="0" err="1" smtClean="0"/>
              <a:t>berpersepsi</a:t>
            </a:r>
            <a:r>
              <a:rPr lang="en-US" b="1" dirty="0" smtClean="0"/>
              <a:t>, </a:t>
            </a:r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merasa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menghadapi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r>
              <a:rPr lang="en-US" b="1" dirty="0" smtClean="0"/>
              <a:t>, </a:t>
            </a:r>
            <a:r>
              <a:rPr lang="en-US" b="1" dirty="0" err="1" smtClean="0"/>
              <a:t>ide</a:t>
            </a:r>
            <a:r>
              <a:rPr lang="en-US" b="1" dirty="0" smtClean="0"/>
              <a:t>, </a:t>
            </a:r>
            <a:r>
              <a:rPr lang="en-US" b="1" dirty="0" err="1" smtClean="0"/>
              <a:t>situasi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285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Faktor-faktor</a:t>
            </a:r>
            <a:r>
              <a:rPr lang="en-US" b="1" dirty="0" smtClean="0"/>
              <a:t> </a:t>
            </a:r>
            <a:r>
              <a:rPr lang="en-US" b="1" dirty="0" err="1" smtClean="0"/>
              <a:t>pembentuk</a:t>
            </a:r>
            <a:r>
              <a:rPr lang="en-US" b="1" dirty="0" smtClean="0"/>
              <a:t> </a:t>
            </a:r>
            <a:r>
              <a:rPr lang="en-US" b="1" dirty="0" err="1" smtClean="0"/>
              <a:t>citra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Advertising </a:t>
            </a:r>
            <a:r>
              <a:rPr lang="en-US" b="1" dirty="0"/>
              <a:t>(</a:t>
            </a:r>
            <a:r>
              <a:rPr lang="en-US" b="1" dirty="0" err="1"/>
              <a:t>iklan</a:t>
            </a:r>
            <a:r>
              <a:rPr lang="en-US" b="1" dirty="0"/>
              <a:t> yang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tawarkan</a:t>
            </a:r>
            <a:r>
              <a:rPr lang="en-US" b="1" dirty="0"/>
              <a:t>) </a:t>
            </a:r>
          </a:p>
          <a:p>
            <a:r>
              <a:rPr lang="en-US" b="1" dirty="0"/>
              <a:t>P</a:t>
            </a:r>
            <a:r>
              <a:rPr lang="en-US" b="1" dirty="0" smtClean="0"/>
              <a:t>ublic </a:t>
            </a:r>
            <a:r>
              <a:rPr lang="en-US" b="1" dirty="0"/>
              <a:t>relation, (</a:t>
            </a:r>
            <a:r>
              <a:rPr lang="en-US" b="1" dirty="0" err="1"/>
              <a:t>informasi</a:t>
            </a:r>
            <a:r>
              <a:rPr lang="en-US" b="1" dirty="0"/>
              <a:t> yang </a:t>
            </a:r>
            <a:r>
              <a:rPr lang="en-US" b="1" dirty="0" err="1"/>
              <a:t>diberikan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seorang</a:t>
            </a:r>
            <a:r>
              <a:rPr lang="en-US" b="1" dirty="0"/>
              <a:t> PR)</a:t>
            </a:r>
          </a:p>
          <a:p>
            <a:r>
              <a:rPr lang="en-US" b="1" dirty="0"/>
              <a:t>P</a:t>
            </a:r>
            <a:r>
              <a:rPr lang="en-US" b="1" dirty="0" smtClean="0"/>
              <a:t>hysical </a:t>
            </a:r>
            <a:r>
              <a:rPr lang="en-US" b="1" dirty="0"/>
              <a:t>image, (</a:t>
            </a:r>
            <a:r>
              <a:rPr lang="en-US" b="1" dirty="0" err="1"/>
              <a:t>kesan</a:t>
            </a:r>
            <a:r>
              <a:rPr lang="en-US" b="1" dirty="0"/>
              <a:t> </a:t>
            </a:r>
            <a:r>
              <a:rPr lang="en-US" b="1" dirty="0" err="1"/>
              <a:t>psikologis</a:t>
            </a:r>
            <a:r>
              <a:rPr lang="en-US" b="1" dirty="0"/>
              <a:t> yang </a:t>
            </a:r>
            <a:r>
              <a:rPr lang="en-US" b="1" dirty="0" err="1"/>
              <a:t>ditimbulkan</a:t>
            </a:r>
            <a:r>
              <a:rPr lang="en-US" b="1" dirty="0"/>
              <a:t>)</a:t>
            </a:r>
          </a:p>
          <a:p>
            <a:r>
              <a:rPr lang="en-US" b="1" dirty="0" err="1" smtClean="0"/>
              <a:t>Wword</a:t>
            </a:r>
            <a:r>
              <a:rPr lang="en-US" b="1" dirty="0" smtClean="0"/>
              <a:t> </a:t>
            </a:r>
            <a:r>
              <a:rPr lang="en-US" b="1" dirty="0"/>
              <a:t>of mouth, (</a:t>
            </a:r>
            <a:r>
              <a:rPr lang="en-US" b="1" dirty="0" err="1"/>
              <a:t>penggunaan</a:t>
            </a:r>
            <a:r>
              <a:rPr lang="en-US" b="1" dirty="0"/>
              <a:t> </a:t>
            </a:r>
            <a:r>
              <a:rPr lang="en-US" b="1" dirty="0" err="1"/>
              <a:t>bahasa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)</a:t>
            </a:r>
          </a:p>
          <a:p>
            <a:r>
              <a:rPr lang="en-US" b="1" dirty="0" err="1"/>
              <a:t>P</a:t>
            </a:r>
            <a:r>
              <a:rPr lang="en-US" b="1" dirty="0" err="1" smtClean="0"/>
              <a:t>engalaman</a:t>
            </a:r>
            <a:r>
              <a:rPr lang="en-US" b="1" dirty="0" smtClean="0"/>
              <a:t> </a:t>
            </a:r>
            <a:r>
              <a:rPr lang="en-US" b="1" dirty="0" err="1"/>
              <a:t>nyata</a:t>
            </a:r>
            <a:r>
              <a:rPr lang="en-US" b="1" dirty="0"/>
              <a:t> </a:t>
            </a:r>
            <a:r>
              <a:rPr lang="en-US" b="1" dirty="0" err="1"/>
              <a:t>konsumen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jasa</a:t>
            </a:r>
            <a:r>
              <a:rPr lang="en-US" b="1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2852"/>
            <a:ext cx="8153400" cy="990600"/>
          </a:xfrm>
        </p:spPr>
        <p:txBody>
          <a:bodyPr>
            <a:noAutofit/>
          </a:bodyPr>
          <a:lstStyle/>
          <a:p>
            <a:r>
              <a:rPr lang="es-ES" sz="2800" b="1" dirty="0" err="1" smtClean="0"/>
              <a:t>Menurut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Zinkhan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ada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beberapa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alasan</a:t>
            </a:r>
            <a:r>
              <a:rPr lang="es-ES" sz="2800" b="1" dirty="0" smtClean="0"/>
              <a:t> yang </a:t>
            </a:r>
            <a:r>
              <a:rPr lang="es-ES" sz="2800" b="1" dirty="0" err="1" smtClean="0"/>
              <a:t>mendasari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pentingnya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perusahaan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membangun</a:t>
            </a:r>
            <a:r>
              <a:rPr lang="es-ES" sz="2800" b="1" dirty="0" smtClean="0"/>
              <a:t> dan </a:t>
            </a:r>
            <a:r>
              <a:rPr lang="es-ES" sz="2800" b="1" dirty="0" err="1" smtClean="0"/>
              <a:t>mengelola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citra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perusahaan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yaitu</a:t>
            </a:r>
            <a:r>
              <a:rPr lang="es-ES" sz="2800" b="1" dirty="0" smtClean="0"/>
              <a:t>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D</a:t>
            </a:r>
            <a:r>
              <a:rPr lang="en-US" b="1" dirty="0" err="1" smtClean="0"/>
              <a:t>apat</a:t>
            </a:r>
            <a:r>
              <a:rPr lang="en-US" b="1" dirty="0" smtClean="0"/>
              <a:t> </a:t>
            </a:r>
            <a:r>
              <a:rPr lang="en-US" b="1" dirty="0" err="1"/>
              <a:t>merangsang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endParaRPr lang="en-US" b="1" dirty="0"/>
          </a:p>
          <a:p>
            <a:r>
              <a:rPr lang="en-US" b="1" dirty="0" err="1"/>
              <a:t>D</a:t>
            </a:r>
            <a:r>
              <a:rPr lang="en-US" b="1" dirty="0" err="1" smtClean="0"/>
              <a:t>apat</a:t>
            </a:r>
            <a:r>
              <a:rPr lang="en-US" b="1" dirty="0" smtClean="0"/>
              <a:t> </a:t>
            </a:r>
            <a:r>
              <a:rPr lang="en-US" b="1" dirty="0" err="1"/>
              <a:t>membangun</a:t>
            </a:r>
            <a:r>
              <a:rPr lang="en-US" b="1" dirty="0"/>
              <a:t> </a:t>
            </a:r>
            <a:r>
              <a:rPr lang="en-US" b="1" dirty="0" err="1"/>
              <a:t>nama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endParaRPr lang="en-US" b="1" dirty="0"/>
          </a:p>
          <a:p>
            <a:r>
              <a:rPr lang="en-US" b="1" dirty="0" err="1"/>
              <a:t>M</a:t>
            </a:r>
            <a:r>
              <a:rPr lang="en-US" b="1" dirty="0" err="1" smtClean="0"/>
              <a:t>embangun</a:t>
            </a:r>
            <a:r>
              <a:rPr lang="en-US" b="1" dirty="0" smtClean="0"/>
              <a:t> </a:t>
            </a:r>
            <a:r>
              <a:rPr lang="en-US" b="1" dirty="0" err="1"/>
              <a:t>identitas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karyawannya</a:t>
            </a:r>
            <a:endParaRPr lang="en-US" b="1" dirty="0"/>
          </a:p>
          <a:p>
            <a:r>
              <a:rPr lang="en-US" b="1" dirty="0" err="1"/>
              <a:t>M</a:t>
            </a:r>
            <a:r>
              <a:rPr lang="en-US" b="1" dirty="0" err="1" smtClean="0"/>
              <a:t>empengaruhi</a:t>
            </a:r>
            <a:r>
              <a:rPr lang="en-US" b="1" dirty="0" smtClean="0"/>
              <a:t> </a:t>
            </a:r>
            <a:r>
              <a:rPr lang="en-US" b="1" dirty="0"/>
              <a:t>investor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lembaga-lembaga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endParaRPr lang="en-US" b="1" dirty="0"/>
          </a:p>
          <a:p>
            <a:r>
              <a:rPr lang="en-US" b="1" dirty="0" err="1"/>
              <a:t>M</a:t>
            </a:r>
            <a:r>
              <a:rPr lang="en-US" b="1" dirty="0" err="1" smtClean="0"/>
              <a:t>emajukan</a:t>
            </a:r>
            <a:r>
              <a:rPr lang="en-US" b="1" dirty="0" smtClean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komunitas</a:t>
            </a:r>
            <a:r>
              <a:rPr lang="en-US" b="1" dirty="0"/>
              <a:t>,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,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tokoh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opinion leaders</a:t>
            </a:r>
          </a:p>
          <a:p>
            <a:r>
              <a:rPr lang="en-US" b="1" dirty="0" err="1"/>
              <a:t>M</a:t>
            </a:r>
            <a:r>
              <a:rPr lang="en-US" b="1" dirty="0" err="1" smtClean="0"/>
              <a:t>endapatkan</a:t>
            </a:r>
            <a:r>
              <a:rPr lang="en-US" b="1" dirty="0" smtClean="0"/>
              <a:t>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persaingan</a:t>
            </a:r>
            <a:r>
              <a:rPr lang="en-US" b="1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/>
              <a:t>Penelitian</a:t>
            </a:r>
            <a:r>
              <a:rPr lang="en-US" sz="3600" b="1" dirty="0" smtClean="0"/>
              <a:t> Citra </a:t>
            </a:r>
            <a:r>
              <a:rPr lang="en-US" sz="3600" b="1" dirty="0" err="1" smtClean="0"/>
              <a:t>Memberikan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Informasi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  <a:p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tarik</a:t>
            </a:r>
            <a:r>
              <a:rPr lang="en-US" dirty="0"/>
              <a:t> </a:t>
            </a:r>
            <a:r>
              <a:rPr lang="en-US" dirty="0" err="1"/>
              <a:t>pesan</a:t>
            </a:r>
            <a:endParaRPr lang="en-US" dirty="0"/>
          </a:p>
          <a:p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  <a:p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kerjasama</a:t>
            </a:r>
            <a:endParaRPr lang="en-US" dirty="0"/>
          </a:p>
          <a:p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/>
              <a:t>kesalahpahaman</a:t>
            </a:r>
            <a:endParaRPr lang="en-US" dirty="0"/>
          </a:p>
          <a:p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/>
              <a:t>kebijaksanaan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Identitas Perusahaan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Identitas perusahaan merupakan ekspresi visual dari sebuah perusahaan. Logoperusahaan merupakan satu-satunya elemen yang secara eksplisitmerepresentasikan visi dan misinya. Sedangkan secara implisit, filosofi perusahaandituangkan pada arsitektur perusahaan, seni, penggunaan </a:t>
            </a:r>
            <a:r>
              <a:rPr lang="id-ID" dirty="0" smtClean="0"/>
              <a:t>seragam, dress </a:t>
            </a:r>
            <a:r>
              <a:rPr lang="id-ID" dirty="0"/>
              <a:t>codes </a:t>
            </a:r>
            <a:r>
              <a:rPr lang="id-ID" dirty="0" smtClean="0"/>
              <a:t>,</a:t>
            </a:r>
            <a:r>
              <a:rPr lang="id-ID" dirty="0"/>
              <a:t>bahasa, penataan ruangan kantor, dll. (Gagliardi, 1990 &amp; Kotha et al., 2001 dalam(Riel &amp; Fombrun, 2007</a:t>
            </a:r>
            <a:r>
              <a:rPr lang="id-ID" dirty="0" smtClean="0"/>
              <a:t>)</a:t>
            </a:r>
          </a:p>
          <a:p>
            <a:r>
              <a:rPr lang="id-ID" dirty="0"/>
              <a:t>Carter menggambarkanidentitas korporat sebagai logo atau citra brand dan manifestasi visual lain darisebuah perusahaan (Riel &amp; Fombrun, 2007)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36235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Identitas perusahaan dapat ditunjukkan dalam beberapa bentuk seperti caraberkomunikasi, perilaku, dan simbol (Riel &amp; Fombrun, 2007). Dalam berkomunikasi,perusahaan menunjukkan identitasnya lewat pesan verbal yang merupakan alatpaling taktis dalam menunjukkan identitas. Sementara sinyal yang sifatnya abstraklebih mudah ditangkap, dimodifikasi, dan dikirimkan kepada kelompok </a:t>
            </a:r>
            <a:r>
              <a:rPr lang="id-ID" dirty="0" smtClean="0"/>
              <a:t>sasaran</a:t>
            </a:r>
          </a:p>
          <a:p>
            <a:r>
              <a:rPr lang="id-ID" dirty="0"/>
              <a:t>Selain dari cara berkomunikasi, perusahaan juga mengungkapkan identitas merekamelalui inisiasi yang mereka dukung dan perilaku yang mereka lakukan. Aksisejauh ini merupakan media yang paling penting untuk menyatakan identitas.</a:t>
            </a:r>
          </a:p>
        </p:txBody>
      </p:sp>
    </p:spTree>
    <p:extLst>
      <p:ext uri="{BB962C8B-B14F-4D97-AF65-F5344CB8AC3E}">
        <p14:creationId xmlns:p14="http://schemas.microsoft.com/office/powerpoint/2010/main" xmlns="" val="31166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dirty="0"/>
              <a:t>Menurut jenisnya, identitas perusahaan terbagi dalam beberapa jenis (Balmer,1997dan Balmer &amp; Wilson, 1998, 2002 dalam Riel &amp; Fombrun, 2007).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Perceived </a:t>
            </a:r>
            <a:r>
              <a:rPr lang="id-ID" dirty="0" smtClean="0"/>
              <a:t>identity, atau </a:t>
            </a:r>
            <a:r>
              <a:rPr lang="id-ID" dirty="0"/>
              <a:t>identitas yang dirasakan, merupakan sekumpulan atributyang dipandang sebagai kekhasan untuk kelanjutan, sentralitas, dan keunikanperusahaan di mata anggota-anggotanya.2.</a:t>
            </a:r>
          </a:p>
          <a:p>
            <a:r>
              <a:rPr lang="id-ID" dirty="0"/>
              <a:t>Projected </a:t>
            </a:r>
            <a:r>
              <a:rPr lang="id-ID" dirty="0" smtClean="0"/>
              <a:t>identity, atau </a:t>
            </a:r>
            <a:r>
              <a:rPr lang="id-ID" dirty="0"/>
              <a:t>identitas yang diproyeksikan, merupakan presentasi diridari atribut yang diwujudkan secara implisit dan eksplisit yang disebarkankepada audiens sasaran baik internal maupun eksternal lewat komunikasi dansimbol.3.</a:t>
            </a:r>
          </a:p>
          <a:p>
            <a:r>
              <a:rPr lang="id-ID" dirty="0"/>
              <a:t>Desired </a:t>
            </a:r>
            <a:r>
              <a:rPr lang="id-ID" dirty="0" smtClean="0"/>
              <a:t>identity, atau </a:t>
            </a:r>
            <a:r>
              <a:rPr lang="id-ID" dirty="0"/>
              <a:t>identitas yang diinginkan, merupakan gambaran idealperkembangan perusahaan yang diinginkan manajer puncak di bawahkepemimpinannya.4.</a:t>
            </a:r>
          </a:p>
          <a:p>
            <a:r>
              <a:rPr lang="id-ID" dirty="0"/>
              <a:t>Applied </a:t>
            </a:r>
            <a:r>
              <a:rPr lang="id-ID" dirty="0" smtClean="0"/>
              <a:t>identity, atau </a:t>
            </a:r>
            <a:r>
              <a:rPr lang="id-ID" dirty="0"/>
              <a:t>identitas terapan, merupakan tanda-tanda yang disebarkanperusahaan secara sadar maupun tidak sadar melalui perilaku dan usaha-usahadi seluruh tingkatan perusahaan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6655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Citra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gabungan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kesan</a:t>
            </a:r>
            <a:r>
              <a:rPr lang="en-US" b="1" dirty="0"/>
              <a:t> yang </a:t>
            </a:r>
            <a:r>
              <a:rPr lang="en-US" b="1" dirty="0" err="1"/>
              <a:t>didapat</a:t>
            </a:r>
            <a:r>
              <a:rPr lang="en-US" b="1" dirty="0"/>
              <a:t>,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melihat</a:t>
            </a:r>
            <a:r>
              <a:rPr lang="en-US" b="1" dirty="0"/>
              <a:t> </a:t>
            </a:r>
            <a:r>
              <a:rPr lang="en-US" b="1" dirty="0" err="1"/>
              <a:t>nama</a:t>
            </a:r>
            <a:r>
              <a:rPr lang="en-US" b="1" dirty="0"/>
              <a:t>, </a:t>
            </a:r>
            <a:r>
              <a:rPr lang="en-US" b="1" dirty="0" err="1"/>
              <a:t>mengamati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, </a:t>
            </a:r>
            <a:r>
              <a:rPr lang="en-US" b="1" dirty="0" err="1"/>
              <a:t>mendengar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membaca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aktivitas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bukti</a:t>
            </a:r>
            <a:r>
              <a:rPr lang="en-US" b="1" dirty="0"/>
              <a:t> material </a:t>
            </a:r>
            <a:r>
              <a:rPr lang="en-US" b="1" dirty="0" err="1"/>
              <a:t>lainnya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Menurut</a:t>
            </a:r>
            <a:r>
              <a:rPr lang="en-US" b="1" dirty="0" smtClean="0"/>
              <a:t> Bill Canton, </a:t>
            </a:r>
            <a:r>
              <a:rPr lang="en-US" b="1" dirty="0" err="1" smtClean="0"/>
              <a:t>citra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kesan</a:t>
            </a:r>
            <a:r>
              <a:rPr lang="en-US" b="1" dirty="0" smtClean="0"/>
              <a:t>, </a:t>
            </a:r>
            <a:r>
              <a:rPr lang="en-US" b="1" dirty="0" err="1" smtClean="0"/>
              <a:t>perasaan</a:t>
            </a:r>
            <a:r>
              <a:rPr lang="en-US" b="1" dirty="0" smtClean="0"/>
              <a:t>, </a:t>
            </a:r>
            <a:r>
              <a:rPr lang="en-US" b="1" dirty="0" err="1" smtClean="0"/>
              <a:t>gambaran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 </a:t>
            </a:r>
            <a:r>
              <a:rPr lang="en-US" b="1" dirty="0" err="1" smtClean="0"/>
              <a:t>publik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, </a:t>
            </a:r>
            <a:r>
              <a:rPr lang="en-US" b="1" dirty="0" err="1" smtClean="0"/>
              <a:t>kesan</a:t>
            </a:r>
            <a:r>
              <a:rPr lang="en-US" b="1" dirty="0" smtClean="0"/>
              <a:t> yang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sengaja</a:t>
            </a:r>
            <a:r>
              <a:rPr lang="en-US" b="1" dirty="0" smtClean="0"/>
              <a:t> </a:t>
            </a:r>
            <a:r>
              <a:rPr lang="en-US" b="1" dirty="0" err="1" smtClean="0"/>
              <a:t>diciptakan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r>
              <a:rPr lang="en-US" b="1" dirty="0" smtClean="0"/>
              <a:t>,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Menurut</a:t>
            </a:r>
            <a:r>
              <a:rPr lang="en-US" b="1" dirty="0"/>
              <a:t> Frank </a:t>
            </a:r>
            <a:r>
              <a:rPr lang="en-US" b="1" dirty="0" err="1"/>
              <a:t>Jefkins</a:t>
            </a:r>
            <a:r>
              <a:rPr lang="en-US" b="1" dirty="0"/>
              <a:t>, </a:t>
            </a:r>
            <a:r>
              <a:rPr lang="en-US" b="1" dirty="0" err="1"/>
              <a:t>citra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kesan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individu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sesuatu</a:t>
            </a:r>
            <a:r>
              <a:rPr lang="en-US" b="1" dirty="0"/>
              <a:t> yang </a:t>
            </a:r>
            <a:r>
              <a:rPr lang="en-US" b="1" dirty="0" err="1"/>
              <a:t>muncul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pengalamannya</a:t>
            </a:r>
            <a:r>
              <a:rPr lang="en-US" b="1" dirty="0"/>
              <a:t>.</a:t>
            </a:r>
          </a:p>
          <a:p>
            <a:r>
              <a:rPr lang="en-US" b="1" dirty="0" err="1"/>
              <a:t>Jadi</a:t>
            </a:r>
            <a:r>
              <a:rPr lang="en-US" b="1" dirty="0"/>
              <a:t> </a:t>
            </a:r>
            <a:r>
              <a:rPr lang="en-US" b="1" dirty="0" err="1"/>
              <a:t>citra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sengaja</a:t>
            </a:r>
            <a:r>
              <a:rPr lang="en-US" b="1" dirty="0"/>
              <a:t> </a:t>
            </a:r>
            <a:r>
              <a:rPr lang="en-US" b="1" dirty="0" err="1"/>
              <a:t>dibentuk</a:t>
            </a:r>
            <a:r>
              <a:rPr lang="en-US" b="1" dirty="0"/>
              <a:t>, agar </a:t>
            </a:r>
            <a:r>
              <a:rPr lang="en-US" b="1" dirty="0" err="1"/>
              <a:t>bernilai</a:t>
            </a:r>
            <a:r>
              <a:rPr lang="en-US" b="1" dirty="0"/>
              <a:t> </a:t>
            </a:r>
            <a:r>
              <a:rPr lang="en-US" b="1" dirty="0" err="1"/>
              <a:t>positif</a:t>
            </a:r>
            <a:r>
              <a:rPr lang="en-US" b="1" dirty="0"/>
              <a:t>. Citra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komoditi</a:t>
            </a:r>
            <a:r>
              <a:rPr lang="en-US" b="1" dirty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i="1" dirty="0"/>
              <a:t>Fragile </a:t>
            </a:r>
            <a:r>
              <a:rPr lang="en-US" b="1" i="1" dirty="0" err="1"/>
              <a:t>Commodityatau</a:t>
            </a:r>
            <a:r>
              <a:rPr lang="en-US" b="1" i="1" dirty="0"/>
              <a:t> </a:t>
            </a:r>
            <a:r>
              <a:rPr lang="en-US" b="1" i="1" dirty="0" err="1"/>
              <a:t>disebut</a:t>
            </a:r>
            <a:r>
              <a:rPr lang="en-US" b="1" i="1" dirty="0"/>
              <a:t> </a:t>
            </a:r>
            <a:r>
              <a:rPr lang="en-US" b="1" i="1" dirty="0" err="1"/>
              <a:t>juga</a:t>
            </a:r>
            <a:r>
              <a:rPr lang="en-US" b="1" i="1" dirty="0"/>
              <a:t> </a:t>
            </a:r>
            <a:r>
              <a:rPr lang="en-US" b="1" i="1" dirty="0" err="1"/>
              <a:t>Favourable</a:t>
            </a:r>
            <a:r>
              <a:rPr lang="en-US" b="1" i="1" dirty="0"/>
              <a:t> Opinion</a:t>
            </a:r>
            <a:r>
              <a:rPr lang="en-US" b="1" i="1" dirty="0" smtClean="0"/>
              <a:t>).</a:t>
            </a:r>
            <a:endParaRPr lang="en-US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Tiga</a:t>
            </a:r>
            <a:r>
              <a:rPr lang="en-US" b="1" dirty="0" smtClean="0"/>
              <a:t> </a:t>
            </a:r>
            <a:r>
              <a:rPr lang="en-US" b="1" dirty="0" err="1" smtClean="0"/>
              <a:t>komponen</a:t>
            </a:r>
            <a:r>
              <a:rPr lang="en-US" b="1" dirty="0" smtClean="0"/>
              <a:t> Citra :</a:t>
            </a:r>
          </a:p>
          <a:p>
            <a:pPr lvl="1"/>
            <a:r>
              <a:rPr lang="en-US" b="1" dirty="0" err="1" smtClean="0"/>
              <a:t>Realitas</a:t>
            </a:r>
            <a:endParaRPr lang="en-US" b="1" dirty="0" smtClean="0"/>
          </a:p>
          <a:p>
            <a:pPr lvl="1"/>
            <a:r>
              <a:rPr lang="en-US" b="1" dirty="0" smtClean="0"/>
              <a:t>Yang ideal</a:t>
            </a:r>
          </a:p>
          <a:p>
            <a:pPr lvl="1"/>
            <a:r>
              <a:rPr lang="en-US" b="1" dirty="0" err="1" smtClean="0"/>
              <a:t>Harapan</a:t>
            </a:r>
            <a:r>
              <a:rPr lang="en-US" b="1" dirty="0" smtClean="0"/>
              <a:t>/</a:t>
            </a:r>
            <a:r>
              <a:rPr lang="en-US" b="1" dirty="0" err="1" smtClean="0"/>
              <a:t>keinginan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 </a:t>
            </a:r>
            <a:r>
              <a:rPr lang="en-US" dirty="0" err="1"/>
              <a:t>adalah</a:t>
            </a:r>
            <a:r>
              <a:rPr lang="en-US" dirty="0"/>
              <a:t> Citra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.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logo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tifografi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:</a:t>
            </a:r>
          </a:p>
          <a:p>
            <a:pPr lvl="1"/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lvl="1"/>
            <a:r>
              <a:rPr lang="en-US" dirty="0" err="1" smtClean="0"/>
              <a:t>Merek</a:t>
            </a:r>
            <a:endParaRPr lang="en-US" dirty="0"/>
          </a:p>
          <a:p>
            <a:pPr lvl="1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endParaRPr lang="en-US" dirty="0"/>
          </a:p>
          <a:p>
            <a:pPr lvl="1"/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lvl="1"/>
            <a:r>
              <a:rPr lang="en-US" dirty="0" smtClean="0"/>
              <a:t>Sponsorship</a:t>
            </a:r>
            <a:endParaRPr lang="en-US" dirty="0"/>
          </a:p>
          <a:p>
            <a:pPr lvl="1"/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3822"/>
            <a:ext cx="8153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Citra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Reputasi</a:t>
            </a:r>
            <a:r>
              <a:rPr lang="en-US" b="1" dirty="0" smtClean="0"/>
              <a:t> ???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&amp; Citra.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Jenis-jenis</a:t>
            </a:r>
            <a:r>
              <a:rPr lang="en-US" b="1" dirty="0" smtClean="0"/>
              <a:t> Citra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Citra </a:t>
            </a:r>
            <a:r>
              <a:rPr lang="en-US" b="1" dirty="0" err="1"/>
              <a:t>Bayangan</a:t>
            </a:r>
            <a:r>
              <a:rPr lang="en-US" b="1" dirty="0"/>
              <a:t> (</a:t>
            </a:r>
            <a:r>
              <a:rPr lang="en-US" b="1" i="1" dirty="0"/>
              <a:t>Mirror Image) : </a:t>
            </a:r>
            <a:r>
              <a:rPr lang="en-US" b="1" i="1" dirty="0" err="1"/>
              <a:t>bagaimana</a:t>
            </a:r>
            <a:r>
              <a:rPr lang="en-US" b="1" i="1" dirty="0"/>
              <a:t> </a:t>
            </a:r>
            <a:r>
              <a:rPr lang="en-US" b="1" i="1" dirty="0" err="1"/>
              <a:t>dugaan</a:t>
            </a:r>
            <a:r>
              <a:rPr lang="en-US" b="1" i="1" dirty="0"/>
              <a:t> </a:t>
            </a:r>
            <a:r>
              <a:rPr lang="en-US" b="1" i="1" dirty="0" err="1"/>
              <a:t>publik</a:t>
            </a:r>
            <a:r>
              <a:rPr lang="en-US" b="1" i="1" dirty="0"/>
              <a:t> </a:t>
            </a:r>
            <a:r>
              <a:rPr lang="en-US" b="1" i="1" dirty="0" err="1"/>
              <a:t>eksternal</a:t>
            </a:r>
            <a:r>
              <a:rPr lang="en-US" b="1" i="1" dirty="0"/>
              <a:t> </a:t>
            </a:r>
            <a:r>
              <a:rPr lang="en-US" b="1" i="1" dirty="0" err="1"/>
              <a:t>dalam</a:t>
            </a:r>
            <a:r>
              <a:rPr lang="en-US" b="1" i="1" dirty="0"/>
              <a:t> </a:t>
            </a:r>
            <a:r>
              <a:rPr lang="en-US" b="1" i="1" dirty="0" err="1"/>
              <a:t>memandang</a:t>
            </a:r>
            <a:r>
              <a:rPr lang="en-US" b="1" i="1" dirty="0"/>
              <a:t> </a:t>
            </a:r>
            <a:r>
              <a:rPr lang="en-US" b="1" i="1" dirty="0" err="1"/>
              <a:t>perusahaan</a:t>
            </a:r>
            <a:endParaRPr lang="en-US" b="1" i="1" dirty="0"/>
          </a:p>
          <a:p>
            <a:r>
              <a:rPr lang="en-US" b="1" dirty="0" smtClean="0"/>
              <a:t>Citra </a:t>
            </a:r>
            <a:r>
              <a:rPr lang="en-US" b="1" dirty="0" err="1"/>
              <a:t>Berlaku</a:t>
            </a:r>
            <a:r>
              <a:rPr lang="en-US" b="1" dirty="0"/>
              <a:t> (</a:t>
            </a:r>
            <a:r>
              <a:rPr lang="en-US" b="1" i="1" dirty="0"/>
              <a:t>Current Image) : Citra yang </a:t>
            </a:r>
            <a:r>
              <a:rPr lang="en-US" b="1" i="1" dirty="0" err="1"/>
              <a:t>berdasarkan</a:t>
            </a:r>
            <a:r>
              <a:rPr lang="en-US" b="1" i="1" dirty="0"/>
              <a:t> </a:t>
            </a:r>
            <a:r>
              <a:rPr lang="en-US" b="1" i="1" dirty="0" err="1"/>
              <a:t>pengalaman</a:t>
            </a:r>
            <a:r>
              <a:rPr lang="en-US" b="1" i="1" dirty="0"/>
              <a:t>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pemahaman</a:t>
            </a:r>
            <a:r>
              <a:rPr lang="en-US" b="1" i="1" dirty="0"/>
              <a:t> </a:t>
            </a:r>
            <a:r>
              <a:rPr lang="en-US" b="1" i="1" dirty="0" err="1"/>
              <a:t>publik</a:t>
            </a:r>
            <a:r>
              <a:rPr lang="en-US" b="1" i="1" dirty="0"/>
              <a:t> </a:t>
            </a:r>
            <a:r>
              <a:rPr lang="en-US" b="1" i="1" dirty="0" err="1"/>
              <a:t>eksternal</a:t>
            </a:r>
            <a:r>
              <a:rPr lang="en-US" b="1" i="1" dirty="0"/>
              <a:t>. </a:t>
            </a:r>
            <a:r>
              <a:rPr lang="en-US" b="1" i="1" dirty="0" err="1"/>
              <a:t>Mungkin</a:t>
            </a:r>
            <a:r>
              <a:rPr lang="en-US" b="1" i="1" dirty="0"/>
              <a:t> </a:t>
            </a:r>
            <a:r>
              <a:rPr lang="en-US" b="1" i="1" dirty="0" err="1"/>
              <a:t>bertentangan</a:t>
            </a:r>
            <a:r>
              <a:rPr lang="en-US" b="1" i="1" dirty="0"/>
              <a:t> </a:t>
            </a:r>
            <a:r>
              <a:rPr lang="en-US" b="1" i="1" dirty="0" err="1"/>
              <a:t>dengan</a:t>
            </a:r>
            <a:r>
              <a:rPr lang="en-US" b="1" i="1" dirty="0"/>
              <a:t> </a:t>
            </a:r>
            <a:r>
              <a:rPr lang="en-US" b="1" i="1" dirty="0" err="1"/>
              <a:t>citra</a:t>
            </a:r>
            <a:r>
              <a:rPr lang="en-US" b="1" i="1" dirty="0"/>
              <a:t> </a:t>
            </a:r>
            <a:r>
              <a:rPr lang="en-US" b="1" i="1" dirty="0" err="1"/>
              <a:t>bayangan</a:t>
            </a:r>
            <a:r>
              <a:rPr lang="en-US" b="1" i="1" dirty="0"/>
              <a:t>.</a:t>
            </a:r>
          </a:p>
          <a:p>
            <a:r>
              <a:rPr lang="en-US" b="1" dirty="0" smtClean="0"/>
              <a:t>Citra </a:t>
            </a:r>
            <a:r>
              <a:rPr lang="en-US" b="1" dirty="0" err="1"/>
              <a:t>Harapan</a:t>
            </a:r>
            <a:r>
              <a:rPr lang="en-US" b="1" dirty="0"/>
              <a:t> (</a:t>
            </a:r>
            <a:r>
              <a:rPr lang="en-US" b="1" i="1" dirty="0"/>
              <a:t>Wish Image) : Citra yang </a:t>
            </a:r>
            <a:r>
              <a:rPr lang="en-US" b="1" i="1" dirty="0" err="1"/>
              <a:t>diinginkan</a:t>
            </a:r>
            <a:endParaRPr lang="en-US" b="1" i="1" dirty="0"/>
          </a:p>
          <a:p>
            <a:r>
              <a:rPr lang="en-US" b="1" dirty="0" smtClean="0"/>
              <a:t>Citra </a:t>
            </a:r>
            <a:r>
              <a:rPr lang="en-US" b="1" dirty="0"/>
              <a:t>Perusahaan (</a:t>
            </a:r>
            <a:r>
              <a:rPr lang="en-US" b="1" i="1" dirty="0"/>
              <a:t>Corporate Image) : Citra </a:t>
            </a:r>
            <a:r>
              <a:rPr lang="en-US" b="1" i="1" dirty="0" err="1"/>
              <a:t>dari</a:t>
            </a:r>
            <a:r>
              <a:rPr lang="en-US" b="1" i="1" dirty="0"/>
              <a:t> </a:t>
            </a:r>
            <a:r>
              <a:rPr lang="en-US" b="1" i="1" dirty="0" err="1"/>
              <a:t>perusahaan</a:t>
            </a:r>
            <a:r>
              <a:rPr lang="en-US" b="1" i="1" dirty="0"/>
              <a:t> </a:t>
            </a:r>
            <a:r>
              <a:rPr lang="en-US" b="1" i="1" dirty="0" err="1"/>
              <a:t>secara</a:t>
            </a:r>
            <a:r>
              <a:rPr lang="en-US" b="1" i="1" dirty="0"/>
              <a:t> </a:t>
            </a:r>
            <a:r>
              <a:rPr lang="en-US" b="1" i="1" dirty="0" err="1"/>
              <a:t>keseluruhan</a:t>
            </a:r>
            <a:r>
              <a:rPr lang="en-US" b="1" i="1" dirty="0"/>
              <a:t>.</a:t>
            </a:r>
          </a:p>
          <a:p>
            <a:r>
              <a:rPr lang="en-US" b="1" dirty="0" smtClean="0"/>
              <a:t>Citra </a:t>
            </a:r>
            <a:r>
              <a:rPr lang="en-US" b="1" dirty="0" err="1"/>
              <a:t>Majemuk</a:t>
            </a:r>
            <a:r>
              <a:rPr lang="en-US" b="1" dirty="0"/>
              <a:t> (</a:t>
            </a:r>
            <a:r>
              <a:rPr lang="en-US" b="1" i="1" dirty="0"/>
              <a:t>Multiple Image) : </a:t>
            </a:r>
            <a:r>
              <a:rPr lang="en-US" b="1" i="1" dirty="0" err="1"/>
              <a:t>Sejumlah</a:t>
            </a:r>
            <a:r>
              <a:rPr lang="en-US" b="1" i="1" dirty="0"/>
              <a:t> </a:t>
            </a:r>
            <a:r>
              <a:rPr lang="en-US" b="1" i="1" dirty="0" err="1"/>
              <a:t>individu</a:t>
            </a:r>
            <a:r>
              <a:rPr lang="en-US" b="1" i="1" dirty="0"/>
              <a:t>, </a:t>
            </a:r>
            <a:r>
              <a:rPr lang="en-US" b="1" i="1" dirty="0" err="1"/>
              <a:t>kantor</a:t>
            </a:r>
            <a:r>
              <a:rPr lang="en-US" b="1" i="1" dirty="0"/>
              <a:t> </a:t>
            </a:r>
            <a:r>
              <a:rPr lang="en-US" b="1" i="1" dirty="0" err="1"/>
              <a:t>cabang</a:t>
            </a:r>
            <a:r>
              <a:rPr lang="en-US" b="1" i="1" dirty="0"/>
              <a:t> </a:t>
            </a:r>
            <a:r>
              <a:rPr lang="en-US" b="1" i="1" dirty="0" err="1"/>
              <a:t>atau</a:t>
            </a:r>
            <a:r>
              <a:rPr lang="en-US" b="1" i="1" dirty="0"/>
              <a:t> </a:t>
            </a:r>
            <a:r>
              <a:rPr lang="en-US" b="1" i="1" dirty="0" err="1"/>
              <a:t>perwakilan</a:t>
            </a:r>
            <a:r>
              <a:rPr lang="en-US" b="1" i="1" dirty="0"/>
              <a:t> </a:t>
            </a:r>
            <a:r>
              <a:rPr lang="en-US" b="1" i="1" dirty="0" err="1"/>
              <a:t>perusahaan</a:t>
            </a:r>
            <a:r>
              <a:rPr lang="en-US" b="1" i="1" dirty="0"/>
              <a:t> </a:t>
            </a:r>
            <a:r>
              <a:rPr lang="en-US" b="1" i="1" dirty="0" err="1"/>
              <a:t>lainnya</a:t>
            </a:r>
            <a:r>
              <a:rPr lang="en-US" b="1" i="1" dirty="0"/>
              <a:t> </a:t>
            </a:r>
            <a:r>
              <a:rPr lang="en-US" b="1" i="1" dirty="0" err="1"/>
              <a:t>dapat</a:t>
            </a:r>
            <a:r>
              <a:rPr lang="en-US" b="1" i="1" dirty="0"/>
              <a:t> </a:t>
            </a:r>
            <a:r>
              <a:rPr lang="en-US" b="1" i="1" dirty="0" err="1"/>
              <a:t>membentuk</a:t>
            </a:r>
            <a:r>
              <a:rPr lang="en-US" b="1" i="1" dirty="0"/>
              <a:t> </a:t>
            </a:r>
            <a:r>
              <a:rPr lang="en-US" b="1" i="1" dirty="0" err="1"/>
              <a:t>citra</a:t>
            </a:r>
            <a:r>
              <a:rPr lang="en-US" b="1" i="1" dirty="0"/>
              <a:t> </a:t>
            </a:r>
            <a:r>
              <a:rPr lang="en-US" b="1" i="1" dirty="0" err="1"/>
              <a:t>tertentu</a:t>
            </a:r>
            <a:r>
              <a:rPr lang="en-US" b="1" i="1" dirty="0"/>
              <a:t> yang </a:t>
            </a:r>
            <a:r>
              <a:rPr lang="en-US" b="1" i="1" dirty="0" err="1"/>
              <a:t>belum</a:t>
            </a:r>
            <a:r>
              <a:rPr lang="en-US" b="1" i="1" dirty="0"/>
              <a:t> </a:t>
            </a:r>
            <a:r>
              <a:rPr lang="en-US" b="1" i="1" dirty="0" err="1"/>
              <a:t>tentu</a:t>
            </a:r>
            <a:r>
              <a:rPr lang="en-US" b="1" i="1" dirty="0"/>
              <a:t> </a:t>
            </a:r>
            <a:r>
              <a:rPr lang="en-US" b="1" i="1" dirty="0" err="1"/>
              <a:t>sesuai</a:t>
            </a:r>
            <a:r>
              <a:rPr lang="en-US" b="1" i="1" dirty="0"/>
              <a:t> </a:t>
            </a:r>
            <a:r>
              <a:rPr lang="en-US" b="1" i="1" dirty="0" err="1"/>
              <a:t>dengan</a:t>
            </a:r>
            <a:r>
              <a:rPr lang="en-US" b="1" i="1" dirty="0"/>
              <a:t> </a:t>
            </a:r>
            <a:r>
              <a:rPr lang="en-US" b="1" i="1" dirty="0" err="1"/>
              <a:t>keseragaman</a:t>
            </a:r>
            <a:r>
              <a:rPr lang="en-US" b="1" i="1" dirty="0"/>
              <a:t> </a:t>
            </a:r>
            <a:r>
              <a:rPr lang="en-US" b="1" i="1" dirty="0" err="1"/>
              <a:t>citra</a:t>
            </a:r>
            <a:r>
              <a:rPr lang="en-US" b="1" i="1" dirty="0"/>
              <a:t> </a:t>
            </a:r>
            <a:r>
              <a:rPr lang="en-US" b="1" i="1" dirty="0" err="1"/>
              <a:t>perusahaan</a:t>
            </a:r>
            <a:r>
              <a:rPr lang="en-US" b="1" i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/>
              <a:t>model </a:t>
            </a:r>
            <a:r>
              <a:rPr lang="en-US" b="1" dirty="0" err="1"/>
              <a:t>pembentukan</a:t>
            </a:r>
            <a:r>
              <a:rPr lang="en-US" b="1" dirty="0"/>
              <a:t> </a:t>
            </a:r>
            <a:r>
              <a:rPr lang="en-US" b="1" dirty="0" err="1"/>
              <a:t>citra</a:t>
            </a:r>
            <a:r>
              <a:rPr lang="en-US" b="1" dirty="0"/>
              <a:t>, </a:t>
            </a:r>
            <a:r>
              <a:rPr lang="en-US" b="1" dirty="0" err="1"/>
              <a:t>citra</a:t>
            </a:r>
            <a:r>
              <a:rPr lang="en-US" b="1" dirty="0"/>
              <a:t> </a:t>
            </a:r>
            <a:r>
              <a:rPr lang="en-US" b="1" dirty="0" err="1"/>
              <a:t>terdiri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empat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persepsi</a:t>
            </a:r>
            <a:r>
              <a:rPr lang="en-US" b="1" dirty="0"/>
              <a:t>, </a:t>
            </a:r>
            <a:r>
              <a:rPr lang="en-US" b="1" dirty="0" err="1"/>
              <a:t>kognisi</a:t>
            </a:r>
            <a:r>
              <a:rPr lang="en-US" b="1" dirty="0"/>
              <a:t>, </a:t>
            </a:r>
            <a:r>
              <a:rPr lang="en-US" b="1" dirty="0" err="1"/>
              <a:t>motivasi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sikap</a:t>
            </a:r>
            <a:r>
              <a:rPr lang="en-US" b="1" dirty="0"/>
              <a:t>. </a:t>
            </a:r>
            <a:r>
              <a:rPr lang="en-US" b="1" dirty="0" err="1"/>
              <a:t>Seperti</a:t>
            </a:r>
            <a:r>
              <a:rPr lang="en-US" b="1" dirty="0"/>
              <a:t> yang </a:t>
            </a:r>
            <a:r>
              <a:rPr lang="en-US" b="1" dirty="0" err="1"/>
              <a:t>dinyatakan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Nimpoeno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Rakhmat</a:t>
            </a:r>
            <a:r>
              <a:rPr lang="en-US" b="1" dirty="0"/>
              <a:t> </a:t>
            </a:r>
            <a:r>
              <a:rPr lang="en-US" b="1" dirty="0" err="1"/>
              <a:t>mengenai</a:t>
            </a:r>
            <a:r>
              <a:rPr lang="en-US" b="1" dirty="0"/>
              <a:t> </a:t>
            </a:r>
            <a:r>
              <a:rPr lang="en-US" b="1" dirty="0" err="1"/>
              <a:t>citra</a:t>
            </a:r>
            <a:r>
              <a:rPr lang="en-US" b="1" dirty="0"/>
              <a:t> </a:t>
            </a:r>
            <a:r>
              <a:rPr lang="en-US" b="1" dirty="0" err="1"/>
              <a:t>yaitu</a:t>
            </a:r>
            <a:r>
              <a:rPr lang="en-US" b="1" dirty="0"/>
              <a:t>: “….</a:t>
            </a:r>
            <a:r>
              <a:rPr lang="en-US" b="1" dirty="0" err="1"/>
              <a:t>Proses</a:t>
            </a:r>
            <a:r>
              <a:rPr lang="en-US" b="1" dirty="0"/>
              <a:t> </a:t>
            </a:r>
            <a:r>
              <a:rPr lang="en-US" b="1" dirty="0" err="1"/>
              <a:t>psikodinamis</a:t>
            </a:r>
            <a:r>
              <a:rPr lang="en-US" b="1" dirty="0"/>
              <a:t> yang </a:t>
            </a:r>
            <a:r>
              <a:rPr lang="en-US" b="1" dirty="0" err="1"/>
              <a:t>berlangsung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individu</a:t>
            </a:r>
            <a:r>
              <a:rPr lang="en-US" b="1" dirty="0"/>
              <a:t> </a:t>
            </a:r>
            <a:r>
              <a:rPr lang="en-US" b="1" dirty="0" err="1"/>
              <a:t>konsumen</a:t>
            </a:r>
            <a:r>
              <a:rPr lang="en-US" b="1" dirty="0"/>
              <a:t> </a:t>
            </a:r>
            <a:r>
              <a:rPr lang="en-US" b="1" dirty="0" err="1"/>
              <a:t>berkisar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komponen</a:t>
            </a:r>
            <a:r>
              <a:rPr lang="en-US" b="1" dirty="0"/>
              <a:t> </a:t>
            </a:r>
            <a:r>
              <a:rPr lang="en-US" b="1" dirty="0" err="1"/>
              <a:t>persepsi</a:t>
            </a:r>
            <a:r>
              <a:rPr lang="en-US" b="1" dirty="0"/>
              <a:t>, </a:t>
            </a:r>
            <a:r>
              <a:rPr lang="en-US" b="1" dirty="0" err="1"/>
              <a:t>kognisi</a:t>
            </a:r>
            <a:r>
              <a:rPr lang="en-US" b="1" dirty="0"/>
              <a:t>, </a:t>
            </a:r>
            <a:r>
              <a:rPr lang="en-US" b="1" dirty="0" err="1"/>
              <a:t>motivasi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sikap</a:t>
            </a:r>
            <a:r>
              <a:rPr lang="en-US" b="1" dirty="0"/>
              <a:t> </a:t>
            </a:r>
            <a:r>
              <a:rPr lang="en-US" b="1" dirty="0" err="1"/>
              <a:t>konsumen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r>
              <a:rPr lang="en-US" b="1" dirty="0"/>
              <a:t>. </a:t>
            </a:r>
            <a:r>
              <a:rPr lang="en-US" b="1" dirty="0" err="1"/>
              <a:t>Keempat</a:t>
            </a:r>
            <a:r>
              <a:rPr lang="en-US" b="1" dirty="0"/>
              <a:t> </a:t>
            </a:r>
            <a:r>
              <a:rPr lang="en-US" b="1" dirty="0" err="1"/>
              <a:t>komponen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artikan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i="1" dirty="0"/>
              <a:t>mental </a:t>
            </a:r>
            <a:r>
              <a:rPr lang="en-US" b="1" i="1" dirty="0" err="1"/>
              <a:t>representatio</a:t>
            </a:r>
            <a:r>
              <a:rPr lang="en-US" b="1" i="1" dirty="0"/>
              <a:t>(</a:t>
            </a:r>
            <a:r>
              <a:rPr lang="en-US" b="1" i="1" dirty="0" err="1"/>
              <a:t>citra</a:t>
            </a:r>
            <a:r>
              <a:rPr lang="en-US" b="1" i="1" dirty="0"/>
              <a:t>) </a:t>
            </a:r>
            <a:r>
              <a:rPr lang="en-US" b="1" i="1" dirty="0" err="1"/>
              <a:t>dari</a:t>
            </a:r>
            <a:r>
              <a:rPr lang="en-US" b="1" i="1" dirty="0"/>
              <a:t> stimulus” (</a:t>
            </a:r>
            <a:r>
              <a:rPr lang="en-US" b="1" i="1" dirty="0" err="1"/>
              <a:t>Rakhmat</a:t>
            </a:r>
            <a:r>
              <a:rPr lang="en-US" b="1" i="1" dirty="0"/>
              <a:t>, 1986: 9-10</a:t>
            </a:r>
            <a:r>
              <a:rPr lang="en-US" b="1" i="1" dirty="0" smtClean="0"/>
              <a:t>).</a:t>
            </a:r>
            <a:endParaRPr lang="en-US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</TotalTime>
  <Words>857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CITRA dan identitas PERUSAHAAN</vt:lpstr>
      <vt:lpstr>CITRA</vt:lpstr>
      <vt:lpstr>Slide 3</vt:lpstr>
      <vt:lpstr>Slide 4</vt:lpstr>
      <vt:lpstr>Slide 5</vt:lpstr>
      <vt:lpstr>Slide 6</vt:lpstr>
      <vt:lpstr>Citra dengan Reputasi ???</vt:lpstr>
      <vt:lpstr>Jenis-jenis Citra</vt:lpstr>
      <vt:lpstr>Slide 9</vt:lpstr>
      <vt:lpstr>Slide 10</vt:lpstr>
      <vt:lpstr>Slide 11</vt:lpstr>
      <vt:lpstr>Faktor-faktor pembentuk citra perusahaan adalah </vt:lpstr>
      <vt:lpstr>Menurut Zinkhan ada beberapa alasan yang mendasari pentingnya perusahaan membangun dan mengelola citra perusahaan yaitu :</vt:lpstr>
      <vt:lpstr>Penelitian Citra Memberikan Informasi Untuk :</vt:lpstr>
      <vt:lpstr>Identitas Perusahaan</vt:lpstr>
      <vt:lpstr>Slide 16</vt:lpstr>
      <vt:lpstr>Menurut jenisnya, identitas perusahaan terbagi dalam beberapa jenis (Balmer,1997dan Balmer &amp; Wilson, 1998, 2002 dalam Riel &amp; Fombrun, 2007).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CITRA PERUSAHAAN</dc:title>
  <dc:creator>inggar</dc:creator>
  <cp:lastModifiedBy>inggar</cp:lastModifiedBy>
  <cp:revision>3</cp:revision>
  <dcterms:created xsi:type="dcterms:W3CDTF">2016-10-02T20:24:46Z</dcterms:created>
  <dcterms:modified xsi:type="dcterms:W3CDTF">2016-10-27T02:20:50Z</dcterms:modified>
</cp:coreProperties>
</file>