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3" r:id="rId2"/>
    <p:sldId id="306" r:id="rId3"/>
    <p:sldId id="302" r:id="rId4"/>
    <p:sldId id="304" r:id="rId5"/>
    <p:sldId id="277" r:id="rId6"/>
    <p:sldId id="278" r:id="rId7"/>
    <p:sldId id="296" r:id="rId8"/>
    <p:sldId id="297" r:id="rId9"/>
    <p:sldId id="298" r:id="rId10"/>
    <p:sldId id="300" r:id="rId11"/>
    <p:sldId id="279" r:id="rId12"/>
    <p:sldId id="280" r:id="rId13"/>
    <p:sldId id="305" r:id="rId14"/>
    <p:sldId id="282" r:id="rId15"/>
    <p:sldId id="283" r:id="rId16"/>
    <p:sldId id="284" r:id="rId17"/>
    <p:sldId id="285" r:id="rId18"/>
    <p:sldId id="286" r:id="rId19"/>
    <p:sldId id="288" r:id="rId20"/>
    <p:sldId id="308" r:id="rId21"/>
    <p:sldId id="310" r:id="rId22"/>
    <p:sldId id="312" r:id="rId23"/>
    <p:sldId id="294" r:id="rId24"/>
    <p:sldId id="295" r:id="rId25"/>
    <p:sldId id="314" r:id="rId26"/>
    <p:sldId id="313" r:id="rId27"/>
    <p:sldId id="292" r:id="rId28"/>
    <p:sldId id="293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894" autoAdjust="0"/>
  </p:normalViewPr>
  <p:slideViewPr>
    <p:cSldViewPr>
      <p:cViewPr varScale="1">
        <p:scale>
          <a:sx n="49" d="100"/>
          <a:sy n="49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740B8-56C3-4CAE-A759-63D74D751025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F102F-38B5-46AF-B8E6-38C5EBB9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3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nthonymattox.com/wp-content/uploads/2009/01/spinal_network_drawing_machin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23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" y="0"/>
            <a:ext cx="91439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</a:t>
            </a:r>
          </a:p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Scheduling</a:t>
            </a:r>
          </a:p>
          <a:p>
            <a:pPr algn="ctr"/>
            <a:r>
              <a:rPr lang="id-ID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NETWORK, DURATION ESTIMATION, &amp; CRITICAL PATH</a:t>
            </a:r>
            <a:endParaRPr lang="id-ID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KULIAH 10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Network Diagram – </a:t>
            </a:r>
            <a:r>
              <a:rPr lang="en-US" sz="3600" dirty="0" err="1" smtClean="0"/>
              <a:t>Nonserial</a:t>
            </a:r>
            <a:r>
              <a:rPr lang="en-US" sz="3600" dirty="0" smtClean="0"/>
              <a:t>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253" y="3393792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2253" y="339379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08" y="338199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715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24" y="4413250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385" y="4376470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87" y="3269442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69" y="4782975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963" y="2483944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82" y="3674506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6625" y="336367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3424" y="222835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5714" y="4413250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3094" y="2228357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9495" y="4413250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5486" y="326906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" name="Elbow Connector 4"/>
          <p:cNvCxnSpPr>
            <a:stCxn id="6" idx="3"/>
          </p:cNvCxnSpPr>
          <p:nvPr/>
        </p:nvCxnSpPr>
        <p:spPr>
          <a:xfrm flipH="1">
            <a:off x="533400" y="1847166"/>
            <a:ext cx="1680453" cy="795528"/>
          </a:xfrm>
          <a:prstGeom prst="bentConnector3">
            <a:avLst>
              <a:gd name="adj1" fmla="val -1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2" idx="1"/>
          </p:cNvCxnSpPr>
          <p:nvPr/>
        </p:nvCxnSpPr>
        <p:spPr>
          <a:xfrm rot="16200000" flipH="1">
            <a:off x="157044" y="3031749"/>
            <a:ext cx="1067914" cy="302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842" idx="3"/>
            <a:endCxn id="35843" idx="1"/>
          </p:cNvCxnSpPr>
          <p:nvPr/>
        </p:nvCxnSpPr>
        <p:spPr>
          <a:xfrm flipV="1">
            <a:off x="3932821" y="2563320"/>
            <a:ext cx="182894" cy="115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842" idx="3"/>
            <a:endCxn id="26" idx="1"/>
          </p:cNvCxnSpPr>
          <p:nvPr/>
        </p:nvCxnSpPr>
        <p:spPr>
          <a:xfrm>
            <a:off x="3932821" y="3716959"/>
            <a:ext cx="182893" cy="1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847" idx="3"/>
            <a:endCxn id="31" idx="1"/>
          </p:cNvCxnSpPr>
          <p:nvPr/>
        </p:nvCxnSpPr>
        <p:spPr>
          <a:xfrm>
            <a:off x="7328506" y="2563320"/>
            <a:ext cx="206980" cy="102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848" idx="3"/>
            <a:endCxn id="35849" idx="1"/>
          </p:cNvCxnSpPr>
          <p:nvPr/>
        </p:nvCxnSpPr>
        <p:spPr>
          <a:xfrm flipV="1">
            <a:off x="7300798" y="3604405"/>
            <a:ext cx="234689" cy="123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id-ID" dirty="0" smtClean="0"/>
              <a:t>Activity on Node (AON)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Activity on Arrow (AOA)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Both methods use two building blocks – </a:t>
            </a:r>
            <a:r>
              <a:rPr lang="id-ID" i="1" dirty="0" smtClean="0"/>
              <a:t>the arrow and the node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34818" name="Picture 2" descr="http://www.edrawsoft.com/images/projects/PERT-Chart.png"/>
          <p:cNvPicPr>
            <a:picLocks noChangeAspect="1" noChangeArrowheads="1"/>
          </p:cNvPicPr>
          <p:nvPr/>
        </p:nvPicPr>
        <p:blipFill>
          <a:blip r:embed="rId3" cstate="print"/>
          <a:srcRect l="1569" t="13333"/>
          <a:stretch>
            <a:fillRect/>
          </a:stretch>
        </p:blipFill>
        <p:spPr bwMode="auto">
          <a:xfrm>
            <a:off x="914400" y="1905000"/>
            <a:ext cx="4171950" cy="1296463"/>
          </a:xfrm>
          <a:prstGeom prst="rect">
            <a:avLst/>
          </a:prstGeom>
          <a:noFill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990600" y="3657600"/>
          <a:ext cx="3962400" cy="149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Picture" r:id="rId4" imgW="4276344" imgH="1609344" progId="Word.Picture.8">
                  <p:embed/>
                </p:oleObj>
              </mc:Choice>
              <mc:Fallback>
                <p:oleObj name="Picture" r:id="rId4" imgW="4276344" imgH="1609344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3962400" cy="1490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BASIC RULES IN DEVELOPING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352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Arrows indicate precedence and flow. Arrows can cross over each other.</a:t>
            </a:r>
          </a:p>
          <a:p>
            <a:r>
              <a:rPr lang="id-ID" sz="2400" dirty="0" smtClean="0"/>
              <a:t>Each activity should have a unique identification number.</a:t>
            </a:r>
          </a:p>
          <a:p>
            <a:r>
              <a:rPr lang="id-ID" sz="2400" dirty="0" smtClean="0"/>
              <a:t>An activity identification number must be larger than that of any activities that preecede it.</a:t>
            </a:r>
          </a:p>
          <a:p>
            <a:r>
              <a:rPr lang="id-ID" sz="2400" dirty="0" smtClean="0"/>
              <a:t>Looping is not allowed.</a:t>
            </a:r>
          </a:p>
          <a:p>
            <a:r>
              <a:rPr lang="id-ID" sz="2400" dirty="0" smtClean="0"/>
              <a:t>Conditional statements are not allowed.</a:t>
            </a:r>
          </a:p>
        </p:txBody>
      </p:sp>
      <p:pic>
        <p:nvPicPr>
          <p:cNvPr id="72706" name="Picture 2" descr="http://t3.gstatic.com/images?q=tbn:ANd9GcQhqb1eFLkVfCpQyq5-IAV4Qp7w2qMAwWsM1l56M7WQ2jahvx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335" y="533400"/>
            <a:ext cx="3843665" cy="267652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49530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flow typically from left to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activity cannot begin untill all preceeding connected activities have been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ON NODE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An activity is represented by a node (box). The node can take many forms, but in recent years the node represented as a rectangle. The dependencies among activities are depicted by arrows. The arrows indicate how the activities are related and the sequence in which must be accomplished. Sometimes called  the precedence diagram method.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75780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5029201"/>
            <a:ext cx="344244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id-ID" dirty="0" smtClean="0"/>
              <a:t>Three Basic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Which activities must be completed immediately </a:t>
            </a:r>
            <a:r>
              <a:rPr lang="id-ID" i="1" dirty="0" smtClean="0"/>
              <a:t>before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predecessor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must immediately </a:t>
            </a:r>
            <a:r>
              <a:rPr lang="id-ID" i="1" dirty="0" smtClean="0"/>
              <a:t>follow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successor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can occur </a:t>
            </a:r>
            <a:r>
              <a:rPr lang="id-ID" i="1" dirty="0" smtClean="0"/>
              <a:t>while</a:t>
            </a:r>
            <a:r>
              <a:rPr lang="id-ID" dirty="0" smtClean="0"/>
              <a:t> this activity is taking place? This is known as </a:t>
            </a:r>
            <a:r>
              <a:rPr lang="id-ID" i="1" dirty="0" smtClean="0"/>
              <a:t>concurrent</a:t>
            </a:r>
            <a:r>
              <a:rPr lang="id-ID" dirty="0" smtClean="0"/>
              <a:t> or </a:t>
            </a:r>
            <a:r>
              <a:rPr lang="id-ID" i="1" dirty="0" smtClean="0"/>
              <a:t>parallel</a:t>
            </a:r>
            <a:r>
              <a:rPr lang="id-ID" dirty="0" smtClean="0"/>
              <a:t> relationship.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4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56" y="0"/>
            <a:ext cx="2832844" cy="15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581400" cy="1219199"/>
          </a:xfrm>
          <a:prstGeom prst="flowChartProcess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 is preceded by nothing</a:t>
            </a:r>
          </a:p>
          <a:p>
            <a:pPr>
              <a:buNone/>
            </a:pPr>
            <a:r>
              <a:rPr lang="id-ID" dirty="0" smtClean="0"/>
              <a:t>B is preceded by A</a:t>
            </a:r>
          </a:p>
          <a:p>
            <a:pPr>
              <a:buNone/>
            </a:pPr>
            <a:r>
              <a:rPr lang="id-ID" dirty="0" smtClean="0"/>
              <a:t>C is  preceded by 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4600" y="2133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162236" y="449580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307056" y="3505200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41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320682" y="5410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 flipV="1">
            <a:off x="1905000" y="3962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1981200" y="49530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343400" y="4267200"/>
            <a:ext cx="4648200" cy="1447800"/>
          </a:xfrm>
          <a:prstGeom prst="flowChartProcess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is preceded by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can begin at the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burst activity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1"/>
            <a:ext cx="44196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J,K, &amp;L can all begin at the same time, but all (J,K,L) must be completed before M can begin.</a:t>
            </a:r>
          </a:p>
          <a:p>
            <a:pPr>
              <a:buNone/>
            </a:pPr>
            <a:r>
              <a:rPr lang="id-ID" dirty="0" smtClean="0"/>
              <a:t>M is a merge activity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066800" y="3352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514600"/>
            <a:ext cx="609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146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3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1600200" y="28194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16002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16002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4495800"/>
            <a:ext cx="609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10668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486400"/>
            <a:ext cx="609600" cy="609600"/>
          </a:xfrm>
          <a:prstGeom prst="rect">
            <a:avLst/>
          </a:prstGeom>
          <a:solidFill>
            <a:srgbClr val="A47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0668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44958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24384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62200" y="5486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24384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rot="16200000" flipH="1">
            <a:off x="1485900" y="49149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5" idx="1"/>
          </p:cNvCxnSpPr>
          <p:nvPr/>
        </p:nvCxnSpPr>
        <p:spPr>
          <a:xfrm flipV="1">
            <a:off x="16002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1"/>
          </p:cNvCxnSpPr>
          <p:nvPr/>
        </p:nvCxnSpPr>
        <p:spPr>
          <a:xfrm>
            <a:off x="1600200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002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4267200" y="44958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is preceeded by O </a:t>
            </a:r>
            <a:r>
              <a:rPr lang="id-ID" sz="3200" dirty="0" smtClean="0"/>
              <a:t>and P</a:t>
            </a:r>
          </a:p>
          <a:p>
            <a:pPr marL="342900" indent="-342900">
              <a:spcBef>
                <a:spcPct val="20000"/>
              </a:spcBef>
            </a:pPr>
            <a:endParaRPr lang="id-ID" sz="2000" dirty="0" smtClean="0"/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R is preceeded by O and 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Network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0"/>
          <a:ext cx="7162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"/>
                <a:gridCol w="4237990"/>
                <a:gridCol w="238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0386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Contract</a:t>
                      </a:r>
                    </a:p>
                    <a:p>
                      <a:pPr algn="ctr"/>
                      <a:r>
                        <a:rPr lang="id-ID" dirty="0" smtClean="0"/>
                        <a:t>Signing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81200" y="27432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Questioner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81200" y="51816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295400" y="4876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04900" y="36957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3810000" y="3886200"/>
          <a:ext cx="129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Survey</a:t>
                      </a:r>
                    </a:p>
                    <a:p>
                      <a:pPr algn="ctr"/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800600" y="24384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Develop</a:t>
                      </a:r>
                    </a:p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2781300" y="3467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7625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562600" y="38862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724400" y="53340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7315200" y="4038600"/>
          <a:ext cx="1447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3276600" y="3124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0" y="563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6057900" y="31623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981700" y="46101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294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Duration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954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SCHEDULING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Stock photo : Manufacturing Project Schedule"/>
          <p:cNvPicPr>
            <a:picLocks noChangeAspect="1" noChangeArrowheads="1"/>
          </p:cNvPicPr>
          <p:nvPr/>
        </p:nvPicPr>
        <p:blipFill>
          <a:blip r:embed="rId2" cstate="print"/>
          <a:srcRect b="7480"/>
          <a:stretch>
            <a:fillRect/>
          </a:stretch>
        </p:blipFill>
        <p:spPr bwMode="auto">
          <a:xfrm>
            <a:off x="914400" y="1764452"/>
            <a:ext cx="7162800" cy="471254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3820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noProof="0" dirty="0" smtClean="0"/>
              <a:t>Project Scheduling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conversion of projects goals into an achievable methodology for their completion; it creates a timetable and reveals the network logic that relates the project activities to each other in a coherent fashion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1219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876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Fordward Pass – Earliest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Backward Pass – Latest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SLACK (or FLOAT)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slack (TS), tells us the amount of time an activity can be delayed and not delay the project.</a:t>
            </a:r>
          </a:p>
          <a:p>
            <a:r>
              <a:rPr lang="id-ID" dirty="0" smtClean="0"/>
              <a:t>Free slack (FS), it is the amount of time an activity can be delayed without delaying any immediately  following (successor) activity.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 SLACK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029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drainage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5052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power line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Excavate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590800"/>
          <a:ext cx="18288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783771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Pour foundation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057400" y="2438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0574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6289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43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62000" y="4648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95600" y="2971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95600" y="51054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FS=2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29200" y="4191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86600" y="4114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Automated Warehouse </a:t>
            </a:r>
          </a:p>
          <a:p>
            <a:r>
              <a:rPr lang="en-US" sz="3200" dirty="0" smtClean="0"/>
              <a:t>Order Picking Systems</a:t>
            </a:r>
            <a:endParaRPr lang="id-ID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565562"/>
              </p:ext>
            </p:extLst>
          </p:nvPr>
        </p:nvGraphicFramePr>
        <p:xfrm>
          <a:off x="990599" y="16002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Define Requirements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Team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 Hardware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 &amp; Test Hardware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Patent Request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 Systems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7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STEP TO REDUCE THE CRITICAL PATH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Eliminate task on the critical path</a:t>
            </a:r>
          </a:p>
          <a:p>
            <a:r>
              <a:rPr lang="id-ID" dirty="0" smtClean="0"/>
              <a:t>Replan serial paths to be in parallel</a:t>
            </a:r>
          </a:p>
          <a:p>
            <a:r>
              <a:rPr lang="id-ID" dirty="0" smtClean="0"/>
              <a:t>Overlap sequential tasks</a:t>
            </a:r>
          </a:p>
          <a:p>
            <a:r>
              <a:rPr lang="id-ID" dirty="0" smtClean="0"/>
              <a:t>Shorten the duration of critical path tasks</a:t>
            </a:r>
          </a:p>
          <a:p>
            <a:r>
              <a:rPr lang="id-ID" dirty="0" smtClean="0"/>
              <a:t>Shorten early task</a:t>
            </a:r>
          </a:p>
          <a:p>
            <a:r>
              <a:rPr lang="id-ID" dirty="0" smtClean="0"/>
              <a:t>Shorten longest task</a:t>
            </a:r>
          </a:p>
          <a:p>
            <a:r>
              <a:rPr lang="id-ID" dirty="0" smtClean="0"/>
              <a:t>Shorten easiest task</a:t>
            </a:r>
          </a:p>
          <a:p>
            <a:r>
              <a:rPr lang="id-ID" dirty="0" smtClean="0"/>
              <a:t>Shorten tasks that cost the least to speed up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4.bp.blogspot.com/_w-1qpCL8UAo/S6z_Dy6-7LI/AAAAAAAAACI/GVzsexDk_4g/s1600/Campus-Networ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27412"/>
            <a:ext cx="6705600" cy="4930588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 NETWORK</a:t>
            </a:r>
            <a:endParaRPr kumimoji="0" lang="id-ID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information technology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 network is a series of points or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nodes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interconnected by communication paths. Networks can interconnect with other networks and contain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subnetworks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1.bp.blogspot.com/_K1mRpyFgl78/TAhw5NUebCI/AAAAAAAAABs/bmqyMrY1S4E/s1600/Global+Network+Web+Image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897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52400"/>
            <a:ext cx="72875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Business NETWORK</a:t>
            </a:r>
            <a:endParaRPr lang="id-ID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Business networking</a:t>
            </a:r>
            <a:r>
              <a:rPr lang="en-US" sz="3600" dirty="0" smtClean="0">
                <a:solidFill>
                  <a:schemeClr val="bg1"/>
                </a:solidFill>
              </a:rPr>
              <a:t> is the process of establishing a mutually beneficial relationship with other business people and potential clients and/or customers.</a:t>
            </a:r>
          </a:p>
        </p:txBody>
      </p:sp>
      <p:pic>
        <p:nvPicPr>
          <p:cNvPr id="6" name="Picture 2" descr="http://t3.gstatic.com/images?q=tbn:ANd9GcQriA9jtqdyRkioYlzldHF366KnGAP0xdYGC00-17RhgqlWac72"/>
          <p:cNvPicPr>
            <a:picLocks noChangeAspect="1" noChangeArrowheads="1"/>
          </p:cNvPicPr>
          <p:nvPr/>
        </p:nvPicPr>
        <p:blipFill>
          <a:blip r:embed="rId3" cstate="print"/>
          <a:srcRect t="4624" r="30578"/>
          <a:stretch>
            <a:fillRect/>
          </a:stretch>
        </p:blipFill>
        <p:spPr bwMode="auto">
          <a:xfrm>
            <a:off x="5867400" y="3657600"/>
            <a:ext cx="3045229" cy="299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o.org/docrep/a7218e/a7218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162800" cy="25146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latin typeface="Algerian" pitchFamily="82" charset="0"/>
                <a:ea typeface="+mj-ea"/>
                <a:cs typeface="+mj-cs"/>
              </a:rPr>
              <a:t>Project NETWORK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3820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 tool used for planning, scheduling, and monitoring the project/activity progress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developed from the information collected for WBS and is a graphic flow chart of the project job plan.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Activity</a:t>
            </a:r>
            <a:r>
              <a:rPr lang="id-ID" dirty="0" smtClean="0"/>
              <a:t>, is an element of the project that requires time. It may or may not require resources.</a:t>
            </a:r>
          </a:p>
          <a:p>
            <a:r>
              <a:rPr lang="id-ID" b="1" dirty="0" smtClean="0"/>
              <a:t>Merge activity</a:t>
            </a:r>
            <a:r>
              <a:rPr lang="id-ID" dirty="0" smtClean="0"/>
              <a:t>, this is an activity that has more than one activity immediately preceeding it.</a:t>
            </a:r>
          </a:p>
          <a:p>
            <a:r>
              <a:rPr lang="id-ID" b="1" dirty="0" smtClean="0"/>
              <a:t>Parallel activities</a:t>
            </a:r>
            <a:r>
              <a:rPr lang="id-ID" dirty="0" smtClean="0"/>
              <a:t>, are activities that can take place at the same time.</a:t>
            </a:r>
          </a:p>
          <a:p>
            <a:r>
              <a:rPr lang="id-ID" b="1" dirty="0" smtClean="0"/>
              <a:t>Path</a:t>
            </a:r>
            <a:r>
              <a:rPr lang="id-ID" dirty="0" smtClean="0"/>
              <a:t>, a sequences of connected, dependent activities.</a:t>
            </a:r>
          </a:p>
          <a:p>
            <a:r>
              <a:rPr lang="id-ID" b="1" dirty="0" smtClean="0"/>
              <a:t>Critical path</a:t>
            </a:r>
            <a:r>
              <a:rPr lang="id-ID" dirty="0" smtClean="0"/>
              <a:t>, the paths with the longest duration through the network.</a:t>
            </a:r>
          </a:p>
          <a:p>
            <a:r>
              <a:rPr lang="id-ID" b="1" dirty="0" smtClean="0"/>
              <a:t>Event</a:t>
            </a:r>
            <a:r>
              <a:rPr lang="id-ID" dirty="0" smtClean="0"/>
              <a:t>, a point in time when an activity is started or completed. It does not consume time.</a:t>
            </a:r>
          </a:p>
          <a:p>
            <a:r>
              <a:rPr lang="id-ID" b="1" dirty="0" smtClean="0"/>
              <a:t>Burst activity</a:t>
            </a:r>
            <a:r>
              <a:rPr lang="id-ID" dirty="0" smtClean="0"/>
              <a:t>, this activity has more than one activity immediately following it (more than one dependency).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&amp;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define network logics for all activities ; that is, must either precede or follow other tasks from the beginning of the project to its completion.</a:t>
            </a:r>
            <a:endParaRPr lang="en-US" dirty="0"/>
          </a:p>
        </p:txBody>
      </p:sp>
      <p:pic>
        <p:nvPicPr>
          <p:cNvPr id="38914" name="Picture 2" descr="http://t1.gstatic.com/images?q=tbn:ANd9GcQJcz9Z8bUpAZ2urdOUv4bcdjpIhCM66q0l08olZKRQXIW2xj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1374"/>
            <a:ext cx="3476625" cy="3476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6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Needed to Complete Assignment</a:t>
            </a:r>
            <a:br>
              <a:rPr lang="en-US" dirty="0" smtClean="0"/>
            </a:br>
            <a:r>
              <a:rPr lang="en-US" dirty="0" smtClean="0"/>
              <a:t>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topic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Write first draft of paper</a:t>
            </a:r>
          </a:p>
          <a:p>
            <a:r>
              <a:rPr lang="en-US" dirty="0" smtClean="0"/>
              <a:t>Edit and rewrite paper</a:t>
            </a:r>
          </a:p>
          <a:p>
            <a:r>
              <a:rPr lang="en-US" dirty="0" smtClean="0"/>
              <a:t>Prepare class presentation</a:t>
            </a:r>
          </a:p>
          <a:p>
            <a:r>
              <a:rPr lang="en-US" dirty="0" smtClean="0"/>
              <a:t>Complete final draft</a:t>
            </a:r>
          </a:p>
          <a:p>
            <a:r>
              <a:rPr lang="en-US" dirty="0" smtClean="0"/>
              <a:t>Complete presentation</a:t>
            </a:r>
          </a:p>
          <a:p>
            <a:r>
              <a:rPr lang="en-US" dirty="0" smtClean="0"/>
              <a:t>Hand in paper and present topic in class</a:t>
            </a:r>
            <a:endParaRPr lang="en-US" dirty="0"/>
          </a:p>
        </p:txBody>
      </p:sp>
      <p:pic>
        <p:nvPicPr>
          <p:cNvPr id="37890" name="Picture 2" descr="http://t1.gstatic.com/images?q=tbn:ANd9GcQaBv0Hqcye_fH6luXGBkDaxFhODX-3NVw7xDiLEBsjBs_Ylr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71875" cy="292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2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Diagram – Serial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213853" y="1847165"/>
            <a:ext cx="6055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1524000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150040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87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0" y="3080966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59" y="3080965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3080964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3080963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335438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44" y="3375431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53" y="334803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41131" y="152400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708" y="150040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cxnSp>
        <p:nvCxnSpPr>
          <p:cNvPr id="22" name="Elbow Connector 21"/>
          <p:cNvCxnSpPr>
            <a:endCxn id="35846" idx="1"/>
          </p:cNvCxnSpPr>
          <p:nvPr/>
        </p:nvCxnSpPr>
        <p:spPr>
          <a:xfrm rot="16200000" flipH="1">
            <a:off x="276205" y="3000395"/>
            <a:ext cx="875631" cy="208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8439" y="3080966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1459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3891" y="3051473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4708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8" name="Elbow Connector 27"/>
          <p:cNvCxnSpPr>
            <a:stCxn id="14" idx="3"/>
          </p:cNvCxnSpPr>
          <p:nvPr/>
        </p:nvCxnSpPr>
        <p:spPr>
          <a:xfrm flipH="1">
            <a:off x="609600" y="1823572"/>
            <a:ext cx="7630521" cy="843428"/>
          </a:xfrm>
          <a:prstGeom prst="bentConnector3">
            <a:avLst>
              <a:gd name="adj1" fmla="val -2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1384</Words>
  <Application>Microsoft Office PowerPoint</Application>
  <PresentationFormat>On-screen Show (4:3)</PresentationFormat>
  <Paragraphs>531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Picture</vt:lpstr>
      <vt:lpstr>PowerPoint Presentation</vt:lpstr>
      <vt:lpstr>PROJECT SCHEDULING</vt:lpstr>
      <vt:lpstr>PowerPoint Presentation</vt:lpstr>
      <vt:lpstr>PowerPoint Presentation</vt:lpstr>
      <vt:lpstr>PowerPoint Presentation</vt:lpstr>
      <vt:lpstr>NETWORK TERMINOLOGY</vt:lpstr>
      <vt:lpstr>Network &amp; Scheduling</vt:lpstr>
      <vt:lpstr>Task Needed to Complete Assignment (Example)</vt:lpstr>
      <vt:lpstr>Network Diagram – Serial Sequential Logic</vt:lpstr>
      <vt:lpstr>Network Diagram – Nonserial Sequential Logic</vt:lpstr>
      <vt:lpstr>NETWORK APPROACHES</vt:lpstr>
      <vt:lpstr>BASIC RULES IN DEVELOPING NETWORK</vt:lpstr>
      <vt:lpstr>PowerPoint Presentation</vt:lpstr>
      <vt:lpstr>Three Basic Relationship</vt:lpstr>
      <vt:lpstr>Activity on Node Fundamentals</vt:lpstr>
      <vt:lpstr>Activity on Node Fundamentals</vt:lpstr>
      <vt:lpstr>AON Project Network Example</vt:lpstr>
      <vt:lpstr>AON Network Example</vt:lpstr>
      <vt:lpstr>AON Project Duration Example</vt:lpstr>
      <vt:lpstr>AON Network Example</vt:lpstr>
      <vt:lpstr>Fordward Pass – Earliest Time</vt:lpstr>
      <vt:lpstr>Backward Pass – Latest Time</vt:lpstr>
      <vt:lpstr>SLACK (or FLOAT)</vt:lpstr>
      <vt:lpstr>FREE SLACK EXAMPLE</vt:lpstr>
      <vt:lpstr>PowerPoint Presentation</vt:lpstr>
      <vt:lpstr>STEP TO REDUCE THE CRITICAL PATH</vt:lpstr>
      <vt:lpstr>EXERCISE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Universitas Komputer Indonesia</cp:lastModifiedBy>
  <cp:revision>111</cp:revision>
  <dcterms:created xsi:type="dcterms:W3CDTF">2011-03-24T08:51:10Z</dcterms:created>
  <dcterms:modified xsi:type="dcterms:W3CDTF">2015-12-04T13:36:35Z</dcterms:modified>
</cp:coreProperties>
</file>