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39"/>
  </p:notesMasterIdLst>
  <p:sldIdLst>
    <p:sldId id="256" r:id="rId2"/>
    <p:sldId id="258" r:id="rId3"/>
    <p:sldId id="259" r:id="rId4"/>
    <p:sldId id="292" r:id="rId5"/>
    <p:sldId id="293" r:id="rId6"/>
    <p:sldId id="294" r:id="rId7"/>
    <p:sldId id="295" r:id="rId8"/>
    <p:sldId id="297" r:id="rId9"/>
    <p:sldId id="298" r:id="rId10"/>
    <p:sldId id="299" r:id="rId11"/>
    <p:sldId id="305" r:id="rId12"/>
    <p:sldId id="306" r:id="rId13"/>
    <p:sldId id="303" r:id="rId14"/>
    <p:sldId id="304" r:id="rId15"/>
    <p:sldId id="300" r:id="rId16"/>
    <p:sldId id="307" r:id="rId17"/>
    <p:sldId id="308" r:id="rId18"/>
    <p:sldId id="309" r:id="rId19"/>
    <p:sldId id="310" r:id="rId20"/>
    <p:sldId id="311" r:id="rId21"/>
    <p:sldId id="312" r:id="rId22"/>
    <p:sldId id="313" r:id="rId23"/>
    <p:sldId id="314" r:id="rId24"/>
    <p:sldId id="315" r:id="rId25"/>
    <p:sldId id="316" r:id="rId26"/>
    <p:sldId id="317" r:id="rId27"/>
    <p:sldId id="318" r:id="rId28"/>
    <p:sldId id="319" r:id="rId29"/>
    <p:sldId id="320" r:id="rId30"/>
    <p:sldId id="321" r:id="rId31"/>
    <p:sldId id="323" r:id="rId32"/>
    <p:sldId id="324" r:id="rId33"/>
    <p:sldId id="326" r:id="rId34"/>
    <p:sldId id="327" r:id="rId35"/>
    <p:sldId id="328" r:id="rId36"/>
    <p:sldId id="329" r:id="rId37"/>
    <p:sldId id="330" r:id="rId3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D4AB6A-35A7-49A2-8BBD-0F153D8FFE23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63626D-7D35-4F53-94A8-3E84E8D00C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740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63626D-7D35-4F53-94A8-3E84E8D00C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045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0F89BD-5E7D-4CD1-B81A-A1E8B56951FE}" type="slidenum">
              <a:rPr lang="en-US"/>
              <a:pPr/>
              <a:t>9</a:t>
            </a:fld>
            <a:endParaRPr lang="en-US"/>
          </a:p>
        </p:txBody>
      </p:sp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27BD5D2-00FE-4574-82C7-05FA3A528E1C}" type="slidenum">
              <a:rPr lang="en-US"/>
              <a:pPr/>
              <a:t>34</a:t>
            </a:fld>
            <a:endParaRPr lang="en-US"/>
          </a:p>
        </p:txBody>
      </p:sp>
      <p:sp>
        <p:nvSpPr>
          <p:cNvPr id="102402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1D450B-3BA2-41D9-970B-07C9E4461F97}" type="slidenum">
              <a:rPr lang="en-US"/>
              <a:pPr/>
              <a:t>35</a:t>
            </a:fld>
            <a:endParaRPr lang="en-US"/>
          </a:p>
        </p:txBody>
      </p:sp>
      <p:sp>
        <p:nvSpPr>
          <p:cNvPr id="103426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3FD2FB-0AB4-4EB8-9294-0236562AE269}" type="slidenum">
              <a:rPr lang="en-US"/>
              <a:pPr/>
              <a:t>36</a:t>
            </a:fld>
            <a:endParaRPr lang="en-US"/>
          </a:p>
        </p:txBody>
      </p:sp>
      <p:sp>
        <p:nvSpPr>
          <p:cNvPr id="104450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12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45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5267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A77245-D2E3-439B-B782-F249D122D8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random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E0ECC9-BA41-4BEA-84C7-98AD454C95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15674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589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8528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652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9365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180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23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3123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87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F067C0-618F-48B9-AEC1-B3A003D276E0}" type="datetimeFigureOut">
              <a:rPr lang="en-US" smtClean="0"/>
              <a:t>10/15/2014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20FA13-9866-4C1E-8321-5F89D68F00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599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ORGANISASI </a:t>
            </a:r>
            <a:r>
              <a:rPr lang="en-US" b="1" dirty="0" err="1" smtClean="0"/>
              <a:t>dan</a:t>
            </a:r>
            <a:r>
              <a:rPr lang="en-US" b="1" dirty="0" smtClean="0"/>
              <a:t> ARSITEKTUR KOMPUTER 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dirty="0" err="1" smtClean="0"/>
              <a:t>Input/Output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4343400"/>
            <a:ext cx="6400800" cy="1752600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(</a:t>
            </a:r>
            <a:r>
              <a:rPr lang="en-US" i="1" dirty="0"/>
              <a:t>control &amp; timing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mensinkronkan</a:t>
            </a:r>
            <a:r>
              <a:rPr lang="en-US" dirty="0" smtClean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masing</a:t>
            </a:r>
            <a:r>
              <a:rPr lang="en-US" dirty="0"/>
              <a:t> – </a:t>
            </a:r>
            <a:r>
              <a:rPr lang="en-US" dirty="0" err="1"/>
              <a:t>masing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berkomunikasi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pola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menentu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transfer </a:t>
            </a:r>
            <a:r>
              <a:rPr lang="en-US" dirty="0" err="1"/>
              <a:t>komunikasi</a:t>
            </a:r>
            <a:r>
              <a:rPr lang="en-US" dirty="0"/>
              <a:t> data yang </a:t>
            </a:r>
            <a:r>
              <a:rPr lang="en-US" dirty="0" err="1"/>
              <a:t>beragam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internal </a:t>
            </a:r>
            <a:r>
              <a:rPr lang="en-US" dirty="0" err="1"/>
              <a:t>seperti</a:t>
            </a:r>
            <a:r>
              <a:rPr lang="en-US" dirty="0"/>
              <a:t> register – register</a:t>
            </a:r>
            <a:r>
              <a:rPr lang="en-US" dirty="0" smtClean="0"/>
              <a:t>, </a:t>
            </a:r>
            <a:r>
              <a:rPr lang="en-US" dirty="0" err="1" smtClean="0"/>
              <a:t>memori</a:t>
            </a:r>
            <a:r>
              <a:rPr lang="en-US" dirty="0" smtClean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sekunder</a:t>
            </a:r>
            <a:r>
              <a:rPr lang="en-US" dirty="0"/>
              <a:t>, </a:t>
            </a:r>
            <a:r>
              <a:rPr lang="en-US" dirty="0" err="1"/>
              <a:t>perangkat</a:t>
            </a:r>
            <a:r>
              <a:rPr lang="en-US" dirty="0"/>
              <a:t> peripheral. Proses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pewaktuan</a:t>
            </a:r>
            <a:r>
              <a:rPr lang="en-US" dirty="0"/>
              <a:t> yang </a:t>
            </a:r>
            <a:r>
              <a:rPr lang="en-US" dirty="0" err="1"/>
              <a:t>mengatur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67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 marL="0" indent="0">
              <a:buNone/>
            </a:pPr>
            <a:r>
              <a:rPr lang="en-US" dirty="0" err="1" smtClean="0"/>
              <a:t>Langkah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 smtClean="0"/>
              <a:t>kontrol</a:t>
            </a:r>
            <a:r>
              <a:rPr lang="en-US" dirty="0" smtClean="0"/>
              <a:t> </a:t>
            </a:r>
            <a:r>
              <a:rPr lang="en-US" dirty="0" err="1" smtClean="0"/>
              <a:t>pemindahan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 smtClean="0"/>
              <a:t>memeriksa</a:t>
            </a:r>
            <a:r>
              <a:rPr lang="en-US" dirty="0" smtClean="0"/>
              <a:t> </a:t>
            </a:r>
            <a:r>
              <a:rPr lang="en-US" dirty="0"/>
              <a:t>status I/O controller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mengembalikan</a:t>
            </a:r>
            <a:r>
              <a:rPr lang="en-US" dirty="0"/>
              <a:t> status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, CPU </a:t>
            </a:r>
            <a:r>
              <a:rPr lang="en-US" dirty="0" err="1"/>
              <a:t>meminta</a:t>
            </a:r>
            <a:r>
              <a:rPr lang="en-US" dirty="0"/>
              <a:t> transfer data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memperoleh</a:t>
            </a:r>
            <a:r>
              <a:rPr lang="en-US" dirty="0"/>
              <a:t> data </a:t>
            </a:r>
            <a:r>
              <a:rPr lang="en-US" dirty="0" err="1"/>
              <a:t>dari</a:t>
            </a:r>
            <a:r>
              <a:rPr lang="en-US" dirty="0"/>
              <a:t> device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/>
              <a:t>mentransfer</a:t>
            </a:r>
            <a:r>
              <a:rPr lang="en-US" dirty="0"/>
              <a:t> data </a:t>
            </a:r>
            <a:r>
              <a:rPr lang="en-US" dirty="0" err="1"/>
              <a:t>ke</a:t>
            </a:r>
            <a:r>
              <a:rPr lang="en-US" dirty="0"/>
              <a:t> CPU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02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7150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Transfer data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lepas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bus, </a:t>
            </a:r>
            <a:r>
              <a:rPr lang="en-US" b="1" dirty="0" err="1"/>
              <a:t>maka</a:t>
            </a:r>
            <a:r>
              <a:rPr lang="en-US" b="1" dirty="0"/>
              <a:t> </a:t>
            </a:r>
            <a:r>
              <a:rPr lang="en-US" b="1" dirty="0" err="1"/>
              <a:t>interaksi</a:t>
            </a:r>
            <a:r>
              <a:rPr lang="en-US" b="1" dirty="0"/>
              <a:t> CPU </a:t>
            </a:r>
            <a:r>
              <a:rPr lang="en-US" b="1" dirty="0" err="1" smtClean="0"/>
              <a:t>dan</a:t>
            </a:r>
            <a:r>
              <a:rPr lang="en-US" b="1" dirty="0"/>
              <a:t> </a:t>
            </a:r>
            <a:r>
              <a:rPr lang="en-US" b="1" dirty="0" err="1" smtClean="0"/>
              <a:t>modul</a:t>
            </a:r>
            <a:r>
              <a:rPr lang="en-US" b="1" dirty="0" smtClean="0"/>
              <a:t> </a:t>
            </a:r>
            <a:r>
              <a:rPr lang="en-US" b="1" dirty="0"/>
              <a:t>I/O </a:t>
            </a:r>
            <a:r>
              <a:rPr lang="en-US" b="1" dirty="0" err="1"/>
              <a:t>akan</a:t>
            </a:r>
            <a:r>
              <a:rPr lang="en-US" b="1" dirty="0"/>
              <a:t> </a:t>
            </a:r>
            <a:r>
              <a:rPr lang="en-US" b="1" dirty="0" err="1"/>
              <a:t>melibatkan</a:t>
            </a:r>
            <a:r>
              <a:rPr lang="en-US" b="1" dirty="0"/>
              <a:t> </a:t>
            </a:r>
            <a:r>
              <a:rPr lang="en-US" b="1" dirty="0" err="1"/>
              <a:t>kontrol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pewaktuan</a:t>
            </a:r>
            <a:r>
              <a:rPr lang="en-US" b="1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arbitrasi</a:t>
            </a:r>
            <a:r>
              <a:rPr lang="en-US" dirty="0"/>
              <a:t> bus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.</a:t>
            </a:r>
          </a:p>
          <a:p>
            <a:endParaRPr lang="nb-NO" dirty="0" smtClean="0"/>
          </a:p>
          <a:p>
            <a:pPr marL="0" indent="0">
              <a:buNone/>
            </a:pPr>
            <a:r>
              <a:rPr lang="nb-NO" dirty="0" smtClean="0"/>
              <a:t>Fungsi </a:t>
            </a:r>
            <a:r>
              <a:rPr lang="nb-NO" dirty="0"/>
              <a:t>komunikasi antara CPU dan modul I/O meliputi proses – proses berikut </a:t>
            </a:r>
            <a:r>
              <a:rPr lang="nb-NO" dirty="0" smtClean="0"/>
              <a:t>:</a:t>
            </a:r>
          </a:p>
          <a:p>
            <a:r>
              <a:rPr lang="en-US" b="1" i="1" dirty="0"/>
              <a:t>Command Decoding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CPU </a:t>
            </a:r>
            <a:r>
              <a:rPr lang="en-US" dirty="0" smtClean="0"/>
              <a:t>yang </a:t>
            </a:r>
            <a:r>
              <a:rPr lang="en-US" dirty="0" err="1" smtClean="0"/>
              <a:t>dikirimkan</a:t>
            </a:r>
            <a:r>
              <a:rPr lang="en-US" dirty="0" smtClean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bus </a:t>
            </a:r>
            <a:r>
              <a:rPr lang="en-US" dirty="0" err="1"/>
              <a:t>kontrol</a:t>
            </a:r>
            <a:r>
              <a:rPr lang="en-US" dirty="0"/>
              <a:t>. </a:t>
            </a:r>
            <a:r>
              <a:rPr lang="en-US" dirty="0" err="1"/>
              <a:t>Misalnya</a:t>
            </a:r>
            <a:r>
              <a:rPr lang="en-US" dirty="0"/>
              <a:t>,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smtClean="0"/>
              <a:t>disk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: Read sector, Scan record ID, Format disk.</a:t>
            </a:r>
          </a:p>
          <a:p>
            <a:r>
              <a:rPr lang="en-US" b="1" i="1" dirty="0" smtClean="0"/>
              <a:t>Data</a:t>
            </a:r>
            <a:r>
              <a:rPr lang="en-US" i="1" dirty="0"/>
              <a:t>, </a:t>
            </a:r>
            <a:r>
              <a:rPr lang="en-US" dirty="0" err="1"/>
              <a:t>pertukaran</a:t>
            </a:r>
            <a:r>
              <a:rPr lang="en-US" dirty="0"/>
              <a:t> data </a:t>
            </a:r>
            <a:r>
              <a:rPr lang="en-US" dirty="0" err="1"/>
              <a:t>antara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melalui</a:t>
            </a:r>
            <a:r>
              <a:rPr lang="en-US" dirty="0"/>
              <a:t> bus data.</a:t>
            </a:r>
          </a:p>
          <a:p>
            <a:r>
              <a:rPr lang="en-US" b="1" i="1" dirty="0" smtClean="0"/>
              <a:t>Status</a:t>
            </a:r>
            <a:r>
              <a:rPr lang="en-US" i="1" dirty="0" smtClean="0"/>
              <a:t> </a:t>
            </a:r>
            <a:r>
              <a:rPr lang="en-US" b="1" i="1" dirty="0"/>
              <a:t>Reporting</a:t>
            </a:r>
            <a:r>
              <a:rPr lang="en-US" i="1" dirty="0"/>
              <a:t>, </a:t>
            </a:r>
            <a:r>
              <a:rPr lang="en-US" dirty="0" err="1"/>
              <a:t>yaitu</a:t>
            </a:r>
            <a:r>
              <a:rPr lang="en-US" dirty="0"/>
              <a:t> </a:t>
            </a:r>
            <a:r>
              <a:rPr lang="en-US" dirty="0" err="1"/>
              <a:t>pelaporan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peripheral</a:t>
            </a:r>
            <a:r>
              <a:rPr lang="en-US" dirty="0"/>
              <a:t>,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berupa</a:t>
            </a:r>
            <a:r>
              <a:rPr lang="en-US" dirty="0"/>
              <a:t> status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i="1" dirty="0"/>
              <a:t>Busy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i="1" dirty="0"/>
              <a:t>Ready</a:t>
            </a:r>
            <a:r>
              <a:rPr lang="en-US" dirty="0"/>
              <a:t>. </a:t>
            </a:r>
            <a:r>
              <a:rPr lang="en-US" dirty="0" err="1"/>
              <a:t>Juga</a:t>
            </a:r>
            <a:r>
              <a:rPr lang="en-US" dirty="0"/>
              <a:t> status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(</a:t>
            </a:r>
            <a:r>
              <a:rPr lang="en-US" i="1" dirty="0"/>
              <a:t>error</a:t>
            </a:r>
            <a:r>
              <a:rPr lang="en-US" dirty="0"/>
              <a:t>).</a:t>
            </a:r>
          </a:p>
          <a:p>
            <a:r>
              <a:rPr lang="en-US" b="1" i="1" dirty="0" smtClean="0"/>
              <a:t>Address</a:t>
            </a:r>
            <a:r>
              <a:rPr lang="en-US" i="1" dirty="0" smtClean="0"/>
              <a:t> </a:t>
            </a:r>
            <a:r>
              <a:rPr lang="en-US" b="1" i="1" dirty="0"/>
              <a:t>Recognition</a:t>
            </a:r>
            <a:r>
              <a:rPr lang="en-US" i="1" dirty="0"/>
              <a:t>,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penyusun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dihubungi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dipanggil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yang </a:t>
            </a:r>
            <a:r>
              <a:rPr lang="en-US" dirty="0" err="1"/>
              <a:t>unik</a:t>
            </a:r>
            <a:r>
              <a:rPr lang="en-US" dirty="0"/>
              <a:t>, </a:t>
            </a:r>
            <a:r>
              <a:rPr lang="en-US" dirty="0" err="1"/>
              <a:t>begitu</a:t>
            </a:r>
            <a:r>
              <a:rPr lang="en-US" dirty="0"/>
              <a:t> pula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/>
              <a:t>peripheral,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r>
              <a:rPr lang="en-US" dirty="0" smtClean="0"/>
              <a:t>peripheral yang </a:t>
            </a:r>
            <a:r>
              <a:rPr lang="en-US" dirty="0" err="1"/>
              <a:t>dikontrolnya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2341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Data Buffering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i="1" dirty="0"/>
              <a:t>buffering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 smtClean="0"/>
              <a:t>mendapatkan</a:t>
            </a:r>
            <a:r>
              <a:rPr lang="en-US" dirty="0" smtClean="0"/>
              <a:t> </a:t>
            </a:r>
            <a:r>
              <a:rPr lang="en-US" dirty="0" err="1" smtClean="0"/>
              <a:t>penyesuaian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sehubungan</a:t>
            </a:r>
            <a:r>
              <a:rPr lang="en-US" dirty="0"/>
              <a:t> </a:t>
            </a:r>
            <a:r>
              <a:rPr lang="en-US" dirty="0" err="1"/>
              <a:t>perbedaan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 err="1"/>
              <a:t>pengolahan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CPU. </a:t>
            </a:r>
            <a:endParaRPr lang="en-US" dirty="0" smtClean="0"/>
          </a:p>
          <a:p>
            <a:r>
              <a:rPr lang="en-US" dirty="0" err="1" smtClean="0"/>
              <a:t>Umumnya</a:t>
            </a:r>
            <a:r>
              <a:rPr lang="en-US" dirty="0" smtClean="0"/>
              <a:t> </a:t>
            </a:r>
            <a:r>
              <a:rPr lang="en-US" dirty="0" err="1"/>
              <a:t>laju</a:t>
            </a:r>
            <a:r>
              <a:rPr lang="en-US" dirty="0"/>
              <a:t> transfer data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lambat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CPU </a:t>
            </a:r>
            <a:r>
              <a:rPr lang="en-US" dirty="0" err="1"/>
              <a:t>maupun</a:t>
            </a:r>
            <a:r>
              <a:rPr lang="en-US" dirty="0"/>
              <a:t> media </a:t>
            </a:r>
            <a:r>
              <a:rPr lang="en-US" dirty="0" err="1"/>
              <a:t>penyimpan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183515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Error Detection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Apabila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 smtClean="0"/>
              <a:t>terdapat</a:t>
            </a:r>
            <a:r>
              <a:rPr lang="en-US" dirty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</a:t>
            </a:r>
            <a:r>
              <a:rPr lang="en-US" dirty="0" err="1"/>
              <a:t>sehingga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dijalankan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melaporkan</a:t>
            </a:r>
            <a:r>
              <a:rPr lang="en-US" dirty="0"/>
              <a:t> </a:t>
            </a:r>
            <a:r>
              <a:rPr lang="en-US" dirty="0" err="1" smtClean="0"/>
              <a:t>kesalahan</a:t>
            </a:r>
            <a:r>
              <a:rPr lang="en-US" dirty="0"/>
              <a:t> </a:t>
            </a:r>
            <a:r>
              <a:rPr lang="en-US" dirty="0" err="1" smtClean="0"/>
              <a:t>tersebut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dirty="0" err="1"/>
              <a:t>informasi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peripheral printer </a:t>
            </a:r>
            <a:r>
              <a:rPr lang="en-US" dirty="0" err="1"/>
              <a:t>seperti</a:t>
            </a:r>
            <a:r>
              <a:rPr lang="en-US" dirty="0"/>
              <a:t>: </a:t>
            </a:r>
            <a:r>
              <a:rPr lang="en-US" dirty="0" err="1"/>
              <a:t>kertas</a:t>
            </a:r>
            <a:r>
              <a:rPr lang="en-US" dirty="0"/>
              <a:t> </a:t>
            </a:r>
            <a:r>
              <a:rPr lang="en-US" dirty="0" err="1"/>
              <a:t>tergulung</a:t>
            </a:r>
            <a:r>
              <a:rPr lang="en-US" dirty="0"/>
              <a:t>, </a:t>
            </a:r>
            <a:r>
              <a:rPr lang="en-US" dirty="0" err="1"/>
              <a:t>pinta</a:t>
            </a:r>
            <a:r>
              <a:rPr lang="en-US" dirty="0"/>
              <a:t> </a:t>
            </a:r>
            <a:r>
              <a:rPr lang="en-US" dirty="0" err="1"/>
              <a:t>habis</a:t>
            </a:r>
            <a:r>
              <a:rPr lang="en-US" dirty="0" smtClean="0"/>
              <a:t>,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/>
              <a:t>habis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lain – lain.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umum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deteksi</a:t>
            </a:r>
            <a:r>
              <a:rPr lang="en-US" dirty="0"/>
              <a:t> </a:t>
            </a:r>
            <a:r>
              <a:rPr lang="en-US" dirty="0" err="1"/>
              <a:t>kesalahan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penggunaan</a:t>
            </a:r>
            <a:r>
              <a:rPr lang="en-US" dirty="0"/>
              <a:t> </a:t>
            </a:r>
            <a:r>
              <a:rPr lang="en-US" dirty="0" smtClean="0"/>
              <a:t>bit </a:t>
            </a:r>
            <a:r>
              <a:rPr lang="en-US" dirty="0" err="1" smtClean="0"/>
              <a:t>paritas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478534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4" name="Rectangle 4"/>
          <p:cNvSpPr>
            <a:spLocks noChangeArrowheads="1"/>
          </p:cNvSpPr>
          <p:nvPr/>
        </p:nvSpPr>
        <p:spPr bwMode="auto">
          <a:xfrm>
            <a:off x="457200" y="1441075"/>
            <a:ext cx="8145463" cy="51728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 anchor="ctr">
            <a:spAutoFit/>
          </a:bodyPr>
          <a:lstStyle/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perintah</a:t>
            </a:r>
            <a:r>
              <a:rPr lang="en-US" dirty="0">
                <a:latin typeface="Arial Black" pitchFamily="34" charset="0"/>
              </a:rPr>
              <a:t> (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)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Menganalisa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mengeksekusinya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sinyal</a:t>
            </a:r>
            <a:r>
              <a:rPr lang="en-US" dirty="0">
                <a:latin typeface="Arial Black" pitchFamily="34" charset="0"/>
              </a:rPr>
              <a:t> status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tindakan</a:t>
            </a:r>
            <a:r>
              <a:rPr lang="en-US" dirty="0">
                <a:latin typeface="Arial Black" pitchFamily="34" charset="0"/>
              </a:rPr>
              <a:t> yang </a:t>
            </a:r>
            <a:r>
              <a:rPr lang="en-US" dirty="0" err="1">
                <a:latin typeface="Arial Black" pitchFamily="34" charset="0"/>
              </a:rPr>
              <a:t>tepat</a:t>
            </a:r>
            <a:r>
              <a:rPr lang="en-US" dirty="0">
                <a:latin typeface="Arial Black" pitchFamily="34" charset="0"/>
              </a:rPr>
              <a:t>/</a:t>
            </a:r>
            <a:r>
              <a:rPr lang="en-US" dirty="0" err="1">
                <a:latin typeface="Arial Black" pitchFamily="34" charset="0"/>
              </a:rPr>
              <a:t>sesuai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Mentransfer</a:t>
            </a:r>
            <a:r>
              <a:rPr lang="en-US" dirty="0">
                <a:latin typeface="Arial Black" pitchFamily="34" charset="0"/>
              </a:rPr>
              <a:t> data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serial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Mengubah</a:t>
            </a:r>
            <a:r>
              <a:rPr lang="en-US" dirty="0">
                <a:latin typeface="Arial Black" pitchFamily="34" charset="0"/>
              </a:rPr>
              <a:t> format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CPU/</a:t>
            </a:r>
            <a:r>
              <a:rPr lang="en-US" dirty="0" err="1">
                <a:latin typeface="Arial Black" pitchFamily="34" charset="0"/>
              </a:rPr>
              <a:t>memori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misalnya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paralel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</a:t>
            </a:r>
            <a:r>
              <a:rPr lang="en-US" dirty="0">
                <a:latin typeface="Arial Black" pitchFamily="34" charset="0"/>
              </a:rPr>
              <a:t> serial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Membangkitkan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 checking code</a:t>
            </a:r>
            <a:r>
              <a:rPr lang="en-US" dirty="0">
                <a:latin typeface="Arial Black" pitchFamily="34" charset="0"/>
              </a:rPr>
              <a:t> (</a:t>
            </a:r>
            <a:r>
              <a:rPr lang="en-US" i="1" dirty="0">
                <a:latin typeface="Arial Black" pitchFamily="34" charset="0"/>
              </a:rPr>
              <a:t>parity bit, CRCC </a:t>
            </a:r>
            <a:r>
              <a:rPr lang="en-US" dirty="0" err="1">
                <a:latin typeface="Arial Black" pitchFamily="34" charset="0"/>
              </a:rPr>
              <a:t>atau</a:t>
            </a:r>
            <a:r>
              <a:rPr lang="en-US" i="1" dirty="0">
                <a:latin typeface="Arial Black" pitchFamily="34" charset="0"/>
              </a:rPr>
              <a:t> ECC</a:t>
            </a:r>
            <a:r>
              <a:rPr lang="en-US" dirty="0">
                <a:latin typeface="Arial Black" pitchFamily="34" charset="0"/>
              </a:rPr>
              <a:t>) </a:t>
            </a:r>
            <a:r>
              <a:rPr lang="en-US" dirty="0" err="1">
                <a:latin typeface="Arial Black" pitchFamily="34" charset="0"/>
              </a:rPr>
              <a:t>selama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operasi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penulisan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Memeriksa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data yang </a:t>
            </a:r>
            <a:r>
              <a:rPr lang="en-US" dirty="0" err="1">
                <a:latin typeface="Arial Black" pitchFamily="34" charset="0"/>
              </a:rPr>
              <a:t>diterima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dari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device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Melakukan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pembatalan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Mencoba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kembali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semua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error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>
              <a:buFontTx/>
              <a:buAutoNum type="arabicPeriod"/>
            </a:pPr>
            <a:r>
              <a:rPr lang="en-US" dirty="0" err="1">
                <a:latin typeface="Arial Black" pitchFamily="34" charset="0"/>
              </a:rPr>
              <a:t>Melapor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CPU </a:t>
            </a:r>
            <a:r>
              <a:rPr lang="en-US" dirty="0" err="1">
                <a:latin typeface="Arial Black" pitchFamily="34" charset="0"/>
              </a:rPr>
              <a:t>pada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akhir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dirty="0" err="1">
                <a:latin typeface="Arial Black" pitchFamily="34" charset="0"/>
              </a:rPr>
              <a:t>eksekusi</a:t>
            </a:r>
            <a:r>
              <a:rPr lang="en-US" dirty="0">
                <a:latin typeface="Arial Black" pitchFamily="34" charset="0"/>
              </a:rPr>
              <a:t> </a:t>
            </a:r>
            <a:r>
              <a:rPr lang="en-US" i="1" dirty="0">
                <a:latin typeface="Arial Black" pitchFamily="34" charset="0"/>
              </a:rPr>
              <a:t>command</a:t>
            </a:r>
            <a:r>
              <a:rPr lang="en-US" dirty="0">
                <a:latin typeface="Arial Black" pitchFamily="34" charset="0"/>
              </a:rPr>
              <a:t>.</a:t>
            </a:r>
          </a:p>
          <a:p>
            <a:pPr marL="457200" indent="-457200" eaLnBrk="0" hangingPunct="0"/>
            <a:endParaRPr lang="en-US" sz="2400" dirty="0">
              <a:latin typeface="Arial Black" pitchFamily="34" charset="0"/>
            </a:endParaRPr>
          </a:p>
        </p:txBody>
      </p:sp>
      <p:sp>
        <p:nvSpPr>
          <p:cNvPr id="199685" name="Rectangle 5"/>
          <p:cNvSpPr>
            <a:spLocks noChangeArrowheads="1"/>
          </p:cNvSpPr>
          <p:nvPr/>
        </p:nvSpPr>
        <p:spPr bwMode="auto">
          <a:xfrm>
            <a:off x="914400" y="766405"/>
            <a:ext cx="7564613" cy="5561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pPr algn="ctr"/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Fungsi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 I/O</a:t>
            </a:r>
            <a:r>
              <a:rPr lang="en-US" sz="3000" i="1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controller - </a:t>
            </a:r>
            <a:r>
              <a:rPr lang="en-US" sz="3000" dirty="0" err="1">
                <a:solidFill>
                  <a:srgbClr val="0000FF"/>
                </a:solidFill>
                <a:latin typeface="Arial Black" pitchFamily="34" charset="0"/>
              </a:rPr>
              <a:t>keseluruhan</a:t>
            </a:r>
            <a:r>
              <a:rPr lang="en-US" sz="3000" dirty="0">
                <a:solidFill>
                  <a:srgbClr val="0000FF"/>
                </a:solidFill>
                <a:latin typeface="Arial Black" pitchFamily="34" charset="0"/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4287079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Diagram I/O Controller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, </a:t>
            </a:r>
            <a:r>
              <a:rPr lang="en-US" dirty="0" err="1" smtClean="0"/>
              <a:t>yaitu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data</a:t>
            </a:r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alamat</a:t>
            </a:r>
            <a:r>
              <a:rPr lang="en-US" dirty="0"/>
              <a:t> </a:t>
            </a:r>
            <a:endParaRPr lang="en-US" dirty="0" smtClean="0"/>
          </a:p>
          <a:p>
            <a:pPr marL="693738" indent="-339725">
              <a:buFont typeface="+mj-lt"/>
              <a:buAutoNum type="arabicPeriod"/>
            </a:pP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339725" indent="-339725">
              <a:buFont typeface="+mj-lt"/>
              <a:buAutoNum type="arabicPeriod"/>
            </a:pPr>
            <a:endParaRPr lang="en-US" dirty="0"/>
          </a:p>
          <a:p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terpenting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logika</a:t>
            </a:r>
            <a:r>
              <a:rPr lang="en-US" dirty="0"/>
              <a:t> I/O </a:t>
            </a:r>
            <a:r>
              <a:rPr lang="en-US" dirty="0" smtClean="0"/>
              <a:t>yang </a:t>
            </a:r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semua</a:t>
            </a:r>
            <a:r>
              <a:rPr lang="en-US" dirty="0" smtClean="0"/>
              <a:t> </a:t>
            </a:r>
            <a:r>
              <a:rPr lang="en-US" dirty="0" err="1"/>
              <a:t>peralatan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smtClean="0"/>
              <a:t>peripheral </a:t>
            </a:r>
            <a:r>
              <a:rPr lang="en-US" dirty="0" err="1" smtClean="0"/>
              <a:t>dimana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blok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pengaturan</a:t>
            </a:r>
            <a:r>
              <a:rPr lang="en-US" dirty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switching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blok</a:t>
            </a:r>
            <a:r>
              <a:rPr lang="en-US" dirty="0"/>
              <a:t> </a:t>
            </a:r>
            <a:r>
              <a:rPr lang="en-US" dirty="0" err="1"/>
              <a:t>ini</a:t>
            </a:r>
            <a:endParaRPr lang="en-US" dirty="0"/>
          </a:p>
        </p:txBody>
      </p:sp>
      <p:pic>
        <p:nvPicPr>
          <p:cNvPr id="4" name="Picture 4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66" t="13445" r="9837" b="23286"/>
          <a:stretch>
            <a:fillRect/>
          </a:stretch>
        </p:blipFill>
        <p:spPr bwMode="auto">
          <a:xfrm>
            <a:off x="4139381" y="1676400"/>
            <a:ext cx="4830694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6314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Teknik</a:t>
            </a:r>
            <a:r>
              <a:rPr lang="en-US" b="1" dirty="0"/>
              <a:t> </a:t>
            </a:r>
            <a:r>
              <a:rPr lang="en-US" b="1" dirty="0" smtClean="0"/>
              <a:t>INPUT/OUTPUT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I/O, </a:t>
            </a:r>
            <a:r>
              <a:rPr lang="en-US" dirty="0" err="1"/>
              <a:t>yaitu</a:t>
            </a:r>
            <a:r>
              <a:rPr lang="en-US" dirty="0"/>
              <a:t>: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Programmed I/O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interrupt </a:t>
            </a:r>
            <a:r>
              <a:rPr lang="en-US" i="1" dirty="0"/>
              <a:t>– </a:t>
            </a:r>
            <a:r>
              <a:rPr lang="en-US" i="1" dirty="0" smtClean="0"/>
              <a:t>driven </a:t>
            </a:r>
            <a:r>
              <a:rPr lang="en-US" dirty="0" smtClean="0"/>
              <a:t>I/O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DMA </a:t>
            </a:r>
            <a:r>
              <a:rPr lang="en-US" dirty="0"/>
              <a:t>(</a:t>
            </a:r>
            <a:r>
              <a:rPr lang="en-US" i="1" dirty="0"/>
              <a:t>Direct Memory Access</a:t>
            </a:r>
            <a:r>
              <a:rPr lang="en-US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31816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Programmed I/O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8768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CPU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I/O</a:t>
            </a:r>
          </a:p>
          <a:p>
            <a:pPr lvl="1"/>
            <a:r>
              <a:rPr lang="en-US" dirty="0"/>
              <a:t>Sensing status</a:t>
            </a:r>
          </a:p>
          <a:p>
            <a:pPr lvl="1"/>
            <a:r>
              <a:rPr lang="en-US" dirty="0"/>
              <a:t>Read/write commands</a:t>
            </a:r>
          </a:p>
          <a:p>
            <a:pPr lvl="1"/>
            <a:r>
              <a:rPr lang="en-US" dirty="0"/>
              <a:t>Transferring data</a:t>
            </a:r>
          </a:p>
          <a:p>
            <a:r>
              <a:rPr lang="en-US" dirty="0"/>
              <a:t>CPU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I/O controller </a:t>
            </a:r>
            <a:r>
              <a:rPr lang="en-US" dirty="0" err="1"/>
              <a:t>selesai</a:t>
            </a:r>
            <a:endParaRPr lang="en-US" dirty="0"/>
          </a:p>
          <a:p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CPU. </a:t>
            </a:r>
          </a:p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/>
              <a:t>proses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CPU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 smtClean="0"/>
              <a:t>lengkap</a:t>
            </a:r>
            <a:r>
              <a:rPr lang="en-US" dirty="0" smtClean="0"/>
              <a:t> </a:t>
            </a:r>
            <a:r>
              <a:rPr lang="en-US" dirty="0" err="1" smtClean="0"/>
              <a:t>dilaksanakan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Memboroskan</a:t>
            </a:r>
            <a:r>
              <a:rPr lang="en-US" dirty="0" smtClean="0"/>
              <a:t>/</a:t>
            </a:r>
            <a:r>
              <a:rPr lang="en-US" dirty="0" err="1" smtClean="0"/>
              <a:t>membuang</a:t>
            </a:r>
            <a:r>
              <a:rPr lang="en-US" dirty="0" smtClean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smtClean="0"/>
              <a:t>CPU.</a:t>
            </a:r>
          </a:p>
          <a:p>
            <a:r>
              <a:rPr lang="fi-FI" dirty="0"/>
              <a:t>Untuk melaksanakan perintah – perintah I/O, CPU akan mengeluarkan sebuah </a:t>
            </a:r>
            <a:r>
              <a:rPr lang="fi-FI" dirty="0" smtClean="0"/>
              <a:t>alamat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terspesifikasi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/>
              <a:t>I/O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 smtClean="0"/>
              <a:t>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50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/>
          <a:lstStyle/>
          <a:p>
            <a:r>
              <a:rPr lang="en-US" b="1" dirty="0" smtClean="0"/>
              <a:t>KLASIFIKASI I/O COMMAND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Terdapat</a:t>
            </a:r>
            <a:r>
              <a:rPr lang="en-US" b="1" dirty="0" smtClean="0"/>
              <a:t> </a:t>
            </a:r>
            <a:r>
              <a:rPr lang="en-US" b="1" dirty="0" err="1"/>
              <a:t>empat</a:t>
            </a:r>
            <a:r>
              <a:rPr lang="en-US" b="1" dirty="0"/>
              <a:t> </a:t>
            </a:r>
            <a:r>
              <a:rPr lang="en-US" b="1" dirty="0" err="1"/>
              <a:t>klasifikasi</a:t>
            </a:r>
            <a:r>
              <a:rPr lang="en-US" b="1" dirty="0"/>
              <a:t> </a:t>
            </a:r>
            <a:r>
              <a:rPr lang="en-US" b="1" dirty="0" err="1"/>
              <a:t>perintah</a:t>
            </a:r>
            <a:r>
              <a:rPr lang="en-US" b="1" dirty="0"/>
              <a:t> I/O, </a:t>
            </a:r>
            <a:r>
              <a:rPr lang="en-US" b="1" dirty="0" err="1"/>
              <a:t>yaitu</a:t>
            </a:r>
            <a:r>
              <a:rPr lang="en-US" b="1" dirty="0"/>
              <a:t>: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 smtClean="0"/>
              <a:t>control </a:t>
            </a:r>
          </a:p>
          <a:p>
            <a:pPr marL="339725" indent="0">
              <a:buNone/>
            </a:pPr>
            <a:r>
              <a:rPr lang="sv-SE" dirty="0" smtClean="0"/>
              <a:t>Perintah </a:t>
            </a:r>
            <a:r>
              <a:rPr lang="sv-SE" dirty="0"/>
              <a:t>ini </a:t>
            </a:r>
            <a:r>
              <a:rPr lang="sv-SE" dirty="0" smtClean="0"/>
              <a:t>digunakan </a:t>
            </a:r>
            <a:r>
              <a:rPr lang="sv-SE" dirty="0"/>
              <a:t>untuk mengaktivasi perangkat peripheral dan memberitahukan tugas </a:t>
            </a:r>
            <a:r>
              <a:rPr lang="sv-SE" dirty="0" smtClean="0"/>
              <a:t>yang </a:t>
            </a:r>
            <a:r>
              <a:rPr lang="en-US" dirty="0" err="1" smtClean="0"/>
              <a:t>diperintahkan</a:t>
            </a:r>
            <a:r>
              <a:rPr lang="en-US" dirty="0" smtClean="0"/>
              <a:t> </a:t>
            </a:r>
            <a:r>
              <a:rPr lang="en-US" dirty="0" err="1"/>
              <a:t>padanya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test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menguji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status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peripheralnya</a:t>
            </a:r>
            <a:r>
              <a:rPr lang="en-US" dirty="0"/>
              <a:t>. CPU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peripheralnya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keadaan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siap</a:t>
            </a:r>
            <a:r>
              <a:rPr lang="en-US" dirty="0" smtClean="0"/>
              <a:t> </a:t>
            </a:r>
            <a:r>
              <a:rPr lang="en-US" dirty="0" err="1" smtClean="0"/>
              <a:t>digunakan</a:t>
            </a:r>
            <a:r>
              <a:rPr lang="en-US" dirty="0"/>
              <a:t>,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– </a:t>
            </a:r>
            <a:r>
              <a:rPr lang="en-US" dirty="0" err="1"/>
              <a:t>operasi</a:t>
            </a:r>
            <a:r>
              <a:rPr lang="en-US" dirty="0"/>
              <a:t> I/O yang </a:t>
            </a:r>
            <a:r>
              <a:rPr lang="en-US" dirty="0" err="1"/>
              <a:t>dijalankan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 smtClean="0"/>
              <a:t>mendeteksi</a:t>
            </a:r>
            <a:r>
              <a:rPr lang="en-US" dirty="0" smtClean="0"/>
              <a:t> </a:t>
            </a:r>
            <a:r>
              <a:rPr lang="en-US" dirty="0" err="1" smtClean="0"/>
              <a:t>kesalahannya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read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menaruh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smtClean="0"/>
              <a:t>buffer internal</a:t>
            </a:r>
            <a:r>
              <a:rPr lang="en-US" dirty="0"/>
              <a:t>. Proses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paket</a:t>
            </a:r>
            <a:r>
              <a:rPr lang="en-US" dirty="0"/>
              <a:t> data </a:t>
            </a:r>
            <a:r>
              <a:rPr lang="en-US" dirty="0" err="1"/>
              <a:t>dikirim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data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sinkronisasi</a:t>
            </a:r>
            <a:r>
              <a:rPr lang="en-US" dirty="0"/>
              <a:t> </a:t>
            </a:r>
            <a:r>
              <a:rPr lang="en-US" dirty="0" smtClean="0"/>
              <a:t>data </a:t>
            </a:r>
            <a:r>
              <a:rPr lang="en-US" dirty="0" err="1" smtClean="0"/>
              <a:t>maupun</a:t>
            </a:r>
            <a:r>
              <a:rPr lang="en-US" dirty="0" smtClean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transfernya</a:t>
            </a:r>
            <a:r>
              <a:rPr lang="en-US" dirty="0"/>
              <a:t>.</a:t>
            </a:r>
          </a:p>
          <a:p>
            <a:r>
              <a:rPr lang="en-US" b="1" dirty="0" err="1" smtClean="0"/>
              <a:t>Perintah</a:t>
            </a:r>
            <a:r>
              <a:rPr lang="en-US" b="1" dirty="0" smtClean="0"/>
              <a:t> </a:t>
            </a:r>
            <a:r>
              <a:rPr lang="en-US" b="1" i="1" dirty="0"/>
              <a:t>write</a:t>
            </a:r>
            <a:r>
              <a:rPr lang="en-US" i="1" dirty="0" smtClean="0"/>
              <a:t>. </a:t>
            </a:r>
          </a:p>
          <a:p>
            <a:pPr marL="339725" indent="0">
              <a:buNone/>
            </a:pP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kebalikan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i="1" dirty="0"/>
              <a:t>read</a:t>
            </a:r>
            <a:r>
              <a:rPr lang="en-US" dirty="0"/>
              <a:t>. CPU </a:t>
            </a:r>
            <a:r>
              <a:rPr lang="en-US" dirty="0" err="1"/>
              <a:t>memerintahkan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mengambil</a:t>
            </a:r>
            <a:r>
              <a:rPr lang="en-US" dirty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bus </a:t>
            </a:r>
            <a:r>
              <a:rPr lang="en-US" dirty="0"/>
              <a:t>data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perangkat</a:t>
            </a:r>
            <a:r>
              <a:rPr lang="en-US" dirty="0"/>
              <a:t> peripheral </a:t>
            </a:r>
            <a:r>
              <a:rPr lang="en-US" dirty="0" err="1"/>
              <a:t>tujuan</a:t>
            </a:r>
            <a:r>
              <a:rPr lang="en-US" dirty="0"/>
              <a:t> data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463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>
              <a:buFontTx/>
              <a:buNone/>
              <a:defRPr/>
            </a:pP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: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smtClean="0"/>
              <a:t>CPU</a:t>
            </a:r>
            <a:endParaRPr lang="en-US" sz="2800" dirty="0"/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Memori</a:t>
            </a:r>
            <a:r>
              <a:rPr lang="en-US" sz="2800" dirty="0"/>
              <a:t> (primer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sekunder</a:t>
            </a:r>
            <a:r>
              <a:rPr lang="en-US" sz="2800" dirty="0"/>
              <a:t>)</a:t>
            </a:r>
          </a:p>
          <a:p>
            <a:pPr marL="1025525" indent="-457200">
              <a:buFont typeface="Wingdings" pitchFamily="2" charset="2"/>
              <a:buChar char="q"/>
              <a:defRPr/>
            </a:pPr>
            <a:r>
              <a:rPr lang="en-US" sz="2800" dirty="0" err="1"/>
              <a:t>Peralatan</a:t>
            </a:r>
            <a:r>
              <a:rPr lang="en-US" sz="2800" dirty="0"/>
              <a:t> </a:t>
            </a:r>
            <a:r>
              <a:rPr lang="en-US" sz="2800" dirty="0" err="1"/>
              <a:t>masukan</a:t>
            </a:r>
            <a:r>
              <a:rPr lang="en-US" sz="2800" dirty="0"/>
              <a:t>/</a:t>
            </a:r>
            <a:r>
              <a:rPr lang="en-US" sz="2800" dirty="0" err="1"/>
              <a:t>keluaran</a:t>
            </a:r>
            <a:r>
              <a:rPr lang="en-US" sz="2800" dirty="0"/>
              <a:t> (I/O devices) </a:t>
            </a:r>
            <a:r>
              <a:rPr lang="en-US" sz="2800" dirty="0" err="1" smtClean="0"/>
              <a:t>seperti</a:t>
            </a:r>
            <a:r>
              <a:rPr lang="en-US" sz="2800" dirty="0" smtClean="0"/>
              <a:t> printer</a:t>
            </a:r>
            <a:r>
              <a:rPr lang="en-US" sz="2800" dirty="0"/>
              <a:t>, monitor, keyboard, mouse, </a:t>
            </a:r>
            <a:r>
              <a:rPr lang="en-US" sz="2800" dirty="0" err="1"/>
              <a:t>dan</a:t>
            </a:r>
            <a:r>
              <a:rPr lang="en-US" sz="2800" dirty="0"/>
              <a:t> modem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2655888" y="762000"/>
            <a:ext cx="3579812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Sistem Komputer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err="1"/>
              <a:t>Teknik</a:t>
            </a:r>
            <a:r>
              <a:rPr lang="en-US" dirty="0"/>
              <a:t> interrupt – driven I/O </a:t>
            </a:r>
            <a:r>
              <a:rPr lang="en-US" dirty="0" err="1"/>
              <a:t>memungkinkan</a:t>
            </a:r>
            <a:r>
              <a:rPr lang="en-US" dirty="0"/>
              <a:t> proses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membuang</a:t>
            </a:r>
            <a:r>
              <a:rPr lang="en-US" dirty="0"/>
              <a:t> – </a:t>
            </a:r>
            <a:r>
              <a:rPr lang="en-US" dirty="0" err="1"/>
              <a:t>buang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.</a:t>
            </a:r>
          </a:p>
          <a:p>
            <a:r>
              <a:rPr lang="en-US" dirty="0" err="1"/>
              <a:t>Prosesnya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mengeluarkan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I/O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I/O, </a:t>
            </a:r>
            <a:r>
              <a:rPr lang="en-US" dirty="0" err="1" smtClean="0"/>
              <a:t>lalu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I/O </a:t>
            </a:r>
            <a:r>
              <a:rPr lang="en-US" dirty="0" err="1" smtClean="0"/>
              <a:t>dijalankan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eksekusi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–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lainnya</a:t>
            </a:r>
            <a:r>
              <a:rPr lang="en-US" dirty="0"/>
              <a:t>. </a:t>
            </a:r>
            <a:endParaRPr lang="en-US" dirty="0" smtClean="0"/>
          </a:p>
          <a:p>
            <a:pPr marL="796925" indent="-457200">
              <a:buFont typeface="+mj-lt"/>
              <a:buAutoNum type="arabicPeriod"/>
            </a:pPr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padanya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 smtClean="0"/>
              <a:t>interupsi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selesai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893711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 smtClean="0"/>
              <a:t>Terdapat </a:t>
            </a:r>
            <a:r>
              <a:rPr lang="fi-FI" dirty="0"/>
              <a:t>selangkah </a:t>
            </a:r>
            <a:r>
              <a:rPr lang="fi-FI" dirty="0" smtClean="0"/>
              <a:t>kemajuan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CPU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i="1" dirty="0"/>
              <a:t>multitasking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sekaligus</a:t>
            </a:r>
            <a:r>
              <a:rPr lang="en-US" dirty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tunggu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CPU.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60865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Cara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di </a:t>
            </a:r>
            <a:r>
              <a:rPr lang="en-US" dirty="0" err="1"/>
              <a:t>sisi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 smtClean="0"/>
              <a:t>adalah</a:t>
            </a:r>
            <a:r>
              <a:rPr lang="en-US" dirty="0" smtClean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I/O controller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, </a:t>
            </a:r>
            <a:r>
              <a:rPr lang="en-US" dirty="0" err="1" smtClean="0"/>
              <a:t>misal</a:t>
            </a:r>
            <a:r>
              <a:rPr lang="en-US" dirty="0" smtClean="0"/>
              <a:t> </a:t>
            </a:r>
            <a:r>
              <a:rPr lang="en-US" i="1" dirty="0" smtClean="0"/>
              <a:t>read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pembacaan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peripheral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meletakkan</a:t>
            </a:r>
            <a:r>
              <a:rPr lang="en-US" dirty="0" smtClean="0"/>
              <a:t> </a:t>
            </a:r>
            <a:r>
              <a:rPr lang="en-US" dirty="0" err="1" smtClean="0"/>
              <a:t>paket</a:t>
            </a:r>
            <a:r>
              <a:rPr lang="en-US" dirty="0" smtClean="0"/>
              <a:t> </a:t>
            </a:r>
            <a:r>
              <a:rPr lang="en-US" dirty="0"/>
              <a:t>data </a:t>
            </a:r>
            <a:r>
              <a:rPr lang="en-US" dirty="0" err="1"/>
              <a:t>ke</a:t>
            </a:r>
            <a:r>
              <a:rPr lang="en-US" dirty="0"/>
              <a:t> register data </a:t>
            </a:r>
            <a:r>
              <a:rPr lang="en-US" dirty="0"/>
              <a:t>I/O controller</a:t>
            </a:r>
            <a:r>
              <a:rPr lang="en-US" dirty="0" smtClean="0"/>
              <a:t>, </a:t>
            </a:r>
            <a:r>
              <a:rPr lang="en-US" dirty="0" err="1"/>
              <a:t>sementara</a:t>
            </a:r>
            <a:r>
              <a:rPr lang="en-US" dirty="0"/>
              <a:t> CPU </a:t>
            </a:r>
            <a:r>
              <a:rPr lang="en-US" dirty="0" err="1"/>
              <a:t>mengerjakan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lain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/>
              <a:t>I/O controller </a:t>
            </a:r>
            <a:r>
              <a:rPr lang="en-US" dirty="0" err="1" smtClean="0"/>
              <a:t>mengeluarkan</a:t>
            </a:r>
            <a:r>
              <a:rPr lang="en-US" dirty="0" smtClean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smtClean="0"/>
              <a:t>CPU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kontrol</a:t>
            </a:r>
            <a:r>
              <a:rPr lang="en-US" dirty="0"/>
              <a:t>.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CPU </a:t>
            </a:r>
            <a:r>
              <a:rPr lang="en-US" dirty="0" err="1"/>
              <a:t>meminta</a:t>
            </a:r>
            <a:r>
              <a:rPr lang="en-US" dirty="0"/>
              <a:t> data</a:t>
            </a:r>
            <a:r>
              <a:rPr lang="en-US" dirty="0" smtClean="0"/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/>
              <a:t>,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meletakkan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bus 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siap</a:t>
            </a:r>
            <a:r>
              <a:rPr lang="en-US" dirty="0"/>
              <a:t> </a:t>
            </a:r>
            <a:r>
              <a:rPr lang="en-US" dirty="0" err="1"/>
              <a:t>menerima</a:t>
            </a:r>
            <a:r>
              <a:rPr lang="en-US" dirty="0"/>
              <a:t> </a:t>
            </a:r>
            <a:r>
              <a:rPr lang="en-US" dirty="0" err="1"/>
              <a:t>perintah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925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892"/>
          <a:stretch>
            <a:fillRect/>
          </a:stretch>
        </p:blipFill>
        <p:spPr bwMode="auto">
          <a:xfrm>
            <a:off x="2362200" y="304800"/>
            <a:ext cx="4405312" cy="5865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6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Interrupt – Driven I/O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bermacam</a:t>
            </a:r>
            <a:r>
              <a:rPr lang="en-US" dirty="0"/>
              <a:t> </a:t>
            </a:r>
            <a:r>
              <a:rPr lang="en-US" dirty="0" err="1"/>
              <a:t>teknik</a:t>
            </a:r>
            <a:r>
              <a:rPr lang="en-US" dirty="0"/>
              <a:t> yang </a:t>
            </a:r>
            <a:r>
              <a:rPr lang="en-US" dirty="0" err="1"/>
              <a:t>digunakan</a:t>
            </a:r>
            <a:r>
              <a:rPr lang="en-US" dirty="0"/>
              <a:t> CPU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program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, </a:t>
            </a:r>
            <a:r>
              <a:rPr lang="en-US" dirty="0" err="1" smtClean="0"/>
              <a:t>diantaranya</a:t>
            </a:r>
            <a:r>
              <a:rPr lang="en-US" dirty="0" smtClean="0"/>
              <a:t> </a:t>
            </a:r>
            <a:r>
              <a:rPr lang="en-US" dirty="0"/>
              <a:t>: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Multiple Interrupt Lines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Software poll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/>
              <a:t>Daisy Chain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i="1" dirty="0" err="1"/>
              <a:t>Arbitrasi</a:t>
            </a:r>
            <a:r>
              <a:rPr lang="en-US" i="1" dirty="0"/>
              <a:t> bus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629121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Multiple Interrupt Lines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endParaRPr lang="en-US" dirty="0"/>
          </a:p>
          <a:p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prioritas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menginterupsi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yg</a:t>
            </a:r>
            <a:r>
              <a:rPr lang="en-US" dirty="0"/>
              <a:t> </a:t>
            </a:r>
            <a:r>
              <a:rPr lang="en-US" dirty="0" err="1"/>
              <a:t>prioritasnya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rendah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7848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Software poll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err="1"/>
              <a:t>A</a:t>
            </a:r>
            <a:r>
              <a:rPr lang="en-US" dirty="0" err="1" smtClean="0"/>
              <a:t>pabila</a:t>
            </a:r>
            <a:r>
              <a:rPr lang="en-US" dirty="0" smtClean="0"/>
              <a:t> CPU </a:t>
            </a:r>
            <a:r>
              <a:rPr lang="en-US" dirty="0" err="1" smtClean="0"/>
              <a:t>mengetahui</a:t>
            </a:r>
            <a:r>
              <a:rPr lang="en-US" dirty="0" smtClean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menuju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routine </a:t>
            </a:r>
            <a:r>
              <a:rPr lang="en-US" dirty="0" err="1"/>
              <a:t>layanan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tugasnya</a:t>
            </a:r>
            <a:r>
              <a:rPr lang="en-US" dirty="0" smtClean="0"/>
              <a:t> </a:t>
            </a:r>
            <a:r>
              <a:rPr lang="en-US" dirty="0" err="1"/>
              <a:t>melakukan</a:t>
            </a:r>
            <a:r>
              <a:rPr lang="en-US" dirty="0"/>
              <a:t> poll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  <a:p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i="1" dirty="0"/>
              <a:t>software poll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memerlukan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lama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 smtClean="0"/>
              <a:t>mengidentifikasi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3889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/>
              <a:t>Daisy Chain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tersambung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saluran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CPU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melingkar</a:t>
            </a:r>
            <a:r>
              <a:rPr lang="en-US" dirty="0"/>
              <a:t> (</a:t>
            </a:r>
            <a:r>
              <a:rPr lang="en-US" i="1" dirty="0"/>
              <a:t>chain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err="1" smtClean="0"/>
              <a:t>Apabila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permintaan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sinyal</a:t>
            </a:r>
            <a:r>
              <a:rPr lang="en-US" dirty="0"/>
              <a:t> </a:t>
            </a:r>
            <a:r>
              <a:rPr lang="en-US" i="1" dirty="0"/>
              <a:t>acknowledge </a:t>
            </a:r>
            <a:r>
              <a:rPr lang="en-US" dirty="0"/>
              <a:t>yang </a:t>
            </a:r>
            <a:r>
              <a:rPr lang="en-US" dirty="0" err="1"/>
              <a:t>berjalan</a:t>
            </a:r>
            <a:r>
              <a:rPr lang="en-US" dirty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saluran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sampai</a:t>
            </a:r>
            <a:r>
              <a:rPr lang="en-US" dirty="0"/>
              <a:t> </a:t>
            </a:r>
            <a:r>
              <a:rPr lang="en-US" dirty="0" err="1"/>
              <a:t>menjumpai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mengirimkan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2903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Arbitrasi</a:t>
            </a:r>
            <a:r>
              <a:rPr lang="en-US" b="1" i="1" dirty="0"/>
              <a:t> bus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err="1"/>
              <a:t>berikutnya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i="1" dirty="0" err="1"/>
              <a:t>arbitrasi</a:t>
            </a:r>
            <a:r>
              <a:rPr lang="en-US" i="1" dirty="0"/>
              <a:t> bus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metode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, </a:t>
            </a:r>
            <a:r>
              <a:rPr lang="en-US" dirty="0" err="1"/>
              <a:t>pertama</a:t>
            </a:r>
            <a:r>
              <a:rPr lang="en-US" dirty="0"/>
              <a:t> – tama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smtClean="0"/>
              <a:t>I/O </a:t>
            </a:r>
            <a:r>
              <a:rPr lang="sv-SE" dirty="0" smtClean="0"/>
              <a:t>memperoleh </a:t>
            </a:r>
            <a:r>
              <a:rPr lang="sv-SE" dirty="0"/>
              <a:t>kontrol bus sebelum modul ini menggunakan saluran permintaan interupsi. </a:t>
            </a:r>
            <a:endParaRPr lang="sv-SE" dirty="0" smtClean="0"/>
          </a:p>
          <a:p>
            <a:r>
              <a:rPr lang="sv-SE" dirty="0" smtClean="0"/>
              <a:t>Dengan </a:t>
            </a:r>
            <a:r>
              <a:rPr lang="en-US" dirty="0" err="1" smtClean="0"/>
              <a:t>demikian</a:t>
            </a:r>
            <a:r>
              <a:rPr lang="en-US" dirty="0" smtClean="0"/>
              <a:t> </a:t>
            </a:r>
            <a:r>
              <a:rPr lang="en-US" dirty="0" err="1"/>
              <a:t>hanya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interupsi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4187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Teknik</a:t>
            </a:r>
            <a:r>
              <a:rPr lang="en-US" dirty="0"/>
              <a:t> </a:t>
            </a:r>
            <a:r>
              <a:rPr lang="en-US" dirty="0" smtClean="0"/>
              <a:t>programmed I/O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/>
              <a:t>Interrupt-Driven </a:t>
            </a:r>
            <a:r>
              <a:rPr lang="en-US" dirty="0" smtClean="0"/>
              <a:t>I/O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/>
              <a:t>kelemahan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proses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masih</a:t>
            </a:r>
            <a:r>
              <a:rPr lang="en-US" dirty="0"/>
              <a:t> </a:t>
            </a:r>
            <a:r>
              <a:rPr lang="en-US" dirty="0" err="1"/>
              <a:t>melibatkan</a:t>
            </a:r>
            <a:r>
              <a:rPr lang="en-US" dirty="0"/>
              <a:t> CPU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langsung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berimplikasi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: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transfer I/O yang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kecepatan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CPU.</a:t>
            </a:r>
          </a:p>
          <a:p>
            <a:pPr marL="796925" indent="-457200" defTabSz="973138">
              <a:buFont typeface="+mj-lt"/>
              <a:buAutoNum type="arabicPeriod"/>
            </a:pP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/>
              <a:t>CPU </a:t>
            </a:r>
            <a:r>
              <a:rPr lang="en-US" dirty="0" err="1"/>
              <a:t>terganggu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interupsi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079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Content Placeholder 1"/>
          <p:cNvSpPr>
            <a:spLocks noGrp="1"/>
          </p:cNvSpPr>
          <p:nvPr>
            <p:ph/>
          </p:nvPr>
        </p:nvSpPr>
        <p:spPr>
          <a:xfrm>
            <a:off x="457200" y="1752600"/>
            <a:ext cx="8229600" cy="3810000"/>
          </a:xfrm>
        </p:spPr>
        <p:txBody>
          <a:bodyPr/>
          <a:lstStyle/>
          <a:p>
            <a:r>
              <a:rPr lang="en-US" sz="2800" smtClean="0"/>
              <a:t>Merupakan peralatan antarmuka (interface) bagi sistem bus atau switch sentral dan mengontrol satu atau lebih perangkat peripheral.</a:t>
            </a:r>
          </a:p>
          <a:p>
            <a:endParaRPr lang="en-US" sz="2800" smtClean="0"/>
          </a:p>
          <a:p>
            <a:r>
              <a:rPr lang="en-US" sz="2800" smtClean="0"/>
              <a:t>Tidak hanya sekedar modul penghubung, tetapi </a:t>
            </a:r>
            <a:r>
              <a:rPr lang="it-IT" sz="2800" smtClean="0"/>
              <a:t>sebuah piranti yang berisi logika dalam </a:t>
            </a:r>
            <a:r>
              <a:rPr lang="en-US" sz="2800" smtClean="0"/>
              <a:t>melakukan fungsi komunikasi antara peripheral dan bus komputer</a:t>
            </a:r>
          </a:p>
        </p:txBody>
      </p:sp>
      <p:sp>
        <p:nvSpPr>
          <p:cNvPr id="4099" name="Rectangle 2"/>
          <p:cNvSpPr>
            <a:spLocks noChangeArrowheads="1"/>
          </p:cNvSpPr>
          <p:nvPr/>
        </p:nvSpPr>
        <p:spPr bwMode="auto">
          <a:xfrm>
            <a:off x="3429000" y="838200"/>
            <a:ext cx="20510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200" b="1"/>
              <a:t>Modul I/O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Direct Memory Access (DMA)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Dibutuhkan</a:t>
            </a:r>
            <a:r>
              <a:rPr lang="en-US" dirty="0" smtClean="0"/>
              <a:t> DMA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hal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smtClean="0"/>
              <a:t>DMA: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mendelegasikan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I/O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smtClean="0"/>
              <a:t>DMA 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smtClean="0"/>
              <a:t>CPU </a:t>
            </a: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terlibat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proses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memberikan</a:t>
            </a:r>
            <a:r>
              <a:rPr lang="en-US" dirty="0"/>
              <a:t> </a:t>
            </a:r>
            <a:r>
              <a:rPr lang="en-US" dirty="0" err="1"/>
              <a:t>instruksi</a:t>
            </a:r>
            <a:r>
              <a:rPr lang="en-US" dirty="0"/>
              <a:t> </a:t>
            </a:r>
            <a:r>
              <a:rPr lang="en-US" dirty="0" err="1"/>
              <a:t>lengkap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DMA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akhir</a:t>
            </a:r>
            <a:r>
              <a:rPr lang="en-US" dirty="0" smtClean="0"/>
              <a:t> proses </a:t>
            </a:r>
            <a:r>
              <a:rPr lang="en-US" dirty="0" err="1"/>
              <a:t>saja</a:t>
            </a:r>
            <a:r>
              <a:rPr lang="en-US" dirty="0"/>
              <a:t>. </a:t>
            </a:r>
            <a:endParaRPr lang="en-US" dirty="0" smtClean="0"/>
          </a:p>
          <a:p>
            <a:pPr marL="854075" indent="-514350">
              <a:buFont typeface="+mj-lt"/>
              <a:buAutoNum type="arabicPeriod"/>
            </a:pPr>
            <a:endParaRPr lang="en-US" dirty="0" smtClean="0"/>
          </a:p>
          <a:p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demikian</a:t>
            </a:r>
            <a:r>
              <a:rPr lang="en-US" dirty="0"/>
              <a:t> CPU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proses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banyak</a:t>
            </a:r>
            <a:r>
              <a:rPr lang="en-US" dirty="0"/>
              <a:t> </a:t>
            </a:r>
            <a:r>
              <a:rPr lang="en-US" dirty="0" err="1" smtClean="0"/>
              <a:t>terganggu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/>
              <a:t>interupsi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613106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600200"/>
            <a:ext cx="8229600" cy="4343400"/>
          </a:xfrm>
          <a:solidFill>
            <a:schemeClr val="bg1"/>
          </a:solidFill>
        </p:spPr>
        <p:txBody>
          <a:bodyPr/>
          <a:lstStyle/>
          <a:p>
            <a:pPr marL="349250" indent="-349250" eaLnBrk="1" hangingPunct="1">
              <a:lnSpc>
                <a:spcPct val="90000"/>
              </a:lnSpc>
              <a:buFontTx/>
              <a:buAutoNum type="arabicPeriod"/>
            </a:pPr>
            <a:r>
              <a:rPr lang="id-ID" sz="2400" dirty="0" smtClean="0"/>
              <a:t>Pada saat CPU ingin membaca atau menulis blok data, CPU m</a:t>
            </a:r>
            <a:r>
              <a:rPr lang="en-US" sz="2400" dirty="0" smtClean="0"/>
              <a:t>e</a:t>
            </a:r>
            <a:r>
              <a:rPr lang="id-ID" sz="2400" dirty="0" smtClean="0"/>
              <a:t>ngeluarkan perintah kemodul DMA dengan mengirimkan informasi berikut :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Read atau write yang </a:t>
            </a:r>
            <a:r>
              <a:rPr lang="id-ID" sz="2400" dirty="0" smtClean="0"/>
              <a:t>diminta</a:t>
            </a:r>
            <a:endParaRPr lang="id-ID" sz="2400" dirty="0" smtClean="0"/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Alamat perangkat I/O yang di libatkan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Lokasi awal dalam memori untuk membaca atau menulis</a:t>
            </a:r>
          </a:p>
          <a:p>
            <a:pPr marL="806450" lvl="3" indent="-349250" eaLnBrk="1" hangingPunct="1">
              <a:lnSpc>
                <a:spcPct val="90000"/>
              </a:lnSpc>
              <a:buFont typeface="Wingdings" pitchFamily="2" charset="2"/>
              <a:buChar char="§"/>
            </a:pPr>
            <a:r>
              <a:rPr lang="id-ID" sz="2400" dirty="0" smtClean="0"/>
              <a:t>jumlah word yang akan di baca atau di tulis</a:t>
            </a:r>
            <a:endParaRPr lang="en-US" sz="2400" dirty="0" smtClean="0"/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Kemudian CPU melanjutkan pekerjaan lainnya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r>
              <a:rPr lang="id-ID" sz="2400" dirty="0" smtClean="0"/>
              <a:t>CPU telah mendelegasikan kepada modul DMA, dan modul ini akan menjalankan tugasnya.</a:t>
            </a:r>
          </a:p>
          <a:p>
            <a:pPr marL="349250" indent="-349250" eaLnBrk="1" hangingPunct="1">
              <a:lnSpc>
                <a:spcPct val="80000"/>
              </a:lnSpc>
              <a:buFontTx/>
              <a:buAutoNum type="arabicPeriod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4579" name="Rectangle 2"/>
          <p:cNvSpPr>
            <a:spLocks noChangeArrowheads="1"/>
          </p:cNvSpPr>
          <p:nvPr/>
        </p:nvSpPr>
        <p:spPr bwMode="auto">
          <a:xfrm>
            <a:off x="3810000" y="521110"/>
            <a:ext cx="399718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 b="1" dirty="0" smtClean="0"/>
              <a:t>DETAIL </a:t>
            </a:r>
            <a:r>
              <a:rPr lang="en-US" sz="2800" b="1" dirty="0" err="1" smtClean="0"/>
              <a:t>Prinsip</a:t>
            </a:r>
            <a:r>
              <a:rPr lang="en-US" sz="2800" b="1" dirty="0" smtClean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</a:p>
        </p:txBody>
      </p:sp>
    </p:spTree>
    <p:extLst>
      <p:ext uri="{BB962C8B-B14F-4D97-AF65-F5344CB8AC3E}">
        <p14:creationId xmlns:p14="http://schemas.microsoft.com/office/powerpoint/2010/main" val="12224547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 l="2435" r="5679"/>
          <a:stretch>
            <a:fillRect/>
          </a:stretch>
        </p:blipFill>
        <p:spPr bwMode="auto">
          <a:xfrm>
            <a:off x="5562600" y="1219200"/>
            <a:ext cx="320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447800"/>
            <a:ext cx="4800600" cy="4343400"/>
          </a:xfrm>
          <a:solidFill>
            <a:schemeClr val="bg1"/>
          </a:solidFill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Modul DMA memindahkan seluruh blok data, word per</a:t>
            </a:r>
            <a:r>
              <a:rPr lang="en-US" sz="2400" dirty="0" smtClean="0"/>
              <a:t>-</a:t>
            </a:r>
            <a:r>
              <a:rPr lang="id-ID" sz="2400" dirty="0" smtClean="0"/>
              <a:t>word secara langsung ke memori atau dari memori tanpa  harus melalui CPU. 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id-ID" sz="2400" dirty="0" smtClean="0"/>
              <a:t>Keti</a:t>
            </a:r>
            <a:r>
              <a:rPr lang="en-US" sz="2400" dirty="0" smtClean="0"/>
              <a:t>k</a:t>
            </a:r>
            <a:r>
              <a:rPr lang="id-ID" sz="2400" dirty="0" smtClean="0"/>
              <a:t>a pemindahan ini selesai modul DMA akan mengirimkan signal interrupt ke CPU sehingga CPU hanya akan dilibatkan pada awal dan akhir saja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r>
              <a:rPr lang="fi-FI" sz="2400" dirty="0" smtClean="0"/>
              <a:t>CPU dapat menjalankan proses lainnya tanpa </a:t>
            </a:r>
            <a:r>
              <a:rPr lang="en-US" sz="2400" dirty="0" err="1" smtClean="0"/>
              <a:t>banyak</a:t>
            </a:r>
            <a:r>
              <a:rPr lang="en-US" sz="2400" dirty="0" smtClean="0"/>
              <a:t> </a:t>
            </a:r>
            <a:r>
              <a:rPr lang="en-US" sz="2400" dirty="0" err="1" smtClean="0"/>
              <a:t>terganggu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interupsi</a:t>
            </a:r>
            <a:endParaRPr lang="en-US" sz="2400" dirty="0" smtClean="0"/>
          </a:p>
          <a:p>
            <a:pPr marL="457200" indent="-457200" eaLnBrk="1" hangingPunct="1">
              <a:lnSpc>
                <a:spcPct val="80000"/>
              </a:lnSpc>
              <a:buFontTx/>
              <a:buAutoNum type="arabicPeriod" startAt="4"/>
            </a:pPr>
            <a:endParaRPr lang="en-US" sz="2400" dirty="0" smtClean="0"/>
          </a:p>
          <a:p>
            <a:pPr marL="460375" lvl="1" indent="-460375" eaLnBrk="1" hangingPunct="1">
              <a:lnSpc>
                <a:spcPct val="90000"/>
              </a:lnSpc>
              <a:buFont typeface="Wingdings" pitchFamily="2" charset="2"/>
              <a:buChar char="§"/>
            </a:pPr>
            <a:endParaRPr lang="en-US" sz="2400" dirty="0" smtClean="0"/>
          </a:p>
        </p:txBody>
      </p:sp>
      <p:sp>
        <p:nvSpPr>
          <p:cNvPr id="25604" name="Rectangle 3"/>
          <p:cNvSpPr>
            <a:spLocks noChangeArrowheads="1"/>
          </p:cNvSpPr>
          <p:nvPr/>
        </p:nvSpPr>
        <p:spPr bwMode="auto">
          <a:xfrm>
            <a:off x="5791200" y="5486400"/>
            <a:ext cx="29924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Blok diagram modul DMA</a:t>
            </a:r>
          </a:p>
        </p:txBody>
      </p:sp>
      <p:sp>
        <p:nvSpPr>
          <p:cNvPr id="25605" name="Rectangle 2"/>
          <p:cNvSpPr>
            <a:spLocks noChangeArrowheads="1"/>
          </p:cNvSpPr>
          <p:nvPr/>
        </p:nvSpPr>
        <p:spPr bwMode="auto">
          <a:xfrm>
            <a:off x="3581400" y="366959"/>
            <a:ext cx="5035409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2800" b="1" dirty="0"/>
              <a:t>DETAIL </a:t>
            </a:r>
            <a:r>
              <a:rPr lang="en-US" sz="2800" b="1" dirty="0" err="1"/>
              <a:t>Prinsip</a:t>
            </a:r>
            <a:r>
              <a:rPr lang="en-US" sz="2800" b="1" dirty="0"/>
              <a:t> </a:t>
            </a:r>
            <a:r>
              <a:rPr lang="en-US" sz="2800" b="1" dirty="0" err="1"/>
              <a:t>Kerja</a:t>
            </a:r>
            <a:r>
              <a:rPr lang="en-US" sz="2800" b="1" dirty="0"/>
              <a:t> DMA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7868767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/>
              <a:t>DMA </a:t>
            </a:r>
            <a:r>
              <a:rPr lang="en-GB" b="1" dirty="0" smtClean="0"/>
              <a:t>Transfer Cycle </a:t>
            </a:r>
            <a:r>
              <a:rPr lang="en-GB" b="1" dirty="0"/>
              <a:t>Stealing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>
            <a:noAutofit/>
          </a:bodyPr>
          <a:lstStyle/>
          <a:p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melaksanakan</a:t>
            </a:r>
            <a:r>
              <a:rPr lang="en-US" sz="2800" dirty="0"/>
              <a:t> transfer data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mandiri</a:t>
            </a:r>
            <a:r>
              <a:rPr lang="en-US" sz="2800" dirty="0"/>
              <a:t>, DMA </a:t>
            </a:r>
            <a:r>
              <a:rPr lang="en-US" sz="2800" dirty="0" err="1"/>
              <a:t>memerlukan</a:t>
            </a:r>
            <a:r>
              <a:rPr lang="en-US" sz="2800" dirty="0"/>
              <a:t> </a:t>
            </a:r>
            <a:r>
              <a:rPr lang="en-US" sz="2800" dirty="0" err="1" smtClean="0"/>
              <a:t>pengambilalihan</a:t>
            </a:r>
            <a:r>
              <a:rPr lang="en-US" sz="2800" dirty="0"/>
              <a:t> </a:t>
            </a:r>
            <a:r>
              <a:rPr lang="en-US" sz="2800" dirty="0" err="1" smtClean="0"/>
              <a:t>kontrol</a:t>
            </a:r>
            <a:r>
              <a:rPr lang="en-US" sz="2800" dirty="0" smtClean="0"/>
              <a:t> </a:t>
            </a:r>
            <a:r>
              <a:rPr lang="en-US" sz="2800" dirty="0"/>
              <a:t>bus </a:t>
            </a:r>
            <a:r>
              <a:rPr lang="en-US" sz="2800" dirty="0" err="1"/>
              <a:t>dari</a:t>
            </a:r>
            <a:r>
              <a:rPr lang="en-US" sz="2800" dirty="0"/>
              <a:t> CPU. </a:t>
            </a:r>
            <a:endParaRPr lang="en-US" sz="2800" dirty="0" smtClean="0"/>
          </a:p>
          <a:p>
            <a:r>
              <a:rPr lang="en-US" sz="2800" dirty="0" smtClean="0"/>
              <a:t>DMA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</a:t>
            </a:r>
            <a:r>
              <a:rPr lang="en-US" sz="2800" dirty="0" smtClean="0"/>
              <a:t> bus </a:t>
            </a:r>
            <a:r>
              <a:rPr lang="en-US" sz="2800" dirty="0" err="1" smtClean="0"/>
              <a:t>bila</a:t>
            </a:r>
            <a:r>
              <a:rPr lang="en-US" sz="2800" dirty="0" smtClean="0"/>
              <a:t> CPU </a:t>
            </a:r>
            <a:r>
              <a:rPr lang="en-US" sz="2800" dirty="0" err="1" smtClean="0"/>
              <a:t>tidak</a:t>
            </a:r>
            <a:r>
              <a:rPr lang="en-US" sz="2800" dirty="0" smtClean="0"/>
              <a:t> </a:t>
            </a:r>
            <a:r>
              <a:rPr lang="en-US" sz="2800" dirty="0" err="1" smtClean="0"/>
              <a:t>menggunakannya</a:t>
            </a:r>
            <a:r>
              <a:rPr lang="en-US" sz="2800" dirty="0" smtClean="0"/>
              <a:t> </a:t>
            </a:r>
            <a:r>
              <a:rPr lang="en-US" sz="2800" dirty="0" err="1" smtClean="0"/>
              <a:t>atau</a:t>
            </a:r>
            <a:r>
              <a:rPr lang="en-US" sz="2800" dirty="0" smtClean="0"/>
              <a:t> DMA </a:t>
            </a:r>
            <a:r>
              <a:rPr lang="en-US" sz="2800" dirty="0" err="1" smtClean="0"/>
              <a:t>memaksa</a:t>
            </a:r>
            <a:r>
              <a:rPr lang="en-US" sz="2800" dirty="0" smtClean="0"/>
              <a:t> CPU </a:t>
            </a:r>
            <a:r>
              <a:rPr lang="en-US" sz="2800" dirty="0" err="1" smtClean="0"/>
              <a:t>untuk</a:t>
            </a:r>
            <a:r>
              <a:rPr lang="en-US" sz="2800" dirty="0" smtClean="0"/>
              <a:t> </a:t>
            </a:r>
            <a:r>
              <a:rPr lang="en-US" sz="2800" dirty="0" err="1" smtClean="0"/>
              <a:t>menghentikan</a:t>
            </a:r>
            <a:r>
              <a:rPr lang="en-US" sz="2800" dirty="0" smtClean="0"/>
              <a:t> </a:t>
            </a:r>
            <a:r>
              <a:rPr lang="en-US" sz="2800" dirty="0" err="1" smtClean="0"/>
              <a:t>sementara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penggunaan</a:t>
            </a:r>
            <a:r>
              <a:rPr lang="en-US" sz="2800" dirty="0" smtClean="0"/>
              <a:t> bus. </a:t>
            </a:r>
          </a:p>
          <a:p>
            <a:r>
              <a:rPr lang="en-US" sz="2800" dirty="0" err="1" smtClean="0"/>
              <a:t>Teknik</a:t>
            </a:r>
            <a:r>
              <a:rPr lang="en-US" sz="2800" dirty="0" smtClean="0"/>
              <a:t> </a:t>
            </a:r>
            <a:r>
              <a:rPr lang="en-US" sz="2800" dirty="0"/>
              <a:t>cycle-stealing, </a:t>
            </a:r>
            <a:r>
              <a:rPr lang="en-US" sz="2800" dirty="0" err="1"/>
              <a:t>modul</a:t>
            </a:r>
            <a:r>
              <a:rPr lang="en-US" sz="2800" dirty="0"/>
              <a:t> DMA </a:t>
            </a:r>
            <a:r>
              <a:rPr lang="en-US" sz="2800" dirty="0" err="1"/>
              <a:t>mengambil</a:t>
            </a:r>
            <a:r>
              <a:rPr lang="en-US" sz="2800" dirty="0"/>
              <a:t> </a:t>
            </a:r>
            <a:r>
              <a:rPr lang="en-US" sz="2800" dirty="0" err="1"/>
              <a:t>alih</a:t>
            </a:r>
            <a:r>
              <a:rPr lang="en-US" sz="2800" dirty="0"/>
              <a:t> </a:t>
            </a:r>
            <a:r>
              <a:rPr lang="en-US" sz="2800" dirty="0" err="1"/>
              <a:t>siklus</a:t>
            </a:r>
            <a:r>
              <a:rPr lang="en-US" sz="2800" dirty="0"/>
              <a:t> </a:t>
            </a:r>
            <a:r>
              <a:rPr lang="en-US" sz="2800" dirty="0" smtClean="0"/>
              <a:t>bus </a:t>
            </a:r>
            <a:r>
              <a:rPr lang="en-US" sz="2800" dirty="0" err="1" smtClean="0"/>
              <a:t>dimana</a:t>
            </a:r>
            <a:r>
              <a:rPr lang="en-US" sz="2800" dirty="0" smtClean="0"/>
              <a:t> </a:t>
            </a:r>
            <a:r>
              <a:rPr lang="en-US" sz="2800" dirty="0" err="1" smtClean="0"/>
              <a:t>penghentian</a:t>
            </a:r>
            <a:r>
              <a:rPr lang="en-US" sz="2800" dirty="0" smtClean="0"/>
              <a:t> </a:t>
            </a:r>
            <a:r>
              <a:rPr lang="en-US" sz="2800" dirty="0" err="1"/>
              <a:t>sementara</a:t>
            </a:r>
            <a:r>
              <a:rPr lang="en-US" sz="2800" dirty="0"/>
              <a:t> </a:t>
            </a:r>
            <a:r>
              <a:rPr lang="en-US" sz="2800" dirty="0" err="1"/>
              <a:t>penggunaan</a:t>
            </a:r>
            <a:r>
              <a:rPr lang="en-US" sz="2800" dirty="0"/>
              <a:t> bus </a:t>
            </a:r>
            <a:r>
              <a:rPr lang="en-US" sz="2800" dirty="0" err="1"/>
              <a:t>bukanlah</a:t>
            </a:r>
            <a:r>
              <a:rPr lang="en-US" sz="2800" dirty="0"/>
              <a:t> </a:t>
            </a:r>
            <a:r>
              <a:rPr lang="en-US" sz="2800" dirty="0" err="1"/>
              <a:t>bentuk</a:t>
            </a:r>
            <a:r>
              <a:rPr lang="en-US" sz="2800" dirty="0"/>
              <a:t> </a:t>
            </a:r>
            <a:r>
              <a:rPr lang="en-US" sz="2800" dirty="0" err="1"/>
              <a:t>interupsi</a:t>
            </a:r>
            <a:r>
              <a:rPr lang="en-US" sz="2800" dirty="0"/>
              <a:t>, </a:t>
            </a:r>
            <a:r>
              <a:rPr lang="en-US" sz="2800" dirty="0" err="1"/>
              <a:t>tetapi</a:t>
            </a:r>
            <a:r>
              <a:rPr lang="en-US" sz="2800" dirty="0"/>
              <a:t> </a:t>
            </a:r>
            <a:r>
              <a:rPr lang="en-US" sz="2800" dirty="0" err="1"/>
              <a:t>penghentian</a:t>
            </a:r>
            <a:r>
              <a:rPr lang="en-US" sz="2800" dirty="0"/>
              <a:t> proses </a:t>
            </a:r>
            <a:r>
              <a:rPr lang="en-US" sz="2800" dirty="0" err="1"/>
              <a:t>sesaat</a:t>
            </a:r>
            <a:r>
              <a:rPr lang="en-US" sz="2800" dirty="0"/>
              <a:t> yang </a:t>
            </a:r>
            <a:r>
              <a:rPr lang="en-US" sz="2800" dirty="0" err="1"/>
              <a:t>berimplikasi</a:t>
            </a:r>
            <a:r>
              <a:rPr lang="en-US" sz="2800" dirty="0"/>
              <a:t> </a:t>
            </a:r>
            <a:r>
              <a:rPr lang="en-US" sz="2800" dirty="0" err="1"/>
              <a:t>hanya</a:t>
            </a:r>
            <a:r>
              <a:rPr lang="en-US" sz="2800" dirty="0"/>
              <a:t> </a:t>
            </a:r>
            <a:r>
              <a:rPr lang="en-US" sz="2800" dirty="0" err="1"/>
              <a:t>pada</a:t>
            </a:r>
            <a:r>
              <a:rPr lang="en-US" sz="2800" dirty="0"/>
              <a:t> </a:t>
            </a:r>
            <a:r>
              <a:rPr lang="en-US" sz="2800" dirty="0" err="1"/>
              <a:t>kelambatan</a:t>
            </a:r>
            <a:r>
              <a:rPr lang="en-US" sz="2800" dirty="0"/>
              <a:t> </a:t>
            </a:r>
            <a:r>
              <a:rPr lang="en-US" sz="2800" dirty="0" err="1"/>
              <a:t>eksekusi</a:t>
            </a:r>
            <a:r>
              <a:rPr lang="en-US" sz="2800" dirty="0"/>
              <a:t> CPU </a:t>
            </a:r>
            <a:r>
              <a:rPr lang="en-US" sz="2800" dirty="0" err="1"/>
              <a:t>saja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05124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(1)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448050"/>
            <a:ext cx="8229600" cy="1652588"/>
          </a:xfrm>
        </p:spPr>
        <p:txBody>
          <a:bodyPr>
            <a:normAutofit fontScale="85000" lnSpcReduction="20000"/>
          </a:bodyPr>
          <a:lstStyle/>
          <a:p>
            <a:r>
              <a:rPr lang="en-GB"/>
              <a:t>Single Bus, Detached DMA controller</a:t>
            </a:r>
          </a:p>
          <a:p>
            <a:r>
              <a:rPr lang="en-GB"/>
              <a:t>Each transfer uses bus twice</a:t>
            </a:r>
          </a:p>
          <a:p>
            <a:pPr lvl="1"/>
            <a:r>
              <a:rPr lang="en-GB"/>
              <a:t>I/O to DMA then DMA to memory</a:t>
            </a:r>
          </a:p>
          <a:p>
            <a:r>
              <a:rPr lang="en-GB"/>
              <a:t>CPU is suspended twice</a:t>
            </a:r>
          </a:p>
        </p:txBody>
      </p:sp>
      <p:pic>
        <p:nvPicPr>
          <p:cNvPr id="42006" name="Picture 2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71" t="7666" r="12871" b="81479"/>
          <a:stretch>
            <a:fillRect/>
          </a:stretch>
        </p:blipFill>
        <p:spPr bwMode="auto">
          <a:xfrm>
            <a:off x="827088" y="1773238"/>
            <a:ext cx="7859712" cy="1489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733559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(2)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886200"/>
            <a:ext cx="8178800" cy="2971800"/>
          </a:xfrm>
        </p:spPr>
        <p:txBody>
          <a:bodyPr/>
          <a:lstStyle/>
          <a:p>
            <a:r>
              <a:rPr lang="en-GB"/>
              <a:t>Single Bus, Integrated DMA controller</a:t>
            </a:r>
          </a:p>
          <a:p>
            <a:r>
              <a:rPr lang="en-GB"/>
              <a:t>Controller may support &gt;1 device</a:t>
            </a:r>
          </a:p>
          <a:p>
            <a:r>
              <a:rPr lang="en-GB"/>
              <a:t>Each transfer uses bus once</a:t>
            </a:r>
          </a:p>
          <a:p>
            <a:pPr lvl="1"/>
            <a:r>
              <a:rPr lang="en-GB"/>
              <a:t>DMA to memory</a:t>
            </a:r>
          </a:p>
          <a:p>
            <a:r>
              <a:rPr lang="en-GB"/>
              <a:t>CPU is suspended once</a:t>
            </a:r>
          </a:p>
        </p:txBody>
      </p:sp>
      <p:pic>
        <p:nvPicPr>
          <p:cNvPr id="43036" name="Picture 2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t="25034" r="13445" b="52171"/>
          <a:stretch>
            <a:fillRect/>
          </a:stretch>
        </p:blipFill>
        <p:spPr bwMode="auto">
          <a:xfrm>
            <a:off x="1187450" y="1412875"/>
            <a:ext cx="6237288" cy="2470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4534985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DMA Configurations (3)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4110038"/>
            <a:ext cx="8178800" cy="2514600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Separate I/O Bus</a:t>
            </a:r>
          </a:p>
          <a:p>
            <a:r>
              <a:rPr lang="en-GB" dirty="0"/>
              <a:t>Bus supports all DMA enabled devices</a:t>
            </a:r>
          </a:p>
          <a:p>
            <a:r>
              <a:rPr lang="en-GB" dirty="0"/>
              <a:t>Each transfer uses bus once</a:t>
            </a:r>
          </a:p>
          <a:p>
            <a:pPr lvl="1"/>
            <a:r>
              <a:rPr lang="en-GB" dirty="0"/>
              <a:t>DMA to memory</a:t>
            </a:r>
          </a:p>
          <a:p>
            <a:r>
              <a:rPr lang="en-GB" dirty="0"/>
              <a:t>CPU is suspended once</a:t>
            </a:r>
          </a:p>
        </p:txBody>
      </p:sp>
      <p:pic>
        <p:nvPicPr>
          <p:cNvPr id="44067" name="Picture 3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039" t="48915" r="13445" b="25034"/>
          <a:stretch>
            <a:fillRect/>
          </a:stretch>
        </p:blipFill>
        <p:spPr bwMode="auto">
          <a:xfrm>
            <a:off x="1219200" y="1385888"/>
            <a:ext cx="6016625" cy="272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20496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986201" y="2967335"/>
            <a:ext cx="517160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ALHAMDULILLAH</a:t>
            </a:r>
            <a:endParaRPr 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016767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MASALAH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–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dihubungkan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bus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/>
              <a:t>komputer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endParaRPr lang="sv-SE" dirty="0"/>
          </a:p>
          <a:p>
            <a:r>
              <a:rPr lang="sv-SE" dirty="0" smtClean="0"/>
              <a:t>Bervariasinya </a:t>
            </a:r>
            <a:r>
              <a:rPr lang="sv-SE" dirty="0"/>
              <a:t>metode operasi piranti peripheral, sehingga tidak praktis apabila </a:t>
            </a:r>
            <a:r>
              <a:rPr lang="sv-SE" dirty="0" smtClean="0"/>
              <a:t>sistem </a:t>
            </a:r>
            <a:r>
              <a:rPr lang="en-US" dirty="0" err="1" smtClean="0"/>
              <a:t>komputer</a:t>
            </a:r>
            <a:r>
              <a:rPr lang="en-US" dirty="0" smtClean="0"/>
              <a:t> </a:t>
            </a:r>
            <a:r>
              <a:rPr lang="en-US" dirty="0" err="1"/>
              <a:t>herus</a:t>
            </a:r>
            <a:r>
              <a:rPr lang="en-US" dirty="0"/>
              <a:t> </a:t>
            </a:r>
            <a:r>
              <a:rPr lang="en-US" dirty="0" err="1"/>
              <a:t>menangani</a:t>
            </a:r>
            <a:r>
              <a:rPr lang="en-US" dirty="0"/>
              <a:t> </a:t>
            </a:r>
            <a:r>
              <a:rPr lang="en-US" dirty="0" err="1"/>
              <a:t>berbagai</a:t>
            </a:r>
            <a:r>
              <a:rPr lang="en-US" dirty="0"/>
              <a:t> </a:t>
            </a:r>
            <a:r>
              <a:rPr lang="en-US" dirty="0" err="1"/>
              <a:t>macam</a:t>
            </a:r>
            <a:r>
              <a:rPr lang="en-US" dirty="0"/>
              <a:t> </a:t>
            </a:r>
            <a:r>
              <a:rPr lang="en-US" dirty="0" err="1"/>
              <a:t>sisem</a:t>
            </a:r>
            <a:r>
              <a:rPr lang="en-US" dirty="0"/>
              <a:t> </a:t>
            </a:r>
            <a:r>
              <a:rPr lang="en-US" dirty="0" err="1"/>
              <a:t>operasi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tersebut</a:t>
            </a:r>
            <a:r>
              <a:rPr lang="en-US" dirty="0"/>
              <a:t>.</a:t>
            </a:r>
          </a:p>
          <a:p>
            <a:r>
              <a:rPr lang="en-US" dirty="0" err="1" smtClean="0"/>
              <a:t>Kecepatan</a:t>
            </a:r>
            <a:r>
              <a:rPr lang="en-US" dirty="0" smtClean="0"/>
              <a:t> </a:t>
            </a:r>
            <a:r>
              <a:rPr lang="en-US" dirty="0"/>
              <a:t>transfer data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umumnya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lambat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laju</a:t>
            </a:r>
            <a:r>
              <a:rPr lang="en-US" dirty="0"/>
              <a:t> </a:t>
            </a:r>
            <a:r>
              <a:rPr lang="en-US" dirty="0" smtClean="0"/>
              <a:t>transfer data </a:t>
            </a:r>
            <a:r>
              <a:rPr lang="en-US" dirty="0" err="1"/>
              <a:t>pada</a:t>
            </a:r>
            <a:r>
              <a:rPr lang="en-US" dirty="0"/>
              <a:t> CPU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.</a:t>
            </a:r>
          </a:p>
          <a:p>
            <a:r>
              <a:rPr lang="en-US" dirty="0" smtClean="0"/>
              <a:t>Format </a:t>
            </a:r>
            <a:r>
              <a:rPr lang="en-US" dirty="0"/>
              <a:t>data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panjang</a:t>
            </a:r>
            <a:r>
              <a:rPr lang="en-US" dirty="0"/>
              <a:t> data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piranti</a:t>
            </a:r>
            <a:r>
              <a:rPr lang="en-US" dirty="0"/>
              <a:t> peripheral </a:t>
            </a:r>
            <a:r>
              <a:rPr lang="en-US" dirty="0" err="1"/>
              <a:t>seringkali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smtClean="0"/>
              <a:t>CPU,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perlu</a:t>
            </a:r>
            <a:r>
              <a:rPr lang="en-US" dirty="0"/>
              <a:t> </a:t>
            </a:r>
            <a:r>
              <a:rPr lang="en-US" dirty="0" err="1"/>
              <a:t>modul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menselaraskannya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737597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FUNGSI UTAMA I/O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/>
              <a:t>Modul</a:t>
            </a:r>
            <a:r>
              <a:rPr lang="en-US" dirty="0"/>
              <a:t> I/O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komponen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</a:t>
            </a:r>
            <a:r>
              <a:rPr lang="en-US" dirty="0" err="1" smtClean="0"/>
              <a:t>omputer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bertanggung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sv-SE" dirty="0" smtClean="0"/>
              <a:t>pengontrolan </a:t>
            </a:r>
            <a:r>
              <a:rPr lang="sv-SE" dirty="0"/>
              <a:t>sebuah perangkat luar atau lebih dan bertanggung jawab pula dalam pertukaran </a:t>
            </a:r>
            <a:r>
              <a:rPr lang="sv-SE" dirty="0" smtClean="0"/>
              <a:t>data</a:t>
            </a:r>
            <a:r>
              <a:rPr lang="en-US" dirty="0" err="1" smtClean="0"/>
              <a:t>antara</a:t>
            </a:r>
            <a:r>
              <a:rPr lang="en-US" dirty="0" smtClean="0"/>
              <a:t> </a:t>
            </a:r>
            <a:r>
              <a:rPr lang="en-US" dirty="0" err="1"/>
              <a:t>perangkat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register – register CPU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err="1" smtClean="0"/>
              <a:t>Modul</a:t>
            </a:r>
            <a:r>
              <a:rPr lang="en-US" dirty="0" smtClean="0"/>
              <a:t> </a:t>
            </a:r>
            <a:r>
              <a:rPr lang="en-US" dirty="0"/>
              <a:t>I/O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buah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</a:t>
            </a:r>
            <a:r>
              <a:rPr lang="en-US" dirty="0" err="1"/>
              <a:t>utama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CPU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memori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bus </a:t>
            </a:r>
            <a:r>
              <a:rPr lang="en-US" dirty="0" err="1"/>
              <a:t>sistem</a:t>
            </a:r>
            <a:r>
              <a:rPr lang="en-US" dirty="0"/>
              <a:t>.</a:t>
            </a:r>
          </a:p>
          <a:p>
            <a:pPr marL="854075" indent="-514350">
              <a:buFont typeface="+mj-lt"/>
              <a:buAutoNum type="arabicPeriod"/>
            </a:pP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/>
              <a:t>piranti</a:t>
            </a:r>
            <a:r>
              <a:rPr lang="en-US" dirty="0"/>
              <a:t> </a:t>
            </a:r>
            <a:r>
              <a:rPr lang="en-US" dirty="0" err="1"/>
              <a:t>antarmuka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peralatan</a:t>
            </a:r>
            <a:r>
              <a:rPr lang="en-US" dirty="0"/>
              <a:t> peripheral </a:t>
            </a:r>
            <a:r>
              <a:rPr lang="en-US" dirty="0" err="1"/>
              <a:t>lainnya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menggunakan</a:t>
            </a:r>
            <a:r>
              <a:rPr lang="en-US" dirty="0"/>
              <a:t> </a:t>
            </a:r>
            <a:r>
              <a:rPr lang="en-US" dirty="0" smtClean="0"/>
              <a:t>link </a:t>
            </a:r>
            <a:r>
              <a:rPr lang="en-US" dirty="0"/>
              <a:t>data </a:t>
            </a:r>
            <a:r>
              <a:rPr lang="en-US" dirty="0" err="1"/>
              <a:t>tertentu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34202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0" name="Rectangle 30"/>
          <p:cNvSpPr>
            <a:spLocks noChangeArrowheads="1"/>
          </p:cNvSpPr>
          <p:nvPr/>
        </p:nvSpPr>
        <p:spPr bwMode="auto">
          <a:xfrm>
            <a:off x="411163" y="1731963"/>
            <a:ext cx="8482012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98463" indent="-398463" eaLnBrk="0" hangingPunct="0"/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Untuk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menggunakan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peripheral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dibutuhkan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2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yaitu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:</a:t>
            </a:r>
          </a:p>
          <a:p>
            <a:pPr marL="398463" indent="-398463" eaLnBrk="0" hangingPunct="0"/>
            <a:endParaRPr lang="en-US" sz="2000" dirty="0">
              <a:solidFill>
                <a:srgbClr val="0000FF"/>
              </a:solidFill>
              <a:latin typeface="Arial Black" pitchFamily="34" charset="0"/>
            </a:endParaRPr>
          </a:p>
          <a:p>
            <a:pPr marL="398463" indent="-398463" eaLnBrk="0" hangingPunct="0">
              <a:buFontTx/>
              <a:buAutoNum type="arabicPeriod"/>
            </a:pP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Modul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hardware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disebut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 dirty="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yang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melakukan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interface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antarmuka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r>
              <a:rPr lang="en-US" sz="2000" i="1" dirty="0">
                <a:latin typeface="Arial Black" pitchFamily="34" charset="0"/>
                <a:cs typeface="Times New Roman" pitchFamily="18" charset="0"/>
              </a:rPr>
              <a:t>peripheral device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ke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inti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sistem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 (CPU/</a:t>
            </a:r>
            <a:r>
              <a:rPr lang="en-US" sz="2000" dirty="0" err="1">
                <a:latin typeface="Arial Black" pitchFamily="34" charset="0"/>
                <a:cs typeface="Times New Roman" pitchFamily="18" charset="0"/>
              </a:rPr>
              <a:t>memori</a:t>
            </a:r>
            <a:r>
              <a:rPr lang="en-US" sz="2000" dirty="0">
                <a:latin typeface="Arial Black" pitchFamily="34" charset="0"/>
                <a:cs typeface="Times New Roman" pitchFamily="18" charset="0"/>
              </a:rPr>
              <a:t>) </a:t>
            </a:r>
            <a:endParaRPr lang="en-US" sz="2000" dirty="0">
              <a:latin typeface="Arial Black" pitchFamily="34" charset="0"/>
            </a:endParaRPr>
          </a:p>
        </p:txBody>
      </p:sp>
      <p:pic>
        <p:nvPicPr>
          <p:cNvPr id="194609" name="Picture 4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625" y="3716338"/>
            <a:ext cx="7777163" cy="247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610" name="Rectangle 50"/>
          <p:cNvSpPr>
            <a:spLocks noChangeArrowheads="1"/>
          </p:cNvSpPr>
          <p:nvPr/>
        </p:nvSpPr>
        <p:spPr bwMode="auto">
          <a:xfrm>
            <a:off x="1547018" y="1028394"/>
            <a:ext cx="6048375" cy="463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 algn="ctr" eaLnBrk="0" hangingPunct="0"/>
            <a:r>
              <a:rPr lang="en-US" sz="2400" dirty="0">
                <a:solidFill>
                  <a:schemeClr val="tx2"/>
                </a:solidFill>
                <a:latin typeface="Arial Black" pitchFamily="34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I/O Controller </a:t>
            </a:r>
            <a:r>
              <a:rPr lang="en-US" sz="2400" b="1" dirty="0" err="1">
                <a:solidFill>
                  <a:schemeClr val="tx2"/>
                </a:solidFill>
                <a:latin typeface="Arial Black" pitchFamily="34" charset="0"/>
              </a:rPr>
              <a:t>dan</a:t>
            </a:r>
            <a:r>
              <a:rPr lang="en-US" sz="2400" b="1" dirty="0">
                <a:solidFill>
                  <a:schemeClr val="tx2"/>
                </a:solidFill>
                <a:latin typeface="Arial Black" pitchFamily="34" charset="0"/>
              </a:rPr>
              <a:t> I/O Driver</a:t>
            </a:r>
          </a:p>
        </p:txBody>
      </p:sp>
    </p:spTree>
    <p:extLst>
      <p:ext uri="{BB962C8B-B14F-4D97-AF65-F5344CB8AC3E}">
        <p14:creationId xmlns:p14="http://schemas.microsoft.com/office/powerpoint/2010/main" val="41101600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8" name="Rectangle 4"/>
          <p:cNvSpPr>
            <a:spLocks noChangeArrowheads="1"/>
          </p:cNvSpPr>
          <p:nvPr/>
        </p:nvSpPr>
        <p:spPr bwMode="auto">
          <a:xfrm>
            <a:off x="395288" y="1196975"/>
            <a:ext cx="8497887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 marL="339725" indent="-339725" eaLnBrk="0" hangingPunct="0"/>
            <a:r>
              <a:rPr lang="en-US" sz="2000">
                <a:latin typeface="Arial Black" pitchFamily="34" charset="0"/>
              </a:rPr>
              <a:t/>
            </a:r>
            <a:br>
              <a:rPr lang="en-US" sz="2000">
                <a:latin typeface="Arial Black" pitchFamily="34" charset="0"/>
              </a:rPr>
            </a:b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r>
              <a:rPr lang="en-US" sz="2000">
                <a:latin typeface="Arial Black" pitchFamily="34" charset="0"/>
                <a:cs typeface="Times New Roman" pitchFamily="18" charset="0"/>
              </a:rPr>
              <a:t>2. Modul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software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disebut 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“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I/O Driver</a:t>
            </a:r>
            <a:r>
              <a:rPr lang="en-US" sz="2000">
                <a:solidFill>
                  <a:srgbClr val="0000FF"/>
                </a:solidFill>
                <a:latin typeface="Arial Black" pitchFamily="34" charset="0"/>
                <a:cs typeface="Times New Roman" pitchFamily="18" charset="0"/>
              </a:rPr>
              <a:t>”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yg menyampaikan sejumlah perintah (command) ke </a:t>
            </a:r>
            <a:r>
              <a:rPr lang="en-US" sz="2000" i="1">
                <a:latin typeface="Arial Black" pitchFamily="34" charset="0"/>
                <a:cs typeface="Times New Roman" pitchFamily="18" charset="0"/>
              </a:rPr>
              <a:t>I/O controller</a:t>
            </a:r>
            <a:r>
              <a:rPr lang="en-US" sz="2000">
                <a:latin typeface="Arial Black" pitchFamily="34" charset="0"/>
                <a:cs typeface="Times New Roman" pitchFamily="18" charset="0"/>
              </a:rPr>
              <a:t> untuk melakukan sejumlah operasi I/O</a:t>
            </a:r>
            <a:endParaRPr lang="en-US" sz="2000">
              <a:latin typeface="Arial Black" pitchFamily="34" charset="0"/>
            </a:endParaRPr>
          </a:p>
          <a:p>
            <a:pPr marL="339725" indent="-339725" eaLnBrk="0" hangingPunct="0"/>
            <a:endParaRPr lang="en-US" sz="2000">
              <a:latin typeface="Arial Black" pitchFamily="34" charset="0"/>
            </a:endParaRPr>
          </a:p>
        </p:txBody>
      </p:sp>
      <p:pic>
        <p:nvPicPr>
          <p:cNvPr id="19558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425" y="3113088"/>
            <a:ext cx="7677150" cy="247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29711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8" name="Rectangle 4"/>
          <p:cNvSpPr>
            <a:spLocks noChangeArrowheads="1"/>
          </p:cNvSpPr>
          <p:nvPr/>
        </p:nvSpPr>
        <p:spPr bwMode="auto">
          <a:xfrm>
            <a:off x="395288" y="1981200"/>
            <a:ext cx="8640762" cy="3444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pPr>
              <a:tabLst>
                <a:tab pos="1143000" algn="l"/>
              </a:tabLst>
            </a:pP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I/O driver</a:t>
            </a:r>
            <a:r>
              <a:rPr lang="en-US" sz="2000">
                <a:latin typeface="Arial Black" pitchFamily="34" charset="0"/>
              </a:rPr>
              <a:t> merupakan program yg melakukan berbagai operasi I/O dgn memberikan serangkian </a:t>
            </a:r>
            <a:r>
              <a:rPr lang="en-US" sz="2000" i="1">
                <a:latin typeface="Arial Black" pitchFamily="34" charset="0"/>
              </a:rPr>
              <a:t>command</a:t>
            </a:r>
            <a:r>
              <a:rPr lang="en-US" sz="2000">
                <a:latin typeface="Arial Black" pitchFamily="34" charset="0"/>
              </a:rPr>
              <a:t> yg sesuai ke I/O</a:t>
            </a:r>
            <a:r>
              <a:rPr lang="en-US" sz="2000" i="1">
                <a:latin typeface="Arial Black" pitchFamily="34" charset="0"/>
              </a:rPr>
              <a:t> controller</a:t>
            </a:r>
            <a:r>
              <a:rPr lang="en-US" sz="2000">
                <a:latin typeface="Arial Black" pitchFamily="34" charset="0"/>
              </a:rPr>
              <a:t>.</a:t>
            </a:r>
          </a:p>
          <a:p>
            <a:pPr>
              <a:tabLst>
                <a:tab pos="1143000" algn="l"/>
              </a:tabLst>
            </a:pPr>
            <a:endParaRPr lang="en-US" sz="2000">
              <a:latin typeface="Arial Black" pitchFamily="34" charset="0"/>
            </a:endParaRPr>
          </a:p>
          <a:p>
            <a:pPr>
              <a:tabLst>
                <a:tab pos="1143000" algn="l"/>
              </a:tabLst>
            </a:pPr>
            <a:r>
              <a:rPr lang="en-US" sz="2000">
                <a:latin typeface="Arial Black" pitchFamily="34" charset="0"/>
              </a:rPr>
              <a:t>Berikut contoh operasi-operasi tertentu yg dilakukan oleh beberapa </a:t>
            </a:r>
            <a:r>
              <a:rPr lang="en-US" sz="2000" i="1">
                <a:latin typeface="Arial Black" pitchFamily="34" charset="0"/>
              </a:rPr>
              <a:t>I/O driver</a:t>
            </a:r>
            <a:r>
              <a:rPr lang="en-US" sz="2000">
                <a:latin typeface="Arial Black" pitchFamily="34" charset="0"/>
              </a:rPr>
              <a:t>: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menampilkan pesan pada CRT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mencetak sejumlah baris oleh printer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membaca file dari 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floppy diskette</a:t>
            </a:r>
            <a:endParaRPr lang="en-US" sz="2000">
              <a:solidFill>
                <a:srgbClr val="0000FF"/>
              </a:solidFill>
              <a:latin typeface="Arial Black" pitchFamily="34" charset="0"/>
            </a:endParaRP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menampilkan isi dari suatu lokasi memori</a:t>
            </a:r>
          </a:p>
          <a:p>
            <a:pPr lvl="1">
              <a:buFont typeface="Wingdings" pitchFamily="2" charset="2"/>
              <a:buChar char="Ø"/>
              <a:tabLst>
                <a:tab pos="1143000" algn="l"/>
              </a:tabLst>
            </a:pPr>
            <a:r>
              <a:rPr lang="en-US" sz="2000">
                <a:solidFill>
                  <a:srgbClr val="0000FF"/>
                </a:solidFill>
                <a:latin typeface="Arial Black" pitchFamily="34" charset="0"/>
              </a:rPr>
              <a:t> menyimpan isi memori ke </a:t>
            </a:r>
            <a:r>
              <a:rPr lang="en-US" sz="2000" i="1">
                <a:solidFill>
                  <a:srgbClr val="0000FF"/>
                </a:solidFill>
                <a:latin typeface="Arial Black" pitchFamily="34" charset="0"/>
              </a:rPr>
              <a:t>hard disk</a:t>
            </a:r>
          </a:p>
        </p:txBody>
      </p:sp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395288" y="908050"/>
            <a:ext cx="22606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/>
          <a:p>
            <a:r>
              <a:rPr lang="en-US" sz="3200" b="1">
                <a:solidFill>
                  <a:schemeClr val="tx2"/>
                </a:solidFill>
                <a:latin typeface="Arial Black" pitchFamily="34" charset="0"/>
              </a:rPr>
              <a:t>I/O Driver</a:t>
            </a:r>
          </a:p>
        </p:txBody>
      </p:sp>
    </p:spTree>
    <p:extLst>
      <p:ext uri="{BB962C8B-B14F-4D97-AF65-F5344CB8AC3E}">
        <p14:creationId xmlns:p14="http://schemas.microsoft.com/office/powerpoint/2010/main" val="393707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5557"/>
            <a:ext cx="7543800" cy="1295401"/>
          </a:xfrm>
        </p:spPr>
        <p:txBody>
          <a:bodyPr/>
          <a:lstStyle/>
          <a:p>
            <a:r>
              <a:rPr lang="en-US" sz="3600" b="1" dirty="0" err="1"/>
              <a:t>Fungsi</a:t>
            </a:r>
            <a:r>
              <a:rPr lang="en-US" sz="3600" b="1" dirty="0"/>
              <a:t> I/O Controller (I/O module)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z="2600" dirty="0"/>
              <a:t>Control &amp; Timing</a:t>
            </a:r>
          </a:p>
          <a:p>
            <a:r>
              <a:rPr lang="en-US" sz="2600" dirty="0"/>
              <a:t>CPU Communication</a:t>
            </a:r>
          </a:p>
          <a:p>
            <a:r>
              <a:rPr lang="en-US" sz="2600" dirty="0"/>
              <a:t>Device Communication</a:t>
            </a:r>
          </a:p>
          <a:p>
            <a:r>
              <a:rPr lang="en-US" sz="2600" dirty="0"/>
              <a:t>Data Buffering</a:t>
            </a:r>
          </a:p>
          <a:p>
            <a:r>
              <a:rPr lang="en-US" sz="2600" dirty="0"/>
              <a:t>Error Detection</a:t>
            </a:r>
          </a:p>
          <a:p>
            <a:endParaRPr lang="en-US" sz="2600" dirty="0"/>
          </a:p>
        </p:txBody>
      </p:sp>
      <p:pic>
        <p:nvPicPr>
          <p:cNvPr id="7" name="Picture 4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458" t="21777" r="17647" b="36266"/>
          <a:stretch>
            <a:fillRect/>
          </a:stretch>
        </p:blipFill>
        <p:spPr>
          <a:xfrm>
            <a:off x="4267200" y="1219200"/>
            <a:ext cx="4616450" cy="5183187"/>
          </a:xfrm>
          <a:noFill/>
          <a:ln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1692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2138</TotalTime>
  <Words>1877</Words>
  <Application>Microsoft Office PowerPoint</Application>
  <PresentationFormat>On-screen Show (4:3)</PresentationFormat>
  <Paragraphs>196</Paragraphs>
  <Slides>37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Office Theme</vt:lpstr>
      <vt:lpstr>ORGANISASI dan ARSITEKTUR KOMPUTER   Input/Output</vt:lpstr>
      <vt:lpstr>PowerPoint Presentation</vt:lpstr>
      <vt:lpstr>PowerPoint Presentation</vt:lpstr>
      <vt:lpstr>MASALAH I/O</vt:lpstr>
      <vt:lpstr>FUNGSI UTAMA I/O</vt:lpstr>
      <vt:lpstr>PowerPoint Presentation</vt:lpstr>
      <vt:lpstr>PowerPoint Presentation</vt:lpstr>
      <vt:lpstr>PowerPoint Presentation</vt:lpstr>
      <vt:lpstr>Fungsi I/O Controller (I/O module) </vt:lpstr>
      <vt:lpstr>PowerPoint Presentation</vt:lpstr>
      <vt:lpstr>PowerPoint Presentation</vt:lpstr>
      <vt:lpstr>PowerPoint Presentation</vt:lpstr>
      <vt:lpstr>Data Buffering</vt:lpstr>
      <vt:lpstr>Error Detection</vt:lpstr>
      <vt:lpstr>PowerPoint Presentation</vt:lpstr>
      <vt:lpstr>Diagram I/O Controller </vt:lpstr>
      <vt:lpstr>Teknik INPUT/OUTPUT</vt:lpstr>
      <vt:lpstr>Programmed I/O</vt:lpstr>
      <vt:lpstr>KLASIFIKASI I/O COMMAND</vt:lpstr>
      <vt:lpstr>Interrupt – Driven I/O</vt:lpstr>
      <vt:lpstr>Interrupt – Driven I/O</vt:lpstr>
      <vt:lpstr>Interrupt – Driven I/O</vt:lpstr>
      <vt:lpstr>PowerPoint Presentation</vt:lpstr>
      <vt:lpstr>Interrupt – Driven I/O</vt:lpstr>
      <vt:lpstr>Multiple Interrupt Lines</vt:lpstr>
      <vt:lpstr>Software poll</vt:lpstr>
      <vt:lpstr>Daisy Chain</vt:lpstr>
      <vt:lpstr>Arbitrasi bus</vt:lpstr>
      <vt:lpstr>Direct Memory Access (DMA)</vt:lpstr>
      <vt:lpstr>Direct Memory Access (DMA)</vt:lpstr>
      <vt:lpstr>PowerPoint Presentation</vt:lpstr>
      <vt:lpstr>PowerPoint Presentation</vt:lpstr>
      <vt:lpstr>DMA Transfer Cycle Stealing</vt:lpstr>
      <vt:lpstr>DMA Configurations (1)</vt:lpstr>
      <vt:lpstr>DMA Configurations (2)</vt:lpstr>
      <vt:lpstr>DMA Configurations (3)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Input/Output</dc:title>
  <dc:creator>user</dc:creator>
  <cp:lastModifiedBy>Lindstrom</cp:lastModifiedBy>
  <cp:revision>58</cp:revision>
  <dcterms:created xsi:type="dcterms:W3CDTF">2012-10-17T14:00:01Z</dcterms:created>
  <dcterms:modified xsi:type="dcterms:W3CDTF">2014-10-15T12:31:50Z</dcterms:modified>
</cp:coreProperties>
</file>