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9" r:id="rId2"/>
    <p:sldId id="332" r:id="rId3"/>
    <p:sldId id="333" r:id="rId4"/>
    <p:sldId id="330" r:id="rId5"/>
    <p:sldId id="334" r:id="rId6"/>
    <p:sldId id="331" r:id="rId7"/>
    <p:sldId id="340" r:id="rId8"/>
    <p:sldId id="341" r:id="rId9"/>
    <p:sldId id="335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7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6" autoAdjust="0"/>
    <p:restoredTop sz="94894" autoAdjust="0"/>
  </p:normalViewPr>
  <p:slideViewPr>
    <p:cSldViewPr>
      <p:cViewPr>
        <p:scale>
          <a:sx n="60" d="100"/>
          <a:sy n="60" d="100"/>
        </p:scale>
        <p:origin x="-990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8945B6-FA15-4165-BEA3-CE7667D3A357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roject_plan" TargetMode="External"/><Relationship Id="rId2" Type="http://schemas.openxmlformats.org/officeDocument/2006/relationships/hyperlink" Target="http://en.wikipedia.org/wiki/Schedul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www.technology-updates.com/wp-content/uploads/2010/08/information-technolog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20" y="0"/>
            <a:ext cx="912488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0" y="304800"/>
            <a:ext cx="914400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lgerian" pitchFamily="82" charset="0"/>
                <a:ea typeface="+mj-ea"/>
                <a:cs typeface="+mj-cs"/>
              </a:rPr>
              <a:t>Project scheduling</a:t>
            </a:r>
          </a:p>
          <a:p>
            <a:pPr algn="ctr"/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lgerian" pitchFamily="82" charset="0"/>
                <a:ea typeface="+mj-ea"/>
                <a:cs typeface="+mj-cs"/>
              </a:rPr>
              <a:t>Precedence diagram method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971800"/>
            <a:ext cx="8056563" cy="1524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id-ID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Project Management</a:t>
            </a:r>
            <a:endParaRPr kumimoji="0" lang="id-ID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 Rounded MT Bold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d-ID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Magister Sistem Informasi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d-ID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Universitas Komputer Indonesia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2600" y="5638801"/>
            <a:ext cx="579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d-ID" sz="24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references:</a:t>
            </a:r>
          </a:p>
          <a:p>
            <a:pPr lvl="0" algn="ctr">
              <a:spcBef>
                <a:spcPct val="0"/>
              </a:spcBef>
              <a:defRPr/>
            </a:pPr>
            <a:r>
              <a:rPr lang="id-ID" sz="24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Larson, e.w., Gray C.F., 2011, 5tH ed.;</a:t>
            </a:r>
          </a:p>
          <a:p>
            <a:pPr lvl="0" algn="ctr">
              <a:spcBef>
                <a:spcPct val="0"/>
              </a:spcBef>
              <a:defRPr/>
            </a:pPr>
            <a:r>
              <a:rPr lang="id-ID" sz="24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Pinto, j.k. 2010, 2ND. ED.</a:t>
            </a:r>
            <a:endParaRPr lang="id-ID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0.gstatic.com/images?q=tbn:ANd9GcR8L3AZQseUkrvduB4Me9pskLfAf_c5NWq85Ikn04F4O1GPsu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49189"/>
          </a:xfrm>
          <a:prstGeom prst="rect">
            <a:avLst/>
          </a:prstGeom>
          <a:noFill/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990600" y="4572000"/>
            <a:ext cx="70866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 dirty="0">
                <a:ln w="12700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TERIMA KASIH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PRECEDENCE DIAGRAM METHOD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Precedence Diagram Method</a:t>
            </a:r>
            <a:r>
              <a:rPr lang="en-US" dirty="0" smtClean="0"/>
              <a:t> is a tool for </a:t>
            </a:r>
            <a:r>
              <a:rPr lang="en-US" dirty="0" smtClean="0">
                <a:hlinkClick r:id="rId2" action="ppaction://hlinkfile" tooltip="Scheduling"/>
              </a:rPr>
              <a:t>scheduling</a:t>
            </a:r>
            <a:r>
              <a:rPr lang="en-US" dirty="0" smtClean="0"/>
              <a:t> activities in a </a:t>
            </a:r>
            <a:r>
              <a:rPr lang="en-US" dirty="0" smtClean="0">
                <a:hlinkClick r:id="rId3" action="ppaction://hlinkfile" tooltip="Project plan"/>
              </a:rPr>
              <a:t>project plan</a:t>
            </a:r>
            <a:r>
              <a:rPr lang="en-US" dirty="0" smtClean="0"/>
              <a:t>. It is a method of constructing a project schedule network diagram that uses boxes, referred to as nodes, to represent activities and connects them with arrows that show the dependencies.</a:t>
            </a:r>
          </a:p>
          <a:p>
            <a:r>
              <a:rPr lang="en-US" dirty="0" smtClean="0"/>
              <a:t>Critical Tasks, noncritical tasks, and slack time </a:t>
            </a:r>
          </a:p>
          <a:p>
            <a:r>
              <a:rPr lang="en-US" dirty="0" smtClean="0"/>
              <a:t>Shows the relationship of the tasks to each other </a:t>
            </a:r>
          </a:p>
          <a:p>
            <a:r>
              <a:rPr lang="en-US" dirty="0" smtClean="0"/>
              <a:t>Allows for what-if, worst-case, best-case and most likely scenario </a:t>
            </a:r>
          </a:p>
          <a:p>
            <a:r>
              <a:rPr lang="en-US" dirty="0" smtClean="0"/>
              <a:t>Key elements include determining predecessors and defining attributes such as</a:t>
            </a:r>
          </a:p>
          <a:p>
            <a:r>
              <a:rPr lang="en-US" dirty="0" smtClean="0"/>
              <a:t>early start date </a:t>
            </a:r>
          </a:p>
          <a:p>
            <a:r>
              <a:rPr lang="en-US" dirty="0" smtClean="0"/>
              <a:t>late start date </a:t>
            </a:r>
          </a:p>
          <a:p>
            <a:r>
              <a:rPr lang="en-US" dirty="0" smtClean="0"/>
              <a:t>early finish date </a:t>
            </a:r>
          </a:p>
          <a:p>
            <a:r>
              <a:rPr lang="en-US" dirty="0" smtClean="0"/>
              <a:t>late finish date </a:t>
            </a:r>
          </a:p>
          <a:p>
            <a:r>
              <a:rPr lang="en-US" dirty="0" smtClean="0"/>
              <a:t>Duration </a:t>
            </a:r>
          </a:p>
          <a:p>
            <a:r>
              <a:rPr lang="en-US" dirty="0" smtClean="0"/>
              <a:t>WBS reference </a:t>
            </a:r>
          </a:p>
          <a:p>
            <a:endParaRPr lang="id-ID" dirty="0"/>
          </a:p>
        </p:txBody>
      </p:sp>
      <p:pic>
        <p:nvPicPr>
          <p:cNvPr id="15362" name="Picture 2" descr="http://i.i.com.com/cnwk.1d/i/tim/20090402/4479329d0a0f8bea5059e21a415e3f49_1lgdnd_med_540x41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3920300"/>
            <a:ext cx="5562600" cy="293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PRECEDENCE DIAGRAM METHOD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Extension of AON Network</a:t>
            </a:r>
          </a:p>
          <a:p>
            <a:pPr lvl="1"/>
            <a:r>
              <a:rPr lang="en-US" dirty="0" smtClean="0"/>
              <a:t>Allows concurrent activities to overlap</a:t>
            </a:r>
          </a:p>
          <a:p>
            <a:pPr lvl="1"/>
            <a:r>
              <a:rPr lang="en-US" dirty="0" smtClean="0"/>
              <a:t>Restraints not required to model logical relationships</a:t>
            </a:r>
          </a:p>
          <a:p>
            <a:pPr lvl="1"/>
            <a:r>
              <a:rPr lang="en-US" dirty="0" smtClean="0"/>
              <a:t>Schedule logic is easier and quicker to develop</a:t>
            </a:r>
          </a:p>
          <a:p>
            <a:pPr lvl="1"/>
            <a:r>
              <a:rPr lang="en-US" dirty="0" smtClean="0"/>
              <a:t>Easier to modify</a:t>
            </a:r>
          </a:p>
          <a:p>
            <a:pPr lvl="1"/>
            <a:r>
              <a:rPr lang="en-US" dirty="0" smtClean="0"/>
              <a:t>Better represents work flow in continuous operations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Types of Task Relationship</a:t>
            </a:r>
            <a:endParaRPr lang="id-ID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09600" y="1447800"/>
            <a:ext cx="3810000" cy="5334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FS – Finish </a:t>
            </a:r>
            <a:r>
              <a:rPr kumimoji="0" lang="id-ID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Start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5334000" y="2895600"/>
            <a:ext cx="1174750" cy="1219200"/>
            <a:chOff x="3360" y="2112"/>
            <a:chExt cx="740" cy="768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3360" y="2112"/>
              <a:ext cx="740" cy="176"/>
            </a:xfrm>
            <a:prstGeom prst="rect">
              <a:avLst/>
            </a:prstGeom>
            <a:solidFill>
              <a:srgbClr val="FF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3420" y="2592"/>
              <a:ext cx="4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 b="1" dirty="0">
                  <a:latin typeface="Garamond" pitchFamily="18" charset="0"/>
                </a:rPr>
                <a:t>Start</a:t>
              </a:r>
            </a:p>
          </p:txBody>
        </p: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5334000" y="4267200"/>
            <a:ext cx="1905000" cy="1143000"/>
            <a:chOff x="3360" y="3312"/>
            <a:chExt cx="1580" cy="720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3360" y="3312"/>
              <a:ext cx="1580" cy="176"/>
            </a:xfrm>
            <a:prstGeom prst="rect">
              <a:avLst/>
            </a:prstGeom>
            <a:solidFill>
              <a:srgbClr val="FF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3555" y="3744"/>
              <a:ext cx="634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 b="1">
                  <a:latin typeface="Garamond" pitchFamily="18" charset="0"/>
                </a:rPr>
                <a:t>Finish</a:t>
              </a:r>
            </a:p>
          </p:txBody>
        </p:sp>
      </p:grp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685800" y="28956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b="1" dirty="0">
                <a:solidFill>
                  <a:srgbClr val="0000FF"/>
                </a:solidFill>
              </a:rPr>
              <a:t>SS – Start </a:t>
            </a:r>
            <a:r>
              <a:rPr lang="id-ID" sz="2400" b="1" dirty="0" smtClean="0">
                <a:solidFill>
                  <a:srgbClr val="0000FF"/>
                </a:solidFill>
              </a:rPr>
              <a:t>to </a:t>
            </a:r>
            <a:r>
              <a:rPr lang="en-US" sz="2400" b="1" dirty="0" smtClean="0">
                <a:solidFill>
                  <a:srgbClr val="0000FF"/>
                </a:solidFill>
              </a:rPr>
              <a:t>Start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609600" y="4114800"/>
            <a:ext cx="381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l" eaLnBrk="0" hangingPunct="0">
              <a:lnSpc>
                <a:spcPct val="90000"/>
              </a:lnSpc>
              <a:spcBef>
                <a:spcPct val="20000"/>
              </a:spcBef>
            </a:pPr>
            <a:endParaRPr lang="en-US" b="1" dirty="0"/>
          </a:p>
          <a:p>
            <a:pPr marL="342900" indent="-342900" algn="l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b="1" dirty="0">
                <a:solidFill>
                  <a:srgbClr val="0000FF"/>
                </a:solidFill>
              </a:rPr>
              <a:t>FF – Finish </a:t>
            </a:r>
            <a:r>
              <a:rPr lang="id-ID" sz="2400" b="1" dirty="0" smtClean="0">
                <a:solidFill>
                  <a:srgbClr val="0000FF"/>
                </a:solidFill>
              </a:rPr>
              <a:t>to </a:t>
            </a:r>
            <a:r>
              <a:rPr lang="en-US" sz="2400" b="1" dirty="0" smtClean="0">
                <a:solidFill>
                  <a:srgbClr val="0000FF"/>
                </a:solidFill>
              </a:rPr>
              <a:t>Finish</a:t>
            </a:r>
            <a:endParaRPr lang="en-US" sz="2400" b="1" dirty="0">
              <a:solidFill>
                <a:srgbClr val="0000FF"/>
              </a:solidFill>
            </a:endParaRPr>
          </a:p>
        </p:txBody>
      </p: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5562600" y="3276600"/>
            <a:ext cx="2060575" cy="838200"/>
            <a:chOff x="3360" y="2352"/>
            <a:chExt cx="1442" cy="528"/>
          </a:xfrm>
        </p:grpSpPr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3360" y="2352"/>
              <a:ext cx="1442" cy="176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4" name="Rectangle 22"/>
            <p:cNvSpPr>
              <a:spLocks noChangeArrowheads="1"/>
            </p:cNvSpPr>
            <p:nvPr/>
          </p:nvSpPr>
          <p:spPr bwMode="auto">
            <a:xfrm>
              <a:off x="3956" y="2592"/>
              <a:ext cx="4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 b="1">
                  <a:latin typeface="Garamond" pitchFamily="18" charset="0"/>
                </a:rPr>
                <a:t>Start</a:t>
              </a:r>
            </a:p>
          </p:txBody>
        </p:sp>
      </p:grpSp>
      <p:grpSp>
        <p:nvGrpSpPr>
          <p:cNvPr id="15" name="Group 37"/>
          <p:cNvGrpSpPr>
            <a:grpSpLocks/>
          </p:cNvGrpSpPr>
          <p:nvPr/>
        </p:nvGrpSpPr>
        <p:grpSpPr bwMode="auto">
          <a:xfrm>
            <a:off x="5200650" y="1447800"/>
            <a:ext cx="1174750" cy="1295400"/>
            <a:chOff x="3324" y="912"/>
            <a:chExt cx="740" cy="816"/>
          </a:xfrm>
        </p:grpSpPr>
        <p:sp>
          <p:nvSpPr>
            <p:cNvPr id="16" name="Rectangle 4"/>
            <p:cNvSpPr>
              <a:spLocks noChangeArrowheads="1"/>
            </p:cNvSpPr>
            <p:nvPr/>
          </p:nvSpPr>
          <p:spPr bwMode="auto">
            <a:xfrm>
              <a:off x="3324" y="912"/>
              <a:ext cx="740" cy="176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3411" y="1440"/>
              <a:ext cx="634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 b="1" dirty="0">
                  <a:latin typeface="Garamond" pitchFamily="18" charset="0"/>
                </a:rPr>
                <a:t>Finish</a:t>
              </a:r>
            </a:p>
          </p:txBody>
        </p:sp>
      </p:grpSp>
      <p:cxnSp>
        <p:nvCxnSpPr>
          <p:cNvPr id="18" name="AutoShape 32"/>
          <p:cNvCxnSpPr>
            <a:cxnSpLocks noChangeShapeType="1"/>
          </p:cNvCxnSpPr>
          <p:nvPr/>
        </p:nvCxnSpPr>
        <p:spPr bwMode="auto">
          <a:xfrm flipH="1">
            <a:off x="6315075" y="1587500"/>
            <a:ext cx="69850" cy="558800"/>
          </a:xfrm>
          <a:prstGeom prst="bentConnector5">
            <a:avLst>
              <a:gd name="adj1" fmla="val -313634"/>
              <a:gd name="adj2" fmla="val 50000"/>
              <a:gd name="adj3" fmla="val 413634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19" name="Group 44"/>
          <p:cNvGrpSpPr>
            <a:grpSpLocks/>
          </p:cNvGrpSpPr>
          <p:nvPr/>
        </p:nvGrpSpPr>
        <p:grpSpPr bwMode="auto">
          <a:xfrm>
            <a:off x="6324600" y="2006600"/>
            <a:ext cx="1174750" cy="736600"/>
            <a:chOff x="4032" y="1264"/>
            <a:chExt cx="740" cy="464"/>
          </a:xfrm>
        </p:grpSpPr>
        <p:sp>
          <p:nvSpPr>
            <p:cNvPr id="20" name="Rectangle 28"/>
            <p:cNvSpPr>
              <a:spLocks noChangeArrowheads="1"/>
            </p:cNvSpPr>
            <p:nvPr/>
          </p:nvSpPr>
          <p:spPr bwMode="auto">
            <a:xfrm>
              <a:off x="4032" y="1264"/>
              <a:ext cx="740" cy="176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1" name="Rectangle 34"/>
            <p:cNvSpPr>
              <a:spLocks noChangeArrowheads="1"/>
            </p:cNvSpPr>
            <p:nvPr/>
          </p:nvSpPr>
          <p:spPr bwMode="auto">
            <a:xfrm>
              <a:off x="4138" y="1440"/>
              <a:ext cx="4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 b="1">
                  <a:latin typeface="Garamond" pitchFamily="18" charset="0"/>
                </a:rPr>
                <a:t>Start</a:t>
              </a:r>
            </a:p>
          </p:txBody>
        </p:sp>
      </p:grpSp>
      <p:cxnSp>
        <p:nvCxnSpPr>
          <p:cNvPr id="22" name="AutoShape 38"/>
          <p:cNvCxnSpPr>
            <a:cxnSpLocks noChangeShapeType="1"/>
            <a:endCxn id="13" idx="1"/>
          </p:cNvCxnSpPr>
          <p:nvPr/>
        </p:nvCxnSpPr>
        <p:spPr bwMode="auto">
          <a:xfrm rot="16200000" flipH="1">
            <a:off x="5264150" y="3117850"/>
            <a:ext cx="368300" cy="2286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23" name="Group 42"/>
          <p:cNvGrpSpPr>
            <a:grpSpLocks/>
          </p:cNvGrpSpPr>
          <p:nvPr/>
        </p:nvGrpSpPr>
        <p:grpSpPr bwMode="auto">
          <a:xfrm>
            <a:off x="6646863" y="4648200"/>
            <a:ext cx="1195387" cy="762000"/>
            <a:chOff x="4187" y="3552"/>
            <a:chExt cx="753" cy="480"/>
          </a:xfrm>
        </p:grpSpPr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200" y="3552"/>
              <a:ext cx="740" cy="176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4187" y="3744"/>
              <a:ext cx="634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 b="1">
                  <a:latin typeface="Garamond" pitchFamily="18" charset="0"/>
                </a:rPr>
                <a:t>Finish</a:t>
              </a:r>
            </a:p>
          </p:txBody>
        </p:sp>
      </p:grpSp>
      <p:cxnSp>
        <p:nvCxnSpPr>
          <p:cNvPr id="26" name="AutoShape 43"/>
          <p:cNvCxnSpPr>
            <a:cxnSpLocks noChangeShapeType="1"/>
            <a:stCxn id="8" idx="3"/>
          </p:cNvCxnSpPr>
          <p:nvPr/>
        </p:nvCxnSpPr>
        <p:spPr bwMode="auto">
          <a:xfrm>
            <a:off x="7239000" y="4406900"/>
            <a:ext cx="614363" cy="381000"/>
          </a:xfrm>
          <a:prstGeom prst="bentConnector3">
            <a:avLst>
              <a:gd name="adj1" fmla="val 134683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762000" y="5715000"/>
            <a:ext cx="381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l" eaLnBrk="0" hangingPunct="0">
              <a:lnSpc>
                <a:spcPct val="90000"/>
              </a:lnSpc>
              <a:spcBef>
                <a:spcPct val="20000"/>
              </a:spcBef>
            </a:pPr>
            <a:endParaRPr lang="en-US" b="1" dirty="0"/>
          </a:p>
          <a:p>
            <a:pPr marL="342900" indent="-342900" algn="l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id-ID" sz="2400" b="1" dirty="0" smtClean="0">
                <a:solidFill>
                  <a:srgbClr val="0000FF"/>
                </a:solidFill>
              </a:rPr>
              <a:t>S</a:t>
            </a:r>
            <a:r>
              <a:rPr lang="en-US" sz="2400" b="1" dirty="0" smtClean="0">
                <a:solidFill>
                  <a:srgbClr val="0000FF"/>
                </a:solidFill>
              </a:rPr>
              <a:t>F </a:t>
            </a:r>
            <a:r>
              <a:rPr lang="en-US" sz="2400" b="1" dirty="0">
                <a:solidFill>
                  <a:srgbClr val="0000FF"/>
                </a:solidFill>
              </a:rPr>
              <a:t>– </a:t>
            </a:r>
            <a:r>
              <a:rPr lang="id-ID" sz="2400" b="1" dirty="0" smtClean="0">
                <a:solidFill>
                  <a:srgbClr val="0000FF"/>
                </a:solidFill>
              </a:rPr>
              <a:t>Start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id-ID" sz="2400" b="1" dirty="0" smtClean="0">
                <a:solidFill>
                  <a:srgbClr val="0000FF"/>
                </a:solidFill>
              </a:rPr>
              <a:t>to </a:t>
            </a:r>
            <a:r>
              <a:rPr lang="en-US" sz="2400" b="1" dirty="0" smtClean="0">
                <a:solidFill>
                  <a:srgbClr val="0000FF"/>
                </a:solidFill>
              </a:rPr>
              <a:t>Finish</a:t>
            </a:r>
            <a:endParaRPr lang="en-US" sz="2400" b="1" dirty="0">
              <a:solidFill>
                <a:srgbClr val="0000FF"/>
              </a:solidFill>
            </a:endParaRPr>
          </a:p>
        </p:txBody>
      </p:sp>
      <p:grpSp>
        <p:nvGrpSpPr>
          <p:cNvPr id="28" name="Group 37"/>
          <p:cNvGrpSpPr>
            <a:grpSpLocks/>
          </p:cNvGrpSpPr>
          <p:nvPr/>
        </p:nvGrpSpPr>
        <p:grpSpPr bwMode="auto">
          <a:xfrm>
            <a:off x="5353050" y="5715000"/>
            <a:ext cx="1174750" cy="941755"/>
            <a:chOff x="3324" y="912"/>
            <a:chExt cx="740" cy="672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3324" y="912"/>
              <a:ext cx="740" cy="176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3408" y="1293"/>
              <a:ext cx="503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id-ID" sz="2400" b="1" dirty="0" smtClean="0">
                  <a:latin typeface="Garamond" pitchFamily="18" charset="0"/>
                </a:rPr>
                <a:t>Start</a:t>
              </a:r>
              <a:endParaRPr lang="en-US" sz="2400" b="1" dirty="0">
                <a:latin typeface="Garamond" pitchFamily="18" charset="0"/>
              </a:endParaRPr>
            </a:p>
          </p:txBody>
        </p:sp>
      </p:grpSp>
      <p:grpSp>
        <p:nvGrpSpPr>
          <p:cNvPr id="31" name="Group 44"/>
          <p:cNvGrpSpPr>
            <a:grpSpLocks/>
          </p:cNvGrpSpPr>
          <p:nvPr/>
        </p:nvGrpSpPr>
        <p:grpSpPr bwMode="auto">
          <a:xfrm>
            <a:off x="7086600" y="6121401"/>
            <a:ext cx="1184275" cy="741363"/>
            <a:chOff x="4032" y="1264"/>
            <a:chExt cx="746" cy="467"/>
          </a:xfrm>
        </p:grpSpPr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4032" y="1264"/>
              <a:ext cx="740" cy="176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4138" y="1440"/>
              <a:ext cx="6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id-ID" sz="2400" b="1" dirty="0" smtClean="0">
                  <a:latin typeface="Garamond" pitchFamily="18" charset="0"/>
                </a:rPr>
                <a:t>Finish</a:t>
              </a:r>
              <a:endParaRPr lang="en-US" sz="2400" b="1" dirty="0">
                <a:latin typeface="Garamond" pitchFamily="18" charset="0"/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flipV="1">
            <a:off x="5410200" y="6019800"/>
            <a:ext cx="2819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utoUpdateAnimBg="0"/>
      <p:bldP spid="11" grpId="0" autoUpdateAnimBg="0"/>
      <p:bldP spid="2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Leads &amp; Lags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Activity Lead – Lag</a:t>
            </a:r>
          </a:p>
          <a:p>
            <a:pPr lvl="1"/>
            <a:r>
              <a:rPr lang="en-US" dirty="0" smtClean="0"/>
              <a:t>Lag = time that a following activity is delayed from the start of the previous activity</a:t>
            </a:r>
          </a:p>
          <a:p>
            <a:pPr lvl="1"/>
            <a:r>
              <a:rPr lang="en-US" dirty="0" smtClean="0"/>
              <a:t>Lead = time that an activity precedes the start or finish of the next activity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838200"/>
          </a:xfrm>
        </p:spPr>
        <p:txBody>
          <a:bodyPr/>
          <a:lstStyle/>
          <a:p>
            <a:pPr algn="ctr"/>
            <a:r>
              <a:rPr lang="id-ID" dirty="0" smtClean="0"/>
              <a:t>Leads &amp; Lags</a:t>
            </a:r>
            <a:endParaRPr lang="id-ID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4724400"/>
            <a:ext cx="8839200" cy="11430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Lead and Lag are used to Modify Relationships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Lead and Lag Can be used with any Relationship Type (FS, FF, SS)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228600" y="1524000"/>
            <a:ext cx="1174750" cy="27940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22275" y="3032125"/>
            <a:ext cx="1857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latin typeface="Garamond" pitchFamily="18" charset="0"/>
              </a:rPr>
              <a:t>Normal</a:t>
            </a:r>
          </a:p>
          <a:p>
            <a:pPr eaLnBrk="0" hangingPunct="0"/>
            <a:r>
              <a:rPr lang="en-US" sz="2400" b="1">
                <a:latin typeface="Garamond" pitchFamily="18" charset="0"/>
              </a:rPr>
              <a:t>Finish - Start</a:t>
            </a: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1371600" y="2235200"/>
            <a:ext cx="1174750" cy="27940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cxnSp>
        <p:nvCxnSpPr>
          <p:cNvPr id="8" name="AutoShape 25"/>
          <p:cNvCxnSpPr>
            <a:cxnSpLocks noChangeShapeType="1"/>
            <a:stCxn id="5" idx="3"/>
            <a:endCxn id="7" idx="1"/>
          </p:cNvCxnSpPr>
          <p:nvPr/>
        </p:nvCxnSpPr>
        <p:spPr bwMode="auto">
          <a:xfrm flipH="1">
            <a:off x="1362075" y="1663700"/>
            <a:ext cx="50800" cy="711200"/>
          </a:xfrm>
          <a:prstGeom prst="bentConnector5">
            <a:avLst>
              <a:gd name="adj1" fmla="val -431250"/>
              <a:gd name="adj2" fmla="val 50000"/>
              <a:gd name="adj3" fmla="val 53125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3168650" y="1524000"/>
            <a:ext cx="1174750" cy="27940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3886200" y="2235200"/>
            <a:ext cx="1174750" cy="27940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cxnSp>
        <p:nvCxnSpPr>
          <p:cNvPr id="11" name="AutoShape 28"/>
          <p:cNvCxnSpPr>
            <a:cxnSpLocks noChangeShapeType="1"/>
            <a:stCxn id="9" idx="3"/>
            <a:endCxn id="10" idx="1"/>
          </p:cNvCxnSpPr>
          <p:nvPr/>
        </p:nvCxnSpPr>
        <p:spPr bwMode="auto">
          <a:xfrm flipH="1">
            <a:off x="3876675" y="1663700"/>
            <a:ext cx="476250" cy="711200"/>
          </a:xfrm>
          <a:prstGeom prst="bentConnector5">
            <a:avLst>
              <a:gd name="adj1" fmla="val -46000"/>
              <a:gd name="adj2" fmla="val 50000"/>
              <a:gd name="adj3" fmla="val 146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2" name="Rectangle 29"/>
          <p:cNvSpPr>
            <a:spLocks noChangeArrowheads="1"/>
          </p:cNvSpPr>
          <p:nvPr/>
        </p:nvSpPr>
        <p:spPr bwMode="auto">
          <a:xfrm>
            <a:off x="6064250" y="1524000"/>
            <a:ext cx="1174750" cy="27940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3" name="Rectangle 30"/>
          <p:cNvSpPr>
            <a:spLocks noChangeArrowheads="1"/>
          </p:cNvSpPr>
          <p:nvPr/>
        </p:nvSpPr>
        <p:spPr bwMode="auto">
          <a:xfrm>
            <a:off x="7740650" y="2235200"/>
            <a:ext cx="1174750" cy="27940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cxnSp>
        <p:nvCxnSpPr>
          <p:cNvPr id="14" name="AutoShape 31"/>
          <p:cNvCxnSpPr>
            <a:cxnSpLocks noChangeShapeType="1"/>
            <a:stCxn id="12" idx="3"/>
            <a:endCxn id="13" idx="1"/>
          </p:cNvCxnSpPr>
          <p:nvPr/>
        </p:nvCxnSpPr>
        <p:spPr bwMode="auto">
          <a:xfrm>
            <a:off x="7248525" y="1663700"/>
            <a:ext cx="482600" cy="7112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2901950" y="3048000"/>
            <a:ext cx="27019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latin typeface="Garamond" pitchFamily="18" charset="0"/>
              </a:rPr>
              <a:t>Finish – Start</a:t>
            </a:r>
          </a:p>
          <a:p>
            <a:pPr eaLnBrk="0" hangingPunct="0"/>
            <a:r>
              <a:rPr lang="en-US" sz="2400" b="1">
                <a:latin typeface="Garamond" pitchFamily="18" charset="0"/>
              </a:rPr>
              <a:t>Modified by a Lead</a:t>
            </a:r>
          </a:p>
        </p:txBody>
      </p:sp>
      <p:sp>
        <p:nvSpPr>
          <p:cNvPr id="16" name="Rectangle 38"/>
          <p:cNvSpPr>
            <a:spLocks noChangeArrowheads="1"/>
          </p:cNvSpPr>
          <p:nvPr/>
        </p:nvSpPr>
        <p:spPr bwMode="auto">
          <a:xfrm>
            <a:off x="6210300" y="3048000"/>
            <a:ext cx="2555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latin typeface="Garamond" pitchFamily="18" charset="0"/>
              </a:rPr>
              <a:t>Finish – Start</a:t>
            </a:r>
          </a:p>
          <a:p>
            <a:pPr eaLnBrk="0" hangingPunct="0"/>
            <a:r>
              <a:rPr lang="en-US" sz="2400" b="1">
                <a:latin typeface="Garamond" pitchFamily="18" charset="0"/>
              </a:rPr>
              <a:t>Modified by a Lag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5913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Remodeling an Appliance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730573"/>
              </p:ext>
            </p:extLst>
          </p:nvPr>
        </p:nvGraphicFramePr>
        <p:xfrm>
          <a:off x="609600" y="487680"/>
          <a:ext cx="7924800" cy="637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4267200"/>
                <a:gridCol w="1143000"/>
                <a:gridCol w="152400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Duration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Predecessors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Conduct</a:t>
                      </a:r>
                      <a:r>
                        <a:rPr lang="en-US" sz="1600" baseline="0" dirty="0" smtClean="0"/>
                        <a:t> competitive analysis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Review field sales report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Conduct tech capabilities assessment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Identify relevant specification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A,B,C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Conduct telephone survey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Identify relevant specification improvements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Interface with marketing staff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 engineering specifications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Check and debug designs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 testing</a:t>
                      </a:r>
                      <a:r>
                        <a:rPr lang="en-US" sz="1600" baseline="0" dirty="0" smtClean="0"/>
                        <a:t> protocol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Identify critical performance level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Assess and modify product components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I, K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Conduct capabilities assessment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Identify selection criteria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 RFQ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 production master schedule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N, O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Liaise</a:t>
                      </a:r>
                      <a:r>
                        <a:rPr lang="en-US" sz="1600" baseline="0" dirty="0" smtClean="0"/>
                        <a:t> with sales staff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Prepare product launch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Q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98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Gantt chart and create a complete activity network diagram.</a:t>
            </a:r>
          </a:p>
          <a:p>
            <a:r>
              <a:rPr lang="en-US" dirty="0" smtClean="0"/>
              <a:t>Identify the critical path.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93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3058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EXAMPLE for EMR Project</a:t>
            </a:r>
            <a:endParaRPr lang="id-ID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762000"/>
          <a:ext cx="8534401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694"/>
                <a:gridCol w="4936565"/>
                <a:gridCol w="1338730"/>
                <a:gridCol w="1673412"/>
              </a:tblGrid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No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Activities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Duration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Predecessor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Electronic</a:t>
                      </a:r>
                      <a:r>
                        <a:rPr lang="id-ID" b="1" baseline="0" dirty="0" smtClean="0"/>
                        <a:t> Medical Reference Project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     Architectural Decision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Specification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Internal Specification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External Specification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Feature</a:t>
                      </a:r>
                      <a:r>
                        <a:rPr lang="id-ID" baseline="0" dirty="0" smtClean="0"/>
                        <a:t> Specification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Design Phase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Voice Recognition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4SS+7</a:t>
                      </a:r>
                      <a:r>
                        <a:rPr lang="id-ID" baseline="0" dirty="0" smtClean="0"/>
                        <a:t> and </a:t>
                      </a:r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Case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r>
                        <a:rPr lang="id-ID" baseline="0" dirty="0" smtClean="0"/>
                        <a:t> and </a:t>
                      </a:r>
                      <a:r>
                        <a:rPr lang="id-ID" dirty="0" smtClean="0"/>
                        <a:t>5FS+1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Screen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4,5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11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Database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25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 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Microphone-soundcard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 and 11FF-4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13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Digital Devices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14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Computer I/O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15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Review Design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8,9,10,11,12,13,14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2475</TotalTime>
  <Words>547</Words>
  <Application>Microsoft Office PowerPoint</Application>
  <PresentationFormat>On-screen Show (4:3)</PresentationFormat>
  <Paragraphs>193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PowerPoint Presentation</vt:lpstr>
      <vt:lpstr>PRECEDENCE DIAGRAM METHOD</vt:lpstr>
      <vt:lpstr>PRECEDENCE DIAGRAM METHOD</vt:lpstr>
      <vt:lpstr>Types of Task Relationship</vt:lpstr>
      <vt:lpstr>Leads &amp; Lags</vt:lpstr>
      <vt:lpstr>Leads &amp; Lags</vt:lpstr>
      <vt:lpstr>Remodeling an Appliance</vt:lpstr>
      <vt:lpstr>QUESTION</vt:lpstr>
      <vt:lpstr>EXAMPLE for EMR Project</vt:lpstr>
      <vt:lpstr>PowerPoint Presentation</vt:lpstr>
    </vt:vector>
  </TitlesOfParts>
  <Company>Universitas Komputer Indonesia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</dc:title>
  <dc:creator>Universitas Komputer Indonesia</dc:creator>
  <cp:lastModifiedBy>Herman</cp:lastModifiedBy>
  <cp:revision>201</cp:revision>
  <dcterms:created xsi:type="dcterms:W3CDTF">2011-03-24T08:51:10Z</dcterms:created>
  <dcterms:modified xsi:type="dcterms:W3CDTF">2016-12-10T02:07:51Z</dcterms:modified>
</cp:coreProperties>
</file>