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61" r:id="rId15"/>
    <p:sldId id="364" r:id="rId16"/>
    <p:sldId id="359" r:id="rId17"/>
    <p:sldId id="362" r:id="rId18"/>
    <p:sldId id="363" r:id="rId19"/>
    <p:sldId id="365" r:id="rId20"/>
    <p:sldId id="36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C65E9-9A33-4934-BB2D-3FF5AF8C0CE6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87E37-97A0-48AC-B5C2-D534833FBF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35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4400" b="1" dirty="0" err="1" smtClean="0"/>
              <a:t>Algoritma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id-ID" sz="4400" b="1" dirty="0" smtClean="0"/>
              <a:t>Pemrograman</a:t>
            </a:r>
            <a:r>
              <a:rPr lang="en-US" sz="4400" b="1" dirty="0" smtClean="0"/>
              <a:t> </a:t>
            </a:r>
            <a:br>
              <a:rPr lang="en-US" sz="4400" b="1" dirty="0" smtClean="0"/>
            </a:br>
            <a:r>
              <a:rPr lang="en-US" sz="4400" b="1" dirty="0" smtClean="0"/>
              <a:t>Searching</a:t>
            </a:r>
            <a:endParaRPr lang="id-ID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943600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Universitas Komputer Indonesia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Sequential Search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Boolean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6858000" cy="5562600"/>
          </a:xfrm>
        </p:spPr>
        <p:txBody>
          <a:bodyPr>
            <a:normAutofit fontScale="70000" lnSpcReduction="20000"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2400" b="1" u="sng" dirty="0" smtClean="0"/>
              <a:t>Procedure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err="1" smtClean="0"/>
              <a:t>seq_search_boolean</a:t>
            </a:r>
            <a:r>
              <a:rPr lang="en-US" sz="2400" dirty="0" smtClean="0"/>
              <a:t> (</a:t>
            </a:r>
            <a:r>
              <a:rPr lang="en-US" sz="2400" b="1" u="sng" dirty="0" smtClean="0"/>
              <a:t>Input </a:t>
            </a:r>
            <a:r>
              <a:rPr lang="en-US" sz="2400" dirty="0" smtClean="0"/>
              <a:t> </a:t>
            </a:r>
            <a:r>
              <a:rPr lang="en-US" sz="2400" dirty="0" err="1" smtClean="0"/>
              <a:t>nama_array:tipe_array</a:t>
            </a:r>
            <a:r>
              <a:rPr lang="en-US" sz="2400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ketemu</a:t>
            </a:r>
            <a:r>
              <a:rPr lang="en-US" sz="2400" dirty="0" smtClean="0"/>
              <a:t> : </a:t>
            </a:r>
            <a:r>
              <a:rPr lang="en-US" sz="2400" b="1" u="sng" dirty="0" err="1" smtClean="0"/>
              <a:t>boolean</a:t>
            </a:r>
            <a:endParaRPr lang="en-US" sz="2400" b="1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 : </a:t>
            </a:r>
            <a:r>
              <a:rPr lang="en-US" sz="2400" dirty="0" err="1" smtClean="0"/>
              <a:t>tipedata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false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 (not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≤ 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=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  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 true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  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pencarian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membagi</a:t>
            </a:r>
            <a:r>
              <a:rPr lang="en-US" sz="2600" dirty="0" smtClean="0"/>
              <a:t> </a:t>
            </a:r>
            <a:r>
              <a:rPr lang="en-US" sz="2600" dirty="0" err="1" smtClean="0"/>
              <a:t>larik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2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(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kiri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kanan</a:t>
            </a:r>
            <a:r>
              <a:rPr lang="en-US" sz="2600" dirty="0" smtClean="0"/>
              <a:t>),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mengecek</a:t>
            </a:r>
            <a:r>
              <a:rPr lang="en-US" sz="2600" dirty="0" smtClean="0"/>
              <a:t> data </a:t>
            </a:r>
            <a:r>
              <a:rPr lang="en-US" sz="2600" dirty="0" err="1" smtClean="0"/>
              <a:t>diposisi</a:t>
            </a:r>
            <a:r>
              <a:rPr lang="en-US" sz="2600" dirty="0" smtClean="0"/>
              <a:t> </a:t>
            </a:r>
            <a:r>
              <a:rPr lang="en-US" sz="2600" dirty="0" err="1" smtClean="0"/>
              <a:t>tengah</a:t>
            </a:r>
            <a:r>
              <a:rPr lang="en-US" sz="2600" dirty="0" smtClean="0"/>
              <a:t> </a:t>
            </a:r>
            <a:r>
              <a:rPr lang="en-US" sz="2600" dirty="0" err="1" smtClean="0"/>
              <a:t>apakah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dicari</a:t>
            </a:r>
            <a:r>
              <a:rPr lang="en-US" sz="2600" dirty="0" smtClean="0"/>
              <a:t>,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pencarian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dilanjutkan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larik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kiri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kanan</a:t>
            </a:r>
            <a:r>
              <a:rPr lang="en-US" sz="2600" dirty="0" smtClean="0"/>
              <a:t>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dirty="0" err="1" smtClean="0"/>
              <a:t>Mis</a:t>
            </a:r>
            <a:r>
              <a:rPr lang="en-US" sz="2600" dirty="0" smtClean="0"/>
              <a:t>. </a:t>
            </a:r>
            <a:r>
              <a:rPr lang="en-US" sz="2600" dirty="0" err="1"/>
              <a:t>d</a:t>
            </a:r>
            <a:r>
              <a:rPr lang="en-US" sz="2600" dirty="0" err="1" smtClean="0"/>
              <a:t>iberikan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6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00B050"/>
                </a:solidFill>
              </a:rPr>
              <a:t>Angka</a:t>
            </a:r>
            <a:endParaRPr lang="en-US" sz="26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dirty="0"/>
              <a:t>	</a:t>
            </a:r>
            <a:r>
              <a:rPr lang="en-US" sz="2600" dirty="0" smtClean="0"/>
              <a:t>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dirty="0" smtClean="0"/>
              <a:t>Data yang </a:t>
            </a:r>
            <a:r>
              <a:rPr lang="en-US" sz="2600" dirty="0" err="1" smtClean="0"/>
              <a:t>dicari</a:t>
            </a:r>
            <a:r>
              <a:rPr lang="en-US" sz="2600" dirty="0" smtClean="0"/>
              <a:t> : </a:t>
            </a:r>
            <a:r>
              <a:rPr lang="en-US" sz="2600" b="1" dirty="0" smtClean="0">
                <a:solidFill>
                  <a:srgbClr val="C00000"/>
                </a:solidFill>
              </a:rPr>
              <a:t>7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FF0000"/>
                </a:solidFill>
              </a:rPr>
              <a:t>Catatan</a:t>
            </a:r>
            <a:r>
              <a:rPr lang="en-US" sz="2600" b="1" dirty="0" smtClean="0">
                <a:solidFill>
                  <a:srgbClr val="FF0000"/>
                </a:solidFill>
              </a:rPr>
              <a:t> :</a:t>
            </a:r>
            <a:r>
              <a:rPr lang="en-US" sz="2600" b="1" dirty="0" smtClean="0"/>
              <a:t> data </a:t>
            </a:r>
            <a:r>
              <a:rPr lang="en-US" sz="2600" b="1" dirty="0" err="1" smtClean="0"/>
              <a:t>harus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sudah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terurut</a:t>
            </a:r>
            <a:endParaRPr lang="en-US" sz="26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31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31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4038600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620000" cy="5181600"/>
          </a:xfrm>
        </p:spPr>
        <p:txBody>
          <a:bodyPr>
            <a:normAutofit/>
          </a:bodyPr>
          <a:lstStyle/>
          <a:p>
            <a:pPr marL="1768475" indent="-1768475" algn="just">
              <a:buNone/>
            </a:pPr>
            <a:r>
              <a:rPr lang="en-US" sz="2400" b="1" dirty="0" err="1" smtClean="0"/>
              <a:t>Langkah</a:t>
            </a:r>
            <a:r>
              <a:rPr lang="en-US" sz="2400" b="1" dirty="0" smtClean="0"/>
              <a:t> 1</a:t>
            </a:r>
            <a:r>
              <a:rPr lang="en-US" sz="2400" dirty="0" smtClean="0"/>
              <a:t> :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larik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2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(k)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(</a:t>
            </a:r>
            <a:r>
              <a:rPr lang="en-US" sz="2400" dirty="0" err="1" smtClean="0"/>
              <a:t>Ia</a:t>
            </a:r>
            <a:r>
              <a:rPr lang="en-US" sz="2400" dirty="0" smtClean="0"/>
              <a:t>) </a:t>
            </a:r>
            <a:r>
              <a:rPr lang="en-US" sz="2400" dirty="0" err="1" smtClean="0"/>
              <a:t>dijumlahkan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(</a:t>
            </a:r>
            <a:r>
              <a:rPr lang="en-US" sz="2400" dirty="0" err="1" smtClean="0"/>
              <a:t>Ib</a:t>
            </a:r>
            <a:r>
              <a:rPr lang="en-US" sz="2400" dirty="0" smtClean="0"/>
              <a:t>)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2.</a:t>
            </a:r>
          </a:p>
          <a:p>
            <a:pPr marL="1768475" indent="-1768475" algn="just">
              <a:buNone/>
            </a:pPr>
            <a:r>
              <a:rPr lang="en-US" sz="2400" dirty="0" smtClean="0"/>
              <a:t>	k = (</a:t>
            </a:r>
            <a:r>
              <a:rPr lang="en-US" sz="2400" dirty="0" err="1" smtClean="0"/>
              <a:t>Ia</a:t>
            </a:r>
            <a:r>
              <a:rPr lang="en-US" sz="2400" dirty="0" smtClean="0"/>
              <a:t> + </a:t>
            </a:r>
            <a:r>
              <a:rPr lang="en-US" sz="2400" dirty="0" err="1" smtClean="0"/>
              <a:t>Ib</a:t>
            </a:r>
            <a:r>
              <a:rPr lang="en-US" sz="2400" dirty="0" smtClean="0"/>
              <a:t>) div 2</a:t>
            </a:r>
          </a:p>
          <a:p>
            <a:pPr marL="1768475" indent="-1768475" algn="just">
              <a:buNone/>
            </a:pPr>
            <a:r>
              <a:rPr lang="en-US" sz="2400" dirty="0" smtClean="0"/>
              <a:t>	   = (1 + 5) div 2</a:t>
            </a:r>
          </a:p>
          <a:p>
            <a:pPr marL="1768475" indent="-1768475" algn="just">
              <a:buNone/>
            </a:pPr>
            <a:r>
              <a:rPr lang="en-US" sz="2400" dirty="0" smtClean="0"/>
              <a:t>	   =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/>
              <a:t>	</a:t>
            </a:r>
            <a:endParaRPr lang="en-US" sz="2400" b="1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98589"/>
              </p:ext>
            </p:extLst>
          </p:nvPr>
        </p:nvGraphicFramePr>
        <p:xfrm>
          <a:off x="1447800" y="420624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4953000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495300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Rectangle 7"/>
          <p:cNvSpPr/>
          <p:nvPr/>
        </p:nvSpPr>
        <p:spPr>
          <a:xfrm>
            <a:off x="6781800" y="49530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33800" y="5104607"/>
            <a:ext cx="30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524000" y="5256212"/>
            <a:ext cx="2362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952205" y="5104607"/>
            <a:ext cx="30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105401" y="5256212"/>
            <a:ext cx="2362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133600" y="53340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0" y="5334000"/>
            <a:ext cx="1828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543800" cy="5181600"/>
          </a:xfrm>
        </p:spPr>
        <p:txBody>
          <a:bodyPr>
            <a:noAutofit/>
          </a:bodyPr>
          <a:lstStyle/>
          <a:p>
            <a:pPr marL="1768475" indent="-1768475" algn="just">
              <a:spcBef>
                <a:spcPts val="0"/>
              </a:spcBef>
              <a:buNone/>
            </a:pPr>
            <a:r>
              <a:rPr lang="en-US" sz="2200" b="1" dirty="0" err="1" smtClean="0"/>
              <a:t>Langkah</a:t>
            </a:r>
            <a:r>
              <a:rPr lang="en-US" sz="2200" b="1" dirty="0" smtClean="0"/>
              <a:t> 2 </a:t>
            </a:r>
            <a:r>
              <a:rPr lang="en-US" sz="2200" dirty="0" smtClean="0"/>
              <a:t>: </a:t>
            </a:r>
            <a:r>
              <a:rPr lang="en-US" sz="2200" dirty="0" err="1" smtClean="0"/>
              <a:t>periksa</a:t>
            </a:r>
            <a:r>
              <a:rPr lang="en-US" sz="2200" dirty="0" smtClean="0"/>
              <a:t> data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tengah</a:t>
            </a:r>
            <a:r>
              <a:rPr lang="en-US" sz="2200" dirty="0" smtClean="0"/>
              <a:t> </a:t>
            </a:r>
            <a:r>
              <a:rPr lang="en-US" sz="2200" dirty="0" err="1" smtClean="0"/>
              <a:t>larik</a:t>
            </a:r>
            <a:r>
              <a:rPr lang="en-US" sz="2200" dirty="0" smtClean="0"/>
              <a:t> (12), </a:t>
            </a:r>
            <a:r>
              <a:rPr lang="en-US" sz="2200" dirty="0" err="1" smtClean="0"/>
              <a:t>lalu</a:t>
            </a:r>
            <a:r>
              <a:rPr lang="en-US" sz="2200" dirty="0" smtClean="0"/>
              <a:t> </a:t>
            </a:r>
            <a:r>
              <a:rPr lang="en-US" sz="2200" dirty="0" err="1" smtClean="0"/>
              <a:t>bandingkan</a:t>
            </a:r>
            <a:r>
              <a:rPr lang="en-US" sz="2200" dirty="0" smtClean="0"/>
              <a:t>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(12 = 7? F),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diperiksa</a:t>
            </a:r>
            <a:r>
              <a:rPr lang="en-US" sz="2200" dirty="0" smtClean="0"/>
              <a:t>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data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tengah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kecil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data yang </a:t>
            </a:r>
            <a:r>
              <a:rPr lang="en-US" sz="2200" dirty="0" err="1" smtClean="0"/>
              <a:t>dicari</a:t>
            </a:r>
            <a:r>
              <a:rPr lang="en-US" sz="2200" dirty="0" smtClean="0"/>
              <a:t> (12 &lt; 7 ? F)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pencarian</a:t>
            </a:r>
            <a:r>
              <a:rPr lang="en-US" sz="2200" dirty="0" smtClean="0"/>
              <a:t> </a:t>
            </a:r>
            <a:r>
              <a:rPr lang="en-US" sz="2200" dirty="0" err="1" smtClean="0"/>
              <a:t>dilanjutkan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menarik</a:t>
            </a:r>
            <a:r>
              <a:rPr lang="en-US" sz="2200" dirty="0" smtClean="0"/>
              <a:t> </a:t>
            </a:r>
            <a:r>
              <a:rPr lang="en-US" sz="2200" dirty="0" err="1" smtClean="0"/>
              <a:t>Indeks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(</a:t>
            </a:r>
            <a:r>
              <a:rPr lang="en-US" sz="2200" dirty="0" err="1" smtClean="0"/>
              <a:t>Ib</a:t>
            </a:r>
            <a:r>
              <a:rPr lang="en-US" sz="2200" dirty="0" smtClean="0"/>
              <a:t> = k – 1)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dirty="0" smtClean="0"/>
          </a:p>
          <a:p>
            <a:pPr marL="170815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1708150" indent="0">
              <a:spcBef>
                <a:spcPts val="0"/>
              </a:spcBef>
              <a:buNone/>
            </a:pPr>
            <a:r>
              <a:rPr lang="en-US" sz="2200" dirty="0" err="1" smtClean="0"/>
              <a:t>Hitung</a:t>
            </a:r>
            <a:r>
              <a:rPr lang="en-US" sz="2200" dirty="0" smtClean="0"/>
              <a:t> </a:t>
            </a:r>
            <a:r>
              <a:rPr lang="en-US" sz="2200" dirty="0" err="1" smtClean="0"/>
              <a:t>kembali</a:t>
            </a:r>
            <a:r>
              <a:rPr lang="en-US" sz="2200" dirty="0" smtClean="0"/>
              <a:t> </a:t>
            </a:r>
            <a:r>
              <a:rPr lang="en-US" sz="2200" dirty="0" err="1" smtClean="0"/>
              <a:t>titik</a:t>
            </a:r>
            <a:r>
              <a:rPr lang="en-US" sz="2200" dirty="0" smtClean="0"/>
              <a:t> </a:t>
            </a:r>
            <a:r>
              <a:rPr lang="en-US" sz="2200" dirty="0" err="1" smtClean="0"/>
              <a:t>tengah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Larik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ditinjau</a:t>
            </a:r>
            <a:r>
              <a:rPr lang="en-US" sz="2200" dirty="0" smtClean="0"/>
              <a:t> (</a:t>
            </a:r>
            <a:r>
              <a:rPr lang="en-US" sz="2200" dirty="0" err="1" smtClean="0"/>
              <a:t>didapat</a:t>
            </a:r>
            <a:r>
              <a:rPr lang="en-US" sz="2200" dirty="0" smtClean="0"/>
              <a:t>   k = 1)</a:t>
            </a:r>
          </a:p>
          <a:p>
            <a:pPr marL="1663700" indent="-166370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200" dirty="0"/>
              <a:t>	</a:t>
            </a: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8200" y="3886200"/>
          <a:ext cx="24384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876800" y="47244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47244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543800" cy="5181600"/>
          </a:xfrm>
        </p:spPr>
        <p:txBody>
          <a:bodyPr>
            <a:noAutofit/>
          </a:bodyPr>
          <a:lstStyle/>
          <a:p>
            <a:pPr marL="1768475" indent="-1768475" algn="just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dirty="0" smtClean="0"/>
          </a:p>
          <a:p>
            <a:pPr marL="1663700" indent="-1663700">
              <a:spcBef>
                <a:spcPts val="0"/>
              </a:spcBef>
              <a:buNone/>
            </a:pPr>
            <a:endParaRPr lang="en-US" sz="2200" b="1" dirty="0" smtClean="0"/>
          </a:p>
          <a:p>
            <a:pPr marL="1663700" indent="-1663700">
              <a:spcBef>
                <a:spcPts val="0"/>
              </a:spcBef>
              <a:buNone/>
            </a:pPr>
            <a:endParaRPr lang="en-US" sz="2200" b="1" dirty="0" smtClean="0"/>
          </a:p>
          <a:p>
            <a:pPr marL="1663700" indent="-1663700">
              <a:spcBef>
                <a:spcPts val="0"/>
              </a:spcBef>
              <a:buNone/>
            </a:pPr>
            <a:r>
              <a:rPr lang="en-US" sz="2200" b="1" dirty="0" err="1" smtClean="0"/>
              <a:t>Langkah</a:t>
            </a:r>
            <a:r>
              <a:rPr lang="en-US" sz="2200" b="1" dirty="0" smtClean="0"/>
              <a:t> 3</a:t>
            </a:r>
            <a:r>
              <a:rPr lang="en-US" sz="2200" dirty="0" smtClean="0"/>
              <a:t>  :  </a:t>
            </a:r>
            <a:r>
              <a:rPr lang="en-US" sz="2200" dirty="0" err="1" smtClean="0"/>
              <a:t>ulangi</a:t>
            </a:r>
            <a:r>
              <a:rPr lang="en-US" sz="2200" dirty="0" smtClean="0"/>
              <a:t> </a:t>
            </a:r>
            <a:r>
              <a:rPr lang="en-US" sz="2200" dirty="0" err="1" smtClean="0"/>
              <a:t>langkah</a:t>
            </a:r>
            <a:r>
              <a:rPr lang="en-US" sz="2200" dirty="0" smtClean="0"/>
              <a:t> 1  s/d </a:t>
            </a:r>
            <a:r>
              <a:rPr lang="en-US" sz="2200" dirty="0" err="1" smtClean="0"/>
              <a:t>langkah</a:t>
            </a:r>
            <a:r>
              <a:rPr lang="en-US" sz="2200" dirty="0" smtClean="0"/>
              <a:t> 2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data </a:t>
            </a:r>
            <a:r>
              <a:rPr lang="en-US" sz="2200" dirty="0" err="1" smtClean="0"/>
              <a:t>ditemukan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Ia</a:t>
            </a:r>
            <a:r>
              <a:rPr lang="en-US" sz="2200" dirty="0" smtClean="0"/>
              <a:t> &gt; </a:t>
            </a:r>
            <a:r>
              <a:rPr lang="en-US" sz="2200" dirty="0" err="1" smtClean="0"/>
              <a:t>Ib</a:t>
            </a:r>
            <a:endParaRPr lang="en-US" sz="2200" dirty="0" smtClean="0"/>
          </a:p>
          <a:p>
            <a:pPr marL="1663700" indent="-1663700"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dirty="0" err="1" smtClean="0"/>
              <a:t>Angka</a:t>
            </a:r>
            <a:r>
              <a:rPr lang="en-US" sz="2200" dirty="0" smtClean="0"/>
              <a:t> 7 </a:t>
            </a:r>
            <a:r>
              <a:rPr lang="en-US" sz="2200" dirty="0" err="1" smtClean="0"/>
              <a:t>ditemukan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indeks</a:t>
            </a:r>
            <a:r>
              <a:rPr lang="en-US" sz="2200" b="1" dirty="0" smtClean="0">
                <a:solidFill>
                  <a:srgbClr val="FF0000"/>
                </a:solidFill>
              </a:rPr>
              <a:t> ke-2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looping ke-3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200" dirty="0"/>
              <a:t>	</a:t>
            </a: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86200" y="1295400"/>
          <a:ext cx="24384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14800" y="21336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21336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9831" y="248462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762184" y="2476184"/>
            <a:ext cx="685006" cy="14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3886200" y="2819400"/>
            <a:ext cx="1219200" cy="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5105400" y="2819400"/>
            <a:ext cx="1219200" cy="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657600" y="28956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2895600"/>
            <a:ext cx="1981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Bag.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8" grpId="0"/>
      <p:bldP spid="9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Illustrasi</a:t>
            </a:r>
            <a:r>
              <a:rPr lang="en-US" dirty="0" smtClean="0"/>
              <a:t>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Mis</a:t>
            </a:r>
            <a:r>
              <a:rPr lang="en-US" sz="2000" dirty="0" smtClean="0"/>
              <a:t>. </a:t>
            </a:r>
            <a:r>
              <a:rPr lang="en-US" sz="2000" dirty="0" err="1" smtClean="0"/>
              <a:t>Dicari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7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Binary Search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Angka</a:t>
            </a:r>
            <a:r>
              <a:rPr lang="en-US" sz="2000" dirty="0" smtClean="0"/>
              <a:t> 7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ke-2</a:t>
            </a:r>
          </a:p>
          <a:p>
            <a:pPr>
              <a:buFontTx/>
              <a:buChar char="-"/>
            </a:pPr>
            <a:r>
              <a:rPr lang="en-US" sz="2000" dirty="0" smtClean="0"/>
              <a:t>Data yang </a:t>
            </a:r>
            <a:r>
              <a:rPr lang="en-US" sz="2000" dirty="0" err="1" smtClean="0"/>
              <a:t>dicari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looping ke-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Ia</a:t>
            </a:r>
            <a:r>
              <a:rPr lang="en-US" sz="2000" dirty="0" smtClean="0"/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Ib</a:t>
            </a:r>
            <a:r>
              <a:rPr lang="en-US" sz="2000" dirty="0" smtClean="0"/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07031"/>
              </p:ext>
            </p:extLst>
          </p:nvPr>
        </p:nvGraphicFramePr>
        <p:xfrm>
          <a:off x="2057400" y="167640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05064" y="2466976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4904" y="243840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1864" y="24384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00296" y="2995614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295275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66976" y="327184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2832" y="3731896"/>
            <a:ext cx="533400" cy="2514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14736" y="4114800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90936" y="441960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00962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Binary Search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6858000" cy="5410200"/>
          </a:xfrm>
        </p:spPr>
        <p:txBody>
          <a:bodyPr>
            <a:normAutofit fontScale="55000" lnSpcReduction="20000"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2400" b="1" u="sng" dirty="0" smtClean="0"/>
              <a:t>Procedure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err="1" smtClean="0"/>
              <a:t>binary_search</a:t>
            </a:r>
            <a:r>
              <a:rPr lang="en-US" sz="2400" dirty="0" smtClean="0"/>
              <a:t> (</a:t>
            </a:r>
            <a:r>
              <a:rPr lang="en-US" sz="2400" b="1" u="sng" dirty="0" smtClean="0"/>
              <a:t>Input </a:t>
            </a:r>
            <a:r>
              <a:rPr lang="en-US" sz="2400" dirty="0" smtClean="0"/>
              <a:t> </a:t>
            </a:r>
            <a:r>
              <a:rPr lang="en-US" sz="2400" dirty="0" err="1" smtClean="0"/>
              <a:t>nama_array</a:t>
            </a:r>
            <a:r>
              <a:rPr lang="en-US" sz="2400" dirty="0" smtClean="0"/>
              <a:t> : </a:t>
            </a:r>
            <a:r>
              <a:rPr lang="en-US" sz="2400" dirty="0" err="1" smtClean="0"/>
              <a:t>tipe_array</a:t>
            </a:r>
            <a:r>
              <a:rPr lang="en-US" sz="2400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ascending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Ia</a:t>
            </a:r>
            <a:r>
              <a:rPr lang="en-US" sz="2400" dirty="0" smtClean="0"/>
              <a:t>, </a:t>
            </a:r>
            <a:r>
              <a:rPr lang="en-US" sz="2400" dirty="0" err="1" smtClean="0"/>
              <a:t>Ib</a:t>
            </a:r>
            <a:r>
              <a:rPr lang="en-US" sz="2400" dirty="0" smtClean="0"/>
              <a:t>, k  : 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          {</a:t>
            </a:r>
            <a:r>
              <a:rPr lang="en-US" sz="2400" dirty="0" err="1" smtClean="0"/>
              <a:t>Ia</a:t>
            </a:r>
            <a:r>
              <a:rPr lang="en-US" sz="2400" dirty="0" smtClean="0"/>
              <a:t>=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, </a:t>
            </a:r>
            <a:r>
              <a:rPr lang="en-US" sz="2400" dirty="0" err="1" smtClean="0"/>
              <a:t>Ib</a:t>
            </a:r>
            <a:r>
              <a:rPr lang="en-US" sz="2400" dirty="0" smtClean="0"/>
              <a:t>=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k=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}</a:t>
            </a:r>
            <a:endParaRPr lang="en-US" sz="2400" b="1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ketemu</a:t>
            </a:r>
            <a:r>
              <a:rPr lang="en-US" sz="2400" dirty="0" smtClean="0"/>
              <a:t>  :  </a:t>
            </a:r>
            <a:r>
              <a:rPr lang="en-US" sz="2400" b="1" u="sng" dirty="0" err="1" smtClean="0"/>
              <a:t>boolean</a:t>
            </a:r>
            <a:endParaRPr lang="en-US" sz="2400" b="1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  :  </a:t>
            </a:r>
            <a:r>
              <a:rPr lang="en-US" sz="2400" dirty="0" err="1" smtClean="0"/>
              <a:t>tipedata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  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endParaRPr lang="en-US" sz="2400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false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 (not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≤ 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k   (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+ 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) div 2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(k) =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   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   true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 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nama_var_array</a:t>
            </a:r>
            <a:r>
              <a:rPr lang="en-US" sz="2400" dirty="0" smtClean="0">
                <a:sym typeface="Wingdings" pitchFamily="2" charset="2"/>
              </a:rPr>
              <a:t>(k) &lt;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     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   k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     </a:t>
            </a:r>
            <a:r>
              <a:rPr lang="en-US" sz="2400" dirty="0" err="1" smtClean="0">
                <a:sym typeface="Wingdings" pitchFamily="2" charset="2"/>
              </a:rPr>
              <a:t>Ib</a:t>
            </a:r>
            <a:r>
              <a:rPr lang="en-US" sz="2400" dirty="0" smtClean="0">
                <a:sym typeface="Wingdings" pitchFamily="2" charset="2"/>
              </a:rPr>
              <a:t>    k –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	  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ketemu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ke-’,k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TUGAS BESAR 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Buat</a:t>
            </a:r>
            <a:r>
              <a:rPr lang="en-US" sz="2800" dirty="0" smtClean="0"/>
              <a:t>  8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8 </a:t>
            </a:r>
            <a:r>
              <a:rPr lang="en-US" sz="2800" dirty="0" err="1" smtClean="0"/>
              <a:t>topik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Reservasi</a:t>
            </a:r>
            <a:r>
              <a:rPr lang="en-US" sz="2800" dirty="0" smtClean="0"/>
              <a:t> Hotel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Rental </a:t>
            </a:r>
            <a:r>
              <a:rPr lang="en-US" sz="2800" dirty="0" err="1" smtClean="0"/>
              <a:t>Kendaraan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Peminjaman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(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A</a:t>
            </a:r>
            <a:r>
              <a:rPr lang="en-US" sz="2800" dirty="0" err="1" smtClean="0"/>
              <a:t>potek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Rawat</a:t>
            </a:r>
            <a:r>
              <a:rPr lang="en-US" sz="2800" dirty="0" smtClean="0"/>
              <a:t> </a:t>
            </a:r>
            <a:r>
              <a:rPr lang="en-US" sz="2800" dirty="0" err="1" smtClean="0"/>
              <a:t>Inap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Parkir</a:t>
            </a:r>
            <a:r>
              <a:rPr lang="en-US" sz="2800" dirty="0" smtClean="0"/>
              <a:t> di mall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Koperasi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Rekam</a:t>
            </a:r>
            <a:r>
              <a:rPr lang="en-US" sz="2800" dirty="0" smtClean="0"/>
              <a:t> </a:t>
            </a:r>
            <a:r>
              <a:rPr lang="en-US" sz="2800" smtClean="0"/>
              <a:t>Medik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91944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TUGAS BESAR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5181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, Program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Menu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u="sng" dirty="0" smtClean="0"/>
              <a:t>MENU PILIHAN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u="sng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ISI DATA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CARI DATA BERDASARKAN KODE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CARI DATA BERDASARKAN NAMA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CARI DATA BERDASARKAN HARGA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TAMPIL DATA KESELURUHAN YG SDH TERURUT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0.   KELUAR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Dikumpulkan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ketika</a:t>
            </a:r>
            <a:r>
              <a:rPr lang="en-US" sz="2400" b="1" u="sng" dirty="0" smtClean="0">
                <a:solidFill>
                  <a:srgbClr val="FF0000"/>
                </a:solidFill>
              </a:rPr>
              <a:t> UAS!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1944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Century" panose="02040604050505020304" pitchFamily="18" charset="0"/>
              </a:rPr>
              <a:t>Isi </a:t>
            </a:r>
            <a:r>
              <a:rPr lang="en-US" sz="2000" b="1" u="sng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Makalah</a:t>
            </a:r>
            <a:r>
              <a:rPr lang="en-US" sz="2000" b="1" u="sng" dirty="0" smtClean="0">
                <a:solidFill>
                  <a:srgbClr val="FF0000"/>
                </a:solidFill>
                <a:latin typeface="Century" panose="02040604050505020304" pitchFamily="18" charset="0"/>
              </a:rPr>
              <a:t> yang </a:t>
            </a:r>
            <a:r>
              <a:rPr lang="en-US" sz="2000" b="1" u="sng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harus</a:t>
            </a:r>
            <a:r>
              <a:rPr lang="en-US" sz="2000" b="1" u="sng" dirty="0" smtClean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dikumpulkan</a:t>
            </a:r>
            <a:r>
              <a:rPr lang="en-US" sz="2000" dirty="0" smtClean="0">
                <a:latin typeface="Century" panose="02040604050505020304" pitchFamily="18" charset="0"/>
              </a:rPr>
              <a:t>:</a:t>
            </a:r>
          </a:p>
          <a:p>
            <a:pPr marL="285750" indent="-28575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1. </a:t>
            </a:r>
            <a:r>
              <a:rPr lang="en-US" sz="2000" dirty="0" err="1" smtClean="0">
                <a:latin typeface="Century" panose="02040604050505020304" pitchFamily="18" charset="0"/>
              </a:rPr>
              <a:t>Pendahuluan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berisi</a:t>
            </a:r>
            <a:r>
              <a:rPr lang="en-US" sz="2000" dirty="0" smtClean="0">
                <a:latin typeface="Century" panose="02040604050505020304" pitchFamily="18" charset="0"/>
              </a:rPr>
              <a:t> data </a:t>
            </a:r>
            <a:r>
              <a:rPr lang="en-US" sz="2000" dirty="0" err="1" smtClean="0">
                <a:latin typeface="Century" panose="02040604050505020304" pitchFamily="18" charset="0"/>
              </a:rPr>
              <a:t>apa</a:t>
            </a:r>
            <a:r>
              <a:rPr lang="en-US" sz="2000" dirty="0" smtClean="0">
                <a:latin typeface="Century" panose="02040604050505020304" pitchFamily="18" charset="0"/>
              </a:rPr>
              <a:t> yang </a:t>
            </a:r>
            <a:r>
              <a:rPr lang="en-US" sz="2000" dirty="0" err="1" smtClean="0">
                <a:latin typeface="Century" panose="02040604050505020304" pitchFamily="18" charset="0"/>
              </a:rPr>
              <a:t>akan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diolah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beserta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batasan-batasan</a:t>
            </a:r>
            <a:r>
              <a:rPr lang="en-US" sz="2000" dirty="0" smtClean="0">
                <a:latin typeface="Century" panose="02040604050505020304" pitchFamily="18" charset="0"/>
              </a:rPr>
              <a:t> yang </a:t>
            </a:r>
            <a:r>
              <a:rPr lang="en-US" sz="2000" dirty="0" err="1" smtClean="0">
                <a:latin typeface="Century" panose="02040604050505020304" pitchFamily="18" charset="0"/>
              </a:rPr>
              <a:t>dibutuhkan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untuk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pembuatan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algoritma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dan</a:t>
            </a:r>
            <a:r>
              <a:rPr lang="en-US" sz="2000" dirty="0" smtClean="0">
                <a:latin typeface="Century" panose="02040604050505020304" pitchFamily="18" charset="0"/>
              </a:rPr>
              <a:t> program.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2. </a:t>
            </a:r>
            <a:r>
              <a:rPr lang="en-US" sz="2000" dirty="0" err="1" smtClean="0">
                <a:latin typeface="Century" panose="02040604050505020304" pitchFamily="18" charset="0"/>
              </a:rPr>
              <a:t>Algoritma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3.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4. </a:t>
            </a:r>
            <a:r>
              <a:rPr lang="en-US" sz="2000" dirty="0" err="1" smtClean="0">
                <a:latin typeface="Century" panose="02040604050505020304" pitchFamily="18" charset="0"/>
              </a:rPr>
              <a:t>Tampilan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Layar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5. </a:t>
            </a:r>
            <a:r>
              <a:rPr lang="en-US" sz="2000" dirty="0" err="1" smtClean="0">
                <a:latin typeface="Century" panose="02040604050505020304" pitchFamily="18" charset="0"/>
              </a:rPr>
              <a:t>Daftar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Pustaka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6. </a:t>
            </a:r>
            <a:r>
              <a:rPr lang="en-US" sz="2000" dirty="0" err="1" smtClean="0">
                <a:latin typeface="Century" panose="02040604050505020304" pitchFamily="18" charset="0"/>
              </a:rPr>
              <a:t>Kontribusi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masing-masing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anggota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kelompok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entury" panose="02040604050505020304" pitchFamily="18" charset="0"/>
              </a:rPr>
              <a:t>Catatan</a:t>
            </a:r>
            <a:r>
              <a:rPr lang="en-US" sz="2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err="1" smtClean="0">
                <a:latin typeface="Century" panose="02040604050505020304" pitchFamily="18" charset="0"/>
              </a:rPr>
              <a:t>Tipe</a:t>
            </a:r>
            <a:r>
              <a:rPr lang="en-US" sz="2000" dirty="0" smtClean="0">
                <a:latin typeface="Century" panose="02040604050505020304" pitchFamily="18" charset="0"/>
              </a:rPr>
              <a:t> data yang </a:t>
            </a:r>
            <a:r>
              <a:rPr lang="en-US" sz="2000" dirty="0" err="1" smtClean="0">
                <a:latin typeface="Century" panose="02040604050505020304" pitchFamily="18" charset="0"/>
              </a:rPr>
              <a:t>diperkenankan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dalam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bentuk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array of record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err="1" smtClean="0">
                <a:latin typeface="Century" panose="02040604050505020304" pitchFamily="18" charset="0"/>
              </a:rPr>
              <a:t>Boleh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menambahkan</a:t>
            </a:r>
            <a:r>
              <a:rPr lang="en-US" sz="2000" dirty="0" smtClean="0">
                <a:latin typeface="Century" panose="02040604050505020304" pitchFamily="18" charset="0"/>
              </a:rPr>
              <a:t> proses lain, </a:t>
            </a:r>
            <a:r>
              <a:rPr lang="en-US" sz="2000" dirty="0" err="1" smtClean="0">
                <a:latin typeface="Century" panose="02040604050505020304" pitchFamily="18" charset="0"/>
              </a:rPr>
              <a:t>misalnya</a:t>
            </a:r>
            <a:r>
              <a:rPr lang="en-US" sz="2000" dirty="0" smtClean="0">
                <a:latin typeface="Century" panose="02040604050505020304" pitchFamily="18" charset="0"/>
              </a:rPr>
              <a:t> proses </a:t>
            </a:r>
            <a:r>
              <a:rPr lang="en-US" sz="2000" dirty="0" err="1" smtClean="0">
                <a:latin typeface="Century" panose="02040604050505020304" pitchFamily="18" charset="0"/>
              </a:rPr>
              <a:t>perhitungan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>
                <a:latin typeface="Century" panose="02040604050505020304" pitchFamily="18" charset="0"/>
              </a:rPr>
              <a:t>Ada </a:t>
            </a:r>
            <a:r>
              <a:rPr lang="en-US" sz="2000" dirty="0" err="1" smtClean="0">
                <a:latin typeface="Century" panose="02040604050505020304" pitchFamily="18" charset="0"/>
              </a:rPr>
              <a:t>penambahan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nilai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bagi</a:t>
            </a:r>
            <a:r>
              <a:rPr lang="en-US" sz="2000" dirty="0" smtClean="0">
                <a:latin typeface="Century" panose="02040604050505020304" pitchFamily="18" charset="0"/>
              </a:rPr>
              <a:t> yang </a:t>
            </a:r>
            <a:r>
              <a:rPr lang="en-US" sz="2000" dirty="0" err="1" smtClean="0">
                <a:latin typeface="Century" panose="02040604050505020304" pitchFamily="18" charset="0"/>
              </a:rPr>
              <a:t>membuat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dalam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tipe</a:t>
            </a:r>
            <a:r>
              <a:rPr lang="en-US" sz="2000" dirty="0" smtClean="0">
                <a:latin typeface="Century" panose="02040604050505020304" pitchFamily="18" charset="0"/>
              </a:rPr>
              <a:t> data </a:t>
            </a:r>
            <a:r>
              <a:rPr lang="en-US" sz="2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File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err="1" smtClean="0">
                <a:latin typeface="Century" panose="02040604050505020304" pitchFamily="18" charset="0"/>
              </a:rPr>
              <a:t>Beri</a:t>
            </a:r>
            <a:r>
              <a:rPr lang="en-US" sz="2000" dirty="0" smtClean="0">
                <a:latin typeface="Century" panose="02040604050505020304" pitchFamily="18" charset="0"/>
              </a:rPr>
              <a:t> cover yang </a:t>
            </a:r>
            <a:r>
              <a:rPr lang="en-US" sz="2000" dirty="0" err="1" smtClean="0">
                <a:latin typeface="Century" panose="02040604050505020304" pitchFamily="18" charset="0"/>
              </a:rPr>
              <a:t>berisi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>
                <a:latin typeface="Century" panose="02040604050505020304" pitchFamily="18" charset="0"/>
              </a:rPr>
              <a:t>j</a:t>
            </a:r>
            <a:r>
              <a:rPr lang="en-US" sz="2000" dirty="0" err="1" smtClean="0">
                <a:latin typeface="Century" panose="02040604050505020304" pitchFamily="18" charset="0"/>
              </a:rPr>
              <a:t>udul</a:t>
            </a:r>
            <a:r>
              <a:rPr lang="en-US" sz="2000" dirty="0" smtClean="0">
                <a:latin typeface="Century" panose="02040604050505020304" pitchFamily="18" charset="0"/>
              </a:rPr>
              <a:t>, </a:t>
            </a:r>
            <a:r>
              <a:rPr lang="en-US" sz="2000" dirty="0" err="1" smtClean="0">
                <a:latin typeface="Century" panose="02040604050505020304" pitchFamily="18" charset="0"/>
              </a:rPr>
              <a:t>susunan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angggota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dan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err="1" smtClean="0">
                <a:latin typeface="Century" panose="02040604050505020304" pitchFamily="18" charset="0"/>
              </a:rPr>
              <a:t>kelas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Century" panose="020406040505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2000" dirty="0">
              <a:latin typeface="Century" panose="020406040505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TUGAS BESAR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3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b="1" dirty="0" err="1" smtClean="0"/>
              <a:t>Metode</a:t>
            </a:r>
            <a:r>
              <a:rPr lang="en-US" b="1" dirty="0" smtClean="0"/>
              <a:t> Searching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1"/>
            <a:ext cx="7848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4000" b="1" dirty="0" smtClean="0"/>
              <a:t>Sequential Search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000" b="1" dirty="0" smtClean="0"/>
              <a:t>Binary Search</a:t>
            </a:r>
            <a:endParaRPr lang="en-US" sz="4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Cover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Pemrograman</a:t>
            </a: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err="1" smtClean="0"/>
              <a:t>Reservasi</a:t>
            </a:r>
            <a:r>
              <a:rPr lang="en-US" sz="2400" b="1" dirty="0" smtClean="0"/>
              <a:t> Hotel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Binary Search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err="1" smtClean="0"/>
              <a:t>dengan</a:t>
            </a:r>
            <a:r>
              <a:rPr lang="en-US" sz="2400" b="1" dirty="0" smtClean="0"/>
              <a:t> Data </a:t>
            </a:r>
            <a:r>
              <a:rPr lang="en-US" sz="2400" b="1" dirty="0" err="1"/>
              <a:t>T</a:t>
            </a:r>
            <a:r>
              <a:rPr lang="en-US" sz="2400" b="1" dirty="0" err="1" smtClean="0"/>
              <a:t>erurut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Ascending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IF-1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NIM – </a:t>
            </a:r>
            <a:r>
              <a:rPr lang="en-US" dirty="0" err="1" smtClean="0"/>
              <a:t>Nama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NIM – </a:t>
            </a:r>
            <a:r>
              <a:rPr lang="en-US" dirty="0" err="1" smtClean="0"/>
              <a:t>Nama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Dst</a:t>
            </a:r>
            <a:r>
              <a:rPr lang="en-US" dirty="0" smtClean="0"/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{</a:t>
            </a:r>
            <a:r>
              <a:rPr lang="en-US" dirty="0" err="1" smtClean="0"/>
              <a:t>Lambang</a:t>
            </a:r>
            <a:r>
              <a:rPr lang="en-US" dirty="0" smtClean="0"/>
              <a:t> UNIKOM}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Program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Informatika</a:t>
            </a: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err="1" smtClean="0"/>
              <a:t>Fakultas</a:t>
            </a:r>
            <a:r>
              <a:rPr lang="en-US" b="1" dirty="0" smtClean="0"/>
              <a:t>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UNIKOM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err="1" smtClean="0"/>
              <a:t>Januari</a:t>
            </a:r>
            <a:r>
              <a:rPr lang="en-US" b="1" dirty="0" smtClean="0"/>
              <a:t> 2015</a:t>
            </a:r>
            <a:endParaRPr lang="en-US" b="1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1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b="1" dirty="0" err="1" smtClean="0"/>
              <a:t>Definisi</a:t>
            </a:r>
            <a:r>
              <a:rPr lang="en-US" b="1" dirty="0" smtClean="0"/>
              <a:t> Sequential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5438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array yang </a:t>
            </a:r>
            <a:r>
              <a:rPr lang="en-US" sz="2800" dirty="0" err="1" smtClean="0"/>
              <a:t>ditinjau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menelusuri</a:t>
            </a:r>
            <a:r>
              <a:rPr lang="en-US" sz="2800" dirty="0" smtClean="0"/>
              <a:t> </a:t>
            </a:r>
            <a:r>
              <a:rPr lang="en-US" sz="2800" b="1" u="sng" dirty="0" err="1" smtClean="0"/>
              <a:t>satu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persatu</a:t>
            </a:r>
            <a:r>
              <a:rPr lang="en-US" sz="2800" b="1" u="sng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array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b="1" u="sng" dirty="0" err="1" smtClean="0"/>
              <a:t>elemen</a:t>
            </a:r>
            <a:r>
              <a:rPr lang="en-US" sz="2800" b="1" u="sng" dirty="0" smtClean="0"/>
              <a:t> array </a:t>
            </a:r>
            <a:r>
              <a:rPr lang="en-US" sz="2800" b="1" u="sng" dirty="0" err="1" smtClean="0"/>
              <a:t>pertama</a:t>
            </a:r>
            <a:r>
              <a:rPr lang="en-US" sz="2800" b="1" u="sng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b="1" u="sng" dirty="0" smtClean="0"/>
              <a:t>data yang </a:t>
            </a:r>
            <a:r>
              <a:rPr lang="en-US" sz="2800" b="1" u="sng" dirty="0" err="1" smtClean="0"/>
              <a:t>dicari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ditemukan</a:t>
            </a:r>
            <a:r>
              <a:rPr lang="en-US" sz="2800" b="1" u="sng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u="sng" dirty="0" err="1" smtClean="0"/>
              <a:t>sampai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seluruh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elemen</a:t>
            </a:r>
            <a:r>
              <a:rPr lang="en-US" sz="2800" b="1" u="sng" dirty="0" smtClean="0"/>
              <a:t> array </a:t>
            </a:r>
            <a:r>
              <a:rPr lang="en-US" sz="2800" b="1" u="sng" dirty="0" err="1" smtClean="0"/>
              <a:t>ditelusuri</a:t>
            </a:r>
            <a:endParaRPr lang="en-US" sz="2800" b="1" u="sng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endParaRPr lang="en-US" sz="3200" b="1" dirty="0" smtClean="0"/>
          </a:p>
          <a:p>
            <a:pPr marL="514350" indent="-514350">
              <a:buAutoNum type="alphaLcPeriod"/>
            </a:pPr>
            <a:r>
              <a:rPr lang="en-US" sz="3200" b="1" dirty="0" smtClean="0"/>
              <a:t>Sequential Search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Boolean</a:t>
            </a:r>
          </a:p>
          <a:p>
            <a:pPr marL="514350" indent="-514350">
              <a:buNone/>
            </a:pPr>
            <a:r>
              <a:rPr lang="en-US" sz="3200" b="1" dirty="0" smtClean="0"/>
              <a:t>	-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Sentinel</a:t>
            </a:r>
          </a:p>
          <a:p>
            <a:pPr marL="514350" indent="-51435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-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Sentinel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sz="3200" b="1" dirty="0" smtClean="0"/>
              <a:t>Sequential Search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Boolean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Sequential Search </a:t>
            </a:r>
            <a:r>
              <a:rPr lang="en-US" dirty="0" err="1" smtClean="0"/>
              <a:t>Tanpa</a:t>
            </a:r>
            <a:r>
              <a:rPr lang="en-US" dirty="0" smtClean="0"/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7772400" cy="52578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err="1" smtClean="0"/>
              <a:t>Mis</a:t>
            </a:r>
            <a:r>
              <a:rPr lang="en-US" sz="2400" dirty="0" smtClean="0"/>
              <a:t>. </a:t>
            </a:r>
            <a:r>
              <a:rPr lang="en-US" sz="2400" dirty="0" err="1"/>
              <a:t>d</a:t>
            </a:r>
            <a:r>
              <a:rPr lang="en-US" sz="2400" dirty="0" err="1" smtClean="0"/>
              <a:t>iberikan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2400" dirty="0"/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  <a:r>
              <a:rPr lang="en-US" sz="2400" b="1" dirty="0" err="1" smtClean="0">
                <a:solidFill>
                  <a:srgbClr val="00B050"/>
                </a:solidFill>
              </a:rPr>
              <a:t>Angka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 smtClean="0"/>
              <a:t>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: </a:t>
            </a:r>
            <a:r>
              <a:rPr lang="en-US" sz="2400" b="1" dirty="0" smtClean="0">
                <a:solidFill>
                  <a:srgbClr val="FF0000"/>
                </a:solidFill>
              </a:rPr>
              <a:t>9</a:t>
            </a:r>
          </a:p>
          <a:p>
            <a:pPr marL="284163" indent="0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(1) = 9? </a:t>
            </a:r>
          </a:p>
          <a:p>
            <a:pPr marL="284163" indent="0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(2) = 9? </a:t>
            </a:r>
          </a:p>
          <a:p>
            <a:pPr marL="284163" indent="0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(3) = 9? 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400" dirty="0" err="1" smtClean="0"/>
              <a:t>Maka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indeks</a:t>
            </a:r>
            <a:r>
              <a:rPr lang="en-US" sz="2400" b="1" dirty="0" smtClean="0">
                <a:solidFill>
                  <a:srgbClr val="FF0000"/>
                </a:solidFill>
              </a:rPr>
              <a:t> ke-3</a:t>
            </a:r>
            <a:endParaRPr lang="en-US" sz="24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184573"/>
              </p:ext>
            </p:extLst>
          </p:nvPr>
        </p:nvGraphicFramePr>
        <p:xfrm>
          <a:off x="2743200" y="1950720"/>
          <a:ext cx="5410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082040"/>
                <a:gridCol w="1082040"/>
                <a:gridCol w="1082040"/>
                <a:gridCol w="10820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8771" y="347075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8771" y="383551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F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5011" y="4186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58190" y="1950720"/>
            <a:ext cx="1066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41230" y="1950720"/>
            <a:ext cx="1066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23020" y="1950720"/>
            <a:ext cx="1066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-30162"/>
            <a:ext cx="91440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Sequential Search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Sentinel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715000"/>
          </a:xfrm>
        </p:spPr>
        <p:txBody>
          <a:bodyPr>
            <a:normAutofit fontScale="85000" lnSpcReduction="10000"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2400" b="1" u="sng" dirty="0" smtClean="0"/>
              <a:t>Procedure </a:t>
            </a:r>
            <a:r>
              <a:rPr lang="en-US" sz="2400" dirty="0" smtClean="0"/>
              <a:t> </a:t>
            </a:r>
            <a:r>
              <a:rPr lang="en-US" sz="2400" dirty="0" err="1" smtClean="0"/>
              <a:t>SeqSearchTanpaSentinel</a:t>
            </a:r>
            <a:r>
              <a:rPr lang="en-US" sz="2400" dirty="0" smtClean="0"/>
              <a:t>(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 </a:t>
            </a:r>
            <a:r>
              <a:rPr lang="en-US" sz="2400" dirty="0" err="1" smtClean="0"/>
              <a:t>nama_array:tipe_array</a:t>
            </a:r>
            <a:r>
              <a:rPr lang="en-US" sz="2400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{I.S. :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array [1..maks_array]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{F.S. :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  :  </a:t>
            </a:r>
            <a:r>
              <a:rPr lang="en-US" sz="2400" dirty="0" err="1" smtClean="0"/>
              <a:t>tipedata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dirty="0" smtClean="0"/>
              <a:t>(</a:t>
            </a:r>
            <a:r>
              <a:rPr lang="en-US" sz="2400" dirty="0" err="1" smtClean="0"/>
              <a:t>data_cari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while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nama_array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≠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&lt; </a:t>
            </a:r>
            <a:r>
              <a:rPr lang="en-US" sz="2400" dirty="0" err="1" smtClean="0">
                <a:sym typeface="Wingdings" pitchFamily="2" charset="2"/>
              </a:rPr>
              <a:t>maks_array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 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nama_array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) = 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 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indeks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ke-’,i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 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dirty="0" smtClean="0">
                <a:sym typeface="Wingdings" pitchFamily="2" charset="2"/>
              </a:rPr>
              <a:t>t(</a:t>
            </a:r>
            <a:r>
              <a:rPr lang="en-US" sz="2400" dirty="0" err="1" smtClean="0">
                <a:sym typeface="Wingdings" pitchFamily="2" charset="2"/>
              </a:rPr>
              <a:t>data_cari</a:t>
            </a:r>
            <a:r>
              <a:rPr lang="en-US" sz="2400" dirty="0" smtClean="0">
                <a:sym typeface="Wingdings" pitchFamily="2" charset="2"/>
              </a:rPr>
              <a:t>,’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ditemukan</a:t>
            </a:r>
            <a:r>
              <a:rPr lang="en-US" sz="2400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792162"/>
          </a:xfrm>
        </p:spPr>
        <p:txBody>
          <a:bodyPr/>
          <a:lstStyle/>
          <a:p>
            <a:pPr algn="ctr"/>
            <a:r>
              <a:rPr lang="en-US" sz="3600" b="1" dirty="0" smtClean="0"/>
              <a:t>Sequential Search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Sentinel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60438"/>
            <a:ext cx="7543800" cy="5287963"/>
          </a:xfrm>
        </p:spPr>
        <p:txBody>
          <a:bodyPr>
            <a:noAutofit/>
          </a:bodyPr>
          <a:lstStyle/>
          <a:p>
            <a:pPr marL="225425" indent="-225425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</a:p>
          <a:p>
            <a:pPr marL="225425" indent="0">
              <a:spcBef>
                <a:spcPts val="0"/>
              </a:spcBef>
              <a:buNone/>
            </a:pPr>
            <a:r>
              <a:rPr lang="en-US" sz="2400" dirty="0" err="1" smtClean="0"/>
              <a:t>Mis</a:t>
            </a:r>
            <a:r>
              <a:rPr lang="en-US" sz="2400" dirty="0" smtClean="0"/>
              <a:t>. </a:t>
            </a:r>
            <a:r>
              <a:rPr lang="en-US" sz="2400" dirty="0" err="1"/>
              <a:t>d</a:t>
            </a:r>
            <a:r>
              <a:rPr lang="en-US" sz="2400" dirty="0" err="1" smtClean="0"/>
              <a:t>iberikan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   </a:t>
            </a:r>
            <a:r>
              <a:rPr lang="en-US" sz="2400" b="1" dirty="0" err="1" smtClean="0">
                <a:solidFill>
                  <a:srgbClr val="00B050"/>
                </a:solidFill>
              </a:rPr>
              <a:t>Angka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74771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23838" indent="0">
              <a:spcBef>
                <a:spcPts val="0"/>
              </a:spcBef>
              <a:buNone/>
            </a:pPr>
            <a:r>
              <a:rPr lang="en-US" sz="2400" dirty="0" smtClean="0"/>
              <a:t>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: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</a:p>
          <a:p>
            <a:pPr marL="225425" indent="0">
              <a:spcBef>
                <a:spcPts val="0"/>
              </a:spcBef>
              <a:buNone/>
            </a:pPr>
            <a:r>
              <a:rPr lang="en-US" sz="2400" dirty="0"/>
              <a:t>-</a:t>
            </a:r>
            <a:r>
              <a:rPr lang="en-US" sz="2400" dirty="0" smtClean="0"/>
              <a:t> </a:t>
            </a:r>
            <a:r>
              <a:rPr lang="en-US" sz="2400" dirty="0" err="1" smtClean="0"/>
              <a:t>Tempatkan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sentinel</a:t>
            </a:r>
          </a:p>
          <a:p>
            <a:pPr marL="404813" indent="-179388" algn="just">
              <a:spcBef>
                <a:spcPts val="0"/>
              </a:spcBef>
              <a:buFontTx/>
              <a:buChar char="-"/>
            </a:pPr>
            <a:r>
              <a:rPr lang="en-US" sz="2400" dirty="0" err="1" smtClean="0"/>
              <a:t>Telusuri</a:t>
            </a:r>
            <a:r>
              <a:rPr lang="en-US" sz="2400" dirty="0" smtClean="0"/>
              <a:t> array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sequential search </a:t>
            </a:r>
            <a:r>
              <a:rPr lang="en-US" sz="2400" dirty="0" err="1" smtClean="0"/>
              <a:t>tanpa</a:t>
            </a:r>
            <a:r>
              <a:rPr lang="en-US" sz="2400" dirty="0" smtClean="0"/>
              <a:t> sentinel, </a:t>
            </a:r>
            <a:r>
              <a:rPr lang="en-US" sz="2400" dirty="0" err="1" smtClean="0"/>
              <a:t>jika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sentinel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ada</a:t>
            </a:r>
            <a:r>
              <a:rPr lang="en-US" sz="2400" b="1" dirty="0" smtClean="0">
                <a:solidFill>
                  <a:srgbClr val="FF0000"/>
                </a:solidFill>
              </a:rPr>
              <a:t>/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/>
              <a:t>tapi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sentinel, </a:t>
            </a:r>
            <a:r>
              <a:rPr lang="en-US" sz="2400" dirty="0" err="1" smtClean="0"/>
              <a:t>maka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data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800" y="1915161"/>
          <a:ext cx="5080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10400" y="10668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sentinel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81210" y="1919990"/>
          <a:ext cx="1081790" cy="82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790"/>
              </a:tblGrid>
              <a:tr h="4504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27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>
            <a:endCxn id="8" idx="2"/>
          </p:cNvCxnSpPr>
          <p:nvPr/>
        </p:nvCxnSpPr>
        <p:spPr>
          <a:xfrm rot="16200000" flipV="1">
            <a:off x="7810500" y="1485900"/>
            <a:ext cx="533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Sequential Search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Sentinel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924800" cy="5334000"/>
          </a:xfrm>
        </p:spPr>
        <p:txBody>
          <a:bodyPr>
            <a:noAutofit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1700" b="1" u="sng" dirty="0" smtClean="0"/>
              <a:t>Procedure</a:t>
            </a:r>
            <a:r>
              <a:rPr lang="en-US" sz="1700" dirty="0" smtClean="0"/>
              <a:t> </a:t>
            </a:r>
            <a:r>
              <a:rPr lang="en-US" sz="1700" dirty="0"/>
              <a:t> </a:t>
            </a:r>
            <a:r>
              <a:rPr lang="en-US" sz="1700" dirty="0" err="1" smtClean="0"/>
              <a:t>SeqSearchSentinel</a:t>
            </a:r>
            <a:r>
              <a:rPr lang="en-US" sz="1700" dirty="0" smtClean="0"/>
              <a:t>(</a:t>
            </a:r>
            <a:r>
              <a:rPr lang="en-US" sz="1700" b="1" u="sng" dirty="0" smtClean="0"/>
              <a:t>Input</a:t>
            </a:r>
            <a:r>
              <a:rPr lang="en-US" sz="1700" dirty="0" smtClean="0"/>
              <a:t> </a:t>
            </a:r>
            <a:r>
              <a:rPr lang="en-US" sz="1700" dirty="0" err="1" smtClean="0"/>
              <a:t>nama_array:tipe_array</a:t>
            </a:r>
            <a:r>
              <a:rPr lang="en-US" sz="1700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{I.S. : </a:t>
            </a:r>
            <a:r>
              <a:rPr lang="en-US" sz="1700" dirty="0" err="1" smtClean="0"/>
              <a:t>elemen</a:t>
            </a:r>
            <a:r>
              <a:rPr lang="en-US" sz="1700" dirty="0" smtClean="0"/>
              <a:t> array [1..maks_array] </a:t>
            </a:r>
            <a:r>
              <a:rPr lang="en-US" sz="1700" dirty="0" err="1" smtClean="0"/>
              <a:t>sudah</a:t>
            </a:r>
            <a:r>
              <a:rPr lang="en-US" sz="1700" dirty="0" smtClean="0"/>
              <a:t> </a:t>
            </a:r>
            <a:r>
              <a:rPr lang="en-US" sz="1700" dirty="0" err="1" smtClean="0"/>
              <a:t>terdefinisi</a:t>
            </a:r>
            <a:r>
              <a:rPr lang="en-US" sz="17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{F.S. : </a:t>
            </a:r>
            <a:r>
              <a:rPr lang="en-US" sz="1700" dirty="0" err="1" smtClean="0"/>
              <a:t>menampilkan</a:t>
            </a:r>
            <a:r>
              <a:rPr lang="en-US" sz="1700" dirty="0" smtClean="0"/>
              <a:t> data </a:t>
            </a:r>
            <a:r>
              <a:rPr lang="en-US" sz="1700" dirty="0" err="1" smtClean="0"/>
              <a:t>yg</a:t>
            </a:r>
            <a:r>
              <a:rPr lang="en-US" sz="1700" dirty="0" smtClean="0"/>
              <a:t> </a:t>
            </a:r>
            <a:r>
              <a:rPr lang="en-US" sz="1700" dirty="0" err="1" smtClean="0"/>
              <a:t>dicari</a:t>
            </a:r>
            <a:r>
              <a:rPr lang="en-US" sz="1700" dirty="0" smtClean="0"/>
              <a:t> </a:t>
            </a:r>
            <a:r>
              <a:rPr lang="en-US" sz="1700" dirty="0" err="1" smtClean="0"/>
              <a:t>ditemukan</a:t>
            </a:r>
            <a:r>
              <a:rPr lang="en-US" sz="1700" dirty="0" smtClean="0"/>
              <a:t> </a:t>
            </a:r>
            <a:r>
              <a:rPr lang="en-US" sz="1700" dirty="0" err="1" smtClean="0"/>
              <a:t>atau</a:t>
            </a:r>
            <a:r>
              <a:rPr lang="en-US" sz="1700" dirty="0" smtClean="0"/>
              <a:t>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ditemukan</a:t>
            </a:r>
            <a:r>
              <a:rPr lang="en-US" sz="1700" dirty="0" smtClean="0"/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u="sng" dirty="0" err="1" smtClean="0"/>
              <a:t>Kamus</a:t>
            </a:r>
            <a:r>
              <a:rPr lang="en-US" sz="17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 smtClean="0"/>
              <a:t>	</a:t>
            </a:r>
            <a:r>
              <a:rPr lang="en-US" sz="1700" dirty="0" err="1" smtClean="0"/>
              <a:t>i</a:t>
            </a:r>
            <a:r>
              <a:rPr lang="en-US" sz="1700" dirty="0" smtClean="0"/>
              <a:t> :</a:t>
            </a:r>
            <a:r>
              <a:rPr lang="en-US" sz="1700" b="1" dirty="0" smtClean="0"/>
              <a:t> </a:t>
            </a:r>
            <a:r>
              <a:rPr lang="en-US" sz="1700" b="1" u="sng" dirty="0" smtClean="0"/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	</a:t>
            </a:r>
            <a:r>
              <a:rPr lang="en-US" sz="1700" dirty="0" err="1" smtClean="0"/>
              <a:t>data_cari</a:t>
            </a:r>
            <a:r>
              <a:rPr lang="en-US" sz="1700" dirty="0" smtClean="0"/>
              <a:t>  :  </a:t>
            </a:r>
            <a:r>
              <a:rPr lang="en-US" sz="1700" dirty="0" err="1" smtClean="0"/>
              <a:t>tipedata</a:t>
            </a:r>
            <a:endParaRPr lang="en-US" sz="17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u="sng" dirty="0" err="1" smtClean="0"/>
              <a:t>Algoritma</a:t>
            </a:r>
            <a:r>
              <a:rPr lang="en-US" sz="17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	</a:t>
            </a:r>
            <a:r>
              <a:rPr lang="en-US" sz="1700" b="1" u="sng" dirty="0" smtClean="0"/>
              <a:t>input</a:t>
            </a:r>
            <a:r>
              <a:rPr lang="en-US" sz="1700" dirty="0" smtClean="0"/>
              <a:t>(</a:t>
            </a:r>
            <a:r>
              <a:rPr lang="en-US" sz="1700" dirty="0" err="1" smtClean="0"/>
              <a:t>data_cari</a:t>
            </a:r>
            <a:r>
              <a:rPr lang="en-US" sz="1700" dirty="0" smtClean="0"/>
              <a:t>)</a:t>
            </a:r>
            <a:endParaRPr lang="en-US" sz="17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/>
              <a:t>	</a:t>
            </a:r>
            <a:r>
              <a:rPr lang="en-US" sz="1700" dirty="0" err="1" smtClean="0"/>
              <a:t>i</a:t>
            </a:r>
            <a:r>
              <a:rPr lang="en-US" sz="1700" dirty="0" smtClean="0"/>
              <a:t> </a:t>
            </a:r>
            <a:r>
              <a:rPr lang="en-US" sz="1700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err="1" smtClean="0">
                <a:sym typeface="Wingdings" pitchFamily="2" charset="2"/>
              </a:rPr>
              <a:t>nama_array</a:t>
            </a:r>
            <a:r>
              <a:rPr lang="en-US" sz="1700" dirty="0" smtClean="0">
                <a:sym typeface="Wingdings" pitchFamily="2" charset="2"/>
              </a:rPr>
              <a:t>(</a:t>
            </a:r>
            <a:r>
              <a:rPr lang="en-US" sz="1700" dirty="0" err="1" smtClean="0">
                <a:sym typeface="Wingdings" pitchFamily="2" charset="2"/>
              </a:rPr>
              <a:t>maks_array</a:t>
            </a:r>
            <a:r>
              <a:rPr lang="en-US" sz="1700" dirty="0" smtClean="0">
                <a:sym typeface="Wingdings" pitchFamily="2" charset="2"/>
              </a:rPr>
              <a:t> + 1)  </a:t>
            </a:r>
            <a:r>
              <a:rPr lang="en-US" sz="1700" dirty="0" err="1" smtClean="0">
                <a:sym typeface="Wingdings" pitchFamily="2" charset="2"/>
              </a:rPr>
              <a:t>data_cari</a:t>
            </a:r>
            <a:endParaRPr lang="en-US" sz="1700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b="1" u="sng" dirty="0" smtClean="0">
                <a:sym typeface="Wingdings" pitchFamily="2" charset="2"/>
              </a:rPr>
              <a:t>while</a:t>
            </a:r>
            <a:r>
              <a:rPr lang="en-US" sz="1700" dirty="0" smtClean="0">
                <a:sym typeface="Wingdings" pitchFamily="2" charset="2"/>
              </a:rPr>
              <a:t> (</a:t>
            </a:r>
            <a:r>
              <a:rPr lang="en-US" sz="1700" dirty="0" err="1" smtClean="0">
                <a:sym typeface="Wingdings" pitchFamily="2" charset="2"/>
              </a:rPr>
              <a:t>nama_array</a:t>
            </a:r>
            <a:r>
              <a:rPr lang="en-US" sz="1700" dirty="0" smtClean="0">
                <a:sym typeface="Wingdings" pitchFamily="2" charset="2"/>
              </a:rPr>
              <a:t> (</a:t>
            </a:r>
            <a:r>
              <a:rPr lang="en-US" sz="1700" dirty="0" err="1" smtClean="0">
                <a:sym typeface="Wingdings" pitchFamily="2" charset="2"/>
              </a:rPr>
              <a:t>i</a:t>
            </a:r>
            <a:r>
              <a:rPr lang="en-US" sz="1700" dirty="0" smtClean="0">
                <a:sym typeface="Wingdings" pitchFamily="2" charset="2"/>
              </a:rPr>
              <a:t>) ≠ </a:t>
            </a:r>
            <a:r>
              <a:rPr lang="en-US" sz="1700" dirty="0" err="1" smtClean="0">
                <a:sym typeface="Wingdings" pitchFamily="2" charset="2"/>
              </a:rPr>
              <a:t>data_cari</a:t>
            </a:r>
            <a:r>
              <a:rPr lang="en-US" sz="1700" dirty="0" smtClean="0">
                <a:sym typeface="Wingdings" pitchFamily="2" charset="2"/>
              </a:rPr>
              <a:t>) </a:t>
            </a:r>
            <a:r>
              <a:rPr lang="en-US" sz="17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smtClean="0">
                <a:sym typeface="Wingdings" pitchFamily="2" charset="2"/>
              </a:rPr>
              <a:t>	</a:t>
            </a:r>
            <a:r>
              <a:rPr lang="en-US" sz="1700" dirty="0" err="1" smtClean="0">
                <a:sym typeface="Wingdings" pitchFamily="2" charset="2"/>
              </a:rPr>
              <a:t>i</a:t>
            </a:r>
            <a:r>
              <a:rPr lang="en-US" sz="1700" dirty="0" smtClean="0">
                <a:sym typeface="Wingdings" pitchFamily="2" charset="2"/>
              </a:rPr>
              <a:t>  </a:t>
            </a:r>
            <a:r>
              <a:rPr lang="en-US" sz="1700" dirty="0" err="1" smtClean="0">
                <a:sym typeface="Wingdings" pitchFamily="2" charset="2"/>
              </a:rPr>
              <a:t>i</a:t>
            </a:r>
            <a:r>
              <a:rPr lang="en-US" sz="1700" dirty="0" smtClean="0">
                <a:sym typeface="Wingdings" pitchFamily="2" charset="2"/>
              </a:rPr>
              <a:t>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b="1" u="sng" dirty="0" err="1" smtClean="0">
                <a:sym typeface="Wingdings" pitchFamily="2" charset="2"/>
              </a:rPr>
              <a:t>endwhile</a:t>
            </a:r>
            <a:endParaRPr lang="en-US" sz="17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 smtClean="0">
                <a:sym typeface="Wingdings" pitchFamily="2" charset="2"/>
              </a:rPr>
              <a:t>	</a:t>
            </a:r>
            <a:r>
              <a:rPr lang="en-US" sz="1700" b="1" u="sng" dirty="0" smtClean="0">
                <a:sym typeface="Wingdings" pitchFamily="2" charset="2"/>
              </a:rPr>
              <a:t>if</a:t>
            </a:r>
            <a:r>
              <a:rPr lang="en-US" sz="1700" dirty="0" smtClean="0">
                <a:sym typeface="Wingdings" pitchFamily="2" charset="2"/>
              </a:rPr>
              <a:t> (</a:t>
            </a:r>
            <a:r>
              <a:rPr lang="en-US" sz="1700" dirty="0" err="1" smtClean="0">
                <a:sym typeface="Wingdings" pitchFamily="2" charset="2"/>
              </a:rPr>
              <a:t>i</a:t>
            </a:r>
            <a:r>
              <a:rPr lang="en-US" sz="1700" dirty="0" smtClean="0">
                <a:sym typeface="Wingdings" pitchFamily="2" charset="2"/>
              </a:rPr>
              <a:t> &lt; maks_array+1)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 </a:t>
            </a:r>
            <a:r>
              <a:rPr lang="en-US" sz="1700" dirty="0" smtClean="0">
                <a:sym typeface="Wingdings" pitchFamily="2" charset="2"/>
              </a:rPr>
              <a:t>  </a:t>
            </a:r>
            <a:r>
              <a:rPr lang="en-US" sz="1700" b="1" u="sng" dirty="0" smtClean="0"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smtClean="0">
                <a:sym typeface="Wingdings" pitchFamily="2" charset="2"/>
              </a:rPr>
              <a:t>	</a:t>
            </a:r>
            <a:r>
              <a:rPr lang="en-US" sz="1700" b="1" u="sng" dirty="0" smtClean="0">
                <a:sym typeface="Wingdings" pitchFamily="2" charset="2"/>
              </a:rPr>
              <a:t>output</a:t>
            </a:r>
            <a:r>
              <a:rPr lang="en-US" sz="1700" dirty="0" smtClean="0">
                <a:sym typeface="Wingdings" pitchFamily="2" charset="2"/>
              </a:rPr>
              <a:t>(</a:t>
            </a:r>
            <a:r>
              <a:rPr lang="en-US" sz="1700" dirty="0" err="1" smtClean="0">
                <a:sym typeface="Wingdings" pitchFamily="2" charset="2"/>
              </a:rPr>
              <a:t>data_cari</a:t>
            </a:r>
            <a:r>
              <a:rPr lang="en-US" sz="1700" dirty="0" smtClean="0">
                <a:sym typeface="Wingdings" pitchFamily="2" charset="2"/>
              </a:rPr>
              <a:t>,’ </a:t>
            </a:r>
            <a:r>
              <a:rPr lang="en-US" sz="1700" dirty="0" err="1" smtClean="0">
                <a:sym typeface="Wingdings" pitchFamily="2" charset="2"/>
              </a:rPr>
              <a:t>ditemukan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pada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indeks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ke-’,i</a:t>
            </a:r>
            <a:r>
              <a:rPr lang="en-US" sz="1700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smtClean="0">
                <a:sym typeface="Wingdings" pitchFamily="2" charset="2"/>
              </a:rPr>
              <a:t>   </a:t>
            </a:r>
            <a:r>
              <a:rPr lang="en-US" sz="17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dirty="0" smtClean="0">
                <a:sym typeface="Wingdings" pitchFamily="2" charset="2"/>
              </a:rPr>
              <a:t>	 </a:t>
            </a:r>
            <a:r>
              <a:rPr lang="en-US" sz="1700" b="1" u="sng" dirty="0" smtClean="0">
                <a:sym typeface="Wingdings" pitchFamily="2" charset="2"/>
              </a:rPr>
              <a:t>outpu</a:t>
            </a:r>
            <a:r>
              <a:rPr lang="en-US" sz="1700" dirty="0" smtClean="0">
                <a:sym typeface="Wingdings" pitchFamily="2" charset="2"/>
              </a:rPr>
              <a:t>t(</a:t>
            </a:r>
            <a:r>
              <a:rPr lang="en-US" sz="1700" dirty="0" err="1" smtClean="0">
                <a:sym typeface="Wingdings" pitchFamily="2" charset="2"/>
              </a:rPr>
              <a:t>data_cari</a:t>
            </a:r>
            <a:r>
              <a:rPr lang="en-US" sz="1700" dirty="0" smtClean="0">
                <a:sym typeface="Wingdings" pitchFamily="2" charset="2"/>
              </a:rPr>
              <a:t>,’ </a:t>
            </a:r>
            <a:r>
              <a:rPr lang="en-US" sz="1700" dirty="0" err="1" smtClean="0">
                <a:sym typeface="Wingdings" pitchFamily="2" charset="2"/>
              </a:rPr>
              <a:t>tidak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ditemukan</a:t>
            </a:r>
            <a:r>
              <a:rPr lang="en-US" sz="1700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dirty="0">
                <a:sym typeface="Wingdings" pitchFamily="2" charset="2"/>
              </a:rPr>
              <a:t>	</a:t>
            </a:r>
            <a:r>
              <a:rPr lang="en-US" sz="1700" b="1" u="sng" dirty="0" err="1" smtClean="0">
                <a:sym typeface="Wingdings" pitchFamily="2" charset="2"/>
              </a:rPr>
              <a:t>endif</a:t>
            </a:r>
            <a:endParaRPr lang="en-US" sz="17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u="sng" dirty="0" err="1" smtClean="0">
                <a:sym typeface="Wingdings" pitchFamily="2" charset="2"/>
              </a:rPr>
              <a:t>EndProcedure</a:t>
            </a:r>
            <a:endParaRPr lang="en-US" sz="1700" b="1" u="sng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Sequential Search </a:t>
            </a:r>
            <a:r>
              <a:rPr lang="en-US" b="1" dirty="0" err="1" smtClean="0"/>
              <a:t>Dengan</a:t>
            </a:r>
            <a:r>
              <a:rPr lang="en-US" b="1" dirty="0" smtClean="0"/>
              <a:t> Boolean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620000" cy="51816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200" dirty="0" err="1" smtClean="0"/>
              <a:t>Mis</a:t>
            </a:r>
            <a:r>
              <a:rPr lang="en-US" sz="3200" dirty="0" smtClean="0"/>
              <a:t>. </a:t>
            </a:r>
            <a:r>
              <a:rPr lang="en-US" sz="3200" dirty="0" err="1"/>
              <a:t>d</a:t>
            </a:r>
            <a:r>
              <a:rPr lang="en-US" sz="3200" dirty="0" err="1" smtClean="0"/>
              <a:t>iberikan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32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00B050"/>
                </a:solidFill>
              </a:rPr>
              <a:t>Angka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en-US" sz="3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Data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C00000"/>
                </a:solidFill>
              </a:rPr>
              <a:t>9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pencariannya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pencarian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sequential search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,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</a:t>
            </a:r>
            <a:r>
              <a:rPr lang="en-US" sz="3200" dirty="0" err="1" smtClean="0"/>
              <a:t>melibatkan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lain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bertipe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boolean</a:t>
            </a:r>
            <a:r>
              <a:rPr lang="en-US" sz="3200" dirty="0" smtClean="0"/>
              <a:t>.</a:t>
            </a:r>
            <a:endParaRPr lang="en-US" sz="3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1828800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2603</TotalTime>
  <Words>802</Words>
  <Application>Microsoft Office PowerPoint</Application>
  <PresentationFormat>On-screen Show (4:3)</PresentationFormat>
  <Paragraphs>357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</vt:lpstr>
      <vt:lpstr>Times New Roman</vt:lpstr>
      <vt:lpstr>Wingdings</vt:lpstr>
      <vt:lpstr>PPP_SFUSI_PRT_3AM</vt:lpstr>
      <vt:lpstr>Algoritma dan Pemrograman  Searching</vt:lpstr>
      <vt:lpstr>Metode Searching</vt:lpstr>
      <vt:lpstr>Definisi Sequential Search</vt:lpstr>
      <vt:lpstr>Sequential Search</vt:lpstr>
      <vt:lpstr>Sequential Search Tanpa Boolean</vt:lpstr>
      <vt:lpstr>Algoritma Sequential Search Tanpa Sentinel</vt:lpstr>
      <vt:lpstr>Sequential Search Dengan Sentinel</vt:lpstr>
      <vt:lpstr>Algoritma Sequential Search Dengan Sentinel</vt:lpstr>
      <vt:lpstr>Sequential Search Dengan Boolean</vt:lpstr>
      <vt:lpstr>Algoritma Sequential Search Dengan Boolean</vt:lpstr>
      <vt:lpstr>Binary Search</vt:lpstr>
      <vt:lpstr>Binary Search (lanjutan)</vt:lpstr>
      <vt:lpstr>Binary Search (lanjutan)</vt:lpstr>
      <vt:lpstr>Binary Search (lanjutan)</vt:lpstr>
      <vt:lpstr>Illustrasi Binary Search</vt:lpstr>
      <vt:lpstr>Algoritma Binary Search</vt:lpstr>
      <vt:lpstr>TUGAS BESAR (1)</vt:lpstr>
      <vt:lpstr>TUGAS BESAR (2)</vt:lpstr>
      <vt:lpstr>TUGAS BESAR (3)</vt:lpstr>
      <vt:lpstr>Contoh Cover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342</cp:revision>
  <dcterms:created xsi:type="dcterms:W3CDTF">2010-08-31T04:22:45Z</dcterms:created>
  <dcterms:modified xsi:type="dcterms:W3CDTF">2016-01-04T06:59:04Z</dcterms:modified>
</cp:coreProperties>
</file>