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6" r:id="rId2"/>
    <p:sldId id="263" r:id="rId3"/>
    <p:sldId id="366" r:id="rId4"/>
    <p:sldId id="268" r:id="rId5"/>
    <p:sldId id="367" r:id="rId6"/>
    <p:sldId id="373" r:id="rId7"/>
    <p:sldId id="374" r:id="rId8"/>
    <p:sldId id="368" r:id="rId9"/>
    <p:sldId id="315" r:id="rId10"/>
    <p:sldId id="369" r:id="rId11"/>
    <p:sldId id="370" r:id="rId12"/>
    <p:sldId id="377" r:id="rId13"/>
    <p:sldId id="371" r:id="rId14"/>
    <p:sldId id="375" r:id="rId15"/>
    <p:sldId id="31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CC00"/>
    <a:srgbClr val="B63AA7"/>
    <a:srgbClr val="F743C4"/>
    <a:srgbClr val="111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158FB-3A06-4E52-A00A-51B2E100A82C}" type="datetimeFigureOut">
              <a:rPr lang="en-US" smtClean="0"/>
              <a:t>12/20/2016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6EA3-148F-4CF5-98FB-04CCC1CD6619}" type="slidenum">
              <a:rPr lang="en-US" smtClean="0"/>
              <a:t>‹#›</a:t>
            </a:fld>
            <a:endParaRPr lang="en-US"/>
          </a:p>
        </p:txBody>
      </p:sp>
    </p:spTree>
    <p:extLst>
      <p:ext uri="{BB962C8B-B14F-4D97-AF65-F5344CB8AC3E}">
        <p14:creationId xmlns:p14="http://schemas.microsoft.com/office/powerpoint/2010/main" val="359786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56BD2-4A6F-4F65-B35A-926C3144E6DC}" type="slidenum">
              <a:rPr lang="en-US" smtClean="0"/>
              <a:t>6</a:t>
            </a:fld>
            <a:endParaRPr lang="en-US"/>
          </a:p>
        </p:txBody>
      </p:sp>
    </p:spTree>
    <p:extLst>
      <p:ext uri="{BB962C8B-B14F-4D97-AF65-F5344CB8AC3E}">
        <p14:creationId xmlns:p14="http://schemas.microsoft.com/office/powerpoint/2010/main" val="8329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56BD2-4A6F-4F65-B35A-926C3144E6DC}" type="slidenum">
              <a:rPr lang="en-US" smtClean="0"/>
              <a:t>7</a:t>
            </a:fld>
            <a:endParaRPr lang="en-US"/>
          </a:p>
        </p:txBody>
      </p:sp>
    </p:spTree>
    <p:extLst>
      <p:ext uri="{BB962C8B-B14F-4D97-AF65-F5344CB8AC3E}">
        <p14:creationId xmlns:p14="http://schemas.microsoft.com/office/powerpoint/2010/main" val="328781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243260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24818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296315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198935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903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313739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364964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61003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294045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27726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914DC-9EF8-4767-B8E0-2258A7720DEA}"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D5A18-DDC0-4CC2-9185-61EE78652920}" type="slidenum">
              <a:rPr lang="en-US" smtClean="0"/>
              <a:pPr/>
              <a:t>‹#›</a:t>
            </a:fld>
            <a:endParaRPr lang="en-US"/>
          </a:p>
        </p:txBody>
      </p:sp>
    </p:spTree>
    <p:extLst>
      <p:ext uri="{BB962C8B-B14F-4D97-AF65-F5344CB8AC3E}">
        <p14:creationId xmlns:p14="http://schemas.microsoft.com/office/powerpoint/2010/main" val="37726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914DC-9EF8-4767-B8E0-2258A7720DEA}" type="datetimeFigureOut">
              <a:rPr lang="en-US" smtClean="0"/>
              <a:pPr/>
              <a:t>12/20/2016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D5A18-DDC0-4CC2-9185-61EE78652920}" type="slidenum">
              <a:rPr lang="en-US" smtClean="0"/>
              <a:pPr/>
              <a:t>‹#›</a:t>
            </a:fld>
            <a:endParaRPr lang="en-US"/>
          </a:p>
        </p:txBody>
      </p:sp>
    </p:spTree>
    <p:extLst>
      <p:ext uri="{BB962C8B-B14F-4D97-AF65-F5344CB8AC3E}">
        <p14:creationId xmlns:p14="http://schemas.microsoft.com/office/powerpoint/2010/main" val="222552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p:nvSpPr>
        <p:spPr>
          <a:xfrm>
            <a:off x="152400" y="3429000"/>
            <a:ext cx="5181600" cy="1323439"/>
          </a:xfrm>
          <a:prstGeom prst="rect">
            <a:avLst/>
          </a:prstGeom>
          <a:noFill/>
        </p:spPr>
        <p:txBody>
          <a:bodyPr wrap="square" lIns="91440" tIns="45720" rIns="91440" bIns="45720">
            <a:spAutoFit/>
          </a:bodyPr>
          <a:lstStyle/>
          <a:p>
            <a:pPr algn="ctr"/>
            <a:r>
              <a:rPr lang="en-US" sz="4400" dirty="0" smtClean="0">
                <a:solidFill>
                  <a:srgbClr val="00FFFF"/>
                </a:solidFill>
                <a:effectLst>
                  <a:outerShdw blurRad="38100" dist="38100" dir="2700000" algn="tl">
                    <a:srgbClr val="000000">
                      <a:alpha val="43137"/>
                    </a:srgbClr>
                  </a:outerShdw>
                </a:effectLst>
                <a:latin typeface="Bauhaus 93" panose="04030905020B02020C02" pitchFamily="82" charset="0"/>
                <a:cs typeface="Arial" pitchFamily="34" charset="0"/>
              </a:rPr>
              <a:t>RAPIM</a:t>
            </a:r>
          </a:p>
          <a:p>
            <a:pPr algn="ctr"/>
            <a:r>
              <a:rPr lang="en-US" sz="3600" dirty="0" err="1" smtClean="0">
                <a:solidFill>
                  <a:srgbClr val="00FFFF"/>
                </a:solidFill>
                <a:effectLst>
                  <a:outerShdw blurRad="38100" dist="38100" dir="2700000" algn="tl">
                    <a:srgbClr val="000000">
                      <a:alpha val="43137"/>
                    </a:srgbClr>
                  </a:outerShdw>
                </a:effectLst>
                <a:latin typeface="Bauhaus 93" panose="04030905020B02020C02" pitchFamily="82" charset="0"/>
                <a:cs typeface="Arial" pitchFamily="34" charset="0"/>
              </a:rPr>
              <a:t>Rabu</a:t>
            </a:r>
            <a:r>
              <a:rPr lang="en-US" sz="3600" dirty="0" smtClean="0">
                <a:solidFill>
                  <a:srgbClr val="00FFFF"/>
                </a:solidFill>
                <a:effectLst>
                  <a:outerShdw blurRad="38100" dist="38100" dir="2700000" algn="tl">
                    <a:srgbClr val="000000">
                      <a:alpha val="43137"/>
                    </a:srgbClr>
                  </a:outerShdw>
                </a:effectLst>
                <a:latin typeface="Bauhaus 93" panose="04030905020B02020C02" pitchFamily="82" charset="0"/>
                <a:cs typeface="Arial" pitchFamily="34" charset="0"/>
              </a:rPr>
              <a:t>, 14 Des’ 2016</a:t>
            </a:r>
            <a:endParaRPr lang="en-US" sz="3600" dirty="0">
              <a:solidFill>
                <a:srgbClr val="00FFFF"/>
              </a:solidFill>
              <a:effectLst>
                <a:outerShdw blurRad="38100" dist="38100" dir="2700000" algn="tl">
                  <a:srgbClr val="000000">
                    <a:alpha val="43137"/>
                  </a:srgbClr>
                </a:outerShdw>
              </a:effectLst>
              <a:latin typeface="Bauhaus 93" panose="04030905020B02020C02" pitchFamily="82" charset="0"/>
              <a:cs typeface="Arial" pitchFamily="34" charset="0"/>
            </a:endParaRPr>
          </a:p>
        </p:txBody>
      </p:sp>
    </p:spTree>
    <p:extLst>
      <p:ext uri="{BB962C8B-B14F-4D97-AF65-F5344CB8AC3E}">
        <p14:creationId xmlns:p14="http://schemas.microsoft.com/office/powerpoint/2010/main" val="183938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9" presetClass="entr" presetSubtype="1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0" fill="hold"/>
                                        <p:tgtEl>
                                          <p:spTgt spid="14"/>
                                        </p:tgtEl>
                                        <p:attrNameLst>
                                          <p:attrName>ppt_w</p:attrName>
                                        </p:attrNameLst>
                                      </p:cBhvr>
                                      <p:tavLst>
                                        <p:tav tm="0" fmla="#ppt_w*sin(2.5*pi*$)">
                                          <p:val>
                                            <p:fltVal val="0"/>
                                          </p:val>
                                        </p:tav>
                                        <p:tav tm="100000">
                                          <p:val>
                                            <p:fltVal val="1"/>
                                          </p:val>
                                        </p:tav>
                                      </p:tavLst>
                                    </p:anim>
                                    <p:anim calcmode="lin" valueType="num">
                                      <p:cBhvr>
                                        <p:cTn id="15"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3261" y="-12032"/>
            <a:ext cx="3352800" cy="1323439"/>
          </a:xfrm>
          <a:prstGeom prst="rect">
            <a:avLst/>
          </a:prstGeom>
          <a:noFill/>
        </p:spPr>
        <p:txBody>
          <a:bodyPr wrap="square" lIns="91440" tIns="45720" rIns="91440" bIns="45720">
            <a:spAutoFit/>
          </a:bodyPr>
          <a:lstStyle/>
          <a:p>
            <a:pPr algn="ctr"/>
            <a:r>
              <a:rPr lang="en-US" sz="60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Bauhaus 93" panose="04030905020B02020C02" pitchFamily="82" charset="0"/>
                <a:cs typeface="Arial" pitchFamily="34" charset="0"/>
              </a:rPr>
              <a:t>IARI-2</a:t>
            </a:r>
            <a:r>
              <a:rPr lang="en-US" sz="8000" b="1" cap="all"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Bauhaus 93" panose="04030905020B02020C02" pitchFamily="82" charset="0"/>
                <a:cs typeface="Arial" pitchFamily="34" charset="0"/>
              </a:rPr>
              <a:t> </a:t>
            </a:r>
          </a:p>
        </p:txBody>
      </p:sp>
      <p:sp>
        <p:nvSpPr>
          <p:cNvPr id="6" name="Rectangle 3"/>
          <p:cNvSpPr txBox="1">
            <a:spLocks noChangeArrowheads="1"/>
          </p:cNvSpPr>
          <p:nvPr/>
        </p:nvSpPr>
        <p:spPr>
          <a:xfrm>
            <a:off x="0" y="1371600"/>
            <a:ext cx="9144000" cy="548640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INVITED SPEAKERS : EROPA (DEKAN FTIK), USA (DEKAN FH); AUSTRALIA (DEKAN FISIP), JEPANG (DEKAN FS); KOREA (DEKAN FE); CHINA (DEKAN FD) </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MAX JANUARY 27</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a:t>
            </a:r>
            <a:endPar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FULL PAPER SUBMISSION DEADLINE : MAY 26</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a:t>
            </a: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NOTIFICATION OF ACCEPTANCE : JULY 28</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a:t>
            </a: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CAMERA READY PAPER : AUGUST 25</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a:t>
            </a: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CONFERENCE : NOVEMBER 23-24</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 </a:t>
            </a: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SELECTION TEAM : DIBENTUK OLEH MASING2 DEKAN DENGAN ANGGOTA INTERNAL &amp; EXTERNAL UNIKOM  MAX JAN 27</a:t>
            </a:r>
            <a:r>
              <a:rPr lang="en-US" sz="2000" b="1" spc="50" baseline="3000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th</a:t>
            </a: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2017</a:t>
            </a:r>
          </a:p>
          <a:p>
            <a:pPr marL="457200" indent="-457200" algn="l">
              <a:spcAft>
                <a:spcPts val="1200"/>
              </a:spcAft>
              <a:buFont typeface="Arial" pitchFamily="34" charset="0"/>
              <a:buChar char="•"/>
            </a:pPr>
            <a:r>
              <a:rPr lang="en-US" sz="20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A COLLABORATIVE ACTIVITY JOINTLY ORGANISED BY: UNIKOM, GLOBAL ILLUMINATORS, UNIVERSITY FROM EURO, USA, AUSTRALIA, JAPAN, KOREA &amp; CHINA</a:t>
            </a:r>
          </a:p>
          <a:p>
            <a:pPr algn="l">
              <a:spcAft>
                <a:spcPts val="1200"/>
              </a:spcAft>
            </a:pPr>
            <a:endParaRPr lang="en-US" sz="2800" b="1" spc="50" dirty="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a:spcAft>
                <a:spcPts val="1200"/>
              </a:spcAft>
              <a:buFont typeface="Arial" pitchFamily="34" charset="0"/>
              <a:buChar char="•"/>
            </a:pP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793513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6">
                                            <p:txEl>
                                              <p:pRg st="0" end="0"/>
                                            </p:txEl>
                                          </p:spTgt>
                                        </p:tgtEl>
                                        <p:attrNameLst>
                                          <p:attrName>ppt_w</p:attrName>
                                        </p:attrNameLst>
                                      </p:cBhvr>
                                    </p:anim>
                                    <p:anim by="(#ppt_w*0.50)" calcmode="lin" valueType="num">
                                      <p:cBhvr>
                                        <p:cTn id="20" dur="500" decel="50000" autoRev="1" fill="hold">
                                          <p:stCondLst>
                                            <p:cond delay="0"/>
                                          </p:stCondLst>
                                        </p:cTn>
                                        <p:tgtEl>
                                          <p:spTgt spid="6">
                                            <p:txEl>
                                              <p:pRg st="0" end="0"/>
                                            </p:txEl>
                                          </p:spTgt>
                                        </p:tgtEl>
                                        <p:attrNameLst>
                                          <p:attrName>ppt_x</p:attrName>
                                        </p:attrNameLst>
                                      </p:cBhvr>
                                    </p:anim>
                                    <p:anim from="(-#ppt_h/2)" to="(#ppt_y)" calcmode="lin" valueType="num">
                                      <p:cBhvr>
                                        <p:cTn id="21" dur="1000" fill="hold">
                                          <p:stCondLst>
                                            <p:cond delay="0"/>
                                          </p:stCondLst>
                                        </p:cTn>
                                        <p:tgtEl>
                                          <p:spTgt spid="6">
                                            <p:txEl>
                                              <p:pRg st="0" end="0"/>
                                            </p:txEl>
                                          </p:spTgt>
                                        </p:tgtEl>
                                        <p:attrNameLst>
                                          <p:attrName>ppt_y</p:attrName>
                                        </p:attrNameLst>
                                      </p:cBhvr>
                                    </p:anim>
                                    <p:animRot by="21600000">
                                      <p:cBhvr>
                                        <p:cTn id="22" dur="1000" fill="hold">
                                          <p:stCondLst>
                                            <p:cond delay="0"/>
                                          </p:stCondLst>
                                        </p:cTn>
                                        <p:tgtEl>
                                          <p:spTgt spid="6">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6">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6">
                                            <p:txEl>
                                              <p:pRg st="1" end="1"/>
                                            </p:txEl>
                                          </p:spTgt>
                                        </p:tgtEl>
                                        <p:attrNameLst>
                                          <p:attrName>ppt_w</p:attrName>
                                        </p:attrNameLst>
                                      </p:cBhvr>
                                    </p:anim>
                                    <p:anim by="(#ppt_w*0.50)" calcmode="lin" valueType="num">
                                      <p:cBhvr>
                                        <p:cTn id="28" dur="500" decel="50000" autoRev="1" fill="hold">
                                          <p:stCondLst>
                                            <p:cond delay="0"/>
                                          </p:stCondLst>
                                        </p:cTn>
                                        <p:tgtEl>
                                          <p:spTgt spid="6">
                                            <p:txEl>
                                              <p:pRg st="1" end="1"/>
                                            </p:txEl>
                                          </p:spTgt>
                                        </p:tgtEl>
                                        <p:attrNameLst>
                                          <p:attrName>ppt_x</p:attrName>
                                        </p:attrNameLst>
                                      </p:cBhvr>
                                    </p:anim>
                                    <p:anim from="(-#ppt_h/2)" to="(#ppt_y)" calcmode="lin" valueType="num">
                                      <p:cBhvr>
                                        <p:cTn id="29" dur="1000" fill="hold">
                                          <p:stCondLst>
                                            <p:cond delay="0"/>
                                          </p:stCondLst>
                                        </p:cTn>
                                        <p:tgtEl>
                                          <p:spTgt spid="6">
                                            <p:txEl>
                                              <p:pRg st="1" end="1"/>
                                            </p:txEl>
                                          </p:spTgt>
                                        </p:tgtEl>
                                        <p:attrNameLst>
                                          <p:attrName>ppt_y</p:attrName>
                                        </p:attrNameLst>
                                      </p:cBhvr>
                                    </p:anim>
                                    <p:animRot by="21600000">
                                      <p:cBhvr>
                                        <p:cTn id="30" dur="1000" fill="hold">
                                          <p:stCondLst>
                                            <p:cond delay="0"/>
                                          </p:stCondLst>
                                        </p:cTn>
                                        <p:tgtEl>
                                          <p:spTgt spid="6">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6">
                                            <p:txEl>
                                              <p:pRg st="2" end="2"/>
                                            </p:txEl>
                                          </p:spTgt>
                                        </p:tgtEl>
                                        <p:attrNameLst>
                                          <p:attrName>ppt_w</p:attrName>
                                        </p:attrNameLst>
                                      </p:cBhvr>
                                    </p:anim>
                                    <p:anim by="(#ppt_w*0.50)" calcmode="lin" valueType="num">
                                      <p:cBhvr>
                                        <p:cTn id="36" dur="500" decel="50000" autoRev="1" fill="hold">
                                          <p:stCondLst>
                                            <p:cond delay="0"/>
                                          </p:stCondLst>
                                        </p:cTn>
                                        <p:tgtEl>
                                          <p:spTgt spid="6">
                                            <p:txEl>
                                              <p:pRg st="2" end="2"/>
                                            </p:txEl>
                                          </p:spTgt>
                                        </p:tgtEl>
                                        <p:attrNameLst>
                                          <p:attrName>ppt_x</p:attrName>
                                        </p:attrNameLst>
                                      </p:cBhvr>
                                    </p:anim>
                                    <p:anim from="(-#ppt_h/2)" to="(#ppt_y)" calcmode="lin" valueType="num">
                                      <p:cBhvr>
                                        <p:cTn id="37" dur="1000" fill="hold">
                                          <p:stCondLst>
                                            <p:cond delay="0"/>
                                          </p:stCondLst>
                                        </p:cTn>
                                        <p:tgtEl>
                                          <p:spTgt spid="6">
                                            <p:txEl>
                                              <p:pRg st="2" end="2"/>
                                            </p:txEl>
                                          </p:spTgt>
                                        </p:tgtEl>
                                        <p:attrNameLst>
                                          <p:attrName>ppt_y</p:attrName>
                                        </p:attrNameLst>
                                      </p:cBhvr>
                                    </p:anim>
                                    <p:animRot by="21600000">
                                      <p:cBhvr>
                                        <p:cTn id="38" dur="1000" fill="hold">
                                          <p:stCondLst>
                                            <p:cond delay="0"/>
                                          </p:stCondLst>
                                        </p:cTn>
                                        <p:tgtEl>
                                          <p:spTgt spid="6">
                                            <p:txEl>
                                              <p:pRg st="2" end="2"/>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6">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6">
                                            <p:txEl>
                                              <p:pRg st="3" end="3"/>
                                            </p:txEl>
                                          </p:spTgt>
                                        </p:tgtEl>
                                        <p:attrNameLst>
                                          <p:attrName>ppt_w</p:attrName>
                                        </p:attrNameLst>
                                      </p:cBhvr>
                                    </p:anim>
                                    <p:anim by="(#ppt_w*0.50)" calcmode="lin" valueType="num">
                                      <p:cBhvr>
                                        <p:cTn id="44" dur="500" decel="50000" autoRev="1" fill="hold">
                                          <p:stCondLst>
                                            <p:cond delay="0"/>
                                          </p:stCondLst>
                                        </p:cTn>
                                        <p:tgtEl>
                                          <p:spTgt spid="6">
                                            <p:txEl>
                                              <p:pRg st="3" end="3"/>
                                            </p:txEl>
                                          </p:spTgt>
                                        </p:tgtEl>
                                        <p:attrNameLst>
                                          <p:attrName>ppt_x</p:attrName>
                                        </p:attrNameLst>
                                      </p:cBhvr>
                                    </p:anim>
                                    <p:anim from="(-#ppt_h/2)" to="(#ppt_y)" calcmode="lin" valueType="num">
                                      <p:cBhvr>
                                        <p:cTn id="45" dur="1000" fill="hold">
                                          <p:stCondLst>
                                            <p:cond delay="0"/>
                                          </p:stCondLst>
                                        </p:cTn>
                                        <p:tgtEl>
                                          <p:spTgt spid="6">
                                            <p:txEl>
                                              <p:pRg st="3" end="3"/>
                                            </p:txEl>
                                          </p:spTgt>
                                        </p:tgtEl>
                                        <p:attrNameLst>
                                          <p:attrName>ppt_y</p:attrName>
                                        </p:attrNameLst>
                                      </p:cBhvr>
                                    </p:anim>
                                    <p:animRot by="21600000">
                                      <p:cBhvr>
                                        <p:cTn id="46" dur="1000" fill="hold">
                                          <p:stCondLst>
                                            <p:cond delay="0"/>
                                          </p:stCondLst>
                                        </p:cTn>
                                        <p:tgtEl>
                                          <p:spTgt spid="6">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6">
                                            <p:txEl>
                                              <p:pRg st="4" end="4"/>
                                            </p:txEl>
                                          </p:spTgt>
                                        </p:tgtEl>
                                        <p:attrNameLst>
                                          <p:attrName>style.visibility</p:attrName>
                                        </p:attrNameLst>
                                      </p:cBhvr>
                                      <p:to>
                                        <p:strVal val="visible"/>
                                      </p:to>
                                    </p:set>
                                    <p:anim by="(-#ppt_w*2)" calcmode="lin" valueType="num">
                                      <p:cBhvr rctx="PPT">
                                        <p:cTn id="51" dur="500" autoRev="1" fill="hold">
                                          <p:stCondLst>
                                            <p:cond delay="0"/>
                                          </p:stCondLst>
                                        </p:cTn>
                                        <p:tgtEl>
                                          <p:spTgt spid="6">
                                            <p:txEl>
                                              <p:pRg st="4" end="4"/>
                                            </p:txEl>
                                          </p:spTgt>
                                        </p:tgtEl>
                                        <p:attrNameLst>
                                          <p:attrName>ppt_w</p:attrName>
                                        </p:attrNameLst>
                                      </p:cBhvr>
                                    </p:anim>
                                    <p:anim by="(#ppt_w*0.50)" calcmode="lin" valueType="num">
                                      <p:cBhvr>
                                        <p:cTn id="52" dur="500" decel="50000" autoRev="1" fill="hold">
                                          <p:stCondLst>
                                            <p:cond delay="0"/>
                                          </p:stCondLst>
                                        </p:cTn>
                                        <p:tgtEl>
                                          <p:spTgt spid="6">
                                            <p:txEl>
                                              <p:pRg st="4" end="4"/>
                                            </p:txEl>
                                          </p:spTgt>
                                        </p:tgtEl>
                                        <p:attrNameLst>
                                          <p:attrName>ppt_x</p:attrName>
                                        </p:attrNameLst>
                                      </p:cBhvr>
                                    </p:anim>
                                    <p:anim from="(-#ppt_h/2)" to="(#ppt_y)" calcmode="lin" valueType="num">
                                      <p:cBhvr>
                                        <p:cTn id="53" dur="1000" fill="hold">
                                          <p:stCondLst>
                                            <p:cond delay="0"/>
                                          </p:stCondLst>
                                        </p:cTn>
                                        <p:tgtEl>
                                          <p:spTgt spid="6">
                                            <p:txEl>
                                              <p:pRg st="4" end="4"/>
                                            </p:txEl>
                                          </p:spTgt>
                                        </p:tgtEl>
                                        <p:attrNameLst>
                                          <p:attrName>ppt_y</p:attrName>
                                        </p:attrNameLst>
                                      </p:cBhvr>
                                    </p:anim>
                                    <p:animRot by="21600000">
                                      <p:cBhvr>
                                        <p:cTn id="54" dur="1000" fill="hold">
                                          <p:stCondLst>
                                            <p:cond delay="0"/>
                                          </p:stCondLst>
                                        </p:cTn>
                                        <p:tgtEl>
                                          <p:spTgt spid="6">
                                            <p:txEl>
                                              <p:pRg st="4" end="4"/>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6">
                                            <p:txEl>
                                              <p:pRg st="5" end="5"/>
                                            </p:txEl>
                                          </p:spTgt>
                                        </p:tgtEl>
                                        <p:attrNameLst>
                                          <p:attrName>style.visibility</p:attrName>
                                        </p:attrNameLst>
                                      </p:cBhvr>
                                      <p:to>
                                        <p:strVal val="visible"/>
                                      </p:to>
                                    </p:set>
                                    <p:anim by="(-#ppt_w*2)" calcmode="lin" valueType="num">
                                      <p:cBhvr rctx="PPT">
                                        <p:cTn id="59" dur="500" autoRev="1" fill="hold">
                                          <p:stCondLst>
                                            <p:cond delay="0"/>
                                          </p:stCondLst>
                                        </p:cTn>
                                        <p:tgtEl>
                                          <p:spTgt spid="6">
                                            <p:txEl>
                                              <p:pRg st="5" end="5"/>
                                            </p:txEl>
                                          </p:spTgt>
                                        </p:tgtEl>
                                        <p:attrNameLst>
                                          <p:attrName>ppt_w</p:attrName>
                                        </p:attrNameLst>
                                      </p:cBhvr>
                                    </p:anim>
                                    <p:anim by="(#ppt_w*0.50)" calcmode="lin" valueType="num">
                                      <p:cBhvr>
                                        <p:cTn id="60" dur="500" decel="50000" autoRev="1" fill="hold">
                                          <p:stCondLst>
                                            <p:cond delay="0"/>
                                          </p:stCondLst>
                                        </p:cTn>
                                        <p:tgtEl>
                                          <p:spTgt spid="6">
                                            <p:txEl>
                                              <p:pRg st="5" end="5"/>
                                            </p:txEl>
                                          </p:spTgt>
                                        </p:tgtEl>
                                        <p:attrNameLst>
                                          <p:attrName>ppt_x</p:attrName>
                                        </p:attrNameLst>
                                      </p:cBhvr>
                                    </p:anim>
                                    <p:anim from="(-#ppt_h/2)" to="(#ppt_y)" calcmode="lin" valueType="num">
                                      <p:cBhvr>
                                        <p:cTn id="61" dur="1000" fill="hold">
                                          <p:stCondLst>
                                            <p:cond delay="0"/>
                                          </p:stCondLst>
                                        </p:cTn>
                                        <p:tgtEl>
                                          <p:spTgt spid="6">
                                            <p:txEl>
                                              <p:pRg st="5" end="5"/>
                                            </p:txEl>
                                          </p:spTgt>
                                        </p:tgtEl>
                                        <p:attrNameLst>
                                          <p:attrName>ppt_y</p:attrName>
                                        </p:attrNameLst>
                                      </p:cBhvr>
                                    </p:anim>
                                    <p:animRot by="21600000">
                                      <p:cBhvr>
                                        <p:cTn id="62" dur="1000" fill="hold">
                                          <p:stCondLst>
                                            <p:cond delay="0"/>
                                          </p:stCondLst>
                                        </p:cTn>
                                        <p:tgtEl>
                                          <p:spTgt spid="6">
                                            <p:txEl>
                                              <p:pRg st="5" end="5"/>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6">
                                            <p:txEl>
                                              <p:pRg st="6" end="6"/>
                                            </p:txEl>
                                          </p:spTgt>
                                        </p:tgtEl>
                                        <p:attrNameLst>
                                          <p:attrName>style.visibility</p:attrName>
                                        </p:attrNameLst>
                                      </p:cBhvr>
                                      <p:to>
                                        <p:strVal val="visible"/>
                                      </p:to>
                                    </p:set>
                                    <p:anim by="(-#ppt_w*2)" calcmode="lin" valueType="num">
                                      <p:cBhvr rctx="PPT">
                                        <p:cTn id="67" dur="500" autoRev="1" fill="hold">
                                          <p:stCondLst>
                                            <p:cond delay="0"/>
                                          </p:stCondLst>
                                        </p:cTn>
                                        <p:tgtEl>
                                          <p:spTgt spid="6">
                                            <p:txEl>
                                              <p:pRg st="6" end="6"/>
                                            </p:txEl>
                                          </p:spTgt>
                                        </p:tgtEl>
                                        <p:attrNameLst>
                                          <p:attrName>ppt_w</p:attrName>
                                        </p:attrNameLst>
                                      </p:cBhvr>
                                    </p:anim>
                                    <p:anim by="(#ppt_w*0.50)" calcmode="lin" valueType="num">
                                      <p:cBhvr>
                                        <p:cTn id="68" dur="500" decel="50000" autoRev="1" fill="hold">
                                          <p:stCondLst>
                                            <p:cond delay="0"/>
                                          </p:stCondLst>
                                        </p:cTn>
                                        <p:tgtEl>
                                          <p:spTgt spid="6">
                                            <p:txEl>
                                              <p:pRg st="6" end="6"/>
                                            </p:txEl>
                                          </p:spTgt>
                                        </p:tgtEl>
                                        <p:attrNameLst>
                                          <p:attrName>ppt_x</p:attrName>
                                        </p:attrNameLst>
                                      </p:cBhvr>
                                    </p:anim>
                                    <p:anim from="(-#ppt_h/2)" to="(#ppt_y)" calcmode="lin" valueType="num">
                                      <p:cBhvr>
                                        <p:cTn id="69" dur="1000" fill="hold">
                                          <p:stCondLst>
                                            <p:cond delay="0"/>
                                          </p:stCondLst>
                                        </p:cTn>
                                        <p:tgtEl>
                                          <p:spTgt spid="6">
                                            <p:txEl>
                                              <p:pRg st="6" end="6"/>
                                            </p:txEl>
                                          </p:spTgt>
                                        </p:tgtEl>
                                        <p:attrNameLst>
                                          <p:attrName>ppt_y</p:attrName>
                                        </p:attrNameLst>
                                      </p:cBhvr>
                                    </p:anim>
                                    <p:animRot by="21600000">
                                      <p:cBhvr>
                                        <p:cTn id="70" dur="10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76200" y="152400"/>
            <a:ext cx="89916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Arial Black" pitchFamily="34" charset="0"/>
                <a:cs typeface="Arial" pitchFamily="34" charset="0"/>
              </a:rPr>
              <a:t>BIAYA SEMINAR</a:t>
            </a:r>
          </a:p>
        </p:txBody>
      </p:sp>
      <p:sp>
        <p:nvSpPr>
          <p:cNvPr id="5" name="Rectangle 3"/>
          <p:cNvSpPr txBox="1">
            <a:spLocks noChangeArrowheads="1"/>
          </p:cNvSpPr>
          <p:nvPr/>
        </p:nvSpPr>
        <p:spPr>
          <a:xfrm>
            <a:off x="152400" y="937494"/>
            <a:ext cx="8991600" cy="5920505"/>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sz="1800" b="1" spc="50" dirty="0" smtClean="0">
                <a:ln w="11430"/>
                <a:solidFill>
                  <a:srgbClr val="00B050"/>
                </a:solidFill>
                <a:latin typeface="Arial" pitchFamily="34" charset="0"/>
                <a:cs typeface="Arial" pitchFamily="34" charset="0"/>
              </a:rPr>
              <a:t>BERLAKU MULAI 1 JANUARI 2017</a:t>
            </a:r>
          </a:p>
          <a:p>
            <a:pPr marL="457200" indent="-457200" algn="l">
              <a:spcAft>
                <a:spcPts val="1200"/>
              </a:spcAft>
              <a:buFont typeface="Arial" pitchFamily="34" charset="0"/>
              <a:buChar char="•"/>
            </a:pPr>
            <a:r>
              <a:rPr lang="en-US" sz="1800" b="1" spc="50" dirty="0" smtClean="0">
                <a:ln w="11430"/>
                <a:solidFill>
                  <a:srgbClr val="00B050"/>
                </a:solidFill>
                <a:latin typeface="Arial" pitchFamily="34" charset="0"/>
                <a:cs typeface="Arial" pitchFamily="34" charset="0"/>
              </a:rPr>
              <a:t>SCOPUS FREE DIBIAYAI UNIKOM 1X SETIAPDOSEN/TAHUN</a:t>
            </a:r>
          </a:p>
          <a:p>
            <a:pPr marL="457200" indent="-457200" algn="l">
              <a:spcAft>
                <a:spcPts val="1200"/>
              </a:spcAft>
              <a:buFont typeface="Arial" pitchFamily="34" charset="0"/>
              <a:buChar char="•"/>
            </a:pPr>
            <a:r>
              <a:rPr lang="en-US" sz="1800" b="1" spc="50" dirty="0" smtClean="0">
                <a:ln w="11430"/>
                <a:solidFill>
                  <a:srgbClr val="00B050"/>
                </a:solidFill>
                <a:latin typeface="Arial" pitchFamily="34" charset="0"/>
                <a:cs typeface="Arial" pitchFamily="34" charset="0"/>
              </a:rPr>
              <a:t>JURNAL NASIONAL/ INTERNASIONAL FREE DIBIAYAI UNIKOM 1X SETIAP DOSEN/TAHUN</a:t>
            </a:r>
          </a:p>
          <a:p>
            <a:pPr marL="457200" indent="-457200" algn="l">
              <a:spcAft>
                <a:spcPts val="1200"/>
              </a:spcAft>
              <a:buFont typeface="Arial" pitchFamily="34" charset="0"/>
              <a:buChar char="•"/>
            </a:pPr>
            <a:r>
              <a:rPr lang="en-US" sz="1800" b="1" spc="50" dirty="0" smtClean="0">
                <a:ln w="11430"/>
                <a:solidFill>
                  <a:srgbClr val="00B050"/>
                </a:solidFill>
                <a:latin typeface="Arial" pitchFamily="34" charset="0"/>
                <a:cs typeface="Arial" pitchFamily="34" charset="0"/>
              </a:rPr>
              <a:t>YANG DIBIAYAI : 1. SEBAGAI PEMAKALAH; 2. PROCEEDING/ BUKU JURNAL 2 BUAH. (TRANSPORTASI &amp; AKOMODASI TIDAK DIBIAYAI)</a:t>
            </a:r>
          </a:p>
          <a:p>
            <a:pPr marL="457200" indent="-457200" algn="l">
              <a:spcAft>
                <a:spcPts val="1200"/>
              </a:spcAft>
              <a:buFont typeface="Arial" pitchFamily="34" charset="0"/>
              <a:buChar char="•"/>
            </a:pPr>
            <a:r>
              <a:rPr lang="en-US" sz="1800" b="1" spc="50" dirty="0" smtClean="0">
                <a:ln w="11430"/>
                <a:solidFill>
                  <a:srgbClr val="00B050"/>
                </a:solidFill>
                <a:latin typeface="Arial" pitchFamily="34" charset="0"/>
                <a:cs typeface="Arial" pitchFamily="34" charset="0"/>
              </a:rPr>
              <a:t>SYARAT PEMBIAYAAN : </a:t>
            </a:r>
          </a:p>
          <a:p>
            <a:pPr algn="l">
              <a:spcAft>
                <a:spcPts val="1200"/>
              </a:spcAft>
            </a:pPr>
            <a:r>
              <a:rPr lang="en-US" sz="1800" b="1" spc="50" dirty="0" smtClean="0">
                <a:ln w="11430"/>
                <a:solidFill>
                  <a:srgbClr val="00B050"/>
                </a:solidFill>
                <a:latin typeface="Arial" pitchFamily="34" charset="0"/>
                <a:cs typeface="Arial" pitchFamily="34" charset="0"/>
              </a:rPr>
              <a:t>     1. KARYA ILMIAH BERBOBOT &amp; LAYAK DIPUBLISH DI JURNAL TERAKREDITASI NASIONAL/INTERNASIONAL (SERTAKAN LIST /URL ALAMAT JURNAL TSB).</a:t>
            </a:r>
          </a:p>
          <a:p>
            <a:pPr algn="l">
              <a:spcAft>
                <a:spcPts val="1200"/>
              </a:spcAft>
            </a:pP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    2. TELAH DI PUBLISH DI SCOPUS ATAU JURNAL TERAKREDITASI NASIONAL/INTERNASIONAL</a:t>
            </a:r>
          </a:p>
          <a:p>
            <a:pPr algn="l">
              <a:spcAft>
                <a:spcPts val="1200"/>
              </a:spcAft>
            </a:pP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    3. MENYERAHKAN 1 BUKU ASLI JURNAL/MAKALAH TSB.</a:t>
            </a:r>
          </a:p>
          <a:p>
            <a:pPr algn="l">
              <a:spcAft>
                <a:spcPts val="1200"/>
              </a:spcAft>
            </a:pP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    4. MENYERAHKAN / MENG UPLOAD FILE JURNAL/KARYA TSB KE :                                   	sdm.unikom.ac.id </a:t>
            </a:r>
          </a:p>
        </p:txBody>
      </p:sp>
    </p:spTree>
    <p:extLst>
      <p:ext uri="{BB962C8B-B14F-4D97-AF65-F5344CB8AC3E}">
        <p14:creationId xmlns:p14="http://schemas.microsoft.com/office/powerpoint/2010/main" val="315186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anim calcmode="lin" valueType="num">
                                      <p:cBhvr>
                                        <p:cTn id="22"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anim calcmode="lin" valueType="num">
                                      <p:cBhvr>
                                        <p:cTn id="29"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2000"/>
                                        <p:tgtEl>
                                          <p:spTgt spid="5">
                                            <p:txEl>
                                              <p:pRg st="2" end="2"/>
                                            </p:txEl>
                                          </p:spTgt>
                                        </p:tgtEl>
                                      </p:cBhvr>
                                    </p:animEffect>
                                    <p:anim calcmode="lin" valueType="num">
                                      <p:cBhvr>
                                        <p:cTn id="36"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anim calcmode="lin" valueType="num">
                                      <p:cBhvr>
                                        <p:cTn id="43"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2000"/>
                                        <p:tgtEl>
                                          <p:spTgt spid="5">
                                            <p:txEl>
                                              <p:pRg st="4" end="4"/>
                                            </p:txEl>
                                          </p:spTgt>
                                        </p:tgtEl>
                                      </p:cBhvr>
                                    </p:animEffect>
                                    <p:anim calcmode="lin" valueType="num">
                                      <p:cBhvr>
                                        <p:cTn id="50"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2000"/>
                                        <p:tgtEl>
                                          <p:spTgt spid="5">
                                            <p:txEl>
                                              <p:pRg st="5" end="5"/>
                                            </p:txEl>
                                          </p:spTgt>
                                        </p:tgtEl>
                                      </p:cBhvr>
                                    </p:animEffect>
                                    <p:anim calcmode="lin" valueType="num">
                                      <p:cBhvr>
                                        <p:cTn id="57"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58"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2000"/>
                                        <p:tgtEl>
                                          <p:spTgt spid="5">
                                            <p:txEl>
                                              <p:pRg st="6" end="6"/>
                                            </p:txEl>
                                          </p:spTgt>
                                        </p:tgtEl>
                                      </p:cBhvr>
                                    </p:animEffect>
                                    <p:anim calcmode="lin" valueType="num">
                                      <p:cBhvr>
                                        <p:cTn id="64"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65"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2000"/>
                                        <p:tgtEl>
                                          <p:spTgt spid="5">
                                            <p:txEl>
                                              <p:pRg st="7" end="7"/>
                                            </p:txEl>
                                          </p:spTgt>
                                        </p:tgtEl>
                                      </p:cBhvr>
                                    </p:animEffect>
                                    <p:anim calcmode="lin" valueType="num">
                                      <p:cBhvr>
                                        <p:cTn id="71" dur="2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72" dur="2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Effect transition="in" filter="fade">
                                      <p:cBhvr>
                                        <p:cTn id="77" dur="2000"/>
                                        <p:tgtEl>
                                          <p:spTgt spid="5">
                                            <p:txEl>
                                              <p:pRg st="8" end="8"/>
                                            </p:txEl>
                                          </p:spTgt>
                                        </p:tgtEl>
                                      </p:cBhvr>
                                    </p:animEffect>
                                    <p:anim calcmode="lin" valueType="num">
                                      <p:cBhvr>
                                        <p:cTn id="78" dur="2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79" dur="20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76200" y="152400"/>
            <a:ext cx="8991600" cy="1200329"/>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Arial Black" pitchFamily="34" charset="0"/>
                <a:cs typeface="Arial" pitchFamily="34" charset="0"/>
              </a:rPr>
              <a:t>PENGAJUAN</a:t>
            </a:r>
          </a:p>
          <a:p>
            <a:pPr algn="ctr"/>
            <a:r>
              <a:rPr lang="en-US" sz="36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Arial Black" pitchFamily="34" charset="0"/>
                <a:cs typeface="Arial" pitchFamily="34" charset="0"/>
              </a:rPr>
              <a:t> BIAYA SEMINAR</a:t>
            </a:r>
          </a:p>
        </p:txBody>
      </p:sp>
      <p:sp>
        <p:nvSpPr>
          <p:cNvPr id="5" name="Rectangle 3"/>
          <p:cNvSpPr txBox="1">
            <a:spLocks noChangeArrowheads="1"/>
          </p:cNvSpPr>
          <p:nvPr/>
        </p:nvSpPr>
        <p:spPr>
          <a:xfrm>
            <a:off x="76200" y="2057400"/>
            <a:ext cx="8991600" cy="449580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Aft>
                <a:spcPts val="1200"/>
              </a:spcAft>
            </a:pPr>
            <a:r>
              <a:rPr lang="en-US" sz="1800" b="1" spc="50" dirty="0" smtClean="0">
                <a:ln w="11430"/>
                <a:solidFill>
                  <a:srgbClr val="00B050"/>
                </a:solidFill>
                <a:latin typeface="Arial" pitchFamily="34" charset="0"/>
                <a:cs typeface="Arial" pitchFamily="34" charset="0"/>
              </a:rPr>
              <a:t>  1. 	BIAYA DIAJUKAN DOSEN KE KETUA PROGRAM STUDI UNTUK </a:t>
            </a:r>
          </a:p>
          <a:p>
            <a:pPr algn="l">
              <a:spcAft>
                <a:spcPts val="1200"/>
              </a:spcAft>
            </a:pP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DIPERIKSA, LALU DIPUTUSKAN DISETUJUI ATAU TIDAK. </a:t>
            </a:r>
          </a:p>
          <a:p>
            <a:pPr algn="l">
              <a:spcAft>
                <a:spcPts val="1200"/>
              </a:spcAft>
            </a:pP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KEMUDIAN DIAJUKAN KE DEKAN.</a:t>
            </a:r>
          </a:p>
          <a:p>
            <a:pPr algn="l">
              <a:spcAft>
                <a:spcPts val="1200"/>
              </a:spcAft>
            </a:pPr>
            <a:r>
              <a:rPr lang="en-US" sz="1800" b="1" spc="50" dirty="0" smtClean="0">
                <a:ln w="11430"/>
                <a:solidFill>
                  <a:srgbClr val="00B050"/>
                </a:solidFill>
                <a:latin typeface="Arial" pitchFamily="34" charset="0"/>
                <a:cs typeface="Arial" pitchFamily="34" charset="0"/>
              </a:rPr>
              <a:t>  2.	DEKAN MEMERIKSA SURAT PENGAJUAN DARI KETUA PROGRAM</a:t>
            </a:r>
          </a:p>
          <a:p>
            <a:pPr algn="l">
              <a:spcAft>
                <a:spcPts val="1200"/>
              </a:spcAft>
            </a:pPr>
            <a:r>
              <a:rPr lang="en-US" sz="1800" b="1" spc="50" dirty="0" smtClean="0">
                <a:ln w="11430"/>
                <a:solidFill>
                  <a:srgbClr val="00B050"/>
                </a:solidFill>
                <a:latin typeface="Arial" pitchFamily="34" charset="0"/>
                <a:cs typeface="Arial" pitchFamily="34" charset="0"/>
              </a:rPr>
              <a:t> 	STUDI, APAKAH MEMENUHI KETENTUAN YANG DISYARATKAN,</a:t>
            </a:r>
          </a:p>
          <a:p>
            <a:pPr algn="l">
              <a:spcAft>
                <a:spcPts val="1200"/>
              </a:spcAft>
            </a:pPr>
            <a:r>
              <a:rPr lang="en-US" sz="1800" b="1" spc="50" dirty="0" smtClean="0">
                <a:ln w="11430"/>
                <a:solidFill>
                  <a:srgbClr val="00B050"/>
                </a:solidFill>
                <a:latin typeface="Arial" pitchFamily="34" charset="0"/>
                <a:cs typeface="Arial" pitchFamily="34" charset="0"/>
              </a:rPr>
              <a:t> 	LALU MEMBERIKAN PERSETUJUAN ATAU TIDAK.</a:t>
            </a:r>
          </a:p>
          <a:p>
            <a:pPr algn="l">
              <a:lnSpc>
                <a:spcPct val="150000"/>
              </a:lnSpc>
              <a:spcAft>
                <a:spcPts val="1200"/>
              </a:spcAft>
            </a:pPr>
            <a:r>
              <a:rPr lang="en-US" sz="1800" b="1" spc="50" dirty="0" smtClean="0">
                <a:ln w="11430"/>
                <a:solidFill>
                  <a:srgbClr val="00B050"/>
                </a:solidFill>
                <a:latin typeface="Arial" pitchFamily="34" charset="0"/>
                <a:cs typeface="Arial" pitchFamily="34" charset="0"/>
              </a:rPr>
              <a:t>  3.</a:t>
            </a:r>
            <a:r>
              <a:rPr lang="en-US" sz="1800" b="1" spc="50" dirty="0">
                <a:ln w="11430"/>
                <a:solidFill>
                  <a:srgbClr val="00B050"/>
                </a:solidFill>
                <a:latin typeface="Arial" pitchFamily="34" charset="0"/>
                <a:cs typeface="Arial" pitchFamily="34" charset="0"/>
              </a:rPr>
              <a:t>	</a:t>
            </a:r>
            <a:r>
              <a:rPr lang="en-US" sz="1800" b="1" spc="50" dirty="0" smtClean="0">
                <a:ln w="11430"/>
                <a:solidFill>
                  <a:srgbClr val="00B050"/>
                </a:solidFill>
                <a:latin typeface="Arial" pitchFamily="34" charset="0"/>
                <a:cs typeface="Arial" pitchFamily="34" charset="0"/>
              </a:rPr>
              <a:t>DEKAN MENGAJUKAN SURAT TERSEBUT KE WR-II SESUAI 	KETENTUAN YANG BERLAKU.</a:t>
            </a:r>
          </a:p>
        </p:txBody>
      </p:sp>
    </p:spTree>
    <p:extLst>
      <p:ext uri="{BB962C8B-B14F-4D97-AF65-F5344CB8AC3E}">
        <p14:creationId xmlns:p14="http://schemas.microsoft.com/office/powerpoint/2010/main" val="377148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anim calcmode="lin" valueType="num">
                                      <p:cBhvr>
                                        <p:cTn id="22"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anim calcmode="lin" valueType="num">
                                      <p:cBhvr>
                                        <p:cTn id="29"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2000"/>
                                        <p:tgtEl>
                                          <p:spTgt spid="5">
                                            <p:txEl>
                                              <p:pRg st="2" end="2"/>
                                            </p:txEl>
                                          </p:spTgt>
                                        </p:tgtEl>
                                      </p:cBhvr>
                                    </p:animEffect>
                                    <p:anim calcmode="lin" valueType="num">
                                      <p:cBhvr>
                                        <p:cTn id="36"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anim calcmode="lin" valueType="num">
                                      <p:cBhvr>
                                        <p:cTn id="43"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2000"/>
                                        <p:tgtEl>
                                          <p:spTgt spid="5">
                                            <p:txEl>
                                              <p:pRg st="4" end="4"/>
                                            </p:txEl>
                                          </p:spTgt>
                                        </p:tgtEl>
                                      </p:cBhvr>
                                    </p:animEffect>
                                    <p:anim calcmode="lin" valueType="num">
                                      <p:cBhvr>
                                        <p:cTn id="50"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2000"/>
                                        <p:tgtEl>
                                          <p:spTgt spid="5">
                                            <p:txEl>
                                              <p:pRg st="5" end="5"/>
                                            </p:txEl>
                                          </p:spTgt>
                                        </p:tgtEl>
                                      </p:cBhvr>
                                    </p:animEffect>
                                    <p:anim calcmode="lin" valueType="num">
                                      <p:cBhvr>
                                        <p:cTn id="57"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58"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2000"/>
                                        <p:tgtEl>
                                          <p:spTgt spid="5">
                                            <p:txEl>
                                              <p:pRg st="6" end="6"/>
                                            </p:txEl>
                                          </p:spTgt>
                                        </p:tgtEl>
                                      </p:cBhvr>
                                    </p:animEffect>
                                    <p:anim calcmode="lin" valueType="num">
                                      <p:cBhvr>
                                        <p:cTn id="64"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65"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858899" y="457200"/>
            <a:ext cx="5883470" cy="830997"/>
          </a:xfrm>
          <a:prstGeom prst="rect">
            <a:avLst/>
          </a:prstGeom>
          <a:noFill/>
        </p:spPr>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Arial Black" pitchFamily="34" charset="0"/>
                <a:cs typeface="Arial" pitchFamily="34" charset="0"/>
              </a:rPr>
              <a:t>LAB. KOMPUTER</a:t>
            </a:r>
          </a:p>
        </p:txBody>
      </p:sp>
      <p:sp>
        <p:nvSpPr>
          <p:cNvPr id="5" name="Rectangle 3"/>
          <p:cNvSpPr txBox="1">
            <a:spLocks noChangeArrowheads="1"/>
          </p:cNvSpPr>
          <p:nvPr/>
        </p:nvSpPr>
        <p:spPr>
          <a:xfrm>
            <a:off x="1905001" y="2971800"/>
            <a:ext cx="7391400" cy="388620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sz="4400"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SEMUA DIBAWAH PENGAWASAN LABKOM</a:t>
            </a:r>
          </a:p>
          <a:p>
            <a:pPr marL="457200" indent="-457200" algn="l">
              <a:spcAft>
                <a:spcPts val="1200"/>
              </a:spcAft>
              <a:buFont typeface="Arial" pitchFamily="34" charset="0"/>
              <a:buChar char="•"/>
            </a:pPr>
            <a:r>
              <a:rPr lang="en-US" sz="4400"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BAIK GEDUNG BARU ATAU GD. LAMA</a:t>
            </a:r>
            <a:endParaRPr lang="en-US" sz="4400" b="1" spc="50" dirty="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88521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anim calcmode="lin" valueType="num">
                                      <p:cBhvr>
                                        <p:cTn id="22"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anim calcmode="lin" valueType="num">
                                      <p:cBhvr>
                                        <p:cTn id="29"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7315200" cy="212365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Sks</a:t>
            </a: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 </a:t>
            </a:r>
            <a:r>
              <a:rPr lang="en-US" sz="6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penelitian</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endParaRPr>
          </a:p>
        </p:txBody>
      </p:sp>
      <p:sp>
        <p:nvSpPr>
          <p:cNvPr id="3" name="Date Placeholder 2"/>
          <p:cNvSpPr>
            <a:spLocks noGrp="1"/>
          </p:cNvSpPr>
          <p:nvPr>
            <p:ph type="dt" sz="quarter" idx="10"/>
          </p:nvPr>
        </p:nvSpPr>
        <p:spPr/>
        <p:txBody>
          <a:bodyPr/>
          <a:lstStyle/>
          <a:p>
            <a:pPr>
              <a:defRPr/>
            </a:pPr>
            <a:fld id="{ADD77B34-067A-4D67-908A-E413924AD0DE}" type="datetime1">
              <a:rPr lang="en-US"/>
              <a:pPr>
                <a:defRPr/>
              </a:pPr>
              <a:t>12/20/2016</a:t>
            </a:fld>
            <a:endParaRPr lang="en-US"/>
          </a:p>
        </p:txBody>
      </p:sp>
      <p:sp>
        <p:nvSpPr>
          <p:cNvPr id="6" name="Slide Number Placeholder 5"/>
          <p:cNvSpPr>
            <a:spLocks noGrp="1"/>
          </p:cNvSpPr>
          <p:nvPr>
            <p:ph type="sldNum" sz="quarter" idx="12"/>
          </p:nvPr>
        </p:nvSpPr>
        <p:spPr/>
        <p:txBody>
          <a:bodyPr/>
          <a:lstStyle/>
          <a:p>
            <a:pPr>
              <a:defRPr/>
            </a:pPr>
            <a:fld id="{6B336FEF-7E42-4735-B69F-798876B9D5BA}" type="slidenum">
              <a:rPr lang="en-US"/>
              <a:pPr>
                <a:defRPr/>
              </a:pPr>
              <a:t>14</a:t>
            </a:fld>
            <a:endParaRPr lang="en-US"/>
          </a:p>
        </p:txBody>
      </p:sp>
      <p:sp>
        <p:nvSpPr>
          <p:cNvPr id="7" name="Rectangle 3"/>
          <p:cNvSpPr txBox="1">
            <a:spLocks noChangeArrowheads="1"/>
          </p:cNvSpPr>
          <p:nvPr/>
        </p:nvSpPr>
        <p:spPr>
          <a:xfrm>
            <a:off x="304800" y="2819400"/>
            <a:ext cx="7391400" cy="3352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600"/>
              </a:spcAft>
              <a:buFont typeface="Arial" pitchFamily="34" charset="0"/>
              <a:buChar char="•"/>
              <a:defRPr/>
            </a:pPr>
            <a:r>
              <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rPr>
              <a:t>SKS WAJIB DOSEN 12 SKS </a:t>
            </a:r>
            <a:r>
              <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a:t>
            </a:r>
            <a:r>
              <a:rPr lang="en-US" sz="4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1 SKS UTK PENELITIAN</a:t>
            </a:r>
            <a:r>
              <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DAN 11 SKS PENGAJARAN</a:t>
            </a:r>
            <a:endParaRPr lang="en-US" sz="4400" b="1" spc="50" dirty="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fontAlgn="auto">
              <a:spcAft>
                <a:spcPts val="600"/>
              </a:spcAft>
              <a:buFont typeface="Arial" pitchFamily="34" charset="0"/>
              <a:buChar char="•"/>
              <a:defRPr/>
            </a:pPr>
            <a:endPar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92132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580">
                                          <p:stCondLst>
                                            <p:cond delay="0"/>
                                          </p:stCondLst>
                                        </p:cTn>
                                        <p:tgtEl>
                                          <p:spTgt spid="7">
                                            <p:txEl>
                                              <p:pRg st="0" end="0"/>
                                            </p:txEl>
                                          </p:spTgt>
                                        </p:tgtEl>
                                      </p:cBhvr>
                                    </p:animEffect>
                                    <p:anim calcmode="lin" valueType="num">
                                      <p:cBhvr>
                                        <p:cTn id="3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0" end="0"/>
                                            </p:txEl>
                                          </p:spTgt>
                                        </p:tgtEl>
                                      </p:cBhvr>
                                      <p:to x="100000" y="60000"/>
                                    </p:animScale>
                                    <p:animScale>
                                      <p:cBhvr>
                                        <p:cTn id="38" dur="166" decel="50000">
                                          <p:stCondLst>
                                            <p:cond delay="676"/>
                                          </p:stCondLst>
                                        </p:cTn>
                                        <p:tgtEl>
                                          <p:spTgt spid="7">
                                            <p:txEl>
                                              <p:pRg st="0" end="0"/>
                                            </p:txEl>
                                          </p:spTgt>
                                        </p:tgtEl>
                                      </p:cBhvr>
                                      <p:to x="100000" y="100000"/>
                                    </p:animScale>
                                    <p:animScale>
                                      <p:cBhvr>
                                        <p:cTn id="39" dur="26">
                                          <p:stCondLst>
                                            <p:cond delay="1312"/>
                                          </p:stCondLst>
                                        </p:cTn>
                                        <p:tgtEl>
                                          <p:spTgt spid="7">
                                            <p:txEl>
                                              <p:pRg st="0" end="0"/>
                                            </p:txEl>
                                          </p:spTgt>
                                        </p:tgtEl>
                                      </p:cBhvr>
                                      <p:to x="100000" y="80000"/>
                                    </p:animScale>
                                    <p:animScale>
                                      <p:cBhvr>
                                        <p:cTn id="40" dur="166" decel="50000">
                                          <p:stCondLst>
                                            <p:cond delay="1338"/>
                                          </p:stCondLst>
                                        </p:cTn>
                                        <p:tgtEl>
                                          <p:spTgt spid="7">
                                            <p:txEl>
                                              <p:pRg st="0" end="0"/>
                                            </p:txEl>
                                          </p:spTgt>
                                        </p:tgtEl>
                                      </p:cBhvr>
                                      <p:to x="100000" y="100000"/>
                                    </p:animScale>
                                    <p:animScale>
                                      <p:cBhvr>
                                        <p:cTn id="41" dur="26">
                                          <p:stCondLst>
                                            <p:cond delay="1642"/>
                                          </p:stCondLst>
                                        </p:cTn>
                                        <p:tgtEl>
                                          <p:spTgt spid="7">
                                            <p:txEl>
                                              <p:pRg st="0" end="0"/>
                                            </p:txEl>
                                          </p:spTgt>
                                        </p:tgtEl>
                                      </p:cBhvr>
                                      <p:to x="100000" y="90000"/>
                                    </p:animScale>
                                    <p:animScale>
                                      <p:cBhvr>
                                        <p:cTn id="42" dur="166" decel="50000">
                                          <p:stCondLst>
                                            <p:cond delay="1668"/>
                                          </p:stCondLst>
                                        </p:cTn>
                                        <p:tgtEl>
                                          <p:spTgt spid="7">
                                            <p:txEl>
                                              <p:pRg st="0" end="0"/>
                                            </p:txEl>
                                          </p:spTgt>
                                        </p:tgtEl>
                                      </p:cBhvr>
                                      <p:to x="100000" y="100000"/>
                                    </p:animScale>
                                    <p:animScale>
                                      <p:cBhvr>
                                        <p:cTn id="43" dur="26">
                                          <p:stCondLst>
                                            <p:cond delay="1808"/>
                                          </p:stCondLst>
                                        </p:cTn>
                                        <p:tgtEl>
                                          <p:spTgt spid="7">
                                            <p:txEl>
                                              <p:pRg st="0" end="0"/>
                                            </p:txEl>
                                          </p:spTgt>
                                        </p:tgtEl>
                                      </p:cBhvr>
                                      <p:to x="100000" y="95000"/>
                                    </p:animScale>
                                    <p:animScale>
                                      <p:cBhvr>
                                        <p:cTn id="44"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7315200" cy="1107996"/>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ADMINISTRASI</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endParaRPr>
          </a:p>
        </p:txBody>
      </p:sp>
      <p:sp>
        <p:nvSpPr>
          <p:cNvPr id="3" name="Date Placeholder 2"/>
          <p:cNvSpPr>
            <a:spLocks noGrp="1"/>
          </p:cNvSpPr>
          <p:nvPr>
            <p:ph type="dt" sz="quarter" idx="10"/>
          </p:nvPr>
        </p:nvSpPr>
        <p:spPr/>
        <p:txBody>
          <a:bodyPr/>
          <a:lstStyle/>
          <a:p>
            <a:pPr>
              <a:defRPr/>
            </a:pPr>
            <a:fld id="{ADD77B34-067A-4D67-908A-E413924AD0DE}" type="datetime1">
              <a:rPr lang="en-US"/>
              <a:pPr>
                <a:defRPr/>
              </a:pPr>
              <a:t>12/20/2016</a:t>
            </a:fld>
            <a:endParaRPr lang="en-US"/>
          </a:p>
        </p:txBody>
      </p:sp>
      <p:sp>
        <p:nvSpPr>
          <p:cNvPr id="6" name="Slide Number Placeholder 5"/>
          <p:cNvSpPr>
            <a:spLocks noGrp="1"/>
          </p:cNvSpPr>
          <p:nvPr>
            <p:ph type="sldNum" sz="quarter" idx="12"/>
          </p:nvPr>
        </p:nvSpPr>
        <p:spPr/>
        <p:txBody>
          <a:bodyPr/>
          <a:lstStyle/>
          <a:p>
            <a:pPr>
              <a:defRPr/>
            </a:pPr>
            <a:fld id="{6B336FEF-7E42-4735-B69F-798876B9D5BA}" type="slidenum">
              <a:rPr lang="en-US"/>
              <a:pPr>
                <a:defRPr/>
              </a:pPr>
              <a:t>15</a:t>
            </a:fld>
            <a:endParaRPr lang="en-US"/>
          </a:p>
        </p:txBody>
      </p:sp>
      <p:sp>
        <p:nvSpPr>
          <p:cNvPr id="7" name="Rectangle 3"/>
          <p:cNvSpPr txBox="1">
            <a:spLocks noChangeArrowheads="1"/>
          </p:cNvSpPr>
          <p:nvPr/>
        </p:nvSpPr>
        <p:spPr>
          <a:xfrm>
            <a:off x="304800" y="2819400"/>
            <a:ext cx="7391400" cy="3352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600"/>
              </a:spcAft>
              <a:buFont typeface="Arial" pitchFamily="34" charset="0"/>
              <a:buChar char="•"/>
              <a:defRPr/>
            </a:pPr>
            <a:r>
              <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rPr>
              <a:t>SEMUA KE EIS</a:t>
            </a:r>
          </a:p>
          <a:p>
            <a:pPr marL="457200" indent="-457200" algn="l" fontAlgn="auto">
              <a:spcAft>
                <a:spcPts val="600"/>
              </a:spcAft>
              <a:buFont typeface="Arial" pitchFamily="34" charset="0"/>
              <a:buChar char="•"/>
              <a:defRPr/>
            </a:pPr>
            <a:r>
              <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rPr>
              <a:t>PENGAJUAN BIAYA, PERSETUJUAN DLL KE EIS </a:t>
            </a:r>
            <a:endParaRPr lang="en-US" sz="4400" b="1" spc="50" dirty="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fontAlgn="auto">
              <a:spcAft>
                <a:spcPts val="600"/>
              </a:spcAft>
              <a:buFont typeface="Arial" pitchFamily="34" charset="0"/>
              <a:buChar char="•"/>
              <a:defRPr/>
            </a:pPr>
            <a:endParaRPr lang="en-US" sz="4400" b="1" spc="50" dirty="0" smtClean="0">
              <a:ln w="11430"/>
              <a:solidFill>
                <a:schemeClr val="accent1">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580">
                                          <p:stCondLst>
                                            <p:cond delay="0"/>
                                          </p:stCondLst>
                                        </p:cTn>
                                        <p:tgtEl>
                                          <p:spTgt spid="7">
                                            <p:txEl>
                                              <p:pRg st="0" end="0"/>
                                            </p:txEl>
                                          </p:spTgt>
                                        </p:tgtEl>
                                      </p:cBhvr>
                                    </p:animEffect>
                                    <p:anim calcmode="lin" valueType="num">
                                      <p:cBhvr>
                                        <p:cTn id="3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0" end="0"/>
                                            </p:txEl>
                                          </p:spTgt>
                                        </p:tgtEl>
                                      </p:cBhvr>
                                      <p:to x="100000" y="60000"/>
                                    </p:animScale>
                                    <p:animScale>
                                      <p:cBhvr>
                                        <p:cTn id="38" dur="166" decel="50000">
                                          <p:stCondLst>
                                            <p:cond delay="676"/>
                                          </p:stCondLst>
                                        </p:cTn>
                                        <p:tgtEl>
                                          <p:spTgt spid="7">
                                            <p:txEl>
                                              <p:pRg st="0" end="0"/>
                                            </p:txEl>
                                          </p:spTgt>
                                        </p:tgtEl>
                                      </p:cBhvr>
                                      <p:to x="100000" y="100000"/>
                                    </p:animScale>
                                    <p:animScale>
                                      <p:cBhvr>
                                        <p:cTn id="39" dur="26">
                                          <p:stCondLst>
                                            <p:cond delay="1312"/>
                                          </p:stCondLst>
                                        </p:cTn>
                                        <p:tgtEl>
                                          <p:spTgt spid="7">
                                            <p:txEl>
                                              <p:pRg st="0" end="0"/>
                                            </p:txEl>
                                          </p:spTgt>
                                        </p:tgtEl>
                                      </p:cBhvr>
                                      <p:to x="100000" y="80000"/>
                                    </p:animScale>
                                    <p:animScale>
                                      <p:cBhvr>
                                        <p:cTn id="40" dur="166" decel="50000">
                                          <p:stCondLst>
                                            <p:cond delay="1338"/>
                                          </p:stCondLst>
                                        </p:cTn>
                                        <p:tgtEl>
                                          <p:spTgt spid="7">
                                            <p:txEl>
                                              <p:pRg st="0" end="0"/>
                                            </p:txEl>
                                          </p:spTgt>
                                        </p:tgtEl>
                                      </p:cBhvr>
                                      <p:to x="100000" y="100000"/>
                                    </p:animScale>
                                    <p:animScale>
                                      <p:cBhvr>
                                        <p:cTn id="41" dur="26">
                                          <p:stCondLst>
                                            <p:cond delay="1642"/>
                                          </p:stCondLst>
                                        </p:cTn>
                                        <p:tgtEl>
                                          <p:spTgt spid="7">
                                            <p:txEl>
                                              <p:pRg st="0" end="0"/>
                                            </p:txEl>
                                          </p:spTgt>
                                        </p:tgtEl>
                                      </p:cBhvr>
                                      <p:to x="100000" y="90000"/>
                                    </p:animScale>
                                    <p:animScale>
                                      <p:cBhvr>
                                        <p:cTn id="42" dur="166" decel="50000">
                                          <p:stCondLst>
                                            <p:cond delay="1668"/>
                                          </p:stCondLst>
                                        </p:cTn>
                                        <p:tgtEl>
                                          <p:spTgt spid="7">
                                            <p:txEl>
                                              <p:pRg st="0" end="0"/>
                                            </p:txEl>
                                          </p:spTgt>
                                        </p:tgtEl>
                                      </p:cBhvr>
                                      <p:to x="100000" y="100000"/>
                                    </p:animScale>
                                    <p:animScale>
                                      <p:cBhvr>
                                        <p:cTn id="43" dur="26">
                                          <p:stCondLst>
                                            <p:cond delay="1808"/>
                                          </p:stCondLst>
                                        </p:cTn>
                                        <p:tgtEl>
                                          <p:spTgt spid="7">
                                            <p:txEl>
                                              <p:pRg st="0" end="0"/>
                                            </p:txEl>
                                          </p:spTgt>
                                        </p:tgtEl>
                                      </p:cBhvr>
                                      <p:to x="100000" y="95000"/>
                                    </p:animScale>
                                    <p:animScale>
                                      <p:cBhvr>
                                        <p:cTn id="44" dur="166" decel="50000">
                                          <p:stCondLst>
                                            <p:cond delay="1834"/>
                                          </p:stCondLst>
                                        </p:cTn>
                                        <p:tgtEl>
                                          <p:spTgt spid="7">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wipe(down)">
                                      <p:cBhvr>
                                        <p:cTn id="49" dur="580">
                                          <p:stCondLst>
                                            <p:cond delay="0"/>
                                          </p:stCondLst>
                                        </p:cTn>
                                        <p:tgtEl>
                                          <p:spTgt spid="7">
                                            <p:txEl>
                                              <p:pRg st="1" end="1"/>
                                            </p:txEl>
                                          </p:spTgt>
                                        </p:tgtEl>
                                      </p:cBhvr>
                                    </p:animEffect>
                                    <p:anim calcmode="lin" valueType="num">
                                      <p:cBhvr>
                                        <p:cTn id="5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xEl>
                                              <p:pRg st="1" end="1"/>
                                            </p:txEl>
                                          </p:spTgt>
                                        </p:tgtEl>
                                      </p:cBhvr>
                                      <p:to x="100000" y="60000"/>
                                    </p:animScale>
                                    <p:animScale>
                                      <p:cBhvr>
                                        <p:cTn id="56" dur="166" decel="50000">
                                          <p:stCondLst>
                                            <p:cond delay="676"/>
                                          </p:stCondLst>
                                        </p:cTn>
                                        <p:tgtEl>
                                          <p:spTgt spid="7">
                                            <p:txEl>
                                              <p:pRg st="1" end="1"/>
                                            </p:txEl>
                                          </p:spTgt>
                                        </p:tgtEl>
                                      </p:cBhvr>
                                      <p:to x="100000" y="100000"/>
                                    </p:animScale>
                                    <p:animScale>
                                      <p:cBhvr>
                                        <p:cTn id="57" dur="26">
                                          <p:stCondLst>
                                            <p:cond delay="1312"/>
                                          </p:stCondLst>
                                        </p:cTn>
                                        <p:tgtEl>
                                          <p:spTgt spid="7">
                                            <p:txEl>
                                              <p:pRg st="1" end="1"/>
                                            </p:txEl>
                                          </p:spTgt>
                                        </p:tgtEl>
                                      </p:cBhvr>
                                      <p:to x="100000" y="80000"/>
                                    </p:animScale>
                                    <p:animScale>
                                      <p:cBhvr>
                                        <p:cTn id="58" dur="166" decel="50000">
                                          <p:stCondLst>
                                            <p:cond delay="1338"/>
                                          </p:stCondLst>
                                        </p:cTn>
                                        <p:tgtEl>
                                          <p:spTgt spid="7">
                                            <p:txEl>
                                              <p:pRg st="1" end="1"/>
                                            </p:txEl>
                                          </p:spTgt>
                                        </p:tgtEl>
                                      </p:cBhvr>
                                      <p:to x="100000" y="100000"/>
                                    </p:animScale>
                                    <p:animScale>
                                      <p:cBhvr>
                                        <p:cTn id="59" dur="26">
                                          <p:stCondLst>
                                            <p:cond delay="1642"/>
                                          </p:stCondLst>
                                        </p:cTn>
                                        <p:tgtEl>
                                          <p:spTgt spid="7">
                                            <p:txEl>
                                              <p:pRg st="1" end="1"/>
                                            </p:txEl>
                                          </p:spTgt>
                                        </p:tgtEl>
                                      </p:cBhvr>
                                      <p:to x="100000" y="90000"/>
                                    </p:animScale>
                                    <p:animScale>
                                      <p:cBhvr>
                                        <p:cTn id="60" dur="166" decel="50000">
                                          <p:stCondLst>
                                            <p:cond delay="1668"/>
                                          </p:stCondLst>
                                        </p:cTn>
                                        <p:tgtEl>
                                          <p:spTgt spid="7">
                                            <p:txEl>
                                              <p:pRg st="1" end="1"/>
                                            </p:txEl>
                                          </p:spTgt>
                                        </p:tgtEl>
                                      </p:cBhvr>
                                      <p:to x="100000" y="100000"/>
                                    </p:animScale>
                                    <p:animScale>
                                      <p:cBhvr>
                                        <p:cTn id="61" dur="26">
                                          <p:stCondLst>
                                            <p:cond delay="1808"/>
                                          </p:stCondLst>
                                        </p:cTn>
                                        <p:tgtEl>
                                          <p:spTgt spid="7">
                                            <p:txEl>
                                              <p:pRg st="1" end="1"/>
                                            </p:txEl>
                                          </p:spTgt>
                                        </p:tgtEl>
                                      </p:cBhvr>
                                      <p:to x="100000" y="95000"/>
                                    </p:animScale>
                                    <p:animScale>
                                      <p:cBhvr>
                                        <p:cTn id="62"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85DA62D-6ED4-4E28-8806-50A89E6BF592}" type="datetime1">
              <a:rPr lang="en-US" smtClean="0"/>
              <a:pPr/>
              <a:t>12/20/2016</a:t>
            </a:fld>
            <a:endParaRPr lang="en-US"/>
          </a:p>
        </p:txBody>
      </p:sp>
      <p:sp>
        <p:nvSpPr>
          <p:cNvPr id="3" name="Slide Number Placeholder 2"/>
          <p:cNvSpPr>
            <a:spLocks noGrp="1"/>
          </p:cNvSpPr>
          <p:nvPr>
            <p:ph type="sldNum" sz="quarter" idx="12"/>
          </p:nvPr>
        </p:nvSpPr>
        <p:spPr/>
        <p:txBody>
          <a:bodyPr/>
          <a:lstStyle/>
          <a:p>
            <a:fld id="{C6E36764-6C78-48D5-AD8E-B59558429C42}" type="slidenum">
              <a:rPr lang="en-US" smtClean="0"/>
              <a:pPr/>
              <a:t>16</a:t>
            </a:fld>
            <a:endParaRPr lang="en-US"/>
          </a:p>
        </p:txBody>
      </p:sp>
      <p:sp>
        <p:nvSpPr>
          <p:cNvPr id="4" name="Text Box 2"/>
          <p:cNvSpPr txBox="1">
            <a:spLocks noChangeArrowheads="1"/>
          </p:cNvSpPr>
          <p:nvPr/>
        </p:nvSpPr>
        <p:spPr bwMode="auto">
          <a:xfrm>
            <a:off x="2362200" y="4953000"/>
            <a:ext cx="5029200" cy="923330"/>
          </a:xfrm>
          <a:prstGeom prst="rect">
            <a:avLst/>
          </a:prstGeom>
          <a:noFill/>
          <a:ln w="9525">
            <a:noFill/>
            <a:miter lim="800000"/>
            <a:headEnd/>
            <a:tailEnd/>
          </a:ln>
          <a:effectLst/>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haroni" pitchFamily="2" charset="-79"/>
                <a:cs typeface="Aharoni" pitchFamily="2" charset="-79"/>
              </a:rPr>
              <a:t>Thank You</a:t>
            </a:r>
          </a:p>
        </p:txBody>
      </p:sp>
    </p:spTree>
    <p:extLst>
      <p:ext uri="{BB962C8B-B14F-4D97-AF65-F5344CB8AC3E}">
        <p14:creationId xmlns:p14="http://schemas.microsoft.com/office/powerpoint/2010/main" val="882943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152400"/>
            <a:ext cx="7924800" cy="1107996"/>
          </a:xfrm>
          <a:prstGeom prst="rect">
            <a:avLst/>
          </a:prstGeom>
          <a:noFill/>
        </p:spPr>
        <p:txBody>
          <a:bodyPr wrap="square" lIns="91440" tIns="45720" rIns="91440" bIns="45720">
            <a:spAutoFit/>
          </a:bodyPr>
          <a:lstStyle/>
          <a:p>
            <a:pPr algn="ctr"/>
            <a:r>
              <a:rPr lang="en-US" sz="6600" b="1" dirty="0" smtClean="0">
                <a:ln w="17780" cmpd="sng">
                  <a:solidFill>
                    <a:srgbClr val="FFFFFF"/>
                  </a:solidFill>
                  <a:prstDash val="solid"/>
                  <a:miter lim="800000"/>
                </a:ln>
                <a:solidFill>
                  <a:srgbClr val="FFCC00"/>
                </a:solidFill>
                <a:effectLst>
                  <a:outerShdw blurRad="50800" algn="tl" rotWithShape="0">
                    <a:srgbClr val="000000"/>
                  </a:outerShdw>
                </a:effectLst>
                <a:latin typeface="+mj-lt"/>
                <a:cs typeface="Arial" pitchFamily="34" charset="0"/>
              </a:rPr>
              <a:t>BRAND UNIKOM</a:t>
            </a:r>
          </a:p>
        </p:txBody>
      </p:sp>
      <p:sp>
        <p:nvSpPr>
          <p:cNvPr id="5" name="Rectangle 3"/>
          <p:cNvSpPr txBox="1">
            <a:spLocks noChangeArrowheads="1"/>
          </p:cNvSpPr>
          <p:nvPr/>
        </p:nvSpPr>
        <p:spPr>
          <a:xfrm>
            <a:off x="0" y="1752600"/>
            <a:ext cx="9144000" cy="457200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Aft>
                <a:spcPts val="1200"/>
              </a:spcAft>
            </a:pPr>
            <a:endParaRPr lang="en-US" sz="9600" b="1" spc="50" dirty="0" smtClean="0">
              <a:ln w="11430"/>
              <a:solidFill>
                <a:srgbClr val="FFC000"/>
              </a:solidFill>
              <a:effectLst>
                <a:outerShdw blurRad="76200" dist="50800" dir="5400000" algn="tl" rotWithShape="0">
                  <a:srgbClr val="000000">
                    <a:alpha val="65000"/>
                  </a:srgbClr>
                </a:outerShdw>
              </a:effectLst>
              <a:latin typeface="Bauhaus 93" panose="04030905020B02020C02" pitchFamily="82" charset="0"/>
              <a:ea typeface="Tahoma" pitchFamily="34" charset="0"/>
              <a:cs typeface="Tahoma" pitchFamily="34" charset="0"/>
            </a:endParaRPr>
          </a:p>
          <a:p>
            <a:pPr>
              <a:spcAft>
                <a:spcPts val="1200"/>
              </a:spcAft>
            </a:pPr>
            <a:r>
              <a:rPr lang="en-US" sz="9600" b="1" spc="50" dirty="0" smtClean="0">
                <a:ln w="11430"/>
                <a:solidFill>
                  <a:srgbClr val="00FFFF"/>
                </a:solidFill>
                <a:effectLst>
                  <a:outerShdw blurRad="76200" dist="50800" dir="5400000" algn="tl" rotWithShape="0">
                    <a:srgbClr val="000000">
                      <a:alpha val="65000"/>
                    </a:srgbClr>
                  </a:outerShdw>
                </a:effectLst>
                <a:latin typeface="Bauhaus 93" panose="04030905020B02020C02" pitchFamily="82" charset="0"/>
                <a:ea typeface="Tahoma" pitchFamily="34" charset="0"/>
                <a:cs typeface="Tahoma" pitchFamily="34" charset="0"/>
              </a:rPr>
              <a:t>SMART UNIKOM</a:t>
            </a:r>
          </a:p>
        </p:txBody>
      </p:sp>
    </p:spTree>
    <p:extLst>
      <p:ext uri="{BB962C8B-B14F-4D97-AF65-F5344CB8AC3E}">
        <p14:creationId xmlns:p14="http://schemas.microsoft.com/office/powerpoint/2010/main" val="16483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92333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smtClean="0">
                <a:ln w="0"/>
                <a:solidFill>
                  <a:srgbClr val="92D050"/>
                </a:solidFill>
                <a:effectLst>
                  <a:reflection blurRad="12700" stA="50000" endPos="50000" dist="5000" dir="5400000" sy="-100000" rotWithShape="0"/>
                </a:effectLst>
                <a:latin typeface="Tahoma" pitchFamily="34" charset="0"/>
                <a:ea typeface="Tahoma" pitchFamily="34" charset="0"/>
                <a:cs typeface="Tahoma" pitchFamily="34" charset="0"/>
              </a:rPr>
              <a:t>SOSIALISASI BRAND</a:t>
            </a:r>
            <a:endParaRPr lang="en-US" sz="5400" b="1" cap="all" dirty="0">
              <a:ln w="0"/>
              <a:solidFill>
                <a:srgbClr val="92D050"/>
              </a:solidFill>
              <a:effectLst>
                <a:reflection blurRad="12700" stA="50000" endPos="50000" dist="5000" dir="5400000" sy="-100000" rotWithShape="0"/>
              </a:effectLst>
              <a:latin typeface="Tahoma" pitchFamily="34" charset="0"/>
              <a:ea typeface="Tahoma" pitchFamily="34" charset="0"/>
              <a:cs typeface="Tahoma" pitchFamily="34" charset="0"/>
            </a:endParaRPr>
          </a:p>
        </p:txBody>
      </p:sp>
      <p:sp>
        <p:nvSpPr>
          <p:cNvPr id="3" name="Date Placeholder 2"/>
          <p:cNvSpPr>
            <a:spLocks noGrp="1"/>
          </p:cNvSpPr>
          <p:nvPr>
            <p:ph type="dt" sz="quarter" idx="10"/>
          </p:nvPr>
        </p:nvSpPr>
        <p:spPr/>
        <p:txBody>
          <a:bodyPr/>
          <a:lstStyle/>
          <a:p>
            <a:pPr>
              <a:defRPr/>
            </a:pPr>
            <a:fld id="{ADD77B34-067A-4D67-908A-E413924AD0DE}" type="datetime1">
              <a:rPr lang="en-US"/>
              <a:pPr>
                <a:defRPr/>
              </a:pPr>
              <a:t>12/20/2016</a:t>
            </a:fld>
            <a:endParaRPr lang="en-US"/>
          </a:p>
        </p:txBody>
      </p:sp>
      <p:sp>
        <p:nvSpPr>
          <p:cNvPr id="6" name="Slide Number Placeholder 5"/>
          <p:cNvSpPr>
            <a:spLocks noGrp="1"/>
          </p:cNvSpPr>
          <p:nvPr>
            <p:ph type="sldNum" sz="quarter" idx="12"/>
          </p:nvPr>
        </p:nvSpPr>
        <p:spPr/>
        <p:txBody>
          <a:bodyPr/>
          <a:lstStyle/>
          <a:p>
            <a:pPr>
              <a:defRPr/>
            </a:pPr>
            <a:fld id="{CEC65885-C40B-4585-A720-BFD489358231}" type="slidenum">
              <a:rPr lang="en-US"/>
              <a:pPr>
                <a:defRPr/>
              </a:pPr>
              <a:t>3</a:t>
            </a:fld>
            <a:endParaRPr lang="en-US"/>
          </a:p>
        </p:txBody>
      </p:sp>
      <p:sp>
        <p:nvSpPr>
          <p:cNvPr id="8" name="Rectangle 3"/>
          <p:cNvSpPr txBox="1">
            <a:spLocks noChangeArrowheads="1"/>
          </p:cNvSpPr>
          <p:nvPr/>
        </p:nvSpPr>
        <p:spPr>
          <a:xfrm>
            <a:off x="2133600" y="2209800"/>
            <a:ext cx="7010400" cy="441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GANTUNGAN CARD</a:t>
            </a:r>
          </a:p>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AKTIVITAS KAMPUS</a:t>
            </a:r>
          </a:p>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DOSEN, KARY &amp; MHS</a:t>
            </a:r>
          </a:p>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SETIAP MOMENT ACARA</a:t>
            </a:r>
          </a:p>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PMB, WISUDA</a:t>
            </a:r>
          </a:p>
          <a:p>
            <a:pPr marL="571500" indent="-571500" algn="l" fontAlgn="auto">
              <a:spcAft>
                <a:spcPts val="600"/>
              </a:spcAft>
              <a:buFont typeface="Arial" pitchFamily="34" charset="0"/>
              <a:buChar char="•"/>
              <a:defRP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SEMINAR, CONFERENCE, DLL</a:t>
            </a:r>
          </a:p>
        </p:txBody>
      </p:sp>
    </p:spTree>
    <p:extLst>
      <p:ext uri="{BB962C8B-B14F-4D97-AF65-F5344CB8AC3E}">
        <p14:creationId xmlns:p14="http://schemas.microsoft.com/office/powerpoint/2010/main" val="3072223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p:cTn id="3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p:cTn id="53"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p:cTn id="61"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62"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63"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64"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28600" y="838200"/>
            <a:ext cx="693420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solidFill>
                  <a:schemeClr val="accent1">
                    <a:lumMod val="75000"/>
                  </a:schemeClr>
                </a:solidFill>
                <a:effectLst>
                  <a:reflection blurRad="12700" stA="50000" endPos="50000" dist="5000" dir="5400000" sy="-100000" rotWithShape="0"/>
                </a:effectLst>
                <a:latin typeface="Arial Black" pitchFamily="34" charset="0"/>
                <a:cs typeface="Arial" pitchFamily="34" charset="0"/>
              </a:rPr>
              <a:t>STUDENT</a:t>
            </a:r>
          </a:p>
          <a:p>
            <a:pPr algn="ctr"/>
            <a:r>
              <a:rPr lang="en-US" sz="5400" b="1" cap="all" dirty="0" smtClean="0">
                <a:ln w="0"/>
                <a:solidFill>
                  <a:schemeClr val="accent1">
                    <a:lumMod val="75000"/>
                  </a:schemeClr>
                </a:solidFill>
                <a:effectLst>
                  <a:reflection blurRad="12700" stA="50000" endPos="50000" dist="5000" dir="5400000" sy="-100000" rotWithShape="0"/>
                </a:effectLst>
                <a:latin typeface="Arial Black" pitchFamily="34" charset="0"/>
                <a:cs typeface="Arial" pitchFamily="34" charset="0"/>
              </a:rPr>
              <a:t>ADMISI</a:t>
            </a:r>
          </a:p>
        </p:txBody>
      </p:sp>
      <p:sp>
        <p:nvSpPr>
          <p:cNvPr id="5" name="Rectangle 3"/>
          <p:cNvSpPr txBox="1">
            <a:spLocks noChangeArrowheads="1"/>
          </p:cNvSpPr>
          <p:nvPr/>
        </p:nvSpPr>
        <p:spPr>
          <a:xfrm>
            <a:off x="304800" y="2743200"/>
            <a:ext cx="8839200" cy="4114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sz="28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TERPUSAT</a:t>
            </a:r>
          </a:p>
          <a:p>
            <a:pPr marL="457200" indent="-457200" algn="l">
              <a:spcAft>
                <a:spcPts val="1200"/>
              </a:spcAft>
              <a:buFont typeface="Arial" pitchFamily="34" charset="0"/>
              <a:buChar char="•"/>
            </a:pPr>
            <a:r>
              <a:rPr lang="en-US" sz="28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LOBBY – RUANG L.011</a:t>
            </a:r>
          </a:p>
          <a:p>
            <a:pPr marL="457200" indent="-457200" algn="l">
              <a:spcAft>
                <a:spcPts val="1200"/>
              </a:spcAft>
              <a:buFont typeface="Arial" pitchFamily="34" charset="0"/>
              <a:buChar char="•"/>
            </a:pPr>
            <a:r>
              <a:rPr lang="en-US" sz="28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SEMUA ADMISI S2, S1 &amp; D3</a:t>
            </a:r>
          </a:p>
          <a:p>
            <a:pPr marL="457200" indent="-457200" algn="l">
              <a:spcAft>
                <a:spcPts val="1200"/>
              </a:spcAft>
              <a:buFont typeface="Arial" pitchFamily="34" charset="0"/>
              <a:buChar char="•"/>
            </a:pPr>
            <a:r>
              <a:rPr lang="en-US" sz="28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AKADEMIK, KEUANGAN, KEMAHASISWAAN, DLL</a:t>
            </a:r>
          </a:p>
          <a:p>
            <a:pPr marL="457200" indent="-457200" algn="l">
              <a:spcAft>
                <a:spcPts val="1200"/>
              </a:spcAft>
              <a:buFont typeface="Arial" pitchFamily="34" charset="0"/>
              <a:buChar char="•"/>
            </a:pPr>
            <a:r>
              <a:rPr lang="en-US" sz="28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ONLINE SISTEM</a:t>
            </a:r>
          </a:p>
          <a:p>
            <a:pPr algn="l">
              <a:spcAft>
                <a:spcPts val="1200"/>
              </a:spcAft>
            </a:pPr>
            <a:r>
              <a:rPr lang="en-US"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anose="05000000000000000000" pitchFamily="2" charset="2"/>
              </a:rPr>
              <a:t> INTERAKSI : SMART CARD UNIKOM</a:t>
            </a:r>
            <a:endParaRPr lang="en-US"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3723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2"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iterate type="lt">
                                    <p:tmPct val="10000"/>
                                  </p:iterate>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0"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iterate type="lt">
                                    <p:tmPct val="10000"/>
                                  </p:iterate>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p:cTn id="4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8"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iterate type="lt">
                                    <p:tmPct val="10000"/>
                                  </p:iterate>
                                  <p:childTnLst>
                                    <p:set>
                                      <p:cBhvr>
                                        <p:cTn id="53" dur="1" fill="hold">
                                          <p:stCondLst>
                                            <p:cond delay="0"/>
                                          </p:stCondLst>
                                        </p:cTn>
                                        <p:tgtEl>
                                          <p:spTgt spid="5">
                                            <p:txEl>
                                              <p:pRg st="4" end="4"/>
                                            </p:txEl>
                                          </p:spTgt>
                                        </p:tgtEl>
                                        <p:attrNameLst>
                                          <p:attrName>style.visibility</p:attrName>
                                        </p:attrNameLst>
                                      </p:cBhvr>
                                      <p:to>
                                        <p:strVal val="visible"/>
                                      </p:to>
                                    </p:set>
                                    <p:anim calcmode="lin" valueType="num">
                                      <p:cBhvr>
                                        <p:cTn id="5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6"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iterate type="lt">
                                    <p:tmPct val="10000"/>
                                  </p:iterate>
                                  <p:childTnLst>
                                    <p:set>
                                      <p:cBhvr>
                                        <p:cTn id="61" dur="1" fill="hold">
                                          <p:stCondLst>
                                            <p:cond delay="0"/>
                                          </p:stCondLst>
                                        </p:cTn>
                                        <p:tgtEl>
                                          <p:spTgt spid="5">
                                            <p:txEl>
                                              <p:pRg st="5" end="5"/>
                                            </p:txEl>
                                          </p:spTgt>
                                        </p:tgtEl>
                                        <p:attrNameLst>
                                          <p:attrName>style.visibility</p:attrName>
                                        </p:attrNameLst>
                                      </p:cBhvr>
                                      <p:to>
                                        <p:strVal val="visible"/>
                                      </p:to>
                                    </p:set>
                                    <p:anim calcmode="lin" valueType="num">
                                      <p:cBhvr>
                                        <p:cTn id="6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64" dur="5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6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724249" y="152400"/>
            <a:ext cx="2954655"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00B050"/>
                </a:solidFill>
                <a:effectLst>
                  <a:outerShdw blurRad="38100" dist="38100" dir="2700000" algn="tl">
                    <a:srgbClr val="000000">
                      <a:alpha val="43137"/>
                    </a:srgbClr>
                  </a:outerShdw>
                </a:effectLst>
                <a:latin typeface="Arial Black" pitchFamily="34" charset="0"/>
                <a:cs typeface="Arial" pitchFamily="34" charset="0"/>
              </a:rPr>
              <a:t>PMB</a:t>
            </a:r>
          </a:p>
          <a:p>
            <a:pPr algn="ctr"/>
            <a:r>
              <a:rPr lang="en-US" sz="5400" b="1" dirty="0" smtClean="0">
                <a:ln>
                  <a:prstDash val="solid"/>
                </a:ln>
                <a:solidFill>
                  <a:srgbClr val="00B050"/>
                </a:solidFill>
                <a:effectLst>
                  <a:outerShdw blurRad="38100" dist="38100" dir="2700000" algn="tl">
                    <a:srgbClr val="000000">
                      <a:alpha val="43137"/>
                    </a:srgbClr>
                  </a:outerShdw>
                </a:effectLst>
                <a:latin typeface="Arial Black" pitchFamily="34" charset="0"/>
                <a:cs typeface="Arial" pitchFamily="34" charset="0"/>
              </a:rPr>
              <a:t>ADMISI</a:t>
            </a:r>
          </a:p>
        </p:txBody>
      </p:sp>
      <p:sp>
        <p:nvSpPr>
          <p:cNvPr id="5" name="Rectangle 3"/>
          <p:cNvSpPr txBox="1">
            <a:spLocks noChangeArrowheads="1"/>
          </p:cNvSpPr>
          <p:nvPr/>
        </p:nvSpPr>
        <p:spPr>
          <a:xfrm>
            <a:off x="977924" y="2514600"/>
            <a:ext cx="8166076" cy="419100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TERPUSAT</a:t>
            </a:r>
          </a:p>
          <a:p>
            <a:pPr marL="457200" indent="-457200" algn="l">
              <a:spcAft>
                <a:spcPts val="1200"/>
              </a:spcAft>
              <a:buFont typeface="Arial" pitchFamily="34" charset="0"/>
              <a:buChar cha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LOBBY – RUANG L.015</a:t>
            </a:r>
          </a:p>
          <a:p>
            <a:pPr marL="457200" indent="-457200" algn="l">
              <a:spcAft>
                <a:spcPts val="1200"/>
              </a:spcAft>
              <a:buFont typeface="Arial" pitchFamily="34" charset="0"/>
              <a:buChar cha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INFO,DAFTAR, REGISTRASI ULANG</a:t>
            </a:r>
          </a:p>
          <a:p>
            <a:pPr marL="457200" indent="-457200" algn="l">
              <a:spcAft>
                <a:spcPts val="1200"/>
              </a:spcAft>
              <a:buFont typeface="Arial" pitchFamily="34" charset="0"/>
              <a:buChar cha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FOTO, SMART CARD UNIKOM</a:t>
            </a:r>
          </a:p>
          <a:p>
            <a:pPr marL="457200" indent="-457200" algn="l">
              <a:spcAft>
                <a:spcPts val="1200"/>
              </a:spcAft>
              <a:buFont typeface="Arial" pitchFamily="34" charset="0"/>
              <a:buChar char="•"/>
            </a:pPr>
            <a:r>
              <a:rPr lang="en-US" b="1" spc="50" dirty="0" smtClean="0">
                <a:ln w="11430"/>
                <a:solidFill>
                  <a:srgbClr val="00B050"/>
                </a:solidFill>
                <a:effectLst>
                  <a:outerShdw blurRad="76200" dist="50800" dir="5400000" algn="tl" rotWithShape="0">
                    <a:srgbClr val="000000">
                      <a:alpha val="65000"/>
                    </a:srgbClr>
                  </a:outerShdw>
                </a:effectLst>
                <a:latin typeface="Arial" pitchFamily="34" charset="0"/>
                <a:cs typeface="Arial" pitchFamily="34" charset="0"/>
              </a:rPr>
              <a:t>ONLINE SISTEM</a:t>
            </a:r>
          </a:p>
        </p:txBody>
      </p:sp>
    </p:spTree>
    <p:extLst>
      <p:ext uri="{BB962C8B-B14F-4D97-AF65-F5344CB8AC3E}">
        <p14:creationId xmlns:p14="http://schemas.microsoft.com/office/powerpoint/2010/main" val="3107990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5">
                                            <p:txEl>
                                              <p:pRg st="3" end="3"/>
                                            </p:txEl>
                                          </p:spTgt>
                                        </p:tgtEl>
                                        <p:attrNameLst>
                                          <p:attrName>style.visibility</p:attrName>
                                        </p:attrNameLst>
                                      </p:cBhvr>
                                      <p:to>
                                        <p:strVal val="visible"/>
                                      </p:to>
                                    </p:set>
                                    <p:anim calcmode="lin" valueType="num">
                                      <p:cBhvr>
                                        <p:cTn id="50"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5">
                                            <p:txEl>
                                              <p:pRg st="4" end="4"/>
                                            </p:txEl>
                                          </p:spTgt>
                                        </p:tgtEl>
                                        <p:attrNameLst>
                                          <p:attrName>style.visibility</p:attrName>
                                        </p:attrNameLst>
                                      </p:cBhvr>
                                      <p:to>
                                        <p:strVal val="visible"/>
                                      </p:to>
                                    </p:set>
                                    <p:anim calcmode="lin" valueType="num">
                                      <p:cBhvr>
                                        <p:cTn id="5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6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1000" y="1270915"/>
            <a:ext cx="7543800" cy="661719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KERANGKA KUALIFIKASI NASIONAL INDONESIA (KKNI)</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SK MENTERI 2014</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WAJIB DITERAPKAN DISEMUA PRODI DI GENAP 2016</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KURIKULUM PRODI SESUAI KKNI</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KKNI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PENJENJANGAN CAPAIAN PEMBELAJARAN YANG MENYETARAKAN LUARAN PENDIDIKAN FORMAL, NON FORMAL, INFORMAL ATAU PENGALAMAN KERJA DALAM RANGKA PENGAKUAN KOMPETENSI KERJA SESUAI DENGAN STRUKTUR PEKERJAAN DI BERBAGAI SEKTOR. JENJANG KUALIFIKASI ADALAH TINGKAT CAPAIAN PEMBELAJARAN YANG DISEPAKATI SECARA NASIONAL. KKNI ADA 9 JENJANG KUALIFIKASI  1 (LULUSAN SD), 6 ( LULUSAN SARJANA), 9 (DOKTOR)</a:t>
            </a: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endParaRPr lang="en-US" sz="40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228600" y="35293"/>
            <a:ext cx="6096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KURIKULUM BERBASIS KKNI</a:t>
            </a:r>
            <a:endParaRPr lang="en-US" sz="36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24345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1000" y="1270915"/>
            <a:ext cx="7543800" cy="6986528"/>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SKPI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MENGACU PADA KKNI &amp; KONVENSI UNESCO</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SKPI  PENGAKUAN STUDI, IJAZAH DAN GELAR PENDIDIKAN TINGGI</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SKPI  MERUPAKAN DOKUMEN YANG MENYATAKAN KEMAMPUAN KERJA, PENGUASAAN PENGETAHUAN DAN SIKAP /MORAL PEMEGANGNYA</a:t>
            </a: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SKPI UNIKOM :</a:t>
            </a:r>
          </a:p>
          <a:p>
            <a:r>
              <a:rPr lang="en-US" sz="2400" b="1" dirty="0">
                <a:ln w="9525">
                  <a:solidFill>
                    <a:schemeClr val="bg1"/>
                  </a:solidFill>
                  <a:prstDash val="solid"/>
                </a:ln>
                <a:effectLst>
                  <a:outerShdw blurRad="12700" dist="38100" dir="2700000" algn="tl" rotWithShape="0">
                    <a:schemeClr val="accent5">
                      <a:lumMod val="60000"/>
                      <a:lumOff val="40000"/>
                    </a:schemeClr>
                  </a:outerShdw>
                </a:effectLst>
              </a:rPr>
              <a:t>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   - UNIVERSITAS : 1. SOFTWARE; 2. HARDWARE; </a:t>
            </a:r>
          </a:p>
          <a:p>
            <a:r>
              <a:rPr lang="en-US" sz="2400" b="1" dirty="0">
                <a:ln w="9525">
                  <a:solidFill>
                    <a:schemeClr val="bg1"/>
                  </a:solidFill>
                  <a:prstDash val="solid"/>
                </a:ln>
                <a:effectLst>
                  <a:outerShdw blurRad="12700" dist="38100" dir="2700000" algn="tl" rotWithShape="0">
                    <a:schemeClr val="accent5">
                      <a:lumMod val="60000"/>
                      <a:lumOff val="40000"/>
                    </a:schemeClr>
                  </a:outerShdw>
                </a:effectLst>
              </a:rPr>
              <a:t>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              3. ENTREPRENEURSHIP; 4. ANIMASI MULTIMEDIA</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 FAKULTAS : 1. FTIK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CISCO;</a:t>
            </a:r>
          </a:p>
          <a:p>
            <a:r>
              <a:rPr lang="en-US" sz="2400" b="1" dirty="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2. FE  …. DST</a:t>
            </a: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WAJIB DITERAPKAN DISEMUA PRODI DI GENAP 2016</a:t>
            </a:r>
          </a:p>
          <a:p>
            <a:pPr marL="285750" indent="-285750">
              <a:buFont typeface="Arial" panose="020B0604020202020204" pitchFamily="34" charset="0"/>
              <a:buChar char="•"/>
            </a:pP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rPr>
              <a:t>SUDAH DITERAPKAN DI UNIKOM </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sym typeface="Wingdings" panose="05000000000000000000" pitchFamily="2" charset="2"/>
              </a:rPr>
              <a:t> TKT UNIVERSITAS &amp; DI FTIK</a:t>
            </a: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pPr marL="285750" indent="-285750">
              <a:buFont typeface="Arial" panose="020B0604020202020204" pitchFamily="34" charset="0"/>
              <a:buChar char="•"/>
            </a:pP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endParaRPr>
          </a:p>
          <a:p>
            <a:endParaRPr lang="en-US" sz="40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228600" y="35293"/>
            <a:ext cx="8763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SURAT KETERANGAN PENDAMPING IJAZAH (SKPI)</a:t>
            </a:r>
            <a:endParaRPr lang="en-US" sz="36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60993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up)">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up)">
                                      <p:cBhvr>
                                        <p:cTn id="52" dur="500"/>
                                        <p:tgtEl>
                                          <p:spTgt spid="4">
                                            <p:txEl>
                                              <p:pRg st="9" end="9"/>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228600"/>
            <a:ext cx="3352800" cy="1323439"/>
          </a:xfrm>
          <a:prstGeom prst="rect">
            <a:avLst/>
          </a:prstGeom>
          <a:noFill/>
        </p:spPr>
        <p:txBody>
          <a:bodyPr wrap="squar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Bauhaus 93" panose="04030905020B02020C02" pitchFamily="82" charset="0"/>
                <a:cs typeface="Arial" pitchFamily="34" charset="0"/>
              </a:rPr>
              <a:t>IARI-1</a:t>
            </a:r>
          </a:p>
        </p:txBody>
      </p:sp>
      <p:sp>
        <p:nvSpPr>
          <p:cNvPr id="6" name="Rectangle 3"/>
          <p:cNvSpPr txBox="1">
            <a:spLocks noChangeArrowheads="1"/>
          </p:cNvSpPr>
          <p:nvPr/>
        </p:nvSpPr>
        <p:spPr>
          <a:xfrm>
            <a:off x="0" y="1371600"/>
            <a:ext cx="8915400" cy="548640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BAIK </a:t>
            </a: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11 NEGARA PESERTA</a:t>
            </a:r>
            <a:endPar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PERLU PERBAIKAN</a:t>
            </a: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BIAYA : 50% DOSEN, 50% UNIKOM</a:t>
            </a: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LOLOS SCOPUS </a:t>
            </a: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 100% DIBIAYAI UNIKOM </a:t>
            </a: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GLOBAL ILLUMINATORS AKAN BANTU TERBITKAN JURNAL INTERNASIONAL UNIKOM</a:t>
            </a: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JADI AGENDA TAHUNAN UNIKOM  IARI-2, IARI-3 DST. DGN ORGANISASI YG BAIK</a:t>
            </a:r>
          </a:p>
          <a:p>
            <a:pPr marL="457200" indent="-457200" algn="l">
              <a:spcAft>
                <a:spcPts val="1200"/>
              </a:spcAft>
              <a:buFont typeface="Arial" pitchFamily="34" charset="0"/>
              <a:buChar char="•"/>
            </a:pPr>
            <a:r>
              <a:rPr lang="en-US" sz="2400" b="1"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sym typeface="Wingdings" panose="05000000000000000000" pitchFamily="2" charset="2"/>
              </a:rPr>
              <a:t>PUBLIKASI MULAI 6 FEBRUARI 2017 DI KOMPAS, PR, RADIO, MEDSOS</a:t>
            </a:r>
          </a:p>
          <a:p>
            <a:pPr algn="l">
              <a:spcAft>
                <a:spcPts val="1200"/>
              </a:spcAft>
            </a:pPr>
            <a:endParaRPr lang="en-US" sz="2800" b="1" spc="50" dirty="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endParaRPr>
          </a:p>
          <a:p>
            <a:pPr marL="457200" indent="-457200" algn="l">
              <a:spcAft>
                <a:spcPts val="1200"/>
              </a:spcAft>
              <a:buFont typeface="Arial" pitchFamily="34" charset="0"/>
              <a:buChar char="•"/>
            </a:pP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34934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6">
                                            <p:txEl>
                                              <p:pRg st="0" end="0"/>
                                            </p:txEl>
                                          </p:spTgt>
                                        </p:tgtEl>
                                        <p:attrNameLst>
                                          <p:attrName>ppt_w</p:attrName>
                                        </p:attrNameLst>
                                      </p:cBhvr>
                                    </p:anim>
                                    <p:anim by="(#ppt_w*0.50)" calcmode="lin" valueType="num">
                                      <p:cBhvr>
                                        <p:cTn id="20" dur="500" decel="50000" autoRev="1" fill="hold">
                                          <p:stCondLst>
                                            <p:cond delay="0"/>
                                          </p:stCondLst>
                                        </p:cTn>
                                        <p:tgtEl>
                                          <p:spTgt spid="6">
                                            <p:txEl>
                                              <p:pRg st="0" end="0"/>
                                            </p:txEl>
                                          </p:spTgt>
                                        </p:tgtEl>
                                        <p:attrNameLst>
                                          <p:attrName>ppt_x</p:attrName>
                                        </p:attrNameLst>
                                      </p:cBhvr>
                                    </p:anim>
                                    <p:anim from="(-#ppt_h/2)" to="(#ppt_y)" calcmode="lin" valueType="num">
                                      <p:cBhvr>
                                        <p:cTn id="21" dur="1000" fill="hold">
                                          <p:stCondLst>
                                            <p:cond delay="0"/>
                                          </p:stCondLst>
                                        </p:cTn>
                                        <p:tgtEl>
                                          <p:spTgt spid="6">
                                            <p:txEl>
                                              <p:pRg st="0" end="0"/>
                                            </p:txEl>
                                          </p:spTgt>
                                        </p:tgtEl>
                                        <p:attrNameLst>
                                          <p:attrName>ppt_y</p:attrName>
                                        </p:attrNameLst>
                                      </p:cBhvr>
                                    </p:anim>
                                    <p:animRot by="21600000">
                                      <p:cBhvr>
                                        <p:cTn id="22" dur="1000" fill="hold">
                                          <p:stCondLst>
                                            <p:cond delay="0"/>
                                          </p:stCondLst>
                                        </p:cTn>
                                        <p:tgtEl>
                                          <p:spTgt spid="6">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6">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6">
                                            <p:txEl>
                                              <p:pRg st="1" end="1"/>
                                            </p:txEl>
                                          </p:spTgt>
                                        </p:tgtEl>
                                        <p:attrNameLst>
                                          <p:attrName>ppt_w</p:attrName>
                                        </p:attrNameLst>
                                      </p:cBhvr>
                                    </p:anim>
                                    <p:anim by="(#ppt_w*0.50)" calcmode="lin" valueType="num">
                                      <p:cBhvr>
                                        <p:cTn id="28" dur="500" decel="50000" autoRev="1" fill="hold">
                                          <p:stCondLst>
                                            <p:cond delay="0"/>
                                          </p:stCondLst>
                                        </p:cTn>
                                        <p:tgtEl>
                                          <p:spTgt spid="6">
                                            <p:txEl>
                                              <p:pRg st="1" end="1"/>
                                            </p:txEl>
                                          </p:spTgt>
                                        </p:tgtEl>
                                        <p:attrNameLst>
                                          <p:attrName>ppt_x</p:attrName>
                                        </p:attrNameLst>
                                      </p:cBhvr>
                                    </p:anim>
                                    <p:anim from="(-#ppt_h/2)" to="(#ppt_y)" calcmode="lin" valueType="num">
                                      <p:cBhvr>
                                        <p:cTn id="29" dur="1000" fill="hold">
                                          <p:stCondLst>
                                            <p:cond delay="0"/>
                                          </p:stCondLst>
                                        </p:cTn>
                                        <p:tgtEl>
                                          <p:spTgt spid="6">
                                            <p:txEl>
                                              <p:pRg st="1" end="1"/>
                                            </p:txEl>
                                          </p:spTgt>
                                        </p:tgtEl>
                                        <p:attrNameLst>
                                          <p:attrName>ppt_y</p:attrName>
                                        </p:attrNameLst>
                                      </p:cBhvr>
                                    </p:anim>
                                    <p:animRot by="21600000">
                                      <p:cBhvr>
                                        <p:cTn id="30" dur="1000" fill="hold">
                                          <p:stCondLst>
                                            <p:cond delay="0"/>
                                          </p:stCondLst>
                                        </p:cTn>
                                        <p:tgtEl>
                                          <p:spTgt spid="6">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6">
                                            <p:txEl>
                                              <p:pRg st="2" end="2"/>
                                            </p:txEl>
                                          </p:spTgt>
                                        </p:tgtEl>
                                        <p:attrNameLst>
                                          <p:attrName>ppt_w</p:attrName>
                                        </p:attrNameLst>
                                      </p:cBhvr>
                                    </p:anim>
                                    <p:anim by="(#ppt_w*0.50)" calcmode="lin" valueType="num">
                                      <p:cBhvr>
                                        <p:cTn id="36" dur="500" decel="50000" autoRev="1" fill="hold">
                                          <p:stCondLst>
                                            <p:cond delay="0"/>
                                          </p:stCondLst>
                                        </p:cTn>
                                        <p:tgtEl>
                                          <p:spTgt spid="6">
                                            <p:txEl>
                                              <p:pRg st="2" end="2"/>
                                            </p:txEl>
                                          </p:spTgt>
                                        </p:tgtEl>
                                        <p:attrNameLst>
                                          <p:attrName>ppt_x</p:attrName>
                                        </p:attrNameLst>
                                      </p:cBhvr>
                                    </p:anim>
                                    <p:anim from="(-#ppt_h/2)" to="(#ppt_y)" calcmode="lin" valueType="num">
                                      <p:cBhvr>
                                        <p:cTn id="37" dur="1000" fill="hold">
                                          <p:stCondLst>
                                            <p:cond delay="0"/>
                                          </p:stCondLst>
                                        </p:cTn>
                                        <p:tgtEl>
                                          <p:spTgt spid="6">
                                            <p:txEl>
                                              <p:pRg st="2" end="2"/>
                                            </p:txEl>
                                          </p:spTgt>
                                        </p:tgtEl>
                                        <p:attrNameLst>
                                          <p:attrName>ppt_y</p:attrName>
                                        </p:attrNameLst>
                                      </p:cBhvr>
                                    </p:anim>
                                    <p:animRot by="21600000">
                                      <p:cBhvr>
                                        <p:cTn id="38" dur="1000" fill="hold">
                                          <p:stCondLst>
                                            <p:cond delay="0"/>
                                          </p:stCondLst>
                                        </p:cTn>
                                        <p:tgtEl>
                                          <p:spTgt spid="6">
                                            <p:txEl>
                                              <p:pRg st="2" end="2"/>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6">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6">
                                            <p:txEl>
                                              <p:pRg st="3" end="3"/>
                                            </p:txEl>
                                          </p:spTgt>
                                        </p:tgtEl>
                                        <p:attrNameLst>
                                          <p:attrName>ppt_w</p:attrName>
                                        </p:attrNameLst>
                                      </p:cBhvr>
                                    </p:anim>
                                    <p:anim by="(#ppt_w*0.50)" calcmode="lin" valueType="num">
                                      <p:cBhvr>
                                        <p:cTn id="44" dur="500" decel="50000" autoRev="1" fill="hold">
                                          <p:stCondLst>
                                            <p:cond delay="0"/>
                                          </p:stCondLst>
                                        </p:cTn>
                                        <p:tgtEl>
                                          <p:spTgt spid="6">
                                            <p:txEl>
                                              <p:pRg st="3" end="3"/>
                                            </p:txEl>
                                          </p:spTgt>
                                        </p:tgtEl>
                                        <p:attrNameLst>
                                          <p:attrName>ppt_x</p:attrName>
                                        </p:attrNameLst>
                                      </p:cBhvr>
                                    </p:anim>
                                    <p:anim from="(-#ppt_h/2)" to="(#ppt_y)" calcmode="lin" valueType="num">
                                      <p:cBhvr>
                                        <p:cTn id="45" dur="1000" fill="hold">
                                          <p:stCondLst>
                                            <p:cond delay="0"/>
                                          </p:stCondLst>
                                        </p:cTn>
                                        <p:tgtEl>
                                          <p:spTgt spid="6">
                                            <p:txEl>
                                              <p:pRg st="3" end="3"/>
                                            </p:txEl>
                                          </p:spTgt>
                                        </p:tgtEl>
                                        <p:attrNameLst>
                                          <p:attrName>ppt_y</p:attrName>
                                        </p:attrNameLst>
                                      </p:cBhvr>
                                    </p:anim>
                                    <p:animRot by="21600000">
                                      <p:cBhvr>
                                        <p:cTn id="46" dur="1000" fill="hold">
                                          <p:stCondLst>
                                            <p:cond delay="0"/>
                                          </p:stCondLst>
                                        </p:cTn>
                                        <p:tgtEl>
                                          <p:spTgt spid="6">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6">
                                            <p:txEl>
                                              <p:pRg st="4" end="4"/>
                                            </p:txEl>
                                          </p:spTgt>
                                        </p:tgtEl>
                                        <p:attrNameLst>
                                          <p:attrName>style.visibility</p:attrName>
                                        </p:attrNameLst>
                                      </p:cBhvr>
                                      <p:to>
                                        <p:strVal val="visible"/>
                                      </p:to>
                                    </p:set>
                                    <p:anim by="(-#ppt_w*2)" calcmode="lin" valueType="num">
                                      <p:cBhvr rctx="PPT">
                                        <p:cTn id="51" dur="500" autoRev="1" fill="hold">
                                          <p:stCondLst>
                                            <p:cond delay="0"/>
                                          </p:stCondLst>
                                        </p:cTn>
                                        <p:tgtEl>
                                          <p:spTgt spid="6">
                                            <p:txEl>
                                              <p:pRg st="4" end="4"/>
                                            </p:txEl>
                                          </p:spTgt>
                                        </p:tgtEl>
                                        <p:attrNameLst>
                                          <p:attrName>ppt_w</p:attrName>
                                        </p:attrNameLst>
                                      </p:cBhvr>
                                    </p:anim>
                                    <p:anim by="(#ppt_w*0.50)" calcmode="lin" valueType="num">
                                      <p:cBhvr>
                                        <p:cTn id="52" dur="500" decel="50000" autoRev="1" fill="hold">
                                          <p:stCondLst>
                                            <p:cond delay="0"/>
                                          </p:stCondLst>
                                        </p:cTn>
                                        <p:tgtEl>
                                          <p:spTgt spid="6">
                                            <p:txEl>
                                              <p:pRg st="4" end="4"/>
                                            </p:txEl>
                                          </p:spTgt>
                                        </p:tgtEl>
                                        <p:attrNameLst>
                                          <p:attrName>ppt_x</p:attrName>
                                        </p:attrNameLst>
                                      </p:cBhvr>
                                    </p:anim>
                                    <p:anim from="(-#ppt_h/2)" to="(#ppt_y)" calcmode="lin" valueType="num">
                                      <p:cBhvr>
                                        <p:cTn id="53" dur="1000" fill="hold">
                                          <p:stCondLst>
                                            <p:cond delay="0"/>
                                          </p:stCondLst>
                                        </p:cTn>
                                        <p:tgtEl>
                                          <p:spTgt spid="6">
                                            <p:txEl>
                                              <p:pRg st="4" end="4"/>
                                            </p:txEl>
                                          </p:spTgt>
                                        </p:tgtEl>
                                        <p:attrNameLst>
                                          <p:attrName>ppt_y</p:attrName>
                                        </p:attrNameLst>
                                      </p:cBhvr>
                                    </p:anim>
                                    <p:animRot by="21600000">
                                      <p:cBhvr>
                                        <p:cTn id="54" dur="1000" fill="hold">
                                          <p:stCondLst>
                                            <p:cond delay="0"/>
                                          </p:stCondLst>
                                        </p:cTn>
                                        <p:tgtEl>
                                          <p:spTgt spid="6">
                                            <p:txEl>
                                              <p:pRg st="4" end="4"/>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6">
                                            <p:txEl>
                                              <p:pRg st="5" end="5"/>
                                            </p:txEl>
                                          </p:spTgt>
                                        </p:tgtEl>
                                        <p:attrNameLst>
                                          <p:attrName>style.visibility</p:attrName>
                                        </p:attrNameLst>
                                      </p:cBhvr>
                                      <p:to>
                                        <p:strVal val="visible"/>
                                      </p:to>
                                    </p:set>
                                    <p:anim by="(-#ppt_w*2)" calcmode="lin" valueType="num">
                                      <p:cBhvr rctx="PPT">
                                        <p:cTn id="59" dur="500" autoRev="1" fill="hold">
                                          <p:stCondLst>
                                            <p:cond delay="0"/>
                                          </p:stCondLst>
                                        </p:cTn>
                                        <p:tgtEl>
                                          <p:spTgt spid="6">
                                            <p:txEl>
                                              <p:pRg st="5" end="5"/>
                                            </p:txEl>
                                          </p:spTgt>
                                        </p:tgtEl>
                                        <p:attrNameLst>
                                          <p:attrName>ppt_w</p:attrName>
                                        </p:attrNameLst>
                                      </p:cBhvr>
                                    </p:anim>
                                    <p:anim by="(#ppt_w*0.50)" calcmode="lin" valueType="num">
                                      <p:cBhvr>
                                        <p:cTn id="60" dur="500" decel="50000" autoRev="1" fill="hold">
                                          <p:stCondLst>
                                            <p:cond delay="0"/>
                                          </p:stCondLst>
                                        </p:cTn>
                                        <p:tgtEl>
                                          <p:spTgt spid="6">
                                            <p:txEl>
                                              <p:pRg st="5" end="5"/>
                                            </p:txEl>
                                          </p:spTgt>
                                        </p:tgtEl>
                                        <p:attrNameLst>
                                          <p:attrName>ppt_x</p:attrName>
                                        </p:attrNameLst>
                                      </p:cBhvr>
                                    </p:anim>
                                    <p:anim from="(-#ppt_h/2)" to="(#ppt_y)" calcmode="lin" valueType="num">
                                      <p:cBhvr>
                                        <p:cTn id="61" dur="1000" fill="hold">
                                          <p:stCondLst>
                                            <p:cond delay="0"/>
                                          </p:stCondLst>
                                        </p:cTn>
                                        <p:tgtEl>
                                          <p:spTgt spid="6">
                                            <p:txEl>
                                              <p:pRg st="5" end="5"/>
                                            </p:txEl>
                                          </p:spTgt>
                                        </p:tgtEl>
                                        <p:attrNameLst>
                                          <p:attrName>ppt_y</p:attrName>
                                        </p:attrNameLst>
                                      </p:cBhvr>
                                    </p:anim>
                                    <p:animRot by="21600000">
                                      <p:cBhvr>
                                        <p:cTn id="62" dur="1000" fill="hold">
                                          <p:stCondLst>
                                            <p:cond delay="0"/>
                                          </p:stCondLst>
                                        </p:cTn>
                                        <p:tgtEl>
                                          <p:spTgt spid="6">
                                            <p:txEl>
                                              <p:pRg st="5" end="5"/>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6">
                                            <p:txEl>
                                              <p:pRg st="6" end="6"/>
                                            </p:txEl>
                                          </p:spTgt>
                                        </p:tgtEl>
                                        <p:attrNameLst>
                                          <p:attrName>style.visibility</p:attrName>
                                        </p:attrNameLst>
                                      </p:cBhvr>
                                      <p:to>
                                        <p:strVal val="visible"/>
                                      </p:to>
                                    </p:set>
                                    <p:anim by="(-#ppt_w*2)" calcmode="lin" valueType="num">
                                      <p:cBhvr rctx="PPT">
                                        <p:cTn id="67" dur="500" autoRev="1" fill="hold">
                                          <p:stCondLst>
                                            <p:cond delay="0"/>
                                          </p:stCondLst>
                                        </p:cTn>
                                        <p:tgtEl>
                                          <p:spTgt spid="6">
                                            <p:txEl>
                                              <p:pRg st="6" end="6"/>
                                            </p:txEl>
                                          </p:spTgt>
                                        </p:tgtEl>
                                        <p:attrNameLst>
                                          <p:attrName>ppt_w</p:attrName>
                                        </p:attrNameLst>
                                      </p:cBhvr>
                                    </p:anim>
                                    <p:anim by="(#ppt_w*0.50)" calcmode="lin" valueType="num">
                                      <p:cBhvr>
                                        <p:cTn id="68" dur="500" decel="50000" autoRev="1" fill="hold">
                                          <p:stCondLst>
                                            <p:cond delay="0"/>
                                          </p:stCondLst>
                                        </p:cTn>
                                        <p:tgtEl>
                                          <p:spTgt spid="6">
                                            <p:txEl>
                                              <p:pRg st="6" end="6"/>
                                            </p:txEl>
                                          </p:spTgt>
                                        </p:tgtEl>
                                        <p:attrNameLst>
                                          <p:attrName>ppt_x</p:attrName>
                                        </p:attrNameLst>
                                      </p:cBhvr>
                                    </p:anim>
                                    <p:anim from="(-#ppt_h/2)" to="(#ppt_y)" calcmode="lin" valueType="num">
                                      <p:cBhvr>
                                        <p:cTn id="69" dur="1000" fill="hold">
                                          <p:stCondLst>
                                            <p:cond delay="0"/>
                                          </p:stCondLst>
                                        </p:cTn>
                                        <p:tgtEl>
                                          <p:spTgt spid="6">
                                            <p:txEl>
                                              <p:pRg st="6" end="6"/>
                                            </p:txEl>
                                          </p:spTgt>
                                        </p:tgtEl>
                                        <p:attrNameLst>
                                          <p:attrName>ppt_y</p:attrName>
                                        </p:attrNameLst>
                                      </p:cBhvr>
                                    </p:anim>
                                    <p:animRot by="21600000">
                                      <p:cBhvr>
                                        <p:cTn id="70" dur="10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28600" y="304800"/>
            <a:ext cx="86868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INTERNATIONAL JOURNAL OF UNIKOM</a:t>
            </a:r>
            <a:endParaRPr lang="en-US" sz="32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3" name="Date Placeholder 2"/>
          <p:cNvSpPr>
            <a:spLocks noGrp="1"/>
          </p:cNvSpPr>
          <p:nvPr>
            <p:ph type="dt" sz="quarter" idx="10"/>
          </p:nvPr>
        </p:nvSpPr>
        <p:spPr/>
        <p:txBody>
          <a:bodyPr/>
          <a:lstStyle/>
          <a:p>
            <a:pPr>
              <a:defRPr/>
            </a:pPr>
            <a:fld id="{ADD77B34-067A-4D67-908A-E413924AD0DE}" type="datetime1">
              <a:rPr lang="en-US"/>
              <a:pPr>
                <a:defRPr/>
              </a:pPr>
              <a:t>12/20/2016</a:t>
            </a:fld>
            <a:endParaRPr lang="en-US"/>
          </a:p>
        </p:txBody>
      </p:sp>
      <p:sp>
        <p:nvSpPr>
          <p:cNvPr id="6" name="Slide Number Placeholder 5"/>
          <p:cNvSpPr>
            <a:spLocks noGrp="1"/>
          </p:cNvSpPr>
          <p:nvPr>
            <p:ph type="sldNum" sz="quarter" idx="12"/>
          </p:nvPr>
        </p:nvSpPr>
        <p:spPr/>
        <p:txBody>
          <a:bodyPr/>
          <a:lstStyle/>
          <a:p>
            <a:pPr>
              <a:defRPr/>
            </a:pPr>
            <a:fld id="{BC74E129-8F0F-41D0-9438-ACBD54C6A9C4}" type="slidenum">
              <a:rPr lang="en-US"/>
              <a:pPr>
                <a:defRPr/>
              </a:pPr>
              <a:t>9</a:t>
            </a:fld>
            <a:endParaRPr lang="en-US"/>
          </a:p>
        </p:txBody>
      </p:sp>
      <p:sp>
        <p:nvSpPr>
          <p:cNvPr id="8" name="Rectangle 3"/>
          <p:cNvSpPr txBox="1">
            <a:spLocks noChangeArrowheads="1"/>
          </p:cNvSpPr>
          <p:nvPr/>
        </p:nvSpPr>
        <p:spPr>
          <a:xfrm>
            <a:off x="228600" y="1158487"/>
            <a:ext cx="8915400" cy="556298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600"/>
              </a:spcAft>
              <a:buFont typeface="Arial" pitchFamily="34" charset="0"/>
              <a:buChar char="•"/>
              <a:defRPr/>
            </a:pPr>
            <a:endPar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endParaRPr>
          </a:p>
          <a:p>
            <a:pPr marL="457200" indent="-457200" algn="l" fontAlgn="auto">
              <a:spcAft>
                <a:spcPts val="600"/>
              </a:spcAft>
              <a:buFont typeface="Arial" pitchFamily="34" charset="0"/>
              <a:buChar char="•"/>
              <a:defRPr/>
            </a:pPr>
            <a:endParaRPr lang="en-US" sz="2400" b="1" dirty="0">
              <a:ln w="11430"/>
              <a:solidFill>
                <a:srgbClr val="0070C0"/>
              </a:solidFill>
              <a:effectLst>
                <a:outerShdw blurRad="50800" dist="39000" dir="5460000" algn="tl">
                  <a:srgbClr val="000000">
                    <a:alpha val="38000"/>
                  </a:srgbClr>
                </a:outerShdw>
              </a:effectLst>
              <a:latin typeface="Arial" pitchFamily="34" charset="0"/>
              <a:cs typeface="Arial" pitchFamily="34" charset="0"/>
            </a:endParaRPr>
          </a:p>
          <a:p>
            <a:pPr marL="457200" indent="-457200" algn="l" fontAlgn="auto">
              <a:spcAft>
                <a:spcPts val="600"/>
              </a:spcAft>
              <a:buFont typeface="Arial" pitchFamily="34" charset="0"/>
              <a:buChar char="•"/>
              <a:defRPr/>
            </a:pP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AKAN DIBUAT 2 NAMA JURNAL </a:t>
            </a: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sym typeface="Wingdings" panose="05000000000000000000" pitchFamily="2" charset="2"/>
              </a:rPr>
              <a:t> TEKNIK &amp; NON TEKNIK</a:t>
            </a:r>
          </a:p>
          <a:p>
            <a:pPr marL="457200" indent="-457200" algn="l" fontAlgn="auto">
              <a:spcAft>
                <a:spcPts val="600"/>
              </a:spcAft>
              <a:buFont typeface="Arial" pitchFamily="34" charset="0"/>
              <a:buChar char="•"/>
              <a:defRPr/>
            </a:pP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sym typeface="Wingdings" panose="05000000000000000000" pitchFamily="2" charset="2"/>
              </a:rPr>
              <a:t>ISSN INTERNATIONAL  KUM : 30</a:t>
            </a:r>
          </a:p>
          <a:p>
            <a:pPr marL="457200" indent="-457200" algn="l" fontAlgn="auto">
              <a:spcAft>
                <a:spcPts val="600"/>
              </a:spcAft>
              <a:buFont typeface="Arial" pitchFamily="34" charset="0"/>
              <a:buChar char="•"/>
              <a:defRPr/>
            </a:pP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sym typeface="Wingdings" panose="05000000000000000000" pitchFamily="2" charset="2"/>
              </a:rPr>
              <a:t>SCOPUS  KUM : 40</a:t>
            </a:r>
          </a:p>
          <a:p>
            <a:pPr marL="457200" indent="-457200" algn="l" fontAlgn="auto">
              <a:spcAft>
                <a:spcPts val="600"/>
              </a:spcAft>
              <a:buFont typeface="Arial" pitchFamily="34" charset="0"/>
              <a:buChar char="•"/>
              <a:defRPr/>
            </a:pP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sym typeface="Wingdings" panose="05000000000000000000" pitchFamily="2" charset="2"/>
              </a:rPr>
              <a:t>AWAL : GLOBAL ILLUMINATORS BANTU TERBITKAN</a:t>
            </a:r>
          </a:p>
          <a:p>
            <a:pPr marL="457200" indent="-457200" algn="l" fontAlgn="auto">
              <a:spcAft>
                <a:spcPts val="600"/>
              </a:spcAft>
              <a:buFont typeface="Arial" pitchFamily="34" charset="0"/>
              <a:buChar char="•"/>
              <a:defRPr/>
            </a:pPr>
            <a:r>
              <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sym typeface="Wingdings" panose="05000000000000000000" pitchFamily="2" charset="2"/>
              </a:rPr>
              <a:t>PEMBIAYAAN OLEH UNIKOM</a:t>
            </a:r>
          </a:p>
          <a:p>
            <a:pPr algn="l" fontAlgn="auto">
              <a:spcAft>
                <a:spcPts val="600"/>
              </a:spcAft>
              <a:defRPr/>
            </a:pPr>
            <a:endParaRPr lang="en-US" sz="24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p:cTn id="37"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p:cTn id="45"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p:cTn id="53"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4852</TotalTime>
  <Words>611</Words>
  <Application>Microsoft Office PowerPoint</Application>
  <PresentationFormat>On-screen Show (4:3)</PresentationFormat>
  <Paragraphs>112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universitas komputer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universitas komputer indonesia</dc:creator>
  <cp:lastModifiedBy>Herman</cp:lastModifiedBy>
  <cp:revision>196</cp:revision>
  <dcterms:created xsi:type="dcterms:W3CDTF">2011-03-17T01:08:36Z</dcterms:created>
  <dcterms:modified xsi:type="dcterms:W3CDTF">2016-12-20T01:45:56Z</dcterms:modified>
</cp:coreProperties>
</file>