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51" d="100"/>
          <a:sy n="51" d="100"/>
        </p:scale>
        <p:origin x="-558" y="-96"/>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t>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altLang="en-US"/>
              <a:t>Topic Sentence and Supporting sentence</a:t>
            </a:r>
          </a:p>
        </p:txBody>
      </p:sp>
      <p:sp>
        <p:nvSpPr>
          <p:cNvPr id="3" name="Subtitle 2"/>
          <p:cNvSpPr>
            <a:spLocks noGrp="1"/>
          </p:cNvSpPr>
          <p:nvPr>
            <p:ph type="subTitle" idx="1"/>
          </p:nvPr>
        </p:nvSpPr>
        <p:spPr/>
        <p:txBody>
          <a:bodyPr/>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D" altLang="en-US" dirty="0">
                <a:sym typeface="+mn-ea"/>
              </a:rPr>
              <a:t>In this paragraph, I would like to discuss the importance of food in Italian culture</a:t>
            </a:r>
          </a:p>
          <a:p>
            <a:pPr lvl="1"/>
            <a:r>
              <a:rPr lang="en-ID" altLang="en-US" sz="2400" dirty="0">
                <a:sym typeface="+mn-ea"/>
              </a:rPr>
              <a:t>do not announce your topic simply state your opinion or main </a:t>
            </a:r>
            <a:r>
              <a:rPr lang="en-ID" altLang="en-US" sz="2400" dirty="0" smtClean="0">
                <a:sym typeface="+mn-ea"/>
              </a:rPr>
              <a:t>idea</a:t>
            </a:r>
          </a:p>
          <a:p>
            <a:pPr lvl="1"/>
            <a:endParaRPr lang="en-ID" altLang="en-US" sz="2400" dirty="0">
              <a:sym typeface="+mn-ea"/>
            </a:endParaRPr>
          </a:p>
          <a:p>
            <a:r>
              <a:rPr lang="en-ID" altLang="en-US" dirty="0" smtClean="0"/>
              <a:t>Food </a:t>
            </a:r>
            <a:r>
              <a:rPr lang="en-ID" altLang="en-US" dirty="0"/>
              <a:t>is an essential part of Italian Cultures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plus(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Topic sentences</a:t>
            </a:r>
            <a:endParaRPr lang="en-US" dirty="0"/>
          </a:p>
        </p:txBody>
      </p:sp>
      <p:sp>
        <p:nvSpPr>
          <p:cNvPr id="3" name="Content Placeholder 2"/>
          <p:cNvSpPr>
            <a:spLocks noGrp="1"/>
          </p:cNvSpPr>
          <p:nvPr>
            <p:ph idx="1"/>
          </p:nvPr>
        </p:nvSpPr>
        <p:spPr/>
        <p:txBody>
          <a:bodyPr/>
          <a:lstStyle/>
          <a:p>
            <a:r>
              <a:rPr lang="en-US" dirty="0" smtClean="0"/>
              <a:t>Clearly introduce the topic of the paragraph</a:t>
            </a:r>
          </a:p>
          <a:p>
            <a:r>
              <a:rPr lang="en-US" dirty="0" smtClean="0"/>
              <a:t>Make point about that topic (main idea)</a:t>
            </a:r>
          </a:p>
          <a:p>
            <a:r>
              <a:rPr lang="en-US" dirty="0" smtClean="0"/>
              <a:t>It makes a statement which neither too broad nor too narrow (right in the middle)</a:t>
            </a:r>
          </a:p>
          <a:p>
            <a:r>
              <a:rPr lang="en-US" dirty="0" smtClean="0"/>
              <a:t>It should also give the reader an idea of what type of paragraph he or she will be reading (narrative, descriptive, opinion, comparison and contrast, cause and effect, process, classification, etc)</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9640"/>
          </a:xfrm>
        </p:spPr>
        <p:txBody>
          <a:bodyPr>
            <a:normAutofit fontScale="90000"/>
          </a:bodyPr>
          <a:lstStyle/>
          <a:p>
            <a:r>
              <a:rPr lang="en-US" dirty="0" smtClean="0"/>
              <a:t>Exercise</a:t>
            </a:r>
            <a:endParaRPr lang="en-US" dirty="0"/>
          </a:p>
        </p:txBody>
      </p:sp>
      <p:sp>
        <p:nvSpPr>
          <p:cNvPr id="3" name="Content Placeholder 2"/>
          <p:cNvSpPr>
            <a:spLocks noGrp="1"/>
          </p:cNvSpPr>
          <p:nvPr>
            <p:ph idx="1"/>
          </p:nvPr>
        </p:nvSpPr>
        <p:spPr>
          <a:xfrm>
            <a:off x="838200" y="1232452"/>
            <a:ext cx="10515600" cy="4944511"/>
          </a:xfrm>
        </p:spPr>
        <p:txBody>
          <a:bodyPr>
            <a:normAutofit fontScale="92500" lnSpcReduction="10000"/>
          </a:bodyPr>
          <a:lstStyle/>
          <a:p>
            <a:r>
              <a:rPr lang="en-US" dirty="0" smtClean="0"/>
              <a:t>Communication is important </a:t>
            </a:r>
          </a:p>
          <a:p>
            <a:r>
              <a:rPr lang="en-US" dirty="0" smtClean="0"/>
              <a:t>One of my wonderful childhood memory</a:t>
            </a:r>
          </a:p>
          <a:p>
            <a:r>
              <a:rPr lang="en-US" dirty="0" smtClean="0"/>
              <a:t>This paragraph is about increasing divorce rate </a:t>
            </a:r>
          </a:p>
          <a:p>
            <a:r>
              <a:rPr lang="en-US" dirty="0" smtClean="0"/>
              <a:t>Parents do not need to spend money in order to show they love their children</a:t>
            </a:r>
          </a:p>
          <a:p>
            <a:r>
              <a:rPr lang="en-US" dirty="0" smtClean="0"/>
              <a:t>Three reasons to study a language abroad.</a:t>
            </a:r>
          </a:p>
          <a:p>
            <a:r>
              <a:rPr lang="en-US" dirty="0" smtClean="0"/>
              <a:t>Difficult experience while travelling taught me the importance of family</a:t>
            </a:r>
          </a:p>
          <a:p>
            <a:r>
              <a:rPr lang="en-US" dirty="0" smtClean="0"/>
              <a:t>Technology is changing so fast</a:t>
            </a:r>
          </a:p>
          <a:p>
            <a:r>
              <a:rPr lang="en-US" dirty="0" smtClean="0"/>
              <a:t>My daughter was born in the summer 2010</a:t>
            </a:r>
          </a:p>
          <a:p>
            <a:r>
              <a:rPr lang="en-US" dirty="0" smtClean="0"/>
              <a:t>I would like to discuss how poverty affect educators </a:t>
            </a:r>
          </a:p>
          <a:p>
            <a:r>
              <a:rPr lang="en-US" dirty="0" smtClean="0"/>
              <a:t>In some way friend can be more important than family.</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endParaRPr lang="en-US" dirty="0"/>
          </a:p>
        </p:txBody>
      </p:sp>
      <p:sp>
        <p:nvSpPr>
          <p:cNvPr id="3" name="Content Placeholder 2"/>
          <p:cNvSpPr>
            <a:spLocks noGrp="1"/>
          </p:cNvSpPr>
          <p:nvPr>
            <p:ph idx="1"/>
          </p:nvPr>
        </p:nvSpPr>
        <p:spPr>
          <a:xfrm>
            <a:off x="838200" y="1053548"/>
            <a:ext cx="10515600" cy="5123415"/>
          </a:xfrm>
        </p:spPr>
        <p:txBody>
          <a:bodyPr/>
          <a:lstStyle/>
          <a:p>
            <a:r>
              <a:rPr lang="en-US" dirty="0" smtClean="0"/>
              <a:t>Communication is important  : too broad</a:t>
            </a:r>
          </a:p>
          <a:p>
            <a:pPr lvl="1"/>
            <a:r>
              <a:rPr lang="en-US" dirty="0" smtClean="0"/>
              <a:t>Communication is important for marriage couple</a:t>
            </a:r>
          </a:p>
          <a:p>
            <a:r>
              <a:rPr lang="en-US" dirty="0" smtClean="0"/>
              <a:t>One of my wonderful childhood memory : incomplete</a:t>
            </a:r>
          </a:p>
          <a:p>
            <a:pPr lvl="1"/>
            <a:r>
              <a:rPr lang="en-US" dirty="0" smtClean="0"/>
              <a:t>Summer vacation was one of my wonderful childhood memory</a:t>
            </a:r>
          </a:p>
          <a:p>
            <a:r>
              <a:rPr lang="en-US" dirty="0" smtClean="0"/>
              <a:t>This paragraph is about increasing divorce rate : state the topic</a:t>
            </a:r>
          </a:p>
          <a:p>
            <a:pPr lvl="1"/>
            <a:r>
              <a:rPr lang="en-US" dirty="0" smtClean="0"/>
              <a:t>Increasing divorce rate has many effects in the society</a:t>
            </a:r>
          </a:p>
          <a:p>
            <a:r>
              <a:rPr lang="en-US" dirty="0" smtClean="0"/>
              <a:t>Parents do not need to spend money in order to show they love their children : good</a:t>
            </a:r>
          </a:p>
          <a:p>
            <a:r>
              <a:rPr lang="en-US" dirty="0" smtClean="0"/>
              <a:t>Three reasons to study a language abroad. : incomplete</a:t>
            </a:r>
          </a:p>
          <a:p>
            <a:pPr lvl="1"/>
            <a:r>
              <a:rPr lang="en-US" dirty="0" smtClean="0"/>
              <a:t>Three reasons why you should study language abroad</a:t>
            </a:r>
          </a:p>
          <a:p>
            <a:pPr lvl="1"/>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heckerboard(across)">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ox(in)">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checkerboard(across)">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box(in)">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9397"/>
          </a:xfrm>
        </p:spPr>
        <p:txBody>
          <a:bodyPr>
            <a:normAutofit fontScale="90000"/>
          </a:bodyPr>
          <a:lstStyle/>
          <a:p>
            <a:endParaRPr lang="en-US" dirty="0"/>
          </a:p>
        </p:txBody>
      </p:sp>
      <p:sp>
        <p:nvSpPr>
          <p:cNvPr id="3" name="Content Placeholder 2"/>
          <p:cNvSpPr>
            <a:spLocks noGrp="1"/>
          </p:cNvSpPr>
          <p:nvPr>
            <p:ph idx="1"/>
          </p:nvPr>
        </p:nvSpPr>
        <p:spPr>
          <a:xfrm>
            <a:off x="838200" y="1232452"/>
            <a:ext cx="10515600" cy="4944511"/>
          </a:xfrm>
        </p:spPr>
        <p:txBody>
          <a:bodyPr/>
          <a:lstStyle/>
          <a:p>
            <a:r>
              <a:rPr lang="en-US" dirty="0" smtClean="0"/>
              <a:t>Difficult experience while travelling taught me the importance of family : good (narrative)</a:t>
            </a:r>
          </a:p>
          <a:p>
            <a:r>
              <a:rPr lang="en-US" dirty="0" smtClean="0"/>
              <a:t>Technology is changing so fast : too broad</a:t>
            </a:r>
          </a:p>
          <a:p>
            <a:pPr lvl="1"/>
            <a:r>
              <a:rPr lang="en-US" dirty="0" smtClean="0"/>
              <a:t>Technology is changing so fast that the older generation has trouble keeping up with the advancement.</a:t>
            </a:r>
          </a:p>
          <a:p>
            <a:r>
              <a:rPr lang="en-US" dirty="0" smtClean="0"/>
              <a:t>My daughter was born in the summer 2010 : too narrow</a:t>
            </a:r>
          </a:p>
          <a:p>
            <a:pPr lvl="1"/>
            <a:r>
              <a:rPr lang="en-US" dirty="0" smtClean="0"/>
              <a:t>My daughter's birth was the best day of my life</a:t>
            </a:r>
          </a:p>
          <a:p>
            <a:r>
              <a:rPr lang="en-US" dirty="0" smtClean="0"/>
              <a:t>I would like to discuss how poverty affect educators  : state the topic</a:t>
            </a:r>
          </a:p>
          <a:p>
            <a:pPr lvl="1"/>
            <a:r>
              <a:rPr lang="en-US" dirty="0" smtClean="0"/>
              <a:t>There are many ways how poverty affects educators</a:t>
            </a:r>
          </a:p>
          <a:p>
            <a:r>
              <a:rPr lang="en-US" dirty="0" smtClean="0"/>
              <a:t>In some way friend can be more important than family. : Good</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plus(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sentence </a:t>
            </a:r>
            <a:endParaRPr lang="en-US" dirty="0"/>
          </a:p>
        </p:txBody>
      </p:sp>
      <p:sp>
        <p:nvSpPr>
          <p:cNvPr id="3" name="Content Placeholder 2"/>
          <p:cNvSpPr>
            <a:spLocks noGrp="1"/>
          </p:cNvSpPr>
          <p:nvPr>
            <p:ph idx="1"/>
          </p:nvPr>
        </p:nvSpPr>
        <p:spPr/>
        <p:txBody>
          <a:bodyPr/>
          <a:lstStyle/>
          <a:p>
            <a:r>
              <a:rPr lang="en-US" dirty="0" smtClean="0"/>
              <a:t>It develops  the main idea presented into the topic sentence. This development can come  in the form of examples, reasons, description etc depending on the purpose of your paragraph</a:t>
            </a:r>
          </a:p>
          <a:p>
            <a:r>
              <a:rPr lang="en-US" dirty="0" smtClean="0"/>
              <a:t>If for example you are writing an opinion based paragraph your supporting sentences, will consist of reasons and details. </a:t>
            </a:r>
          </a:p>
          <a:p>
            <a:r>
              <a:rPr lang="en-US" dirty="0" smtClean="0"/>
              <a:t>If, on the other hand, you are writing, description your supporting statement will contain specific details to help the reader form mental image</a:t>
            </a:r>
          </a:p>
          <a:p>
            <a:r>
              <a:rPr lang="en-US" dirty="0" smtClean="0"/>
              <a:t>It is essential that your supporting statement stay on topic and clearly related to the main idea of the topic sentence.</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Topic sentence:</a:t>
            </a:r>
            <a:r>
              <a:rPr lang="en-ID" altLang="en-US" sz="3200" dirty="0" smtClean="0"/>
              <a:t> Taking too many courses at once can have potentially serious consequences</a:t>
            </a:r>
            <a:endParaRPr lang="en-US" sz="3200"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Students can become overwhelmed with the workload, and their GPA can suffer as a result.</a:t>
            </a:r>
          </a:p>
          <a:p>
            <a:pPr marL="514350" indent="-514350">
              <a:buAutoNum type="arabicPeriod"/>
            </a:pPr>
            <a:r>
              <a:rPr lang="en-US" dirty="0" smtClean="0"/>
              <a:t>Some students can get so stressed that they burn out and are unable to finish their degree.</a:t>
            </a:r>
          </a:p>
          <a:p>
            <a:pPr marL="514350" indent="-514350">
              <a:buAutoNum type="arabicPeriod"/>
            </a:pPr>
            <a:r>
              <a:rPr lang="en-US" dirty="0" smtClean="0"/>
              <a:t>Other students can be tempted by the use of illegal prescription drugs to help them focus and keep them awake into the night.</a:t>
            </a:r>
          </a:p>
          <a:p>
            <a:pPr marL="514350" indent="-514350">
              <a:buAutoNum type="arabicPeriod"/>
            </a:pPr>
            <a:r>
              <a:rPr lang="en-US" dirty="0" smtClean="0"/>
              <a:t>Taking more than the average number of courses at the same time can be beneficial for students who want to graduate early.</a:t>
            </a:r>
          </a:p>
          <a:p>
            <a:pPr marL="514350" indent="-514350">
              <a:buAutoNum type="arabicPeriod"/>
            </a:pPr>
            <a:r>
              <a:rPr lang="en-US" dirty="0" smtClean="0"/>
              <a:t>The pressure of an overly busy schedule can tempt a student into committing academic fraud, which can lead to expulsion.</a:t>
            </a:r>
          </a:p>
          <a:p>
            <a:pPr marL="514350" indent="-514350">
              <a:buAutoNum type="arabicPeriod"/>
            </a:pPr>
            <a:r>
              <a:rPr lang="en-US" dirty="0" smtClean="0"/>
              <a:t>Taking on too many responsibilities at work can have similar negative effects</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078" y="258417"/>
            <a:ext cx="10515600" cy="6023113"/>
          </a:xfrm>
        </p:spPr>
        <p:txBody>
          <a:bodyPr>
            <a:noAutofit/>
          </a:bodyPr>
          <a:lstStyle/>
          <a:p>
            <a:pPr marL="228600" lvl="1">
              <a:lnSpc>
                <a:spcPct val="150000"/>
              </a:lnSpc>
              <a:spcBef>
                <a:spcPts val="1000"/>
              </a:spcBef>
              <a:buNone/>
            </a:pPr>
            <a:r>
              <a:rPr lang="en-US" dirty="0" smtClean="0"/>
              <a:t>		</a:t>
            </a:r>
            <a:r>
              <a:rPr lang="en-US" sz="2000" dirty="0" smtClean="0"/>
              <a:t>In the small town where I grew up I had many interesting and creative friends. one  of my friends, Mark, was talented musician. When a group of us would all hang out on the weekends, he would entertain us by playing songs that he had written on his acoustic guitar. Another one of my friends, Andrew, was a gifted artist; he could paint, draw, and sculpt. He was able to draw really funny cartoons to make us laugh, but he could also create really dark oil paintings that looked like the landscape of a creepy dream. Sometimes, the three of us would take Andrew’s car go on a road trip together to Montreal which is an amazing city. My friend, Rob, was interested in photography and was always carrying his camera around, taking really unique pictures whenever we want. He could take a snapshot of an old garbage can and it would somehow beautiful and a little sad. After high school, Rob and I moved away to a big city to go to college together. Having such friends definitely made small town life much more interesting for me and I enjoy thinking about the time we spend t</a:t>
            </a:r>
            <a:r>
              <a:rPr lang="en-US" dirty="0" smtClean="0"/>
              <a:t>ogether.</a:t>
            </a:r>
          </a:p>
          <a:p>
            <a:pPr>
              <a:lnSpc>
                <a:spcPct val="150000"/>
              </a:lnSpc>
            </a:pP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altLang="en-US"/>
              <a:t>Paragraph</a:t>
            </a:r>
          </a:p>
        </p:txBody>
      </p:sp>
      <p:sp>
        <p:nvSpPr>
          <p:cNvPr id="3" name="Content Placeholder 2"/>
          <p:cNvSpPr>
            <a:spLocks noGrp="1"/>
          </p:cNvSpPr>
          <p:nvPr>
            <p:ph idx="1"/>
          </p:nvPr>
        </p:nvSpPr>
        <p:spPr/>
        <p:txBody>
          <a:bodyPr/>
          <a:lstStyle/>
          <a:p>
            <a:r>
              <a:rPr lang="en-ID" altLang="en-US"/>
              <a:t>A group of sentence that share a main idea. A paragraph can stand alone as  a composition or may be one part of a longer piece of writing such as essay or report</a:t>
            </a:r>
          </a:p>
          <a:p>
            <a:endParaRPr lang="en-ID" altLang="en-US"/>
          </a:p>
          <a:p>
            <a:r>
              <a:rPr lang="en-ID" altLang="en-US"/>
              <a:t>Basic structure of a paragraph:</a:t>
            </a:r>
          </a:p>
          <a:p>
            <a:pPr lvl="1"/>
            <a:r>
              <a:rPr lang="en-ID" altLang="en-US" sz="2400"/>
              <a:t>topic : The main idea</a:t>
            </a:r>
          </a:p>
          <a:p>
            <a:pPr lvl="1"/>
            <a:r>
              <a:rPr lang="en-ID" altLang="en-US" sz="2400"/>
              <a:t>supporting : develop the main idea</a:t>
            </a:r>
          </a:p>
          <a:p>
            <a:pPr lvl="1"/>
            <a:r>
              <a:rPr lang="en-ID" altLang="en-US" sz="2400"/>
              <a:t>concluding : give closure upon the main idea</a:t>
            </a:r>
          </a:p>
          <a:p>
            <a:endParaRPr lang="en-ID"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altLang="en-US"/>
              <a:t>Topic sentence </a:t>
            </a:r>
          </a:p>
        </p:txBody>
      </p:sp>
      <p:sp>
        <p:nvSpPr>
          <p:cNvPr id="3" name="Content Placeholder 2"/>
          <p:cNvSpPr>
            <a:spLocks noGrp="1"/>
          </p:cNvSpPr>
          <p:nvPr>
            <p:ph idx="1"/>
          </p:nvPr>
        </p:nvSpPr>
        <p:spPr/>
        <p:txBody>
          <a:bodyPr/>
          <a:lstStyle/>
          <a:p>
            <a:r>
              <a:rPr lang="en-ID" altLang="en-US"/>
              <a:t>the sentence that clearly identifies the main idea in each paragraph. it controls the focus of the paragraph. it is usually, but not always, the first or second sentence within a paragraph</a:t>
            </a:r>
          </a:p>
          <a:p>
            <a:endParaRPr lang="en-ID" altLang="en-US"/>
          </a:p>
          <a:p>
            <a:r>
              <a:rPr lang="en-ID" altLang="en-US"/>
              <a:t>Topic sentence = main idea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altLang="en-US"/>
              <a:t>common mistakes</a:t>
            </a:r>
          </a:p>
        </p:txBody>
      </p:sp>
      <p:sp>
        <p:nvSpPr>
          <p:cNvPr id="3" name="Content Placeholder 2"/>
          <p:cNvSpPr>
            <a:spLocks noGrp="1"/>
          </p:cNvSpPr>
          <p:nvPr>
            <p:ph idx="1"/>
          </p:nvPr>
        </p:nvSpPr>
        <p:spPr/>
        <p:txBody>
          <a:bodyPr/>
          <a:lstStyle/>
          <a:p>
            <a:r>
              <a:rPr lang="en-ID" altLang="en-US"/>
              <a:t>too narrow</a:t>
            </a:r>
          </a:p>
          <a:p>
            <a:r>
              <a:rPr lang="en-ID" altLang="en-US"/>
              <a:t>too broad</a:t>
            </a:r>
          </a:p>
          <a:p>
            <a:r>
              <a:rPr lang="en-ID" altLang="en-US"/>
              <a:t>incomplete sentence</a:t>
            </a:r>
          </a:p>
          <a:p>
            <a:r>
              <a:rPr lang="en-ID" altLang="en-US"/>
              <a:t>announce the topic</a:t>
            </a:r>
          </a:p>
          <a:p>
            <a:endParaRPr lang="en-ID"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ID" altLang="en-US" dirty="0"/>
              <a:t>Example : </a:t>
            </a:r>
            <a:r>
              <a:rPr lang="en-ID" altLang="en-US" dirty="0" smtClean="0"/>
              <a:t>Taking </a:t>
            </a:r>
            <a:r>
              <a:rPr lang="en-ID" altLang="en-US" dirty="0"/>
              <a:t>too many courses at once can have potentially serious consequences</a:t>
            </a:r>
          </a:p>
          <a:p>
            <a:endParaRPr lang="en-ID" altLang="en-US" dirty="0"/>
          </a:p>
          <a:p>
            <a:r>
              <a:rPr lang="en-ID" altLang="en-US" dirty="0"/>
              <a:t>it is a strong topic sentence:</a:t>
            </a:r>
          </a:p>
          <a:p>
            <a:pPr lvl="1"/>
            <a:r>
              <a:rPr lang="en-ID" altLang="en-US" dirty="0">
                <a:sym typeface="+mn-ea"/>
              </a:rPr>
              <a:t>clear topic: taking too many courses at once</a:t>
            </a:r>
            <a:endParaRPr lang="en-ID" altLang="en-US" dirty="0"/>
          </a:p>
          <a:p>
            <a:pPr lvl="1"/>
            <a:r>
              <a:rPr lang="en-ID" altLang="en-US" dirty="0">
                <a:sym typeface="+mn-ea"/>
              </a:rPr>
              <a:t>main idea: potentially serious consequences</a:t>
            </a:r>
            <a:endParaRPr lang="en-ID" altLang="en-US" dirty="0"/>
          </a:p>
          <a:p>
            <a:pPr lvl="1"/>
            <a:endParaRPr lang="en-ID" altLang="en-US" dirty="0"/>
          </a:p>
          <a:p>
            <a:r>
              <a:rPr lang="en-ID" altLang="en-US" dirty="0"/>
              <a:t>it gives what kind of paragraph that the reader will be reading (causes and effect)</a:t>
            </a:r>
          </a:p>
          <a:p>
            <a:pPr lvl="1"/>
            <a:endParaRPr lang="en-ID"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altLang="en-US"/>
              <a:t>decide whether is it strong topic sentence</a:t>
            </a:r>
          </a:p>
        </p:txBody>
      </p:sp>
      <p:sp>
        <p:nvSpPr>
          <p:cNvPr id="3" name="Content Placeholder 2"/>
          <p:cNvSpPr>
            <a:spLocks noGrp="1"/>
          </p:cNvSpPr>
          <p:nvPr>
            <p:ph idx="1"/>
          </p:nvPr>
        </p:nvSpPr>
        <p:spPr/>
        <p:txBody>
          <a:bodyPr/>
          <a:lstStyle/>
          <a:p>
            <a:r>
              <a:rPr lang="en-ID" altLang="en-US"/>
              <a:t>Four out of five teenagers in Canada have cell phone.</a:t>
            </a:r>
          </a:p>
          <a:p>
            <a:r>
              <a:rPr lang="en-ID" altLang="en-US"/>
              <a:t>Driving is very stressful</a:t>
            </a:r>
          </a:p>
          <a:p>
            <a:r>
              <a:rPr lang="en-ID" altLang="en-US"/>
              <a:t>How I learned to be more patient</a:t>
            </a:r>
          </a:p>
          <a:p>
            <a:r>
              <a:rPr lang="en-ID" altLang="en-US"/>
              <a:t>In this paragraph, I would like to discuss the importance of food in Italian culture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D" altLang="en-US" dirty="0">
                <a:sym typeface="+mn-ea"/>
              </a:rPr>
              <a:t>Four out of five teenagers in Canada have cell phone.</a:t>
            </a:r>
          </a:p>
          <a:p>
            <a:pPr lvl="1"/>
            <a:r>
              <a:rPr lang="en-ID" altLang="en-US" dirty="0"/>
              <a:t>too narrow/ specific</a:t>
            </a:r>
          </a:p>
          <a:p>
            <a:pPr lvl="1"/>
            <a:r>
              <a:rPr lang="en-ID" altLang="en-US" dirty="0"/>
              <a:t>it is a fact (it is not good for topic sentence but it is good for supporting sentence; it gives details)</a:t>
            </a:r>
          </a:p>
          <a:p>
            <a:pPr lvl="1"/>
            <a:r>
              <a:rPr lang="en-ID" altLang="en-US" dirty="0"/>
              <a:t>no idea that can be developed in the supporting sentence</a:t>
            </a:r>
          </a:p>
          <a:p>
            <a:pPr lvl="1"/>
            <a:endParaRPr lang="en-ID" altLang="en-US" dirty="0"/>
          </a:p>
          <a:p>
            <a:pPr marL="457200" lvl="1" indent="0">
              <a:buNone/>
            </a:pPr>
            <a:r>
              <a:rPr lang="en-ID" altLang="en-US" dirty="0"/>
              <a:t>Cell phone should be banned from classrooms for </a:t>
            </a:r>
            <a:r>
              <a:rPr lang="en-ID" altLang="en-US" dirty="0" smtClean="0"/>
              <a:t>several </a:t>
            </a:r>
            <a:r>
              <a:rPr lang="en-ID" altLang="en-US" dirty="0"/>
              <a:t>reasons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D" altLang="en-US" dirty="0">
                <a:sym typeface="+mn-ea"/>
              </a:rPr>
              <a:t>Driving is very stressful</a:t>
            </a:r>
          </a:p>
          <a:p>
            <a:pPr lvl="1"/>
            <a:r>
              <a:rPr lang="en-ID" altLang="en-US" sz="2400" dirty="0">
                <a:sym typeface="+mn-ea"/>
              </a:rPr>
              <a:t>too broad</a:t>
            </a:r>
          </a:p>
          <a:p>
            <a:pPr lvl="1"/>
            <a:r>
              <a:rPr lang="en-ID" altLang="en-US" sz="2400" dirty="0">
                <a:sym typeface="+mn-ea"/>
              </a:rPr>
              <a:t>it will have a lot of things to be discussed</a:t>
            </a:r>
          </a:p>
          <a:p>
            <a:pPr lvl="1"/>
            <a:r>
              <a:rPr lang="en-ID" altLang="en-US" sz="2400" dirty="0">
                <a:sym typeface="+mn-ea"/>
              </a:rPr>
              <a:t>Driving when</a:t>
            </a:r>
          </a:p>
          <a:p>
            <a:pPr lvl="1"/>
            <a:r>
              <a:rPr lang="en-ID" altLang="en-US" sz="2400" dirty="0">
                <a:sym typeface="+mn-ea"/>
              </a:rPr>
              <a:t>driving what</a:t>
            </a:r>
          </a:p>
          <a:p>
            <a:endParaRPr lang="en-ID" altLang="en-US" dirty="0"/>
          </a:p>
          <a:p>
            <a:r>
              <a:rPr lang="en-ID" altLang="en-US" dirty="0"/>
              <a:t>Driving in highway in heavy traffic is </a:t>
            </a:r>
            <a:r>
              <a:rPr lang="en-ID" altLang="en-US" dirty="0" smtClean="0"/>
              <a:t>stressful </a:t>
            </a:r>
            <a:r>
              <a:rPr lang="en-ID" altLang="en-US" dirty="0"/>
              <a:t>for many motorist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amond(in)">
                                      <p:cBhvr>
                                        <p:cTn id="18" dur="2000"/>
                                        <p:tgtEl>
                                          <p:spTgt spid="3">
                                            <p:txEl>
                                              <p:pRg st="3" end="3"/>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amond(in)">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additive="base">
                                        <p:cTn id="2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D" altLang="en-US" dirty="0">
                <a:sym typeface="+mn-ea"/>
              </a:rPr>
              <a:t>How I learned to be more patient</a:t>
            </a:r>
          </a:p>
          <a:p>
            <a:pPr lvl="1"/>
            <a:r>
              <a:rPr lang="en-ID" altLang="en-US" sz="2400" dirty="0">
                <a:sym typeface="+mn-ea"/>
              </a:rPr>
              <a:t>it is not a topic sentence</a:t>
            </a:r>
          </a:p>
          <a:p>
            <a:pPr lvl="1"/>
            <a:r>
              <a:rPr lang="en-ID" altLang="en-US" sz="2400" dirty="0">
                <a:sym typeface="+mn-ea"/>
              </a:rPr>
              <a:t>the sentence is incomplete</a:t>
            </a:r>
          </a:p>
          <a:p>
            <a:pPr marL="0" indent="0">
              <a:buNone/>
            </a:pPr>
            <a:endParaRPr lang="en-ID" altLang="en-US" dirty="0"/>
          </a:p>
          <a:p>
            <a:r>
              <a:rPr lang="en-ID" altLang="en-US" dirty="0"/>
              <a:t>Having a child taught me the important of being patient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amond(in)">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7680</Words>
  <Application>Microsoft Office PowerPoint</Application>
  <PresentationFormat>Layar Lebar</PresentationFormat>
  <Paragraphs>142</Paragraphs>
  <Slides>17</Slides>
  <Notes>0</Notes>
  <HiddenSlides>0</HiddenSlides>
  <MMClips>0</MMClips>
  <ScaleCrop>false</ScaleCrop>
  <HeadingPairs>
    <vt:vector size="4" baseType="variant">
      <vt:variant>
        <vt:lpstr>Tema</vt:lpstr>
      </vt:variant>
      <vt:variant>
        <vt:i4>1</vt:i4>
      </vt:variant>
      <vt:variant>
        <vt:lpstr>Judul Slide</vt:lpstr>
      </vt:variant>
      <vt:variant>
        <vt:i4>17</vt:i4>
      </vt:variant>
    </vt:vector>
  </HeadingPairs>
  <TitlesOfParts>
    <vt:vector size="18" baseType="lpstr">
      <vt:lpstr>Office Theme</vt:lpstr>
      <vt:lpstr>Topic Sentence and Supporting sentence</vt:lpstr>
      <vt:lpstr>Paragraph</vt:lpstr>
      <vt:lpstr>Topic sentence </vt:lpstr>
      <vt:lpstr>common mistakes</vt:lpstr>
      <vt:lpstr>Presentasi PowerPoint</vt:lpstr>
      <vt:lpstr>decide whether is it strong topic sentence</vt:lpstr>
      <vt:lpstr>Presentasi PowerPoint</vt:lpstr>
      <vt:lpstr>Presentasi PowerPoint</vt:lpstr>
      <vt:lpstr>Presentasi PowerPoint</vt:lpstr>
      <vt:lpstr>Presentasi PowerPoint</vt:lpstr>
      <vt:lpstr>Good Topic sentences</vt:lpstr>
      <vt:lpstr>Exercise</vt:lpstr>
      <vt:lpstr>Presentasi PowerPoint</vt:lpstr>
      <vt:lpstr>Presentasi PowerPoint</vt:lpstr>
      <vt:lpstr>Supporting sentence </vt:lpstr>
      <vt:lpstr>Topic sentence: Taking too many courses at once can have potentially serious consequences</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Sentence and Supporting sentence</dc:title>
  <dc:creator>lenovo</dc:creator>
  <cp:lastModifiedBy>lenovo</cp:lastModifiedBy>
  <cp:revision>20</cp:revision>
  <dcterms:created xsi:type="dcterms:W3CDTF">2016-12-12T22:29:00Z</dcterms:created>
  <dcterms:modified xsi:type="dcterms:W3CDTF">2017-01-03T04:57:14Z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1033-10.1.0.5785</vt:lpwstr>
  </property>
</Properties>
</file>