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16"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2750FDB0-EF06-462D-8536-B3E819D9BBD2}" type="datetimeFigureOut">
              <a:rPr lang="id-ID"/>
              <a:pPr/>
              <a:t>09/12/2013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CBF2F3B5-D869-48E9-B9EF-A9C78DB41C81}" type="slidenum">
              <a:rPr lang="id-ID"/>
              <a:pPr/>
              <a:t>‹#›</a:t>
            </a:fld>
            <a:endParaRPr lang="id-ID"/>
          </a:p>
        </p:txBody>
      </p:sp>
    </p:spTree>
    <p:extLst>
      <p:ext uri="{BB962C8B-B14F-4D97-AF65-F5344CB8AC3E}">
        <p14:creationId xmlns:p14="http://schemas.microsoft.com/office/powerpoint/2010/main" val="20819920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Title 1"/>
          <p:cNvSpPr>
            <a:spLocks noGrp="1"/>
          </p:cNvSpPr>
          <p:nvPr>
            <p:ph type="ctrTitle"/>
          </p:nvPr>
        </p:nvSpPr>
        <p:spPr>
          <a:xfrm>
            <a:off x="685800" y="1214422"/>
            <a:ext cx="7772400" cy="1470025"/>
          </a:xfrm>
        </p:spPr>
        <p:txBody>
          <a:bodyPr/>
          <a:lstStyle>
            <a:lvl1pPr algn="ctr">
              <a:defRPr sz="4800"/>
            </a:lvl1pPr>
          </a:lstStyle>
          <a:p>
            <a:r>
              <a:rPr lang="en-US" smtClean="0"/>
              <a:t>Click to edit Master title style</a:t>
            </a:r>
            <a:endParaRPr lang="en-US"/>
          </a:p>
        </p:txBody>
      </p:sp>
      <p:sp>
        <p:nvSpPr>
          <p:cNvPr id="3" name="Subtitle 2"/>
          <p:cNvSpPr>
            <a:spLocks noGrp="1"/>
          </p:cNvSpPr>
          <p:nvPr>
            <p:ph type="subTitle" idx="1"/>
          </p:nvPr>
        </p:nvSpPr>
        <p:spPr>
          <a:xfrm>
            <a:off x="1521733" y="2759581"/>
            <a:ext cx="6100534" cy="1740989"/>
          </a:xfrm>
        </p:spPr>
        <p:txBody>
          <a:bodyPr/>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fld id="{6FF2F89B-5BC1-4093-A24E-8D6B078635A2}" type="datetimeFigureOut">
              <a:rPr lang="id-ID"/>
              <a:pPr/>
              <a:t>09/12/2013</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451C1CC2-2FAB-43D0-BC37-14314D93B6FC}" type="slidenum">
              <a:rPr lang="id-ID"/>
              <a:pPr/>
              <a:t>‹#›</a:t>
            </a:fld>
            <a:endParaRPr lang="id-ID"/>
          </a:p>
        </p:txBody>
      </p:sp>
    </p:spTree>
    <p:extLst>
      <p:ext uri="{BB962C8B-B14F-4D97-AF65-F5344CB8AC3E}">
        <p14:creationId xmlns:p14="http://schemas.microsoft.com/office/powerpoint/2010/main" val="36669885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5" name="Picture 4"/>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p:txBody>
          <a:bodyPr/>
          <a:lstStyle>
            <a:lvl1pPr algn="r">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00176"/>
            <a:ext cx="8229600" cy="47149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495F9BDF-5F0F-4838-9DC1-F50B615745A2}" type="datetimeFigureOut">
              <a:rPr lang="id-ID"/>
              <a:pPr/>
              <a:t>09/12/2013</a:t>
            </a:fld>
            <a:endParaRPr lang="id-ID"/>
          </a:p>
        </p:txBody>
      </p:sp>
      <p:sp>
        <p:nvSpPr>
          <p:cNvPr id="7" name="Footer Placeholder 4"/>
          <p:cNvSpPr>
            <a:spLocks noGrp="1"/>
          </p:cNvSpPr>
          <p:nvPr>
            <p:ph type="ftr" sz="quarter" idx="11"/>
          </p:nvPr>
        </p:nvSpPr>
        <p:spPr/>
        <p:txBody>
          <a:bodyPr/>
          <a:lstStyle>
            <a:lvl1pPr>
              <a:defRPr/>
            </a:lvl1pPr>
          </a:lstStyle>
          <a:p>
            <a:endParaRPr lang="id-ID"/>
          </a:p>
        </p:txBody>
      </p:sp>
      <p:sp>
        <p:nvSpPr>
          <p:cNvPr id="8" name="Slide Number Placeholder 5"/>
          <p:cNvSpPr>
            <a:spLocks noGrp="1"/>
          </p:cNvSpPr>
          <p:nvPr>
            <p:ph type="sldNum" sz="quarter" idx="12"/>
          </p:nvPr>
        </p:nvSpPr>
        <p:spPr/>
        <p:txBody>
          <a:bodyPr/>
          <a:lstStyle>
            <a:lvl1pPr>
              <a:defRPr/>
            </a:lvl1pPr>
          </a:lstStyle>
          <a:p>
            <a:fld id="{21A20391-0D2B-4E95-8E85-C0E86A89DC33}" type="slidenum">
              <a:rPr lang="id-ID"/>
              <a:pPr/>
              <a:t>‹#›</a:t>
            </a:fld>
            <a:endParaRPr lang="id-ID"/>
          </a:p>
        </p:txBody>
      </p:sp>
    </p:spTree>
    <p:extLst>
      <p:ext uri="{BB962C8B-B14F-4D97-AF65-F5344CB8AC3E}">
        <p14:creationId xmlns:p14="http://schemas.microsoft.com/office/powerpoint/2010/main" val="192930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5" name="Picture 4"/>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Vertical Title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758006" cy="59404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3293F57C-5C37-4108-BC6D-EB5B6686F526}" type="datetimeFigureOut">
              <a:rPr lang="id-ID"/>
              <a:pPr/>
              <a:t>09/12/2013</a:t>
            </a:fld>
            <a:endParaRPr lang="id-ID"/>
          </a:p>
        </p:txBody>
      </p:sp>
      <p:sp>
        <p:nvSpPr>
          <p:cNvPr id="7" name="Footer Placeholder 4"/>
          <p:cNvSpPr>
            <a:spLocks noGrp="1"/>
          </p:cNvSpPr>
          <p:nvPr>
            <p:ph type="ftr" sz="quarter" idx="11"/>
          </p:nvPr>
        </p:nvSpPr>
        <p:spPr/>
        <p:txBody>
          <a:bodyPr/>
          <a:lstStyle>
            <a:lvl1pPr>
              <a:defRPr/>
            </a:lvl1pPr>
          </a:lstStyle>
          <a:p>
            <a:endParaRPr lang="id-ID"/>
          </a:p>
        </p:txBody>
      </p:sp>
      <p:sp>
        <p:nvSpPr>
          <p:cNvPr id="8" name="Slide Number Placeholder 5"/>
          <p:cNvSpPr>
            <a:spLocks noGrp="1"/>
          </p:cNvSpPr>
          <p:nvPr>
            <p:ph type="sldNum" sz="quarter" idx="12"/>
          </p:nvPr>
        </p:nvSpPr>
        <p:spPr/>
        <p:txBody>
          <a:bodyPr/>
          <a:lstStyle>
            <a:lvl1pPr>
              <a:defRPr/>
            </a:lvl1pPr>
          </a:lstStyle>
          <a:p>
            <a:fld id="{35BD0FE0-4DBC-4194-B3F5-4A222A0CB0ED}" type="slidenum">
              <a:rPr lang="id-ID"/>
              <a:pPr/>
              <a:t>‹#›</a:t>
            </a:fld>
            <a:endParaRPr lang="id-ID"/>
          </a:p>
        </p:txBody>
      </p:sp>
    </p:spTree>
    <p:extLst>
      <p:ext uri="{BB962C8B-B14F-4D97-AF65-F5344CB8AC3E}">
        <p14:creationId xmlns:p14="http://schemas.microsoft.com/office/powerpoint/2010/main" val="123990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5" name="Picture 4"/>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fld id="{D841C169-A979-4BB3-A2DA-EB062644D031}" type="datetimeFigureOut">
              <a:rPr lang="id-ID"/>
              <a:pPr/>
              <a:t>09/12/2013</a:t>
            </a:fld>
            <a:endParaRPr lang="id-ID"/>
          </a:p>
        </p:txBody>
      </p:sp>
      <p:sp>
        <p:nvSpPr>
          <p:cNvPr id="7" name="Footer Placeholder 4"/>
          <p:cNvSpPr>
            <a:spLocks noGrp="1"/>
          </p:cNvSpPr>
          <p:nvPr>
            <p:ph type="ftr" sz="quarter" idx="11"/>
          </p:nvPr>
        </p:nvSpPr>
        <p:spPr/>
        <p:txBody>
          <a:bodyPr/>
          <a:lstStyle>
            <a:lvl1pPr>
              <a:defRPr/>
            </a:lvl1pPr>
          </a:lstStyle>
          <a:p>
            <a:endParaRPr lang="id-ID"/>
          </a:p>
        </p:txBody>
      </p:sp>
      <p:sp>
        <p:nvSpPr>
          <p:cNvPr id="8" name="Slide Number Placeholder 5"/>
          <p:cNvSpPr>
            <a:spLocks noGrp="1"/>
          </p:cNvSpPr>
          <p:nvPr>
            <p:ph type="sldNum" sz="quarter" idx="12"/>
          </p:nvPr>
        </p:nvSpPr>
        <p:spPr/>
        <p:txBody>
          <a:bodyPr/>
          <a:lstStyle>
            <a:lvl1pPr>
              <a:defRPr/>
            </a:lvl1pPr>
          </a:lstStyle>
          <a:p>
            <a:fld id="{1AF35D42-AB14-4608-AFD6-8A8F91BB7C96}" type="slidenum">
              <a:rPr lang="id-ID"/>
              <a:pPr/>
              <a:t>‹#›</a:t>
            </a:fld>
            <a:endParaRPr lang="id-ID"/>
          </a:p>
        </p:txBody>
      </p:sp>
    </p:spTree>
    <p:extLst>
      <p:ext uri="{BB962C8B-B14F-4D97-AF65-F5344CB8AC3E}">
        <p14:creationId xmlns:p14="http://schemas.microsoft.com/office/powerpoint/2010/main" val="118734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duotone>
              <a:schemeClr val="bg2"/>
              <a:srgbClr val="FFF1C1"/>
            </a:duotone>
            <a:lum bright="-10000" contrast="-30000"/>
          </a:blip>
          <a:stretch>
            <a:fillRect/>
          </a:stretch>
        </p:blipFill>
        <p:spPr>
          <a:xfrm>
            <a:off x="7480636" y="0"/>
            <a:ext cx="1663364" cy="2357430"/>
          </a:xfrm>
          <a:prstGeom prst="rect">
            <a:avLst/>
          </a:prstGeom>
          <a:noFill/>
          <a:ln>
            <a:noFill/>
          </a:ln>
        </p:spPr>
      </p:pic>
      <p:sp>
        <p:nvSpPr>
          <p:cNvPr id="2" name="Title 1"/>
          <p:cNvSpPr>
            <a:spLocks noGrp="1"/>
          </p:cNvSpPr>
          <p:nvPr>
            <p:ph type="title"/>
          </p:nvPr>
        </p:nvSpPr>
        <p:spPr>
          <a:xfrm>
            <a:off x="722313" y="4143369"/>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233F8AF-FB47-479D-A119-256E968B3B9B}" type="datetimeFigureOut">
              <a:rPr lang="id-ID"/>
              <a:pPr/>
              <a:t>09/12/2013</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1B57EA49-C64A-4F29-B111-132CBD89B5D1}" type="slidenum">
              <a:rPr lang="id-ID"/>
              <a:pPr/>
              <a:t>‹#›</a:t>
            </a:fld>
            <a:endParaRPr lang="id-ID"/>
          </a:p>
        </p:txBody>
      </p:sp>
    </p:spTree>
    <p:extLst>
      <p:ext uri="{BB962C8B-B14F-4D97-AF65-F5344CB8AC3E}">
        <p14:creationId xmlns:p14="http://schemas.microsoft.com/office/powerpoint/2010/main" val="16249280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655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6" name="Picture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fld id="{8B108705-2B7F-4BD9-8773-93617C1B196B}" type="datetimeFigureOut">
              <a:rPr lang="id-ID"/>
              <a:pPr/>
              <a:t>09/12/2013</a:t>
            </a:fld>
            <a:endParaRPr lang="id-ID"/>
          </a:p>
        </p:txBody>
      </p:sp>
      <p:sp>
        <p:nvSpPr>
          <p:cNvPr id="8" name="Footer Placeholder 5"/>
          <p:cNvSpPr>
            <a:spLocks noGrp="1"/>
          </p:cNvSpPr>
          <p:nvPr>
            <p:ph type="ftr" sz="quarter" idx="11"/>
          </p:nvPr>
        </p:nvSpPr>
        <p:spPr/>
        <p:txBody>
          <a:bodyPr/>
          <a:lstStyle>
            <a:lvl1pPr>
              <a:defRPr/>
            </a:lvl1pPr>
          </a:lstStyle>
          <a:p>
            <a:endParaRPr lang="id-ID"/>
          </a:p>
        </p:txBody>
      </p:sp>
      <p:sp>
        <p:nvSpPr>
          <p:cNvPr id="9" name="Slide Number Placeholder 6"/>
          <p:cNvSpPr>
            <a:spLocks noGrp="1"/>
          </p:cNvSpPr>
          <p:nvPr>
            <p:ph type="sldNum" sz="quarter" idx="12"/>
          </p:nvPr>
        </p:nvSpPr>
        <p:spPr/>
        <p:txBody>
          <a:bodyPr/>
          <a:lstStyle>
            <a:lvl1pPr>
              <a:defRPr/>
            </a:lvl1pPr>
          </a:lstStyle>
          <a:p>
            <a:fld id="{B2ECD14D-DE0F-452D-946C-B2E36B3CCDA8}" type="slidenum">
              <a:rPr lang="id-ID"/>
              <a:pPr/>
              <a:t>‹#›</a:t>
            </a:fld>
            <a:endParaRPr lang="id-ID"/>
          </a:p>
        </p:txBody>
      </p:sp>
    </p:spTree>
    <p:extLst>
      <p:ext uri="{BB962C8B-B14F-4D97-AF65-F5344CB8AC3E}">
        <p14:creationId xmlns:p14="http://schemas.microsoft.com/office/powerpoint/2010/main" val="128961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6408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8" name="Picture 7"/>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fld id="{E301673B-D43E-452E-BEA8-F6BEEF0E9742}" type="datetimeFigureOut">
              <a:rPr lang="id-ID"/>
              <a:pPr/>
              <a:t>09/12/2013</a:t>
            </a:fld>
            <a:endParaRPr lang="id-ID"/>
          </a:p>
        </p:txBody>
      </p:sp>
      <p:sp>
        <p:nvSpPr>
          <p:cNvPr id="10" name="Footer Placeholder 7"/>
          <p:cNvSpPr>
            <a:spLocks noGrp="1"/>
          </p:cNvSpPr>
          <p:nvPr>
            <p:ph type="ftr" sz="quarter" idx="11"/>
          </p:nvPr>
        </p:nvSpPr>
        <p:spPr/>
        <p:txBody>
          <a:bodyPr/>
          <a:lstStyle>
            <a:lvl1pPr>
              <a:defRPr/>
            </a:lvl1pPr>
          </a:lstStyle>
          <a:p>
            <a:endParaRPr lang="id-ID"/>
          </a:p>
        </p:txBody>
      </p:sp>
      <p:sp>
        <p:nvSpPr>
          <p:cNvPr id="11" name="Slide Number Placeholder 8"/>
          <p:cNvSpPr>
            <a:spLocks noGrp="1"/>
          </p:cNvSpPr>
          <p:nvPr>
            <p:ph type="sldNum" sz="quarter" idx="12"/>
          </p:nvPr>
        </p:nvSpPr>
        <p:spPr/>
        <p:txBody>
          <a:bodyPr/>
          <a:lstStyle>
            <a:lvl1pPr>
              <a:defRPr/>
            </a:lvl1pPr>
          </a:lstStyle>
          <a:p>
            <a:fld id="{C9A41B81-17CF-4325-8645-77300B713755}" type="slidenum">
              <a:rPr lang="id-ID"/>
              <a:pPr/>
              <a:t>‹#›</a:t>
            </a:fld>
            <a:endParaRPr lang="id-ID"/>
          </a:p>
        </p:txBody>
      </p:sp>
    </p:spTree>
    <p:extLst>
      <p:ext uri="{BB962C8B-B14F-4D97-AF65-F5344CB8AC3E}">
        <p14:creationId xmlns:p14="http://schemas.microsoft.com/office/powerpoint/2010/main" val="18372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4" name="Picture 3"/>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fld id="{A55B4CC1-E0B4-4977-A4D4-0FF0A6CAD1C5}" type="datetimeFigureOut">
              <a:rPr lang="id-ID"/>
              <a:pPr/>
              <a:t>09/12/2013</a:t>
            </a:fld>
            <a:endParaRPr lang="id-ID"/>
          </a:p>
        </p:txBody>
      </p:sp>
      <p:sp>
        <p:nvSpPr>
          <p:cNvPr id="6" name="Footer Placeholder 3"/>
          <p:cNvSpPr>
            <a:spLocks noGrp="1"/>
          </p:cNvSpPr>
          <p:nvPr>
            <p:ph type="ftr" sz="quarter" idx="11"/>
          </p:nvPr>
        </p:nvSpPr>
        <p:spPr/>
        <p:txBody>
          <a:bodyPr/>
          <a:lstStyle>
            <a:lvl1pPr>
              <a:defRPr/>
            </a:lvl1pPr>
          </a:lstStyle>
          <a:p>
            <a:endParaRPr lang="id-ID"/>
          </a:p>
        </p:txBody>
      </p:sp>
      <p:sp>
        <p:nvSpPr>
          <p:cNvPr id="7" name="Slide Number Placeholder 4"/>
          <p:cNvSpPr>
            <a:spLocks noGrp="1"/>
          </p:cNvSpPr>
          <p:nvPr>
            <p:ph type="sldNum" sz="quarter" idx="12"/>
          </p:nvPr>
        </p:nvSpPr>
        <p:spPr/>
        <p:txBody>
          <a:bodyPr/>
          <a:lstStyle>
            <a:lvl1pPr>
              <a:defRPr/>
            </a:lvl1pPr>
          </a:lstStyle>
          <a:p>
            <a:fld id="{BA3C66E9-9D40-452D-943D-BA3D64416523}" type="slidenum">
              <a:rPr lang="id-ID"/>
              <a:pPr/>
              <a:t>‹#›</a:t>
            </a:fld>
            <a:endParaRPr lang="id-ID"/>
          </a:p>
        </p:txBody>
      </p:sp>
    </p:spTree>
    <p:extLst>
      <p:ext uri="{BB962C8B-B14F-4D97-AF65-F5344CB8AC3E}">
        <p14:creationId xmlns:p14="http://schemas.microsoft.com/office/powerpoint/2010/main" val="145966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3" name="Picture 2"/>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4" name="Date Placeholder 1"/>
          <p:cNvSpPr>
            <a:spLocks noGrp="1"/>
          </p:cNvSpPr>
          <p:nvPr>
            <p:ph type="dt" sz="half" idx="10"/>
          </p:nvPr>
        </p:nvSpPr>
        <p:spPr/>
        <p:txBody>
          <a:bodyPr/>
          <a:lstStyle>
            <a:lvl1pPr>
              <a:defRPr/>
            </a:lvl1pPr>
          </a:lstStyle>
          <a:p>
            <a:fld id="{E41ABB4A-7631-4E60-A263-729F03BE3D9F}" type="datetimeFigureOut">
              <a:rPr lang="id-ID"/>
              <a:pPr/>
              <a:t>09/12/2013</a:t>
            </a:fld>
            <a:endParaRPr lang="id-ID"/>
          </a:p>
        </p:txBody>
      </p:sp>
      <p:sp>
        <p:nvSpPr>
          <p:cNvPr id="5" name="Footer Placeholder 2"/>
          <p:cNvSpPr>
            <a:spLocks noGrp="1"/>
          </p:cNvSpPr>
          <p:nvPr>
            <p:ph type="ftr" sz="quarter" idx="11"/>
          </p:nvPr>
        </p:nvSpPr>
        <p:spPr/>
        <p:txBody>
          <a:bodyPr/>
          <a:lstStyle>
            <a:lvl1pPr>
              <a:defRPr/>
            </a:lvl1pPr>
          </a:lstStyle>
          <a:p>
            <a:endParaRPr lang="id-ID"/>
          </a:p>
        </p:txBody>
      </p:sp>
      <p:sp>
        <p:nvSpPr>
          <p:cNvPr id="6" name="Slide Number Placeholder 3"/>
          <p:cNvSpPr>
            <a:spLocks noGrp="1"/>
          </p:cNvSpPr>
          <p:nvPr>
            <p:ph type="sldNum" sz="quarter" idx="12"/>
          </p:nvPr>
        </p:nvSpPr>
        <p:spPr/>
        <p:txBody>
          <a:bodyPr/>
          <a:lstStyle>
            <a:lvl1pPr>
              <a:defRPr/>
            </a:lvl1pPr>
          </a:lstStyle>
          <a:p>
            <a:fld id="{EB90EB71-30F2-48D4-BCE2-61297D69763C}" type="slidenum">
              <a:rPr lang="id-ID"/>
              <a:pPr/>
              <a:t>‹#›</a:t>
            </a:fld>
            <a:endParaRPr lang="id-ID"/>
          </a:p>
        </p:txBody>
      </p:sp>
    </p:spTree>
    <p:extLst>
      <p:ext uri="{BB962C8B-B14F-4D97-AF65-F5344CB8AC3E}">
        <p14:creationId xmlns:p14="http://schemas.microsoft.com/office/powerpoint/2010/main" val="177353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6732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6" name="Picture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a:xfrm>
            <a:off x="461175" y="5357826"/>
            <a:ext cx="8226225" cy="768028"/>
          </a:xfrm>
        </p:spPr>
        <p:txBody>
          <a:bodyP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fld id="{A5A642CC-6017-495A-89DE-9B00D2755A4B}" type="datetimeFigureOut">
              <a:rPr lang="id-ID"/>
              <a:pPr/>
              <a:t>09/12/2013</a:t>
            </a:fld>
            <a:endParaRPr lang="id-ID"/>
          </a:p>
        </p:txBody>
      </p:sp>
      <p:sp>
        <p:nvSpPr>
          <p:cNvPr id="8" name="Footer Placeholder 5"/>
          <p:cNvSpPr>
            <a:spLocks noGrp="1"/>
          </p:cNvSpPr>
          <p:nvPr>
            <p:ph type="ftr" sz="quarter" idx="11"/>
          </p:nvPr>
        </p:nvSpPr>
        <p:spPr/>
        <p:txBody>
          <a:bodyPr/>
          <a:lstStyle>
            <a:lvl1pPr>
              <a:defRPr/>
            </a:lvl1pPr>
          </a:lstStyle>
          <a:p>
            <a:endParaRPr lang="id-ID"/>
          </a:p>
        </p:txBody>
      </p:sp>
      <p:sp>
        <p:nvSpPr>
          <p:cNvPr id="9" name="Slide Number Placeholder 6"/>
          <p:cNvSpPr>
            <a:spLocks noGrp="1"/>
          </p:cNvSpPr>
          <p:nvPr>
            <p:ph type="sldNum" sz="quarter" idx="12"/>
          </p:nvPr>
        </p:nvSpPr>
        <p:spPr/>
        <p:txBody>
          <a:bodyPr/>
          <a:lstStyle>
            <a:lvl1pPr>
              <a:defRPr/>
            </a:lvl1pPr>
          </a:lstStyle>
          <a:p>
            <a:fld id="{657524F7-7A31-4443-8B80-DD0CCA8F2068}" type="slidenum">
              <a:rPr lang="id-ID"/>
              <a:pPr/>
              <a:t>‹#›</a:t>
            </a:fld>
            <a:endParaRPr lang="id-ID"/>
          </a:p>
        </p:txBody>
      </p:sp>
    </p:spTree>
    <p:extLst>
      <p:ext uri="{BB962C8B-B14F-4D97-AF65-F5344CB8AC3E}">
        <p14:creationId xmlns:p14="http://schemas.microsoft.com/office/powerpoint/2010/main" val="14612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669600" cy="6858000"/>
          </a:xfrm>
          <a:prstGeom prst="rect">
            <a:avLst/>
          </a:prstGeom>
          <a:blipFill>
            <a:blip r:embed="rId2" cstate="print">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lvl1pPr>
              <a:defRPr>
                <a:solidFill>
                  <a:schemeClr val="tx1"/>
                </a:solidFill>
                <a:latin typeface="Goudy Old Style" pitchFamily="18" charset="0"/>
              </a:defRPr>
            </a:lvl1pPr>
            <a:lvl2pPr marL="742950" indent="-285750">
              <a:defRPr>
                <a:solidFill>
                  <a:schemeClr val="tx1"/>
                </a:solidFill>
                <a:latin typeface="Goudy Old Style" pitchFamily="18" charset="0"/>
              </a:defRPr>
            </a:lvl2pPr>
            <a:lvl3pPr marL="1143000" indent="-228600">
              <a:defRPr>
                <a:solidFill>
                  <a:schemeClr val="tx1"/>
                </a:solidFill>
                <a:latin typeface="Goudy Old Style" pitchFamily="18" charset="0"/>
              </a:defRPr>
            </a:lvl3pPr>
            <a:lvl4pPr marL="1600200" indent="-228600">
              <a:defRPr>
                <a:solidFill>
                  <a:schemeClr val="tx1"/>
                </a:solidFill>
                <a:latin typeface="Goudy Old Style" pitchFamily="18" charset="0"/>
              </a:defRPr>
            </a:lvl4pPr>
            <a:lvl5pPr marL="2057400" indent="-228600">
              <a:defRPr>
                <a:solidFill>
                  <a:schemeClr val="tx1"/>
                </a:solidFill>
                <a:latin typeface="Goudy Old Style" pitchFamily="18" charset="0"/>
              </a:defRPr>
            </a:lvl5pPr>
            <a:lvl6pPr marL="2514600" indent="-228600" fontAlgn="base">
              <a:spcBef>
                <a:spcPct val="0"/>
              </a:spcBef>
              <a:spcAft>
                <a:spcPct val="0"/>
              </a:spcAft>
              <a:defRPr>
                <a:solidFill>
                  <a:schemeClr val="tx1"/>
                </a:solidFill>
                <a:latin typeface="Goudy Old Style" pitchFamily="18" charset="0"/>
              </a:defRPr>
            </a:lvl6pPr>
            <a:lvl7pPr marL="2971800" indent="-228600" fontAlgn="base">
              <a:spcBef>
                <a:spcPct val="0"/>
              </a:spcBef>
              <a:spcAft>
                <a:spcPct val="0"/>
              </a:spcAft>
              <a:defRPr>
                <a:solidFill>
                  <a:schemeClr val="tx1"/>
                </a:solidFill>
                <a:latin typeface="Goudy Old Style" pitchFamily="18" charset="0"/>
              </a:defRPr>
            </a:lvl7pPr>
            <a:lvl8pPr marL="3429000" indent="-228600" fontAlgn="base">
              <a:spcBef>
                <a:spcPct val="0"/>
              </a:spcBef>
              <a:spcAft>
                <a:spcPct val="0"/>
              </a:spcAft>
              <a:defRPr>
                <a:solidFill>
                  <a:schemeClr val="tx1"/>
                </a:solidFill>
                <a:latin typeface="Goudy Old Style" pitchFamily="18" charset="0"/>
              </a:defRPr>
            </a:lvl8pPr>
            <a:lvl9pPr marL="3886200" indent="-228600" fontAlgn="base">
              <a:spcBef>
                <a:spcPct val="0"/>
              </a:spcBef>
              <a:spcAft>
                <a:spcPct val="0"/>
              </a:spcAft>
              <a:defRPr>
                <a:solidFill>
                  <a:schemeClr val="tx1"/>
                </a:solidFill>
                <a:latin typeface="Goudy Old Style" pitchFamily="18" charset="0"/>
              </a:defRPr>
            </a:lvl9pPr>
          </a:lstStyle>
          <a:p>
            <a:pPr algn="ctr"/>
            <a:endParaRPr lang="zh-CN" altLang="en-US">
              <a:solidFill>
                <a:srgbClr val="FFFFFF"/>
              </a:solidFill>
            </a:endParaRPr>
          </a:p>
        </p:txBody>
      </p:sp>
      <p:pic>
        <p:nvPicPr>
          <p:cNvPr id="6" name="Picture 5"/>
          <p:cNvPicPr>
            <a:picLocks noChangeAspect="1"/>
          </p:cNvPicPr>
          <p:nvPr/>
        </p:nvPicPr>
        <p:blipFill>
          <a:blip r:embed="rId3" cstate="print">
            <a:duotone>
              <a:schemeClr val="bg2"/>
              <a:srgbClr val="FFF1C1"/>
            </a:duotone>
          </a:blip>
          <a:stretch>
            <a:fillRect/>
          </a:stretch>
        </p:blipFill>
        <p:spPr>
          <a:xfrm>
            <a:off x="8135907" y="0"/>
            <a:ext cx="1008093" cy="1428736"/>
          </a:xfrm>
          <a:prstGeom prst="rect">
            <a:avLst/>
          </a:prstGeom>
          <a:noFill/>
          <a:ln>
            <a:noFill/>
          </a:ln>
        </p:spPr>
      </p:pic>
      <p:sp>
        <p:nvSpPr>
          <p:cNvPr id="2" name="Title 1"/>
          <p:cNvSpPr>
            <a:spLocks noGrp="1"/>
          </p:cNvSpPr>
          <p:nvPr>
            <p:ph type="title"/>
          </p:nvPr>
        </p:nvSpPr>
        <p:spPr>
          <a:xfrm>
            <a:off x="695298" y="214290"/>
            <a:ext cx="7448602" cy="781052"/>
          </a:xfrm>
        </p:spPr>
        <p:txBody>
          <a:bodyP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lang="en-US" smtClean="0"/>
              <a:t>Click to edit Master title style</a:t>
            </a:r>
            <a:endParaRPr lang="en-US"/>
          </a:p>
        </p:txBody>
      </p:sp>
      <p:sp>
        <p:nvSpPr>
          <p:cNvPr id="3" name="Picture Placeholder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4953000" y="6243633"/>
            <a:ext cx="3180375" cy="614367"/>
          </a:xfrm>
        </p:spPr>
        <p:txBody>
          <a:bodyPr/>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609600" y="6492875"/>
            <a:ext cx="1676400" cy="365125"/>
          </a:xfrm>
        </p:spPr>
        <p:txBody>
          <a:bodyPr/>
          <a:lstStyle>
            <a:lvl1pPr>
              <a:defRPr/>
            </a:lvl1pPr>
          </a:lstStyle>
          <a:p>
            <a:fld id="{125CE7BB-44F2-4657-A3A0-F93C93F9E0FA}" type="datetimeFigureOut">
              <a:rPr lang="id-ID"/>
              <a:pPr/>
              <a:t>09/12/2013</a:t>
            </a:fld>
            <a:endParaRPr lang="id-ID"/>
          </a:p>
        </p:txBody>
      </p:sp>
      <p:sp>
        <p:nvSpPr>
          <p:cNvPr id="8" name="Footer Placeholder 5"/>
          <p:cNvSpPr>
            <a:spLocks noGrp="1"/>
          </p:cNvSpPr>
          <p:nvPr>
            <p:ph type="ftr" sz="quarter" idx="11"/>
          </p:nvPr>
        </p:nvSpPr>
        <p:spPr>
          <a:xfrm>
            <a:off x="2286000" y="6492875"/>
            <a:ext cx="2643188" cy="365125"/>
          </a:xfrm>
        </p:spPr>
        <p:txBody>
          <a:bodyPr/>
          <a:lstStyle>
            <a:lvl1pPr>
              <a:defRPr/>
            </a:lvl1pPr>
          </a:lstStyle>
          <a:p>
            <a:endParaRPr lang="id-ID"/>
          </a:p>
        </p:txBody>
      </p:sp>
      <p:sp>
        <p:nvSpPr>
          <p:cNvPr id="9" name="Slide Number Placeholder 6"/>
          <p:cNvSpPr>
            <a:spLocks noGrp="1"/>
          </p:cNvSpPr>
          <p:nvPr>
            <p:ph type="sldNum" sz="quarter" idx="12"/>
          </p:nvPr>
        </p:nvSpPr>
        <p:spPr>
          <a:xfrm>
            <a:off x="682625" y="5346700"/>
            <a:ext cx="871538" cy="871538"/>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lvl1pPr>
              <a:defRPr>
                <a:solidFill>
                  <a:schemeClr val="tx1"/>
                </a:solidFill>
              </a:defRPr>
            </a:lvl1pPr>
          </a:lstStyle>
          <a:p>
            <a:fld id="{ABD376CA-6ABB-4B97-A3E0-681EDD9E8111}" type="slidenum">
              <a:rPr lang="id-ID"/>
              <a:pPr/>
              <a:t>‹#›</a:t>
            </a:fld>
            <a:endParaRPr lang="id-ID"/>
          </a:p>
        </p:txBody>
      </p:sp>
    </p:spTree>
    <p:extLst>
      <p:ext uri="{BB962C8B-B14F-4D97-AF65-F5344CB8AC3E}">
        <p14:creationId xmlns:p14="http://schemas.microsoft.com/office/powerpoint/2010/main" val="225385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775575" cy="1143000"/>
          </a:xfrm>
          <a:prstGeom prst="rect">
            <a:avLst/>
          </a:prstGeom>
        </p:spPr>
        <p:txBody>
          <a:bodyPr vert="horz" rtlCol="0" anchor="ctr">
            <a:normAutofit/>
            <a:scene3d>
              <a:camera prst="orthographicFront"/>
              <a:lightRig rig="soft" dir="t"/>
            </a:scene3d>
            <a:sp3d prstMaterial="matte">
              <a:bevelT w="12700" h="12700"/>
            </a:sp3d>
          </a:bodyPr>
          <a:lstStyle/>
          <a:p>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274320" tIns="45720" rIns="91440" bIns="45720" numCol="1" anchor="ctr" anchorCtr="0" compatLnSpc="1">
            <a:prstTxWarp prst="textNoShape">
              <a:avLst/>
            </a:prstTxWarp>
          </a:bodyPr>
          <a:lstStyle>
            <a:lvl1pPr>
              <a:defRPr sz="1200">
                <a:latin typeface="Goudy Old Style" pitchFamily="18" charset="0"/>
              </a:defRPr>
            </a:lvl1pPr>
          </a:lstStyle>
          <a:p>
            <a:fld id="{A35BFAAD-E4F5-4DB6-B818-89DB3092DBE2}" type="datetimeFigureOut">
              <a:rPr lang="id-ID"/>
              <a:pPr/>
              <a:t>09/12/2013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latin typeface="Goudy Old Style" pitchFamily="18" charset="0"/>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45720" tIns="45720" rIns="45720" bIns="45720" numCol="1" anchor="ctr" anchorCtr="0" compatLnSpc="1">
            <a:prstTxWarp prst="textNoShape">
              <a:avLst/>
            </a:prstTxWarp>
          </a:bodyPr>
          <a:lstStyle>
            <a:lvl1pPr algn="r">
              <a:defRPr sz="1200">
                <a:latin typeface="Goudy Old Style" pitchFamily="18" charset="0"/>
              </a:defRPr>
            </a:lvl1pPr>
          </a:lstStyle>
          <a:p>
            <a:fld id="{49667D41-5C58-43AA-AAEB-B1D0E058D889}" type="slidenum">
              <a:rPr lang="id-ID"/>
              <a:pPr/>
              <a:t>‹#›</a:t>
            </a:fld>
            <a:endParaRPr lang="id-ID"/>
          </a:p>
        </p:txBody>
      </p:sp>
    </p:spTree>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rtl="0" fontAlgn="base">
        <a:spcBef>
          <a:spcPct val="0"/>
        </a:spcBef>
        <a:spcAft>
          <a:spcPct val="0"/>
        </a:spcAft>
        <a:defRPr lang="zh-CN" altLang="en-US" sz="4400" kern="1200" spc="50" dirty="0">
          <a:ln w="12700">
            <a:noFill/>
            <a:prstDash val="solid"/>
          </a:ln>
          <a:solidFill>
            <a:srgbClr val="4BC5B9"/>
          </a:solidFill>
          <a:effectLst>
            <a:outerShdw blurRad="38100" dist="20320" dir="2700000" algn="tl" rotWithShape="0">
              <a:srgbClr val="000000">
                <a:alpha val="70000"/>
              </a:srgbClr>
            </a:outerShdw>
          </a:effectLst>
          <a:latin typeface="+mj-lt"/>
          <a:ea typeface="+mj-ea"/>
          <a:cs typeface="+mj-cs"/>
        </a:defRPr>
      </a:lvl1pPr>
      <a:lvl2pPr algn="l" rtl="0" fontAlgn="base">
        <a:spcBef>
          <a:spcPct val="0"/>
        </a:spcBef>
        <a:spcAft>
          <a:spcPct val="0"/>
        </a:spcAft>
        <a:defRPr sz="4400">
          <a:solidFill>
            <a:srgbClr val="4BC5B9"/>
          </a:solidFill>
          <a:latin typeface="Footlight MT Light" pitchFamily="18" charset="0"/>
        </a:defRPr>
      </a:lvl2pPr>
      <a:lvl3pPr algn="l" rtl="0" fontAlgn="base">
        <a:spcBef>
          <a:spcPct val="0"/>
        </a:spcBef>
        <a:spcAft>
          <a:spcPct val="0"/>
        </a:spcAft>
        <a:defRPr sz="4400">
          <a:solidFill>
            <a:srgbClr val="4BC5B9"/>
          </a:solidFill>
          <a:latin typeface="Footlight MT Light" pitchFamily="18" charset="0"/>
        </a:defRPr>
      </a:lvl3pPr>
      <a:lvl4pPr algn="l" rtl="0" fontAlgn="base">
        <a:spcBef>
          <a:spcPct val="0"/>
        </a:spcBef>
        <a:spcAft>
          <a:spcPct val="0"/>
        </a:spcAft>
        <a:defRPr sz="4400">
          <a:solidFill>
            <a:srgbClr val="4BC5B9"/>
          </a:solidFill>
          <a:latin typeface="Footlight MT Light" pitchFamily="18" charset="0"/>
        </a:defRPr>
      </a:lvl4pPr>
      <a:lvl5pPr algn="l" rtl="0" fontAlgn="base">
        <a:spcBef>
          <a:spcPct val="0"/>
        </a:spcBef>
        <a:spcAft>
          <a:spcPct val="0"/>
        </a:spcAft>
        <a:defRPr sz="4400">
          <a:solidFill>
            <a:srgbClr val="4BC5B9"/>
          </a:solidFill>
          <a:latin typeface="Footlight MT Light" pitchFamily="18"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fontAlgn="base">
        <a:spcBef>
          <a:spcPct val="20000"/>
        </a:spcBef>
        <a:spcAft>
          <a:spcPct val="0"/>
        </a:spcAft>
        <a:buClr>
          <a:schemeClr val="tx2"/>
        </a:buClr>
        <a:buSzPct val="60000"/>
        <a:buFont typeface="Wingdings 2" pitchFamily="18"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60000"/>
        <a:buFont typeface="Wingdings 2" pitchFamily="18"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60000"/>
        <a:buFont typeface="Wingdings 2" pitchFamily="18"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id-ID" dirty="0" smtClean="0">
                <a:solidFill>
                  <a:srgbClr val="39D9F9"/>
                </a:solidFill>
              </a:rPr>
              <a:t/>
            </a:r>
            <a:br>
              <a:rPr lang="id-ID" dirty="0" smtClean="0">
                <a:solidFill>
                  <a:srgbClr val="39D9F9"/>
                </a:solidFill>
              </a:rPr>
            </a:br>
            <a:r>
              <a:rPr lang="en-US" dirty="0" smtClean="0">
                <a:solidFill>
                  <a:srgbClr val="66FF33"/>
                </a:solidFill>
                <a:effectLst>
                  <a:outerShdw blurRad="38100" dist="38100" dir="2700000" algn="tl">
                    <a:srgbClr val="000000"/>
                  </a:outerShdw>
                </a:effectLst>
              </a:rPr>
              <a:t>Web Engineering</a:t>
            </a:r>
            <a:r>
              <a:rPr lang="id-ID" dirty="0" smtClean="0">
                <a:solidFill>
                  <a:srgbClr val="39D9F9"/>
                </a:solidFill>
              </a:rPr>
              <a:t/>
            </a:r>
            <a:br>
              <a:rPr lang="id-ID" dirty="0" smtClean="0">
                <a:solidFill>
                  <a:srgbClr val="39D9F9"/>
                </a:solidFill>
              </a:rPr>
            </a:br>
            <a:endParaRPr lang="id-ID" dirty="0">
              <a:solidFill>
                <a:schemeClr val="accent4"/>
              </a:solidFill>
            </a:endParaRPr>
          </a:p>
        </p:txBody>
      </p:sp>
      <p:sp>
        <p:nvSpPr>
          <p:cNvPr id="13315" name="Subtitle 2"/>
          <p:cNvSpPr>
            <a:spLocks noGrp="1"/>
          </p:cNvSpPr>
          <p:nvPr>
            <p:ph type="subTitle" idx="1"/>
          </p:nvPr>
        </p:nvSpPr>
        <p:spPr>
          <a:xfrm>
            <a:off x="1522413" y="2759075"/>
            <a:ext cx="6099175" cy="1741488"/>
          </a:xfrm>
        </p:spPr>
        <p:txBody>
          <a:bodyPr/>
          <a:lstStyle/>
          <a:p>
            <a:r>
              <a:rPr lang="id-ID" dirty="0" smtClean="0"/>
              <a:t>Citra N, MT</a:t>
            </a:r>
          </a:p>
          <a:p>
            <a:r>
              <a:rPr lang="id-ID" dirty="0" smtClean="0"/>
              <a:t>SI </a:t>
            </a:r>
            <a:r>
              <a:rPr lang="id-ID" dirty="0" smtClean="0"/>
              <a:t>- UNIKOM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600">
                <a:solidFill>
                  <a:srgbClr val="66FF33"/>
                </a:solidFill>
              </a:rPr>
              <a:t>WebE Task Set</a:t>
            </a:r>
          </a:p>
        </p:txBody>
      </p:sp>
      <p:sp>
        <p:nvSpPr>
          <p:cNvPr id="22531" name="Rectangle 3"/>
          <p:cNvSpPr>
            <a:spLocks noGrp="1" noChangeArrowheads="1"/>
          </p:cNvSpPr>
          <p:nvPr>
            <p:ph idx="1"/>
          </p:nvPr>
        </p:nvSpPr>
        <p:spPr>
          <a:xfrm>
            <a:off x="490538" y="1447800"/>
            <a:ext cx="8229600" cy="4533900"/>
          </a:xfrm>
        </p:spPr>
        <p:txBody>
          <a:bodyPr/>
          <a:lstStyle/>
          <a:p>
            <a:pPr algn="just">
              <a:lnSpc>
                <a:spcPct val="80000"/>
              </a:lnSpc>
            </a:pPr>
            <a:r>
              <a:rPr lang="en-US" sz="2800" smtClean="0">
                <a:solidFill>
                  <a:srgbClr val="39D9F9"/>
                </a:solidFill>
              </a:rPr>
              <a:t>WebE Modeling</a:t>
            </a:r>
            <a:r>
              <a:rPr lang="en-US" sz="2800" smtClean="0"/>
              <a:t> </a:t>
            </a:r>
          </a:p>
          <a:p>
            <a:pPr lvl="1" algn="just">
              <a:lnSpc>
                <a:spcPct val="80000"/>
              </a:lnSpc>
            </a:pPr>
            <a:r>
              <a:rPr lang="en-US" sz="2400" smtClean="0"/>
              <a:t>Refine content classes </a:t>
            </a:r>
          </a:p>
          <a:p>
            <a:pPr lvl="1" algn="just">
              <a:lnSpc>
                <a:spcPct val="80000"/>
              </a:lnSpc>
            </a:pPr>
            <a:r>
              <a:rPr lang="en-US" sz="2400" smtClean="0"/>
              <a:t>Identify content relationships </a:t>
            </a:r>
          </a:p>
          <a:p>
            <a:pPr lvl="1" algn="just">
              <a:lnSpc>
                <a:spcPct val="80000"/>
              </a:lnSpc>
            </a:pPr>
            <a:r>
              <a:rPr lang="en-US" sz="2400" smtClean="0"/>
              <a:t>Refine user tasks </a:t>
            </a:r>
          </a:p>
          <a:p>
            <a:pPr lvl="1" algn="just">
              <a:lnSpc>
                <a:spcPct val="80000"/>
              </a:lnSpc>
            </a:pPr>
            <a:r>
              <a:rPr lang="en-US" sz="2400" smtClean="0"/>
              <a:t>Identify computational functions </a:t>
            </a:r>
          </a:p>
          <a:p>
            <a:pPr lvl="1" algn="just">
              <a:lnSpc>
                <a:spcPct val="80000"/>
              </a:lnSpc>
            </a:pPr>
            <a:r>
              <a:rPr lang="en-US" sz="2400" smtClean="0"/>
              <a:t>Identify database requirements </a:t>
            </a:r>
          </a:p>
          <a:p>
            <a:pPr lvl="1" algn="just">
              <a:lnSpc>
                <a:spcPct val="80000"/>
              </a:lnSpc>
            </a:pPr>
            <a:r>
              <a:rPr lang="en-US" sz="2400" smtClean="0"/>
              <a:t>Refine interface requirements </a:t>
            </a:r>
          </a:p>
          <a:p>
            <a:pPr lvl="1" algn="just">
              <a:lnSpc>
                <a:spcPct val="80000"/>
              </a:lnSpc>
            </a:pPr>
            <a:r>
              <a:rPr lang="en-US" sz="2400" smtClean="0"/>
              <a:t>Design the WebApp architecture </a:t>
            </a:r>
          </a:p>
          <a:p>
            <a:pPr lvl="1" algn="just">
              <a:lnSpc>
                <a:spcPct val="80000"/>
              </a:lnSpc>
            </a:pPr>
            <a:r>
              <a:rPr lang="en-US" sz="2400" smtClean="0"/>
              <a:t>Design the interface </a:t>
            </a:r>
          </a:p>
          <a:p>
            <a:pPr lvl="1" algn="just">
              <a:lnSpc>
                <a:spcPct val="80000"/>
              </a:lnSpc>
            </a:pPr>
            <a:r>
              <a:rPr lang="en-US" sz="2400" smtClean="0"/>
              <a:t>Design the navigational scheme </a:t>
            </a:r>
          </a:p>
          <a:p>
            <a:pPr lvl="1" algn="just">
              <a:lnSpc>
                <a:spcPct val="80000"/>
              </a:lnSpc>
            </a:pPr>
            <a:r>
              <a:rPr lang="en-US" sz="2400" smtClean="0"/>
              <a:t>Design appropriate security and privacy mechanisms </a:t>
            </a:r>
          </a:p>
          <a:p>
            <a:pPr lvl="1" algn="just">
              <a:lnSpc>
                <a:spcPct val="80000"/>
              </a:lnSpc>
            </a:pPr>
            <a:r>
              <a:rPr lang="en-US" sz="2400" smtClean="0"/>
              <a:t>Review the design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a:xfrm>
            <a:off x="420702" y="228600"/>
            <a:ext cx="8229306" cy="685800"/>
          </a:xfrm>
        </p:spPr>
        <p:txBody>
          <a:bodyPr/>
          <a:lstStyle/>
          <a:p>
            <a:pPr fontAlgn="auto">
              <a:spcAft>
                <a:spcPts val="0"/>
              </a:spcAft>
              <a:defRPr/>
            </a:pPr>
            <a:r>
              <a:rPr lang="en-US" sz="3600">
                <a:solidFill>
                  <a:srgbClr val="66FF33"/>
                </a:solidFill>
              </a:rPr>
              <a:t>WebE Task Set</a:t>
            </a:r>
          </a:p>
        </p:txBody>
      </p:sp>
      <p:sp>
        <p:nvSpPr>
          <p:cNvPr id="23555" name="Rectangle 3"/>
          <p:cNvSpPr>
            <a:spLocks noGrp="1" noChangeArrowheads="1"/>
          </p:cNvSpPr>
          <p:nvPr>
            <p:ph idx="1"/>
          </p:nvPr>
        </p:nvSpPr>
        <p:spPr>
          <a:xfrm>
            <a:off x="561975" y="1143000"/>
            <a:ext cx="8228013" cy="4762500"/>
          </a:xfrm>
        </p:spPr>
        <p:txBody>
          <a:bodyPr/>
          <a:lstStyle/>
          <a:p>
            <a:pPr algn="just">
              <a:lnSpc>
                <a:spcPct val="80000"/>
              </a:lnSpc>
            </a:pPr>
            <a:r>
              <a:rPr lang="en-US" sz="2000" dirty="0" err="1" smtClean="0">
                <a:solidFill>
                  <a:srgbClr val="39D9F9"/>
                </a:solidFill>
              </a:rPr>
              <a:t>WebE</a:t>
            </a:r>
            <a:r>
              <a:rPr lang="en-US" sz="2000" dirty="0" smtClean="0">
                <a:solidFill>
                  <a:srgbClr val="39D9F9"/>
                </a:solidFill>
              </a:rPr>
              <a:t> Construction</a:t>
            </a:r>
            <a:r>
              <a:rPr lang="en-US" sz="2000" dirty="0" smtClean="0"/>
              <a:t> </a:t>
            </a:r>
          </a:p>
          <a:p>
            <a:pPr lvl="1" algn="just">
              <a:lnSpc>
                <a:spcPct val="80000"/>
              </a:lnSpc>
            </a:pPr>
            <a:r>
              <a:rPr lang="en-US" sz="1800" dirty="0" smtClean="0"/>
              <a:t>Build or acquire the content and integrate it into </a:t>
            </a:r>
            <a:r>
              <a:rPr lang="en-US" sz="1800" dirty="0" err="1" smtClean="0"/>
              <a:t>WebAPP</a:t>
            </a:r>
            <a:r>
              <a:rPr lang="en-US" sz="1800" dirty="0" smtClean="0"/>
              <a:t> architecture </a:t>
            </a:r>
          </a:p>
          <a:p>
            <a:pPr lvl="1" algn="just">
              <a:lnSpc>
                <a:spcPct val="80000"/>
              </a:lnSpc>
            </a:pPr>
            <a:r>
              <a:rPr lang="en-US" sz="1800" dirty="0" smtClean="0"/>
              <a:t>Establish navigational capabilities </a:t>
            </a:r>
          </a:p>
          <a:p>
            <a:pPr lvl="1" algn="just">
              <a:lnSpc>
                <a:spcPct val="80000"/>
              </a:lnSpc>
            </a:pPr>
            <a:r>
              <a:rPr lang="en-US" sz="1800" dirty="0" smtClean="0"/>
              <a:t>Implement computational functions </a:t>
            </a:r>
          </a:p>
          <a:p>
            <a:pPr lvl="1" algn="just">
              <a:lnSpc>
                <a:spcPct val="80000"/>
              </a:lnSpc>
            </a:pPr>
            <a:r>
              <a:rPr lang="en-US" sz="1800" dirty="0" smtClean="0"/>
              <a:t>Address configuration issues </a:t>
            </a:r>
          </a:p>
          <a:p>
            <a:pPr lvl="1" algn="just">
              <a:lnSpc>
                <a:spcPct val="80000"/>
              </a:lnSpc>
            </a:pPr>
            <a:r>
              <a:rPr lang="en-US" sz="1800" dirty="0" smtClean="0"/>
              <a:t>Test all </a:t>
            </a:r>
            <a:r>
              <a:rPr lang="en-US" sz="1800" dirty="0" err="1" smtClean="0"/>
              <a:t>WebApp</a:t>
            </a:r>
            <a:r>
              <a:rPr lang="en-US" sz="1800" dirty="0" smtClean="0"/>
              <a:t> components </a:t>
            </a:r>
          </a:p>
          <a:p>
            <a:pPr lvl="1" algn="just">
              <a:lnSpc>
                <a:spcPct val="80000"/>
              </a:lnSpc>
            </a:pPr>
            <a:r>
              <a:rPr lang="en-US" sz="1800" dirty="0" smtClean="0"/>
              <a:t>Address configuration issues </a:t>
            </a:r>
          </a:p>
          <a:p>
            <a:pPr lvl="1" algn="just">
              <a:lnSpc>
                <a:spcPct val="80000"/>
              </a:lnSpc>
            </a:pPr>
            <a:r>
              <a:rPr lang="en-US" sz="1800" dirty="0" smtClean="0"/>
              <a:t>Test all </a:t>
            </a:r>
            <a:r>
              <a:rPr lang="en-US" sz="1800" dirty="0" err="1" smtClean="0"/>
              <a:t>WebApp</a:t>
            </a:r>
            <a:r>
              <a:rPr lang="en-US" sz="1800" dirty="0" smtClean="0"/>
              <a:t> components (content and function) </a:t>
            </a:r>
          </a:p>
          <a:p>
            <a:pPr lvl="1" algn="just">
              <a:lnSpc>
                <a:spcPct val="80000"/>
              </a:lnSpc>
            </a:pPr>
            <a:r>
              <a:rPr lang="en-US" sz="1800" dirty="0" smtClean="0"/>
              <a:t>Test navigation </a:t>
            </a:r>
          </a:p>
          <a:p>
            <a:pPr lvl="1" algn="just">
              <a:lnSpc>
                <a:spcPct val="80000"/>
              </a:lnSpc>
            </a:pPr>
            <a:r>
              <a:rPr lang="en-US" sz="1800" dirty="0" smtClean="0"/>
              <a:t>Test usability </a:t>
            </a:r>
          </a:p>
          <a:p>
            <a:pPr lvl="1" algn="just">
              <a:lnSpc>
                <a:spcPct val="80000"/>
              </a:lnSpc>
            </a:pPr>
            <a:r>
              <a:rPr lang="en-US" sz="1800" dirty="0" smtClean="0"/>
              <a:t>Test security and performance </a:t>
            </a:r>
          </a:p>
          <a:p>
            <a:pPr lvl="1" algn="just">
              <a:lnSpc>
                <a:spcPct val="80000"/>
              </a:lnSpc>
            </a:pPr>
            <a:r>
              <a:rPr lang="en-US" sz="1800" dirty="0" smtClean="0"/>
              <a:t>Test increment for different configurations</a:t>
            </a:r>
          </a:p>
          <a:p>
            <a:pPr algn="just">
              <a:lnSpc>
                <a:spcPct val="80000"/>
              </a:lnSpc>
            </a:pPr>
            <a:r>
              <a:rPr lang="en-US" sz="2000" dirty="0" err="1" smtClean="0">
                <a:solidFill>
                  <a:srgbClr val="39D9F9"/>
                </a:solidFill>
              </a:rPr>
              <a:t>WebE</a:t>
            </a:r>
            <a:r>
              <a:rPr lang="en-US" sz="2000" dirty="0" smtClean="0">
                <a:solidFill>
                  <a:srgbClr val="39D9F9"/>
                </a:solidFill>
              </a:rPr>
              <a:t> Delivery and evaluation</a:t>
            </a:r>
            <a:r>
              <a:rPr lang="en-US" sz="2000" dirty="0" smtClean="0"/>
              <a:t> </a:t>
            </a:r>
          </a:p>
          <a:p>
            <a:pPr lvl="1" algn="just">
              <a:lnSpc>
                <a:spcPct val="80000"/>
              </a:lnSpc>
            </a:pPr>
            <a:r>
              <a:rPr lang="en-US" sz="1800" dirty="0" smtClean="0"/>
              <a:t>Deliver </a:t>
            </a:r>
            <a:r>
              <a:rPr lang="en-US" sz="1800" dirty="0" err="1" smtClean="0"/>
              <a:t>WebApp</a:t>
            </a:r>
            <a:r>
              <a:rPr lang="en-US" sz="1800" dirty="0" smtClean="0"/>
              <a:t> increment to representative end-users </a:t>
            </a:r>
          </a:p>
          <a:p>
            <a:pPr lvl="1" algn="just">
              <a:lnSpc>
                <a:spcPct val="80000"/>
              </a:lnSpc>
            </a:pPr>
            <a:r>
              <a:rPr lang="en-US" sz="1800" dirty="0" smtClean="0"/>
              <a:t>Evaluate end-user interaction </a:t>
            </a:r>
          </a:p>
          <a:p>
            <a:pPr lvl="1" algn="just">
              <a:lnSpc>
                <a:spcPct val="80000"/>
              </a:lnSpc>
            </a:pPr>
            <a:r>
              <a:rPr lang="en-US" sz="1800" dirty="0" smtClean="0"/>
              <a:t>Assess lessons-learned and consider all end-user feedback </a:t>
            </a:r>
          </a:p>
          <a:p>
            <a:pPr lvl="1" algn="just">
              <a:lnSpc>
                <a:spcPct val="80000"/>
              </a:lnSpc>
            </a:pPr>
            <a:r>
              <a:rPr lang="en-US" sz="1800" dirty="0" smtClean="0"/>
              <a:t>Make modifications to </a:t>
            </a:r>
            <a:r>
              <a:rPr lang="en-US" sz="1800" dirty="0" err="1" smtClean="0"/>
              <a:t>WebApp</a:t>
            </a:r>
            <a:r>
              <a:rPr lang="en-US" sz="1800" dirty="0" smtClean="0"/>
              <a:t> increment as required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600">
                <a:solidFill>
                  <a:srgbClr val="66FF33"/>
                </a:solidFill>
              </a:rPr>
              <a:t>Web Engineering Best Practices</a:t>
            </a:r>
          </a:p>
        </p:txBody>
      </p:sp>
      <p:sp>
        <p:nvSpPr>
          <p:cNvPr id="24579" name="Rectangle 3"/>
          <p:cNvSpPr>
            <a:spLocks noGrp="1" noChangeArrowheads="1"/>
          </p:cNvSpPr>
          <p:nvPr>
            <p:ph idx="1"/>
          </p:nvPr>
        </p:nvSpPr>
        <p:spPr>
          <a:xfrm>
            <a:off x="490538" y="1447800"/>
            <a:ext cx="8229600" cy="4533900"/>
          </a:xfrm>
        </p:spPr>
        <p:txBody>
          <a:bodyPr/>
          <a:lstStyle/>
          <a:p>
            <a:pPr algn="just">
              <a:lnSpc>
                <a:spcPct val="90000"/>
              </a:lnSpc>
            </a:pPr>
            <a:r>
              <a:rPr lang="en-US" sz="2400" dirty="0" smtClean="0">
                <a:solidFill>
                  <a:srgbClr val="FFFF66"/>
                </a:solidFill>
              </a:rPr>
              <a:t>Take time to understand</a:t>
            </a:r>
            <a:r>
              <a:rPr lang="en-US" sz="2400" dirty="0" smtClean="0"/>
              <a:t> the business needs and product objectives, even if </a:t>
            </a:r>
            <a:r>
              <a:rPr lang="en-US" sz="2400" dirty="0" err="1" smtClean="0"/>
              <a:t>WebApp</a:t>
            </a:r>
            <a:r>
              <a:rPr lang="en-US" sz="2400" dirty="0" smtClean="0"/>
              <a:t> details are vague. </a:t>
            </a:r>
          </a:p>
          <a:p>
            <a:pPr algn="just">
              <a:lnSpc>
                <a:spcPct val="90000"/>
              </a:lnSpc>
            </a:pPr>
            <a:r>
              <a:rPr lang="en-US" sz="2400" dirty="0" smtClean="0"/>
              <a:t>Describe how users will interact with the </a:t>
            </a:r>
            <a:r>
              <a:rPr lang="en-US" sz="2400" dirty="0" err="1" smtClean="0"/>
              <a:t>WebApp</a:t>
            </a:r>
            <a:r>
              <a:rPr lang="en-US" sz="2400" dirty="0" smtClean="0"/>
              <a:t> using a </a:t>
            </a:r>
            <a:r>
              <a:rPr lang="en-US" sz="2400" dirty="0" smtClean="0">
                <a:solidFill>
                  <a:srgbClr val="FFFF66"/>
                </a:solidFill>
              </a:rPr>
              <a:t>scenario-based approach</a:t>
            </a:r>
            <a:r>
              <a:rPr lang="en-US" sz="2400" dirty="0" smtClean="0"/>
              <a:t>. </a:t>
            </a:r>
          </a:p>
          <a:p>
            <a:pPr algn="just">
              <a:lnSpc>
                <a:spcPct val="90000"/>
              </a:lnSpc>
            </a:pPr>
            <a:r>
              <a:rPr lang="en-US" sz="2400" dirty="0" smtClean="0"/>
              <a:t>Develop a brief </a:t>
            </a:r>
            <a:r>
              <a:rPr lang="en-US" sz="2400" dirty="0" smtClean="0">
                <a:solidFill>
                  <a:srgbClr val="FFFF66"/>
                </a:solidFill>
              </a:rPr>
              <a:t>project plan</a:t>
            </a:r>
            <a:r>
              <a:rPr lang="en-US" sz="2400" dirty="0" smtClean="0"/>
              <a:t>. </a:t>
            </a:r>
          </a:p>
          <a:p>
            <a:pPr algn="just">
              <a:lnSpc>
                <a:spcPct val="90000"/>
              </a:lnSpc>
            </a:pPr>
            <a:r>
              <a:rPr lang="en-US" sz="2400" dirty="0" smtClean="0"/>
              <a:t>Spend time </a:t>
            </a:r>
            <a:r>
              <a:rPr lang="en-US" sz="2400" dirty="0" smtClean="0">
                <a:solidFill>
                  <a:srgbClr val="FFFF66"/>
                </a:solidFill>
              </a:rPr>
              <a:t>modeling</a:t>
            </a:r>
            <a:r>
              <a:rPr lang="en-US" sz="2400" dirty="0" smtClean="0"/>
              <a:t> what you are going to build. </a:t>
            </a:r>
          </a:p>
          <a:p>
            <a:pPr algn="just">
              <a:lnSpc>
                <a:spcPct val="90000"/>
              </a:lnSpc>
            </a:pPr>
            <a:r>
              <a:rPr lang="en-US" sz="2400" dirty="0" smtClean="0">
                <a:solidFill>
                  <a:srgbClr val="FFFF66"/>
                </a:solidFill>
              </a:rPr>
              <a:t>Review models</a:t>
            </a:r>
            <a:r>
              <a:rPr lang="en-US" sz="2400" dirty="0" smtClean="0"/>
              <a:t> for consistency and quality. </a:t>
            </a:r>
          </a:p>
          <a:p>
            <a:pPr algn="just">
              <a:lnSpc>
                <a:spcPct val="90000"/>
              </a:lnSpc>
            </a:pPr>
            <a:r>
              <a:rPr lang="en-US" sz="2400" dirty="0" smtClean="0">
                <a:solidFill>
                  <a:srgbClr val="FFFF66"/>
                </a:solidFill>
              </a:rPr>
              <a:t>Use tools and technology</a:t>
            </a:r>
            <a:r>
              <a:rPr lang="en-US" sz="2400" dirty="0" smtClean="0"/>
              <a:t> that enable you to construct the system with as many </a:t>
            </a:r>
            <a:r>
              <a:rPr lang="en-US" sz="2400" dirty="0" smtClean="0">
                <a:solidFill>
                  <a:srgbClr val="FFFF66"/>
                </a:solidFill>
              </a:rPr>
              <a:t>reusable components</a:t>
            </a:r>
            <a:r>
              <a:rPr lang="en-US" sz="2400" dirty="0" smtClean="0"/>
              <a:t> as possible. </a:t>
            </a:r>
          </a:p>
          <a:p>
            <a:pPr>
              <a:lnSpc>
                <a:spcPct val="90000"/>
              </a:lnSpc>
            </a:pPr>
            <a:r>
              <a:rPr lang="en-US" sz="2400" dirty="0" smtClean="0"/>
              <a:t>Don't rely on users to debug the </a:t>
            </a:r>
            <a:r>
              <a:rPr lang="en-US" sz="2400" dirty="0" err="1" smtClean="0"/>
              <a:t>WebApp</a:t>
            </a:r>
            <a:r>
              <a:rPr lang="en-US" sz="2400" dirty="0" smtClean="0"/>
              <a:t>, </a:t>
            </a:r>
            <a:r>
              <a:rPr lang="en-US" sz="2400" dirty="0" smtClean="0">
                <a:solidFill>
                  <a:srgbClr val="FFFF66"/>
                </a:solidFill>
              </a:rPr>
              <a:t>design comprehensive tests</a:t>
            </a:r>
            <a:r>
              <a:rPr lang="en-US" sz="2400" dirty="0" smtClean="0"/>
              <a:t> and execute them before releasing the system.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descr="mis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31825" y="990600"/>
            <a:ext cx="7504113" cy="42418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WebE Formulation Activities</a:t>
            </a:r>
          </a:p>
        </p:txBody>
      </p:sp>
      <p:sp>
        <p:nvSpPr>
          <p:cNvPr id="26627" name="Rectangle 3"/>
          <p:cNvSpPr>
            <a:spLocks noGrp="1" noChangeArrowheads="1"/>
          </p:cNvSpPr>
          <p:nvPr>
            <p:ph idx="1"/>
          </p:nvPr>
        </p:nvSpPr>
        <p:spPr/>
        <p:txBody>
          <a:bodyPr/>
          <a:lstStyle/>
          <a:p>
            <a:pPr algn="just"/>
            <a:r>
              <a:rPr lang="en-US" sz="2800" dirty="0" smtClean="0"/>
              <a:t>Identify </a:t>
            </a:r>
            <a:r>
              <a:rPr lang="en-US" sz="2800" dirty="0" smtClean="0">
                <a:solidFill>
                  <a:srgbClr val="39D9F9"/>
                </a:solidFill>
              </a:rPr>
              <a:t>business need</a:t>
            </a:r>
            <a:r>
              <a:rPr lang="en-US" sz="2800" dirty="0" smtClean="0"/>
              <a:t> for </a:t>
            </a:r>
            <a:r>
              <a:rPr lang="en-US" sz="2800" dirty="0" err="1" smtClean="0"/>
              <a:t>WebApp</a:t>
            </a:r>
            <a:r>
              <a:rPr lang="en-US" sz="2800" dirty="0" smtClean="0"/>
              <a:t> </a:t>
            </a:r>
          </a:p>
          <a:p>
            <a:pPr algn="just"/>
            <a:r>
              <a:rPr lang="en-US" sz="2800" dirty="0" smtClean="0"/>
              <a:t>Work with stakeholders to describe </a:t>
            </a:r>
            <a:r>
              <a:rPr lang="en-US" sz="2800" dirty="0" err="1" smtClean="0">
                <a:solidFill>
                  <a:srgbClr val="39D9F9"/>
                </a:solidFill>
              </a:rPr>
              <a:t>WebApp</a:t>
            </a:r>
            <a:r>
              <a:rPr lang="en-US" sz="2800" dirty="0" smtClean="0">
                <a:solidFill>
                  <a:srgbClr val="39D9F9"/>
                </a:solidFill>
              </a:rPr>
              <a:t> objectives </a:t>
            </a:r>
          </a:p>
          <a:p>
            <a:pPr algn="just"/>
            <a:r>
              <a:rPr lang="en-US" sz="2800" dirty="0" smtClean="0"/>
              <a:t>Develop </a:t>
            </a:r>
            <a:r>
              <a:rPr lang="en-US" sz="2800" dirty="0" smtClean="0">
                <a:solidFill>
                  <a:srgbClr val="39D9F9"/>
                </a:solidFill>
              </a:rPr>
              <a:t>user profile(s)</a:t>
            </a:r>
            <a:r>
              <a:rPr lang="en-US" sz="2800" dirty="0" smtClean="0"/>
              <a:t> </a:t>
            </a:r>
          </a:p>
          <a:p>
            <a:pPr algn="just"/>
            <a:r>
              <a:rPr lang="en-US" sz="2800" dirty="0" smtClean="0"/>
              <a:t>Define </a:t>
            </a:r>
            <a:r>
              <a:rPr lang="en-US" sz="2800" dirty="0" smtClean="0">
                <a:solidFill>
                  <a:srgbClr val="39D9F9"/>
                </a:solidFill>
              </a:rPr>
              <a:t>major features and functions</a:t>
            </a:r>
            <a:r>
              <a:rPr lang="en-US" sz="2800" dirty="0" smtClean="0"/>
              <a:t> </a:t>
            </a:r>
          </a:p>
          <a:p>
            <a:pPr algn="just"/>
            <a:r>
              <a:rPr lang="en-US" sz="2800" dirty="0" smtClean="0"/>
              <a:t>Develop an integrated </a:t>
            </a:r>
            <a:r>
              <a:rPr lang="en-US" sz="2800" dirty="0" smtClean="0">
                <a:solidFill>
                  <a:srgbClr val="39D9F9"/>
                </a:solidFill>
              </a:rPr>
              <a:t>statement of scope</a:t>
            </a:r>
            <a:r>
              <a:rPr lang="en-US" sz="2800" dirty="0" smtClean="0"/>
              <a:t> </a:t>
            </a:r>
          </a:p>
          <a:p>
            <a:pPr algn="just"/>
            <a:r>
              <a:rPr lang="en-US" sz="2800" dirty="0" smtClean="0"/>
              <a:t>Establish </a:t>
            </a:r>
            <a:r>
              <a:rPr lang="en-US" sz="2800" dirty="0" smtClean="0">
                <a:solidFill>
                  <a:srgbClr val="39D9F9"/>
                </a:solidFill>
              </a:rPr>
              <a:t>requirements gathering activity</a:t>
            </a:r>
            <a:r>
              <a:rPr lang="en-US" sz="2800" dirty="0" smtClean="0"/>
              <a:t> that leads to development of analysis model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Formulation Questions</a:t>
            </a:r>
          </a:p>
        </p:txBody>
      </p:sp>
      <p:sp>
        <p:nvSpPr>
          <p:cNvPr id="27651" name="Rectangle 3"/>
          <p:cNvSpPr>
            <a:spLocks noGrp="1" noChangeArrowheads="1"/>
          </p:cNvSpPr>
          <p:nvPr>
            <p:ph idx="1"/>
          </p:nvPr>
        </p:nvSpPr>
        <p:spPr>
          <a:xfrm>
            <a:off x="984250" y="1447800"/>
            <a:ext cx="7421563" cy="4533900"/>
          </a:xfrm>
        </p:spPr>
        <p:txBody>
          <a:bodyPr/>
          <a:lstStyle/>
          <a:p>
            <a:pPr algn="just">
              <a:lnSpc>
                <a:spcPct val="90000"/>
              </a:lnSpc>
            </a:pPr>
            <a:r>
              <a:rPr lang="en-US" sz="2800" smtClean="0">
                <a:solidFill>
                  <a:srgbClr val="FFFF66"/>
                </a:solidFill>
              </a:rPr>
              <a:t>What is the</a:t>
            </a:r>
            <a:r>
              <a:rPr lang="en-US" sz="2800" smtClean="0"/>
              <a:t> </a:t>
            </a:r>
            <a:r>
              <a:rPr lang="en-US" sz="2800" smtClean="0">
                <a:solidFill>
                  <a:srgbClr val="FFFF66"/>
                </a:solidFill>
              </a:rPr>
              <a:t>main motivation</a:t>
            </a:r>
            <a:r>
              <a:rPr lang="en-US" sz="2800" smtClean="0"/>
              <a:t> (business Need) for the WebApp? </a:t>
            </a:r>
          </a:p>
          <a:p>
            <a:pPr algn="just">
              <a:lnSpc>
                <a:spcPct val="90000"/>
              </a:lnSpc>
            </a:pPr>
            <a:r>
              <a:rPr lang="en-US" sz="2800" smtClean="0">
                <a:solidFill>
                  <a:srgbClr val="FFFF66"/>
                </a:solidFill>
              </a:rPr>
              <a:t>What are the</a:t>
            </a:r>
            <a:r>
              <a:rPr lang="en-US" sz="2800" smtClean="0"/>
              <a:t> </a:t>
            </a:r>
            <a:r>
              <a:rPr lang="en-US" sz="2800" smtClean="0">
                <a:solidFill>
                  <a:srgbClr val="FFFF66"/>
                </a:solidFill>
              </a:rPr>
              <a:t>objectives</a:t>
            </a:r>
            <a:r>
              <a:rPr lang="en-US" sz="2800" smtClean="0"/>
              <a:t> that the WebApp must fulfill? </a:t>
            </a:r>
          </a:p>
          <a:p>
            <a:pPr algn="just">
              <a:lnSpc>
                <a:spcPct val="90000"/>
              </a:lnSpc>
            </a:pPr>
            <a:r>
              <a:rPr lang="en-US" sz="2800" smtClean="0">
                <a:solidFill>
                  <a:srgbClr val="FFFF66"/>
                </a:solidFill>
              </a:rPr>
              <a:t>Who will use</a:t>
            </a:r>
            <a:r>
              <a:rPr lang="en-US" sz="2800" smtClean="0"/>
              <a:t> the WebApp? </a:t>
            </a:r>
          </a:p>
          <a:p>
            <a:pPr algn="just">
              <a:lnSpc>
                <a:spcPct val="90000"/>
              </a:lnSpc>
            </a:pPr>
            <a:r>
              <a:rPr lang="en-US" sz="2800" smtClean="0">
                <a:solidFill>
                  <a:srgbClr val="FFFF66"/>
                </a:solidFill>
              </a:rPr>
              <a:t>What are the WebApp's informational goals</a:t>
            </a:r>
            <a:r>
              <a:rPr lang="en-US" sz="2800" smtClean="0"/>
              <a:t> (user's intention for using the content)? </a:t>
            </a:r>
          </a:p>
          <a:p>
            <a:pPr algn="just">
              <a:lnSpc>
                <a:spcPct val="90000"/>
              </a:lnSpc>
            </a:pPr>
            <a:r>
              <a:rPr lang="en-US" sz="2800" smtClean="0">
                <a:solidFill>
                  <a:srgbClr val="FFFF66"/>
                </a:solidFill>
              </a:rPr>
              <a:t>What are the applicative goals</a:t>
            </a:r>
            <a:r>
              <a:rPr lang="en-US" sz="2800" smtClean="0"/>
              <a:t> (ability to perform tasks within the WebApp) for the WebApp?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Requirements Gathering</a:t>
            </a:r>
          </a:p>
        </p:txBody>
      </p:sp>
      <p:sp>
        <p:nvSpPr>
          <p:cNvPr id="28675" name="Rectangle 3"/>
          <p:cNvSpPr>
            <a:spLocks noGrp="1" noChangeArrowheads="1"/>
          </p:cNvSpPr>
          <p:nvPr>
            <p:ph idx="1"/>
          </p:nvPr>
        </p:nvSpPr>
        <p:spPr>
          <a:xfrm>
            <a:off x="842963" y="1447800"/>
            <a:ext cx="7527925" cy="4533900"/>
          </a:xfrm>
        </p:spPr>
        <p:txBody>
          <a:bodyPr/>
          <a:lstStyle/>
          <a:p>
            <a:pPr algn="just">
              <a:lnSpc>
                <a:spcPct val="90000"/>
              </a:lnSpc>
            </a:pPr>
            <a:r>
              <a:rPr lang="en-US" sz="2400" smtClean="0">
                <a:solidFill>
                  <a:srgbClr val="FFFF66"/>
                </a:solidFill>
              </a:rPr>
              <a:t>Goals</a:t>
            </a:r>
          </a:p>
          <a:p>
            <a:pPr lvl="1" algn="just">
              <a:lnSpc>
                <a:spcPct val="90000"/>
              </a:lnSpc>
            </a:pPr>
            <a:r>
              <a:rPr lang="en-US" sz="2000" smtClean="0"/>
              <a:t>Identify content requirements </a:t>
            </a:r>
          </a:p>
          <a:p>
            <a:pPr lvl="1" algn="just">
              <a:lnSpc>
                <a:spcPct val="90000"/>
              </a:lnSpc>
            </a:pPr>
            <a:r>
              <a:rPr lang="en-US" sz="2000" smtClean="0"/>
              <a:t>Identify functional requirements </a:t>
            </a:r>
          </a:p>
          <a:p>
            <a:pPr lvl="1" algn="just">
              <a:lnSpc>
                <a:spcPct val="90000"/>
              </a:lnSpc>
            </a:pPr>
            <a:r>
              <a:rPr lang="en-US" sz="2000" smtClean="0"/>
              <a:t>Define interaction scenarios for each user class</a:t>
            </a:r>
          </a:p>
          <a:p>
            <a:pPr algn="just">
              <a:lnSpc>
                <a:spcPct val="90000"/>
              </a:lnSpc>
            </a:pPr>
            <a:r>
              <a:rPr lang="en-US" sz="2400" smtClean="0">
                <a:solidFill>
                  <a:srgbClr val="FFFF66"/>
                </a:solidFill>
              </a:rPr>
              <a:t>Steps </a:t>
            </a:r>
          </a:p>
          <a:p>
            <a:pPr lvl="1" algn="just">
              <a:lnSpc>
                <a:spcPct val="90000"/>
              </a:lnSpc>
            </a:pPr>
            <a:r>
              <a:rPr lang="en-US" sz="2000" smtClean="0"/>
              <a:t>Ask stakeholders to define user categories and develop descriptions for each </a:t>
            </a:r>
          </a:p>
          <a:p>
            <a:pPr lvl="1" algn="just">
              <a:lnSpc>
                <a:spcPct val="90000"/>
              </a:lnSpc>
            </a:pPr>
            <a:r>
              <a:rPr lang="en-US" sz="2000" smtClean="0"/>
              <a:t>Communicate with stakeholders to define basic WebApp requirements </a:t>
            </a:r>
          </a:p>
          <a:p>
            <a:pPr lvl="1" algn="just">
              <a:lnSpc>
                <a:spcPct val="90000"/>
              </a:lnSpc>
            </a:pPr>
            <a:r>
              <a:rPr lang="en-US" sz="2000" smtClean="0"/>
              <a:t>Analyze information gathered and use information to follow-up with stakeholders </a:t>
            </a:r>
          </a:p>
          <a:p>
            <a:pPr lvl="1" algn="just">
              <a:lnSpc>
                <a:spcPct val="90000"/>
              </a:lnSpc>
            </a:pPr>
            <a:r>
              <a:rPr lang="en-US" sz="2000" smtClean="0"/>
              <a:t>Define use-cases that describe interaction scenarios for each user class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Defining User Categories</a:t>
            </a:r>
          </a:p>
        </p:txBody>
      </p:sp>
      <p:sp>
        <p:nvSpPr>
          <p:cNvPr id="29699" name="Rectangle 3"/>
          <p:cNvSpPr>
            <a:spLocks noGrp="1" noChangeArrowheads="1"/>
          </p:cNvSpPr>
          <p:nvPr>
            <p:ph idx="1"/>
          </p:nvPr>
        </p:nvSpPr>
        <p:spPr/>
        <p:txBody>
          <a:bodyPr/>
          <a:lstStyle/>
          <a:p>
            <a:pPr algn="just"/>
            <a:r>
              <a:rPr lang="en-US" sz="2800" dirty="0" smtClean="0">
                <a:solidFill>
                  <a:srgbClr val="39D9F9"/>
                </a:solidFill>
              </a:rPr>
              <a:t>What is the user's overall objective</a:t>
            </a:r>
            <a:r>
              <a:rPr lang="en-US" sz="2800" dirty="0" smtClean="0"/>
              <a:t> when using the </a:t>
            </a:r>
            <a:r>
              <a:rPr lang="en-US" sz="2800" dirty="0" err="1" smtClean="0"/>
              <a:t>WebApp</a:t>
            </a:r>
            <a:r>
              <a:rPr lang="en-US" sz="2800" dirty="0" smtClean="0"/>
              <a:t>? </a:t>
            </a:r>
          </a:p>
          <a:p>
            <a:pPr algn="just"/>
            <a:r>
              <a:rPr lang="en-US" sz="2800" dirty="0" smtClean="0">
                <a:solidFill>
                  <a:srgbClr val="39D9F9"/>
                </a:solidFill>
              </a:rPr>
              <a:t>What is the user's background</a:t>
            </a:r>
            <a:r>
              <a:rPr lang="en-US" sz="2800" dirty="0" smtClean="0"/>
              <a:t> and sophistication relative to the </a:t>
            </a:r>
            <a:r>
              <a:rPr lang="en-US" sz="2800" dirty="0" smtClean="0">
                <a:solidFill>
                  <a:srgbClr val="FFFF66"/>
                </a:solidFill>
              </a:rPr>
              <a:t>content and functionality</a:t>
            </a:r>
            <a:r>
              <a:rPr lang="en-US" sz="2800" dirty="0" smtClean="0"/>
              <a:t> of the </a:t>
            </a:r>
            <a:r>
              <a:rPr lang="en-US" sz="2800" dirty="0" err="1" smtClean="0"/>
              <a:t>WebApp</a:t>
            </a:r>
            <a:r>
              <a:rPr lang="en-US" sz="2800" dirty="0" smtClean="0"/>
              <a:t>? </a:t>
            </a:r>
          </a:p>
          <a:p>
            <a:pPr algn="just"/>
            <a:r>
              <a:rPr lang="en-US" sz="2800" dirty="0" smtClean="0">
                <a:solidFill>
                  <a:srgbClr val="39D9F9"/>
                </a:solidFill>
              </a:rPr>
              <a:t>What generic </a:t>
            </a:r>
            <a:r>
              <a:rPr lang="en-US" sz="2800" dirty="0" err="1" smtClean="0">
                <a:solidFill>
                  <a:srgbClr val="39D9F9"/>
                </a:solidFill>
              </a:rPr>
              <a:t>WebApp</a:t>
            </a:r>
            <a:r>
              <a:rPr lang="en-US" sz="2800" dirty="0" smtClean="0">
                <a:solidFill>
                  <a:srgbClr val="39D9F9"/>
                </a:solidFill>
              </a:rPr>
              <a:t> characteristics</a:t>
            </a:r>
            <a:r>
              <a:rPr lang="en-US" sz="2800" dirty="0" smtClean="0"/>
              <a:t> does the user like or dislike?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z="4000">
                <a:solidFill>
                  <a:srgbClr val="66FF33"/>
                </a:solidFill>
              </a:rPr>
              <a:t>Stakeholder Communication Options</a:t>
            </a:r>
          </a:p>
        </p:txBody>
      </p:sp>
      <p:sp>
        <p:nvSpPr>
          <p:cNvPr id="30723" name="Rectangle 3"/>
          <p:cNvSpPr>
            <a:spLocks noGrp="1" noChangeArrowheads="1"/>
          </p:cNvSpPr>
          <p:nvPr>
            <p:ph idx="1"/>
          </p:nvPr>
        </p:nvSpPr>
        <p:spPr>
          <a:xfrm>
            <a:off x="842963" y="1447800"/>
            <a:ext cx="7388225" cy="4533900"/>
          </a:xfrm>
        </p:spPr>
        <p:txBody>
          <a:bodyPr/>
          <a:lstStyle/>
          <a:p>
            <a:pPr algn="just">
              <a:lnSpc>
                <a:spcPct val="80000"/>
              </a:lnSpc>
            </a:pPr>
            <a:r>
              <a:rPr lang="en-US" sz="2400" dirty="0" smtClean="0">
                <a:solidFill>
                  <a:srgbClr val="FFFF66"/>
                </a:solidFill>
              </a:rPr>
              <a:t>Traditional focus groups</a:t>
            </a:r>
            <a:r>
              <a:rPr lang="en-US" sz="2400" dirty="0" smtClean="0"/>
              <a:t> </a:t>
            </a:r>
          </a:p>
          <a:p>
            <a:pPr lvl="1" algn="just">
              <a:lnSpc>
                <a:spcPct val="80000"/>
              </a:lnSpc>
            </a:pPr>
            <a:r>
              <a:rPr lang="en-US" sz="2000" dirty="0" smtClean="0"/>
              <a:t>trained moderator meets with group of representative end-users </a:t>
            </a:r>
          </a:p>
          <a:p>
            <a:pPr algn="just">
              <a:lnSpc>
                <a:spcPct val="80000"/>
              </a:lnSpc>
            </a:pPr>
            <a:r>
              <a:rPr lang="en-US" sz="2400" dirty="0" smtClean="0">
                <a:solidFill>
                  <a:srgbClr val="FFFF66"/>
                </a:solidFill>
              </a:rPr>
              <a:t>Electronic focus groups</a:t>
            </a:r>
            <a:r>
              <a:rPr lang="en-US" sz="2400" dirty="0" smtClean="0"/>
              <a:t> </a:t>
            </a:r>
          </a:p>
          <a:p>
            <a:pPr lvl="1" algn="just">
              <a:lnSpc>
                <a:spcPct val="80000"/>
              </a:lnSpc>
            </a:pPr>
            <a:r>
              <a:rPr lang="en-US" sz="2000" dirty="0" smtClean="0"/>
              <a:t>on-line version of traditional focus group </a:t>
            </a:r>
          </a:p>
          <a:p>
            <a:pPr algn="just">
              <a:lnSpc>
                <a:spcPct val="80000"/>
              </a:lnSpc>
            </a:pPr>
            <a:r>
              <a:rPr lang="en-US" sz="2400" dirty="0" smtClean="0">
                <a:solidFill>
                  <a:srgbClr val="FFFF66"/>
                </a:solidFill>
              </a:rPr>
              <a:t>Iterative surveys</a:t>
            </a:r>
            <a:r>
              <a:rPr lang="en-US" sz="2400" dirty="0" smtClean="0"/>
              <a:t> </a:t>
            </a:r>
          </a:p>
          <a:p>
            <a:pPr lvl="1" algn="just">
              <a:lnSpc>
                <a:spcPct val="80000"/>
              </a:lnSpc>
            </a:pPr>
            <a:r>
              <a:rPr lang="en-US" sz="2000" dirty="0" smtClean="0"/>
              <a:t>series of focused surveys sent to representative end-users (often web-based or e-mail) </a:t>
            </a:r>
          </a:p>
          <a:p>
            <a:pPr algn="just">
              <a:lnSpc>
                <a:spcPct val="80000"/>
              </a:lnSpc>
            </a:pPr>
            <a:r>
              <a:rPr lang="en-US" sz="2400" dirty="0" smtClean="0">
                <a:solidFill>
                  <a:srgbClr val="FFFF66"/>
                </a:solidFill>
              </a:rPr>
              <a:t>Exploratory surveys</a:t>
            </a:r>
            <a:r>
              <a:rPr lang="en-US" sz="2400" dirty="0" smtClean="0"/>
              <a:t> </a:t>
            </a:r>
          </a:p>
          <a:p>
            <a:pPr lvl="1" algn="just">
              <a:lnSpc>
                <a:spcPct val="80000"/>
              </a:lnSpc>
            </a:pPr>
            <a:r>
              <a:rPr lang="en-US" sz="2000" dirty="0" smtClean="0"/>
              <a:t>web-based survey tied to </a:t>
            </a:r>
            <a:r>
              <a:rPr lang="en-US" sz="2000" dirty="0" err="1" smtClean="0"/>
              <a:t>WebApps</a:t>
            </a:r>
            <a:r>
              <a:rPr lang="en-US" sz="2000" dirty="0" smtClean="0"/>
              <a:t> having user similar to the expected users of the proposed </a:t>
            </a:r>
            <a:r>
              <a:rPr lang="en-US" sz="2000" dirty="0" err="1" smtClean="0"/>
              <a:t>WebApp</a:t>
            </a:r>
            <a:r>
              <a:rPr lang="en-US" sz="2000" dirty="0" smtClean="0"/>
              <a:t> </a:t>
            </a:r>
          </a:p>
          <a:p>
            <a:pPr algn="just">
              <a:lnSpc>
                <a:spcPct val="80000"/>
              </a:lnSpc>
            </a:pPr>
            <a:r>
              <a:rPr lang="en-US" sz="2400" dirty="0" smtClean="0">
                <a:solidFill>
                  <a:srgbClr val="FFFF66"/>
                </a:solidFill>
              </a:rPr>
              <a:t>Scenario-building</a:t>
            </a:r>
            <a:r>
              <a:rPr lang="en-US" sz="2400" dirty="0" smtClean="0"/>
              <a:t> </a:t>
            </a:r>
          </a:p>
          <a:p>
            <a:pPr lvl="1" algn="just">
              <a:lnSpc>
                <a:spcPct val="80000"/>
              </a:lnSpc>
            </a:pPr>
            <a:r>
              <a:rPr lang="en-US" sz="2000" dirty="0" smtClean="0"/>
              <a:t>selected end-users asked to create informal use-cases that describe specific </a:t>
            </a:r>
            <a:r>
              <a:rPr lang="en-US" sz="2000" dirty="0" err="1" smtClean="0"/>
              <a:t>WebApp</a:t>
            </a:r>
            <a:r>
              <a:rPr lang="en-US" sz="2000" dirty="0" smtClean="0"/>
              <a:t> interactions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Developing Use-Cases</a:t>
            </a:r>
          </a:p>
        </p:txBody>
      </p:sp>
      <p:sp>
        <p:nvSpPr>
          <p:cNvPr id="31747" name="Rectangle 3"/>
          <p:cNvSpPr>
            <a:spLocks noGrp="1" noChangeArrowheads="1"/>
          </p:cNvSpPr>
          <p:nvPr>
            <p:ph idx="1"/>
          </p:nvPr>
        </p:nvSpPr>
        <p:spPr/>
        <p:txBody>
          <a:bodyPr/>
          <a:lstStyle/>
          <a:p>
            <a:pPr algn="just">
              <a:lnSpc>
                <a:spcPct val="90000"/>
              </a:lnSpc>
            </a:pPr>
            <a:r>
              <a:rPr lang="en-US" sz="2800" dirty="0" smtClean="0"/>
              <a:t>Use-cases provide detail necessary to create an effective analysis model </a:t>
            </a:r>
          </a:p>
          <a:p>
            <a:pPr algn="just">
              <a:lnSpc>
                <a:spcPct val="90000"/>
              </a:lnSpc>
            </a:pPr>
            <a:r>
              <a:rPr lang="en-US" sz="2800" dirty="0" smtClean="0"/>
              <a:t>Use-cases help the developer understand how users perceive their interaction with the </a:t>
            </a:r>
            <a:r>
              <a:rPr lang="en-US" sz="2800" dirty="0" err="1" smtClean="0"/>
              <a:t>WebApp</a:t>
            </a:r>
            <a:r>
              <a:rPr lang="en-US" sz="2800" dirty="0" smtClean="0"/>
              <a:t> </a:t>
            </a:r>
          </a:p>
          <a:p>
            <a:pPr algn="just">
              <a:lnSpc>
                <a:spcPct val="90000"/>
              </a:lnSpc>
            </a:pPr>
            <a:r>
              <a:rPr lang="en-US" sz="2800" dirty="0" smtClean="0"/>
              <a:t>Use-cases help to compartmentalize </a:t>
            </a:r>
            <a:r>
              <a:rPr lang="en-US" sz="2800" dirty="0" err="1" smtClean="0"/>
              <a:t>WebE</a:t>
            </a:r>
            <a:r>
              <a:rPr lang="en-US" sz="2800" dirty="0" smtClean="0"/>
              <a:t> work </a:t>
            </a:r>
          </a:p>
          <a:p>
            <a:pPr algn="just">
              <a:lnSpc>
                <a:spcPct val="90000"/>
              </a:lnSpc>
            </a:pPr>
            <a:r>
              <a:rPr lang="en-US" sz="2800" dirty="0" smtClean="0"/>
              <a:t>Use-cases provide important guidance to those testing the </a:t>
            </a:r>
            <a:r>
              <a:rPr lang="en-US" sz="2800" dirty="0" err="1" smtClean="0"/>
              <a:t>WebApp</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2"/>
          <p:cNvSpPr>
            <a:spLocks noGrp="1" noChangeArrowheads="1"/>
          </p:cNvSpPr>
          <p:nvPr>
            <p:ph type="title"/>
          </p:nvPr>
        </p:nvSpPr>
        <p:spPr>
          <a:xfrm>
            <a:off x="457348" y="274638"/>
            <a:ext cx="8229306" cy="792162"/>
          </a:xfrm>
        </p:spPr>
        <p:txBody>
          <a:bodyPr/>
          <a:lstStyle/>
          <a:p>
            <a:pPr fontAlgn="auto">
              <a:spcAft>
                <a:spcPts val="0"/>
              </a:spcAft>
              <a:defRPr/>
            </a:pPr>
            <a:r>
              <a:rPr lang="en-US">
                <a:solidFill>
                  <a:srgbClr val="66FF33"/>
                </a:solidFill>
              </a:rPr>
              <a:t>Overview</a:t>
            </a:r>
          </a:p>
        </p:txBody>
      </p:sp>
      <p:sp>
        <p:nvSpPr>
          <p:cNvPr id="14339" name="Rectangle 3"/>
          <p:cNvSpPr>
            <a:spLocks noGrp="1" noChangeArrowheads="1"/>
          </p:cNvSpPr>
          <p:nvPr>
            <p:ph idx="1"/>
          </p:nvPr>
        </p:nvSpPr>
        <p:spPr>
          <a:xfrm>
            <a:off x="490538" y="1295400"/>
            <a:ext cx="8229600" cy="4533900"/>
          </a:xfrm>
        </p:spPr>
        <p:txBody>
          <a:bodyPr/>
          <a:lstStyle/>
          <a:p>
            <a:pPr algn="just">
              <a:lnSpc>
                <a:spcPct val="80000"/>
              </a:lnSpc>
            </a:pPr>
            <a:r>
              <a:rPr lang="en-US" sz="2400" smtClean="0">
                <a:solidFill>
                  <a:srgbClr val="39D9F9"/>
                </a:solidFill>
              </a:rPr>
              <a:t>Web engineering (WebE)</a:t>
            </a:r>
            <a:r>
              <a:rPr lang="en-US" sz="2400" smtClean="0"/>
              <a:t> </a:t>
            </a:r>
          </a:p>
          <a:p>
            <a:pPr lvl="1" algn="just">
              <a:lnSpc>
                <a:spcPct val="80000"/>
              </a:lnSpc>
            </a:pPr>
            <a:r>
              <a:rPr lang="en-US" sz="2000" smtClean="0"/>
              <a:t>the process </a:t>
            </a:r>
            <a:r>
              <a:rPr lang="en-US" sz="2000" smtClean="0">
                <a:solidFill>
                  <a:srgbClr val="0070C0"/>
                </a:solidFill>
              </a:rPr>
              <a:t>used </a:t>
            </a:r>
            <a:r>
              <a:rPr lang="en-US" sz="2000" b="1" smtClean="0">
                <a:solidFill>
                  <a:srgbClr val="0070C0"/>
                </a:solidFill>
              </a:rPr>
              <a:t>to create high quality Web-based applications (WebApps). </a:t>
            </a:r>
          </a:p>
          <a:p>
            <a:pPr lvl="2" algn="just">
              <a:lnSpc>
                <a:spcPct val="80000"/>
              </a:lnSpc>
            </a:pPr>
            <a:r>
              <a:rPr lang="en-US" sz="1800" smtClean="0"/>
              <a:t>As WebApps become increasingly integrated in business strategies (e.g., e-commerce) the need to build reliable, usable, and adaptable systems grows in importance. </a:t>
            </a:r>
          </a:p>
          <a:p>
            <a:pPr algn="just">
              <a:lnSpc>
                <a:spcPct val="80000"/>
              </a:lnSpc>
            </a:pPr>
            <a:r>
              <a:rPr lang="en-US" sz="2400" smtClean="0">
                <a:solidFill>
                  <a:srgbClr val="39D9F9"/>
                </a:solidFill>
              </a:rPr>
              <a:t>Web engineering (WebE) formulation</a:t>
            </a:r>
            <a:r>
              <a:rPr lang="en-US" sz="2400" smtClean="0"/>
              <a:t> </a:t>
            </a:r>
          </a:p>
          <a:p>
            <a:pPr lvl="1" algn="just">
              <a:lnSpc>
                <a:spcPct val="80000"/>
              </a:lnSpc>
            </a:pPr>
            <a:r>
              <a:rPr lang="en-US" sz="2000" smtClean="0"/>
              <a:t>assesses the underlying need for the WebApp, the features and functions desired by users, and the scope of the development effort. </a:t>
            </a:r>
          </a:p>
          <a:p>
            <a:pPr algn="just">
              <a:lnSpc>
                <a:spcPct val="80000"/>
              </a:lnSpc>
            </a:pPr>
            <a:r>
              <a:rPr lang="en-US" sz="2400" smtClean="0">
                <a:solidFill>
                  <a:srgbClr val="39D9F9"/>
                </a:solidFill>
              </a:rPr>
              <a:t>Web Engineering planning activities</a:t>
            </a:r>
            <a:r>
              <a:rPr lang="en-US" sz="1800" smtClean="0"/>
              <a:t>. </a:t>
            </a:r>
          </a:p>
          <a:p>
            <a:pPr lvl="1" algn="just">
              <a:lnSpc>
                <a:spcPct val="80000"/>
              </a:lnSpc>
            </a:pPr>
            <a:r>
              <a:rPr lang="en-US" sz="2000" smtClean="0"/>
              <a:t>addresses the things that must be defined to establish a work plan </a:t>
            </a:r>
          </a:p>
          <a:p>
            <a:pPr lvl="2" algn="just">
              <a:lnSpc>
                <a:spcPct val="80000"/>
              </a:lnSpc>
            </a:pPr>
            <a:r>
              <a:rPr lang="en-US" sz="1800" smtClean="0"/>
              <a:t>consider risks, </a:t>
            </a:r>
          </a:p>
          <a:p>
            <a:pPr lvl="2" algn="just">
              <a:lnSpc>
                <a:spcPct val="80000"/>
              </a:lnSpc>
            </a:pPr>
            <a:r>
              <a:rPr lang="en-US" sz="1800" smtClean="0"/>
              <a:t>define a schedule, </a:t>
            </a:r>
          </a:p>
          <a:p>
            <a:pPr lvl="2" algn="just">
              <a:lnSpc>
                <a:spcPct val="80000"/>
              </a:lnSpc>
            </a:pPr>
            <a:r>
              <a:rPr lang="en-US" sz="1800" smtClean="0"/>
              <a:t>establish mechanisms to track the work as the project proceeds.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a:xfrm>
            <a:off x="457348" y="274638"/>
            <a:ext cx="8229306" cy="715962"/>
          </a:xfrm>
        </p:spPr>
        <p:txBody>
          <a:bodyPr/>
          <a:lstStyle/>
          <a:p>
            <a:pPr fontAlgn="auto">
              <a:spcAft>
                <a:spcPts val="0"/>
              </a:spcAft>
              <a:defRPr/>
            </a:pPr>
            <a:r>
              <a:rPr lang="en-US" sz="4000">
                <a:solidFill>
                  <a:srgbClr val="66FF33"/>
                </a:solidFill>
              </a:rPr>
              <a:t>WebE Analysis Types</a:t>
            </a:r>
          </a:p>
        </p:txBody>
      </p:sp>
      <p:sp>
        <p:nvSpPr>
          <p:cNvPr id="32771" name="Rectangle 3"/>
          <p:cNvSpPr>
            <a:spLocks noGrp="1" noChangeArrowheads="1"/>
          </p:cNvSpPr>
          <p:nvPr>
            <p:ph idx="1"/>
          </p:nvPr>
        </p:nvSpPr>
        <p:spPr>
          <a:xfrm>
            <a:off x="490538" y="1143000"/>
            <a:ext cx="8229600" cy="4533900"/>
          </a:xfrm>
        </p:spPr>
        <p:txBody>
          <a:bodyPr/>
          <a:lstStyle/>
          <a:p>
            <a:pPr algn="just">
              <a:lnSpc>
                <a:spcPct val="90000"/>
              </a:lnSpc>
            </a:pPr>
            <a:r>
              <a:rPr lang="en-US" sz="2800" smtClean="0">
                <a:solidFill>
                  <a:srgbClr val="39D9F9"/>
                </a:solidFill>
              </a:rPr>
              <a:t>Content analysis</a:t>
            </a:r>
            <a:r>
              <a:rPr lang="en-US" sz="2800" smtClean="0"/>
              <a:t> </a:t>
            </a:r>
          </a:p>
          <a:p>
            <a:pPr lvl="1" algn="just">
              <a:lnSpc>
                <a:spcPct val="90000"/>
              </a:lnSpc>
            </a:pPr>
            <a:r>
              <a:rPr lang="en-US" sz="2400" smtClean="0"/>
              <a:t>content provided by WebApp is identified (data modeling techniques may be helpful) </a:t>
            </a:r>
          </a:p>
          <a:p>
            <a:pPr algn="just">
              <a:lnSpc>
                <a:spcPct val="90000"/>
              </a:lnSpc>
            </a:pPr>
            <a:r>
              <a:rPr lang="en-US" sz="2800" smtClean="0">
                <a:solidFill>
                  <a:srgbClr val="39D9F9"/>
                </a:solidFill>
              </a:rPr>
              <a:t>Interaction analysis</a:t>
            </a:r>
            <a:r>
              <a:rPr lang="en-US" sz="2800" smtClean="0"/>
              <a:t> </a:t>
            </a:r>
          </a:p>
          <a:p>
            <a:pPr lvl="1" algn="just">
              <a:lnSpc>
                <a:spcPct val="90000"/>
              </a:lnSpc>
            </a:pPr>
            <a:r>
              <a:rPr lang="en-US" sz="2400" smtClean="0"/>
              <a:t>use-cases can be developed to describe user interaction with WebApp </a:t>
            </a:r>
          </a:p>
          <a:p>
            <a:pPr algn="just">
              <a:lnSpc>
                <a:spcPct val="90000"/>
              </a:lnSpc>
            </a:pPr>
            <a:r>
              <a:rPr lang="en-US" sz="2800" smtClean="0">
                <a:solidFill>
                  <a:srgbClr val="39D9F9"/>
                </a:solidFill>
              </a:rPr>
              <a:t>Functional analysis</a:t>
            </a:r>
            <a:r>
              <a:rPr lang="en-US" sz="2800" smtClean="0"/>
              <a:t> </a:t>
            </a:r>
          </a:p>
          <a:p>
            <a:pPr lvl="1" algn="just">
              <a:lnSpc>
                <a:spcPct val="90000"/>
              </a:lnSpc>
            </a:pPr>
            <a:r>
              <a:rPr lang="en-US" sz="2400" smtClean="0"/>
              <a:t>usage scenarios used to define operations and functions applied to the WebApp content </a:t>
            </a:r>
          </a:p>
          <a:p>
            <a:pPr algn="just">
              <a:lnSpc>
                <a:spcPct val="90000"/>
              </a:lnSpc>
            </a:pPr>
            <a:r>
              <a:rPr lang="en-US" sz="2800" smtClean="0">
                <a:solidFill>
                  <a:srgbClr val="39D9F9"/>
                </a:solidFill>
              </a:rPr>
              <a:t>Configuration analysis</a:t>
            </a:r>
            <a:r>
              <a:rPr lang="en-US" sz="2800" smtClean="0"/>
              <a:t> </a:t>
            </a:r>
          </a:p>
          <a:p>
            <a:pPr lvl="1" algn="just">
              <a:lnSpc>
                <a:spcPct val="90000"/>
              </a:lnSpc>
            </a:pPr>
            <a:r>
              <a:rPr lang="en-US" sz="2400" smtClean="0"/>
              <a:t>WebApp environmental infrastructure is described in detail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Planning WebE Projects</a:t>
            </a:r>
          </a:p>
        </p:txBody>
      </p:sp>
      <p:sp>
        <p:nvSpPr>
          <p:cNvPr id="33795" name="Rectangle 3"/>
          <p:cNvSpPr>
            <a:spLocks noGrp="1" noChangeArrowheads="1"/>
          </p:cNvSpPr>
          <p:nvPr>
            <p:ph idx="1"/>
          </p:nvPr>
        </p:nvSpPr>
        <p:spPr>
          <a:xfrm>
            <a:off x="1054100" y="1600200"/>
            <a:ext cx="7632700" cy="4533900"/>
          </a:xfrm>
        </p:spPr>
        <p:txBody>
          <a:bodyPr/>
          <a:lstStyle/>
          <a:p>
            <a:pPr algn="just"/>
            <a:r>
              <a:rPr lang="en-US" dirty="0" smtClean="0">
                <a:solidFill>
                  <a:srgbClr val="FFFF66"/>
                </a:solidFill>
              </a:rPr>
              <a:t>Estimate project cost </a:t>
            </a:r>
          </a:p>
          <a:p>
            <a:pPr algn="just"/>
            <a:r>
              <a:rPr lang="en-US" dirty="0" smtClean="0">
                <a:solidFill>
                  <a:srgbClr val="FFFF66"/>
                </a:solidFill>
              </a:rPr>
              <a:t>Evaluate risks </a:t>
            </a:r>
          </a:p>
          <a:p>
            <a:pPr algn="just"/>
            <a:r>
              <a:rPr lang="en-US" dirty="0" smtClean="0">
                <a:solidFill>
                  <a:srgbClr val="FFFF66"/>
                </a:solidFill>
              </a:rPr>
              <a:t>Define finely granulated schedule for first increment and coarser schedule for subsequent increments</a:t>
            </a:r>
          </a:p>
          <a:p>
            <a:pPr algn="just"/>
            <a:endParaRPr lang="en-US" dirty="0" smtClean="0">
              <a:solidFill>
                <a:srgbClr val="FFFF6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a:xfrm>
            <a:off x="457348" y="274638"/>
            <a:ext cx="8229306" cy="715962"/>
          </a:xfrm>
        </p:spPr>
        <p:txBody>
          <a:bodyPr/>
          <a:lstStyle/>
          <a:p>
            <a:pPr fontAlgn="auto">
              <a:spcAft>
                <a:spcPts val="0"/>
              </a:spcAft>
              <a:defRPr/>
            </a:pPr>
            <a:r>
              <a:rPr lang="en-US" sz="4000">
                <a:solidFill>
                  <a:srgbClr val="66FF33"/>
                </a:solidFill>
              </a:rPr>
              <a:t>WebE Team Members</a:t>
            </a:r>
          </a:p>
        </p:txBody>
      </p:sp>
      <p:sp>
        <p:nvSpPr>
          <p:cNvPr id="34819" name="Rectangle 3"/>
          <p:cNvSpPr>
            <a:spLocks noGrp="1" noChangeArrowheads="1"/>
          </p:cNvSpPr>
          <p:nvPr>
            <p:ph idx="1"/>
          </p:nvPr>
        </p:nvSpPr>
        <p:spPr>
          <a:xfrm>
            <a:off x="457200" y="1295400"/>
            <a:ext cx="8229600" cy="4838700"/>
          </a:xfrm>
        </p:spPr>
        <p:txBody>
          <a:bodyPr/>
          <a:lstStyle/>
          <a:p>
            <a:pPr algn="just">
              <a:lnSpc>
                <a:spcPct val="80000"/>
              </a:lnSpc>
            </a:pPr>
            <a:r>
              <a:rPr lang="en-US" sz="2400" smtClean="0">
                <a:solidFill>
                  <a:srgbClr val="39D9F9"/>
                </a:solidFill>
              </a:rPr>
              <a:t>Content developers and providers</a:t>
            </a:r>
            <a:r>
              <a:rPr lang="en-US" sz="2400" smtClean="0"/>
              <a:t> </a:t>
            </a:r>
          </a:p>
          <a:p>
            <a:pPr lvl="1" algn="just">
              <a:lnSpc>
                <a:spcPct val="80000"/>
              </a:lnSpc>
            </a:pPr>
            <a:r>
              <a:rPr lang="en-US" sz="2000" smtClean="0"/>
              <a:t>focus on generation and/or collection of WebApp content </a:t>
            </a:r>
          </a:p>
          <a:p>
            <a:pPr algn="just">
              <a:lnSpc>
                <a:spcPct val="80000"/>
              </a:lnSpc>
            </a:pPr>
            <a:r>
              <a:rPr lang="en-US" sz="2400" smtClean="0">
                <a:solidFill>
                  <a:srgbClr val="39D9F9"/>
                </a:solidFill>
              </a:rPr>
              <a:t>Web publisher</a:t>
            </a:r>
            <a:r>
              <a:rPr lang="en-US" sz="2400" smtClean="0"/>
              <a:t> </a:t>
            </a:r>
          </a:p>
          <a:p>
            <a:pPr lvl="1" algn="just">
              <a:lnSpc>
                <a:spcPct val="80000"/>
              </a:lnSpc>
            </a:pPr>
            <a:r>
              <a:rPr lang="en-US" sz="2000" smtClean="0"/>
              <a:t>liaison between technical staff who engineers WebApp and non-technical content developers and providers </a:t>
            </a:r>
          </a:p>
          <a:p>
            <a:pPr algn="just">
              <a:lnSpc>
                <a:spcPct val="80000"/>
              </a:lnSpc>
            </a:pPr>
            <a:r>
              <a:rPr lang="en-US" sz="2400" smtClean="0">
                <a:solidFill>
                  <a:srgbClr val="39D9F9"/>
                </a:solidFill>
              </a:rPr>
              <a:t>Web engineer</a:t>
            </a:r>
            <a:r>
              <a:rPr lang="en-US" sz="2400" smtClean="0"/>
              <a:t> </a:t>
            </a:r>
          </a:p>
          <a:p>
            <a:pPr lvl="1" algn="just">
              <a:lnSpc>
                <a:spcPct val="80000"/>
              </a:lnSpc>
            </a:pPr>
            <a:r>
              <a:rPr lang="en-US" sz="2000" smtClean="0"/>
              <a:t>involved with WebApp requirements elicitation, analysis modeling, architectural design, navigational design, interface design, implementation, and testing </a:t>
            </a:r>
          </a:p>
          <a:p>
            <a:pPr algn="just">
              <a:lnSpc>
                <a:spcPct val="80000"/>
              </a:lnSpc>
            </a:pPr>
            <a:r>
              <a:rPr lang="en-US" sz="2400" smtClean="0">
                <a:solidFill>
                  <a:srgbClr val="39D9F9"/>
                </a:solidFill>
              </a:rPr>
              <a:t>Business domain experts</a:t>
            </a:r>
            <a:r>
              <a:rPr lang="en-US" sz="2400" smtClean="0"/>
              <a:t> </a:t>
            </a:r>
          </a:p>
          <a:p>
            <a:pPr lvl="1" algn="just">
              <a:lnSpc>
                <a:spcPct val="80000"/>
              </a:lnSpc>
            </a:pPr>
            <a:r>
              <a:rPr lang="en-US" sz="2000" smtClean="0"/>
              <a:t>focus on the specific business problems to be address by the WebApp </a:t>
            </a:r>
          </a:p>
          <a:p>
            <a:pPr algn="just">
              <a:lnSpc>
                <a:spcPct val="80000"/>
              </a:lnSpc>
            </a:pPr>
            <a:r>
              <a:rPr lang="en-US" sz="2400" smtClean="0">
                <a:solidFill>
                  <a:srgbClr val="39D9F9"/>
                </a:solidFill>
              </a:rPr>
              <a:t>Support specialist</a:t>
            </a:r>
            <a:r>
              <a:rPr lang="en-US" sz="2400" smtClean="0"/>
              <a:t> </a:t>
            </a:r>
          </a:p>
          <a:p>
            <a:pPr lvl="1" algn="just">
              <a:lnSpc>
                <a:spcPct val="80000"/>
              </a:lnSpc>
            </a:pPr>
            <a:r>
              <a:rPr lang="en-US" sz="2000" smtClean="0"/>
              <a:t>responsible for continuing WebApp maintenance and support </a:t>
            </a:r>
          </a:p>
          <a:p>
            <a:pPr algn="just">
              <a:lnSpc>
                <a:spcPct val="80000"/>
              </a:lnSpc>
            </a:pPr>
            <a:r>
              <a:rPr lang="en-US" sz="2400" smtClean="0">
                <a:solidFill>
                  <a:srgbClr val="39D9F9"/>
                </a:solidFill>
              </a:rPr>
              <a:t>Administrator (Web master)</a:t>
            </a:r>
            <a:r>
              <a:rPr lang="en-US" sz="2400" smtClean="0"/>
              <a:t> </a:t>
            </a:r>
          </a:p>
          <a:p>
            <a:pPr lvl="1" algn="just">
              <a:lnSpc>
                <a:spcPct val="80000"/>
              </a:lnSpc>
            </a:pPr>
            <a:r>
              <a:rPr lang="en-US" sz="2000" smtClean="0"/>
              <a:t>responsible for daily operation of WebApp</a:t>
            </a:r>
          </a:p>
          <a:p>
            <a:pPr algn="just">
              <a:lnSpc>
                <a:spcPct val="80000"/>
              </a:lnSpc>
            </a:pPr>
            <a:endParaRPr lang="en-US" sz="2400" smtClean="0"/>
          </a:p>
        </p:txBody>
      </p:sp>
      <p:sp>
        <p:nvSpPr>
          <p:cNvPr id="34820" name="Rectangle 4"/>
          <p:cNvSpPr>
            <a:spLocks noChangeArrowheads="1"/>
          </p:cNvSpPr>
          <p:nvPr/>
        </p:nvSpPr>
        <p:spPr bwMode="auto">
          <a:xfrm>
            <a:off x="6189663" y="5715000"/>
            <a:ext cx="27003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400" b="1" i="1">
                <a:latin typeface="Times New Roman" pitchFamily="18" charset="0"/>
              </a:rPr>
              <a:t>* SEPA 6</a:t>
            </a:r>
            <a:r>
              <a:rPr lang="en-US" sz="1400" b="1" i="1" baseline="30000">
                <a:latin typeface="Times New Roman" pitchFamily="18" charset="0"/>
              </a:rPr>
              <a:t>th</a:t>
            </a:r>
            <a:r>
              <a:rPr lang="en-US" sz="1400" b="1" i="1">
                <a:latin typeface="Times New Roman" pitchFamily="18" charset="0"/>
              </a:rPr>
              <a:t> ed, Roger S. Pressman</a:t>
            </a:r>
            <a:endParaRPr lang="en-US">
              <a:latin typeface="Goudy Old Styl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600" smtClean="0">
                <a:solidFill>
                  <a:srgbClr val="00FF00"/>
                </a:solidFill>
              </a:rPr>
              <a:t>Conditions Favoring Analysis Modeling</a:t>
            </a:r>
          </a:p>
        </p:txBody>
      </p:sp>
      <p:sp>
        <p:nvSpPr>
          <p:cNvPr id="35843" name="Rectangle 3"/>
          <p:cNvSpPr>
            <a:spLocks noGrp="1" noChangeArrowheads="1"/>
          </p:cNvSpPr>
          <p:nvPr>
            <p:ph idx="1"/>
          </p:nvPr>
        </p:nvSpPr>
        <p:spPr/>
        <p:txBody>
          <a:bodyPr/>
          <a:lstStyle/>
          <a:p>
            <a:pPr algn="just"/>
            <a:r>
              <a:rPr lang="en-US" smtClean="0">
                <a:solidFill>
                  <a:srgbClr val="38DCE0"/>
                </a:solidFill>
              </a:rPr>
              <a:t>Large or complex WebApp to be built </a:t>
            </a:r>
          </a:p>
          <a:p>
            <a:pPr algn="just"/>
            <a:r>
              <a:rPr lang="en-US" smtClean="0">
                <a:solidFill>
                  <a:srgbClr val="38DCE0"/>
                </a:solidFill>
              </a:rPr>
              <a:t>Large number of stakeholders </a:t>
            </a:r>
          </a:p>
          <a:p>
            <a:pPr algn="just"/>
            <a:r>
              <a:rPr lang="en-US" smtClean="0">
                <a:solidFill>
                  <a:srgbClr val="38DCE0"/>
                </a:solidFill>
              </a:rPr>
              <a:t>Large number of Web engineers and other contributors </a:t>
            </a:r>
          </a:p>
          <a:p>
            <a:pPr algn="just"/>
            <a:r>
              <a:rPr lang="en-US" smtClean="0">
                <a:solidFill>
                  <a:srgbClr val="38DCE0"/>
                </a:solidFill>
              </a:rPr>
              <a:t>WebApp goals and objectives will affect business bottom line </a:t>
            </a:r>
          </a:p>
          <a:p>
            <a:pPr algn="just"/>
            <a:r>
              <a:rPr lang="en-US" smtClean="0">
                <a:solidFill>
                  <a:srgbClr val="38DCE0"/>
                </a:solidFill>
              </a:rPr>
              <a:t>WebApp success will have strong bearing on success of company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600" smtClean="0">
                <a:solidFill>
                  <a:srgbClr val="00FF00"/>
                </a:solidFill>
              </a:rPr>
              <a:t>WebApp Requirements Analysis Tasks</a:t>
            </a:r>
          </a:p>
        </p:txBody>
      </p:sp>
      <p:sp>
        <p:nvSpPr>
          <p:cNvPr id="36867" name="Rectangle 3"/>
          <p:cNvSpPr>
            <a:spLocks noGrp="1" noChangeArrowheads="1"/>
          </p:cNvSpPr>
          <p:nvPr>
            <p:ph idx="1"/>
          </p:nvPr>
        </p:nvSpPr>
        <p:spPr/>
        <p:txBody>
          <a:bodyPr/>
          <a:lstStyle/>
          <a:p>
            <a:pPr algn="just">
              <a:lnSpc>
                <a:spcPct val="90000"/>
              </a:lnSpc>
            </a:pPr>
            <a:r>
              <a:rPr lang="en-US" sz="2400" smtClean="0">
                <a:solidFill>
                  <a:srgbClr val="FFFF66"/>
                </a:solidFill>
              </a:rPr>
              <a:t>Formulation</a:t>
            </a:r>
            <a:r>
              <a:rPr lang="en-US" sz="2400" smtClean="0"/>
              <a:t> </a:t>
            </a:r>
          </a:p>
          <a:p>
            <a:pPr lvl="1" algn="just">
              <a:lnSpc>
                <a:spcPct val="90000"/>
              </a:lnSpc>
            </a:pPr>
            <a:r>
              <a:rPr lang="en-US" sz="2000" smtClean="0"/>
              <a:t>Identify goal and objectives for WebApp </a:t>
            </a:r>
          </a:p>
          <a:p>
            <a:pPr lvl="1" algn="just">
              <a:lnSpc>
                <a:spcPct val="90000"/>
              </a:lnSpc>
            </a:pPr>
            <a:r>
              <a:rPr lang="en-US" sz="2000" smtClean="0"/>
              <a:t>Define categories of users and create user hierarchy</a:t>
            </a:r>
          </a:p>
          <a:p>
            <a:pPr algn="just">
              <a:lnSpc>
                <a:spcPct val="90000"/>
              </a:lnSpc>
            </a:pPr>
            <a:r>
              <a:rPr lang="en-US" sz="2400" smtClean="0">
                <a:solidFill>
                  <a:srgbClr val="FFFF66"/>
                </a:solidFill>
              </a:rPr>
              <a:t>Requirements Gathering</a:t>
            </a:r>
            <a:r>
              <a:rPr lang="en-US" sz="2400" smtClean="0"/>
              <a:t> </a:t>
            </a:r>
          </a:p>
          <a:p>
            <a:pPr lvl="1" algn="just">
              <a:lnSpc>
                <a:spcPct val="90000"/>
              </a:lnSpc>
            </a:pPr>
            <a:r>
              <a:rPr lang="en-US" sz="2000" smtClean="0"/>
              <a:t>Communication between WebE team and stakeholders intensifies </a:t>
            </a:r>
          </a:p>
          <a:p>
            <a:pPr lvl="1" algn="just">
              <a:lnSpc>
                <a:spcPct val="90000"/>
              </a:lnSpc>
            </a:pPr>
            <a:r>
              <a:rPr lang="en-US" sz="2000" smtClean="0"/>
              <a:t>Content and functional requirements are listed </a:t>
            </a:r>
          </a:p>
          <a:p>
            <a:pPr lvl="1" algn="just">
              <a:lnSpc>
                <a:spcPct val="90000"/>
              </a:lnSpc>
            </a:pPr>
            <a:r>
              <a:rPr lang="en-US" sz="2000" smtClean="0"/>
              <a:t>Interaction scenarios (use-cases) are developed </a:t>
            </a:r>
          </a:p>
          <a:p>
            <a:pPr algn="just">
              <a:lnSpc>
                <a:spcPct val="90000"/>
              </a:lnSpc>
            </a:pPr>
            <a:r>
              <a:rPr lang="en-US" sz="2400" smtClean="0">
                <a:solidFill>
                  <a:srgbClr val="FFFF66"/>
                </a:solidFill>
              </a:rPr>
              <a:t>Analysis modeling</a:t>
            </a:r>
            <a:r>
              <a:rPr lang="en-US" sz="2400" smtClean="0"/>
              <a:t> </a:t>
            </a:r>
          </a:p>
          <a:p>
            <a:pPr lvl="1" algn="just">
              <a:lnSpc>
                <a:spcPct val="90000"/>
              </a:lnSpc>
            </a:pPr>
            <a:r>
              <a:rPr lang="en-US" sz="2000" smtClean="0"/>
              <a:t>Content model </a:t>
            </a:r>
          </a:p>
          <a:p>
            <a:pPr lvl="1" algn="just">
              <a:lnSpc>
                <a:spcPct val="90000"/>
              </a:lnSpc>
            </a:pPr>
            <a:r>
              <a:rPr lang="en-US" sz="2000" smtClean="0"/>
              <a:t>Interaction model </a:t>
            </a:r>
          </a:p>
          <a:p>
            <a:pPr lvl="1" algn="just">
              <a:lnSpc>
                <a:spcPct val="90000"/>
              </a:lnSpc>
            </a:pPr>
            <a:r>
              <a:rPr lang="en-US" sz="2000" smtClean="0"/>
              <a:t>Functional model </a:t>
            </a:r>
          </a:p>
          <a:p>
            <a:pPr lvl="1" algn="just">
              <a:lnSpc>
                <a:spcPct val="90000"/>
              </a:lnSpc>
            </a:pPr>
            <a:r>
              <a:rPr lang="en-US" sz="2000" smtClean="0"/>
              <a:t>Configuration model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z="4000" smtClean="0">
                <a:solidFill>
                  <a:srgbClr val="00FF00"/>
                </a:solidFill>
              </a:rPr>
              <a:t>Use-Case Package Evaluation Criteria</a:t>
            </a:r>
          </a:p>
        </p:txBody>
      </p:sp>
      <p:sp>
        <p:nvSpPr>
          <p:cNvPr id="37891" name="Rectangle 3"/>
          <p:cNvSpPr>
            <a:spLocks noGrp="1" noChangeArrowheads="1"/>
          </p:cNvSpPr>
          <p:nvPr>
            <p:ph idx="1"/>
          </p:nvPr>
        </p:nvSpPr>
        <p:spPr/>
        <p:txBody>
          <a:bodyPr/>
          <a:lstStyle/>
          <a:p>
            <a:pPr algn="just">
              <a:lnSpc>
                <a:spcPct val="90000"/>
              </a:lnSpc>
            </a:pPr>
            <a:r>
              <a:rPr lang="en-US" sz="2800" smtClean="0">
                <a:solidFill>
                  <a:srgbClr val="FFFF66"/>
                </a:solidFill>
              </a:rPr>
              <a:t>Comprehensible</a:t>
            </a:r>
            <a:r>
              <a:rPr lang="en-US" sz="2800" smtClean="0"/>
              <a:t> </a:t>
            </a:r>
          </a:p>
          <a:p>
            <a:pPr lvl="1" algn="just">
              <a:lnSpc>
                <a:spcPct val="90000"/>
              </a:lnSpc>
            </a:pPr>
            <a:r>
              <a:rPr lang="en-US" sz="2400" smtClean="0"/>
              <a:t>all stakeholders understand purpose of functional package </a:t>
            </a:r>
          </a:p>
          <a:p>
            <a:pPr algn="just">
              <a:lnSpc>
                <a:spcPct val="90000"/>
              </a:lnSpc>
            </a:pPr>
            <a:r>
              <a:rPr lang="en-US" sz="2800" smtClean="0">
                <a:solidFill>
                  <a:srgbClr val="FFFF66"/>
                </a:solidFill>
              </a:rPr>
              <a:t>Cohesive </a:t>
            </a:r>
          </a:p>
          <a:p>
            <a:pPr lvl="1" algn="just">
              <a:lnSpc>
                <a:spcPct val="90000"/>
              </a:lnSpc>
            </a:pPr>
            <a:r>
              <a:rPr lang="en-US" sz="2400" smtClean="0"/>
              <a:t>all packages addresses closely related functions </a:t>
            </a:r>
          </a:p>
          <a:p>
            <a:pPr algn="just">
              <a:lnSpc>
                <a:spcPct val="90000"/>
              </a:lnSpc>
            </a:pPr>
            <a:r>
              <a:rPr lang="en-US" sz="2800" smtClean="0">
                <a:solidFill>
                  <a:srgbClr val="FFFF66"/>
                </a:solidFill>
              </a:rPr>
              <a:t>Loosely coupled</a:t>
            </a:r>
            <a:r>
              <a:rPr lang="en-US" sz="2800" smtClean="0"/>
              <a:t> </a:t>
            </a:r>
          </a:p>
          <a:p>
            <a:pPr lvl="1" algn="just">
              <a:lnSpc>
                <a:spcPct val="90000"/>
              </a:lnSpc>
            </a:pPr>
            <a:r>
              <a:rPr lang="en-US" sz="2400" smtClean="0"/>
              <a:t>high function or class collaboration inside package, minimal collaboration outside package </a:t>
            </a:r>
          </a:p>
          <a:p>
            <a:pPr algn="just">
              <a:lnSpc>
                <a:spcPct val="90000"/>
              </a:lnSpc>
            </a:pPr>
            <a:r>
              <a:rPr lang="en-US" sz="2800" smtClean="0">
                <a:solidFill>
                  <a:srgbClr val="FFFF66"/>
                </a:solidFill>
              </a:rPr>
              <a:t>Hierarchically shallow</a:t>
            </a:r>
            <a:r>
              <a:rPr lang="en-US" sz="2800" smtClean="0"/>
              <a:t> </a:t>
            </a:r>
          </a:p>
          <a:p>
            <a:pPr lvl="1" algn="just">
              <a:lnSpc>
                <a:spcPct val="90000"/>
              </a:lnSpc>
            </a:pPr>
            <a:r>
              <a:rPr lang="en-US" sz="2400" smtClean="0"/>
              <a:t>number of levels within use-case hierarchy minimized to all for easy navigation and easy understanding by end-users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WebE Analysis Types</a:t>
            </a:r>
          </a:p>
        </p:txBody>
      </p:sp>
      <p:sp>
        <p:nvSpPr>
          <p:cNvPr id="38915" name="Rectangle 3"/>
          <p:cNvSpPr>
            <a:spLocks noGrp="1" noChangeArrowheads="1"/>
          </p:cNvSpPr>
          <p:nvPr>
            <p:ph idx="1"/>
          </p:nvPr>
        </p:nvSpPr>
        <p:spPr/>
        <p:txBody>
          <a:bodyPr/>
          <a:lstStyle/>
          <a:p>
            <a:pPr algn="just">
              <a:lnSpc>
                <a:spcPct val="90000"/>
              </a:lnSpc>
            </a:pPr>
            <a:r>
              <a:rPr lang="en-US" sz="2800" smtClean="0">
                <a:solidFill>
                  <a:srgbClr val="FFFF66"/>
                </a:solidFill>
              </a:rPr>
              <a:t>Content analysis</a:t>
            </a:r>
            <a:r>
              <a:rPr lang="en-US" sz="2800" smtClean="0"/>
              <a:t> </a:t>
            </a:r>
          </a:p>
          <a:p>
            <a:pPr lvl="1" algn="just">
              <a:lnSpc>
                <a:spcPct val="90000"/>
              </a:lnSpc>
            </a:pPr>
            <a:r>
              <a:rPr lang="en-US" sz="2400" smtClean="0"/>
              <a:t>content provided by WebApp is identified (data modeling techniques may be helpful) </a:t>
            </a:r>
          </a:p>
          <a:p>
            <a:pPr algn="just">
              <a:lnSpc>
                <a:spcPct val="90000"/>
              </a:lnSpc>
            </a:pPr>
            <a:r>
              <a:rPr lang="en-US" sz="2800" smtClean="0">
                <a:solidFill>
                  <a:srgbClr val="FFFF66"/>
                </a:solidFill>
              </a:rPr>
              <a:t>Interaction analysis</a:t>
            </a:r>
            <a:r>
              <a:rPr lang="en-US" sz="2800" smtClean="0"/>
              <a:t> </a:t>
            </a:r>
          </a:p>
          <a:p>
            <a:pPr lvl="1" algn="just">
              <a:lnSpc>
                <a:spcPct val="90000"/>
              </a:lnSpc>
            </a:pPr>
            <a:r>
              <a:rPr lang="en-US" sz="2400" smtClean="0"/>
              <a:t>use-cases can be developed to describe user interaction with WebApp </a:t>
            </a:r>
          </a:p>
          <a:p>
            <a:pPr algn="just">
              <a:lnSpc>
                <a:spcPct val="90000"/>
              </a:lnSpc>
            </a:pPr>
            <a:r>
              <a:rPr lang="en-US" sz="2800" smtClean="0">
                <a:solidFill>
                  <a:srgbClr val="FFFF66"/>
                </a:solidFill>
              </a:rPr>
              <a:t>Functional analysis</a:t>
            </a:r>
            <a:r>
              <a:rPr lang="en-US" sz="2800" smtClean="0"/>
              <a:t> </a:t>
            </a:r>
          </a:p>
          <a:p>
            <a:pPr lvl="1" algn="just">
              <a:lnSpc>
                <a:spcPct val="90000"/>
              </a:lnSpc>
            </a:pPr>
            <a:r>
              <a:rPr lang="en-US" sz="2400" smtClean="0"/>
              <a:t>usage scenarios used to define operations and functions applied to the WebApp content </a:t>
            </a:r>
          </a:p>
          <a:p>
            <a:pPr algn="just">
              <a:lnSpc>
                <a:spcPct val="90000"/>
              </a:lnSpc>
            </a:pPr>
            <a:r>
              <a:rPr lang="en-US" sz="2800" smtClean="0">
                <a:solidFill>
                  <a:srgbClr val="FFFF66"/>
                </a:solidFill>
              </a:rPr>
              <a:t>Configuration analysis</a:t>
            </a:r>
            <a:r>
              <a:rPr lang="en-US" sz="2800" smtClean="0"/>
              <a:t> </a:t>
            </a:r>
          </a:p>
          <a:p>
            <a:pPr lvl="1" algn="just">
              <a:lnSpc>
                <a:spcPct val="90000"/>
              </a:lnSpc>
            </a:pPr>
            <a:r>
              <a:rPr lang="en-US" sz="2400" smtClean="0"/>
              <a:t>WebApp environmental infrastructure is described in detail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WebApp Analysis Model</a:t>
            </a:r>
          </a:p>
        </p:txBody>
      </p:sp>
      <p:sp>
        <p:nvSpPr>
          <p:cNvPr id="39939" name="Rectangle 3"/>
          <p:cNvSpPr>
            <a:spLocks noGrp="1" noChangeArrowheads="1"/>
          </p:cNvSpPr>
          <p:nvPr>
            <p:ph idx="1"/>
          </p:nvPr>
        </p:nvSpPr>
        <p:spPr/>
        <p:txBody>
          <a:bodyPr/>
          <a:lstStyle/>
          <a:p>
            <a:pPr algn="just"/>
            <a:r>
              <a:rPr lang="en-US" smtClean="0">
                <a:solidFill>
                  <a:srgbClr val="FFFF66"/>
                </a:solidFill>
              </a:rPr>
              <a:t>Structural elements</a:t>
            </a:r>
            <a:r>
              <a:rPr lang="en-US" smtClean="0"/>
              <a:t> </a:t>
            </a:r>
          </a:p>
          <a:p>
            <a:pPr lvl="1" algn="just"/>
            <a:r>
              <a:rPr lang="en-US" smtClean="0"/>
              <a:t>identify classes and content objects required to create a WebApp that meets stakeholders needs </a:t>
            </a:r>
          </a:p>
          <a:p>
            <a:pPr algn="just"/>
            <a:r>
              <a:rPr lang="en-US" smtClean="0">
                <a:solidFill>
                  <a:srgbClr val="FFFF66"/>
                </a:solidFill>
              </a:rPr>
              <a:t>Dynamic elements</a:t>
            </a:r>
            <a:r>
              <a:rPr lang="en-US" smtClean="0"/>
              <a:t> </a:t>
            </a:r>
          </a:p>
          <a:p>
            <a:pPr lvl="1" algn="just"/>
            <a:r>
              <a:rPr lang="en-US" smtClean="0"/>
              <a:t>describe how structural elements interact with one another and how they interact with end-users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Content Model</a:t>
            </a:r>
          </a:p>
        </p:txBody>
      </p:sp>
      <p:sp>
        <p:nvSpPr>
          <p:cNvPr id="40963" name="Rectangle 3"/>
          <p:cNvSpPr>
            <a:spLocks noGrp="1" noChangeArrowheads="1"/>
          </p:cNvSpPr>
          <p:nvPr>
            <p:ph idx="1"/>
          </p:nvPr>
        </p:nvSpPr>
        <p:spPr/>
        <p:txBody>
          <a:bodyPr/>
          <a:lstStyle/>
          <a:p>
            <a:pPr algn="just">
              <a:lnSpc>
                <a:spcPct val="90000"/>
              </a:lnSpc>
            </a:pPr>
            <a:r>
              <a:rPr lang="en-US" sz="2400" smtClean="0"/>
              <a:t>Structural elements that represent WebApp </a:t>
            </a:r>
            <a:r>
              <a:rPr lang="en-US" sz="2400" smtClean="0">
                <a:solidFill>
                  <a:srgbClr val="FFFF66"/>
                </a:solidFill>
              </a:rPr>
              <a:t>content requirements </a:t>
            </a:r>
          </a:p>
          <a:p>
            <a:pPr algn="just">
              <a:lnSpc>
                <a:spcPct val="90000"/>
              </a:lnSpc>
            </a:pPr>
            <a:r>
              <a:rPr lang="en-US" sz="2400" smtClean="0"/>
              <a:t>WebApp </a:t>
            </a:r>
            <a:r>
              <a:rPr lang="en-US" sz="2400" smtClean="0">
                <a:solidFill>
                  <a:srgbClr val="FFFF66"/>
                </a:solidFill>
              </a:rPr>
              <a:t>content objects</a:t>
            </a:r>
            <a:r>
              <a:rPr lang="en-US" sz="2400" smtClean="0"/>
              <a:t> – text, graphics, photographs, video images, audio </a:t>
            </a:r>
          </a:p>
          <a:p>
            <a:pPr algn="just">
              <a:lnSpc>
                <a:spcPct val="90000"/>
              </a:lnSpc>
            </a:pPr>
            <a:r>
              <a:rPr lang="en-US" sz="2400" smtClean="0"/>
              <a:t>Includes all </a:t>
            </a:r>
            <a:r>
              <a:rPr lang="en-US" sz="2400" smtClean="0">
                <a:solidFill>
                  <a:srgbClr val="FFFF66"/>
                </a:solidFill>
              </a:rPr>
              <a:t>analysis classes</a:t>
            </a:r>
            <a:r>
              <a:rPr lang="en-US" sz="2400" smtClean="0"/>
              <a:t> - user visible entities created or manipulated as end-users interact with WebApp </a:t>
            </a:r>
          </a:p>
          <a:p>
            <a:pPr algn="just">
              <a:lnSpc>
                <a:spcPct val="90000"/>
              </a:lnSpc>
            </a:pPr>
            <a:r>
              <a:rPr lang="en-US" sz="2400" smtClean="0"/>
              <a:t>Analysis classes defined by class diagrams showing attributes, operations, and class collaborations </a:t>
            </a:r>
          </a:p>
          <a:p>
            <a:pPr algn="just">
              <a:lnSpc>
                <a:spcPct val="90000"/>
              </a:lnSpc>
            </a:pPr>
            <a:r>
              <a:rPr lang="en-US" sz="2400" smtClean="0"/>
              <a:t>Content model is derived from careful examination of WebApp use-cases </a:t>
            </a:r>
          </a:p>
          <a:p>
            <a:pPr algn="just">
              <a:lnSpc>
                <a:spcPct val="90000"/>
              </a:lnSpc>
            </a:pPr>
            <a:r>
              <a:rPr lang="en-US" sz="2400" smtClean="0">
                <a:solidFill>
                  <a:srgbClr val="FFFF66"/>
                </a:solidFill>
              </a:rPr>
              <a:t>Entity-relationship diagrams</a:t>
            </a:r>
            <a:r>
              <a:rPr lang="en-US" sz="2400" smtClean="0"/>
              <a:t> may be part of the content model</a:t>
            </a:r>
          </a:p>
          <a:p>
            <a:pPr algn="just">
              <a:lnSpc>
                <a:spcPct val="90000"/>
              </a:lnSpc>
            </a:pPr>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Interaction Model</a:t>
            </a:r>
          </a:p>
        </p:txBody>
      </p:sp>
      <p:sp>
        <p:nvSpPr>
          <p:cNvPr id="41987" name="Rectangle 3"/>
          <p:cNvSpPr>
            <a:spLocks noGrp="1" noChangeArrowheads="1"/>
          </p:cNvSpPr>
          <p:nvPr>
            <p:ph idx="1"/>
          </p:nvPr>
        </p:nvSpPr>
        <p:spPr/>
        <p:txBody>
          <a:bodyPr/>
          <a:lstStyle/>
          <a:p>
            <a:pPr algn="just">
              <a:lnSpc>
                <a:spcPct val="80000"/>
              </a:lnSpc>
            </a:pPr>
            <a:r>
              <a:rPr lang="en-US" sz="2800" smtClean="0">
                <a:solidFill>
                  <a:srgbClr val="38DCE0"/>
                </a:solidFill>
              </a:rPr>
              <a:t>Use-cases</a:t>
            </a:r>
            <a:r>
              <a:rPr lang="en-US" sz="2800" smtClean="0"/>
              <a:t> </a:t>
            </a:r>
          </a:p>
          <a:p>
            <a:pPr lvl="1" algn="just">
              <a:lnSpc>
                <a:spcPct val="80000"/>
              </a:lnSpc>
            </a:pPr>
            <a:r>
              <a:rPr lang="en-US" sz="2400" smtClean="0"/>
              <a:t>dominant element of WebApp interaction models </a:t>
            </a:r>
          </a:p>
          <a:p>
            <a:pPr algn="just">
              <a:lnSpc>
                <a:spcPct val="80000"/>
              </a:lnSpc>
            </a:pPr>
            <a:r>
              <a:rPr lang="en-US" sz="2800" smtClean="0">
                <a:solidFill>
                  <a:srgbClr val="38DCE0"/>
                </a:solidFill>
              </a:rPr>
              <a:t>Sequence diagrams</a:t>
            </a:r>
            <a:r>
              <a:rPr lang="en-US" sz="2800" smtClean="0"/>
              <a:t> </a:t>
            </a:r>
          </a:p>
          <a:p>
            <a:pPr lvl="1" algn="just">
              <a:lnSpc>
                <a:spcPct val="80000"/>
              </a:lnSpc>
            </a:pPr>
            <a:r>
              <a:rPr lang="en-US" sz="2400" smtClean="0"/>
              <a:t>provide representation of manner in which user actions collaborate with analysis classes </a:t>
            </a:r>
          </a:p>
          <a:p>
            <a:pPr algn="just">
              <a:lnSpc>
                <a:spcPct val="80000"/>
              </a:lnSpc>
            </a:pPr>
            <a:r>
              <a:rPr lang="en-US" sz="2800" smtClean="0">
                <a:solidFill>
                  <a:srgbClr val="38DCE0"/>
                </a:solidFill>
              </a:rPr>
              <a:t>State diagrams</a:t>
            </a:r>
            <a:r>
              <a:rPr lang="en-US" sz="2800" smtClean="0"/>
              <a:t> </a:t>
            </a:r>
          </a:p>
          <a:p>
            <a:pPr lvl="1" algn="just">
              <a:lnSpc>
                <a:spcPct val="80000"/>
              </a:lnSpc>
            </a:pPr>
            <a:r>
              <a:rPr lang="en-US" sz="2400" smtClean="0"/>
              <a:t>indicates information required to move users between states and represents behavioral information, can also depict potential navigation pathways </a:t>
            </a:r>
          </a:p>
          <a:p>
            <a:pPr algn="just">
              <a:lnSpc>
                <a:spcPct val="80000"/>
              </a:lnSpc>
            </a:pPr>
            <a:r>
              <a:rPr lang="en-US" sz="2800" smtClean="0">
                <a:solidFill>
                  <a:srgbClr val="38DCE0"/>
                </a:solidFill>
              </a:rPr>
              <a:t>User interface prototype</a:t>
            </a:r>
            <a:r>
              <a:rPr lang="en-US" sz="2800" smtClean="0"/>
              <a:t> </a:t>
            </a:r>
          </a:p>
          <a:p>
            <a:pPr lvl="1" algn="just">
              <a:lnSpc>
                <a:spcPct val="80000"/>
              </a:lnSpc>
            </a:pPr>
            <a:r>
              <a:rPr lang="en-US" sz="2400" smtClean="0"/>
              <a:t>layout of content presentation, interaction mechanisms, and overall aesthetic of user interface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WebApp Attributes</a:t>
            </a:r>
          </a:p>
        </p:txBody>
      </p:sp>
      <p:sp>
        <p:nvSpPr>
          <p:cNvPr id="15363" name="Rectangle 3"/>
          <p:cNvSpPr>
            <a:spLocks noGrp="1" noChangeArrowheads="1"/>
          </p:cNvSpPr>
          <p:nvPr>
            <p:ph idx="1"/>
          </p:nvPr>
        </p:nvSpPr>
        <p:spPr>
          <a:xfrm>
            <a:off x="2390775" y="1600200"/>
            <a:ext cx="6296025" cy="4533900"/>
          </a:xfrm>
        </p:spPr>
        <p:txBody>
          <a:bodyPr/>
          <a:lstStyle/>
          <a:p>
            <a:pPr algn="just">
              <a:lnSpc>
                <a:spcPct val="90000"/>
              </a:lnSpc>
            </a:pPr>
            <a:r>
              <a:rPr lang="en-US" sz="2400" dirty="0" smtClean="0"/>
              <a:t>Network intensive </a:t>
            </a:r>
          </a:p>
          <a:p>
            <a:pPr algn="just">
              <a:lnSpc>
                <a:spcPct val="90000"/>
              </a:lnSpc>
            </a:pPr>
            <a:r>
              <a:rPr lang="en-US" sz="2400" dirty="0" smtClean="0"/>
              <a:t>High concurrency </a:t>
            </a:r>
          </a:p>
          <a:p>
            <a:pPr algn="just">
              <a:lnSpc>
                <a:spcPct val="90000"/>
              </a:lnSpc>
            </a:pPr>
            <a:r>
              <a:rPr lang="en-US" sz="2400" dirty="0" smtClean="0"/>
              <a:t>Unpredictable user loads </a:t>
            </a:r>
          </a:p>
          <a:p>
            <a:pPr algn="just">
              <a:lnSpc>
                <a:spcPct val="90000"/>
              </a:lnSpc>
            </a:pPr>
            <a:r>
              <a:rPr lang="en-US" sz="2400" dirty="0" smtClean="0"/>
              <a:t>Performance (fast delivery) </a:t>
            </a:r>
          </a:p>
          <a:p>
            <a:pPr algn="just">
              <a:lnSpc>
                <a:spcPct val="90000"/>
              </a:lnSpc>
            </a:pPr>
            <a:r>
              <a:rPr lang="en-US" sz="2400" dirty="0" smtClean="0"/>
              <a:t>High availability </a:t>
            </a:r>
          </a:p>
          <a:p>
            <a:pPr algn="just">
              <a:lnSpc>
                <a:spcPct val="90000"/>
              </a:lnSpc>
            </a:pPr>
            <a:r>
              <a:rPr lang="en-US" sz="2400" dirty="0" smtClean="0"/>
              <a:t>Data driven </a:t>
            </a:r>
          </a:p>
          <a:p>
            <a:pPr algn="just">
              <a:lnSpc>
                <a:spcPct val="90000"/>
              </a:lnSpc>
            </a:pPr>
            <a:r>
              <a:rPr lang="en-US" sz="2400" dirty="0" smtClean="0"/>
              <a:t>Content sensitive </a:t>
            </a:r>
          </a:p>
          <a:p>
            <a:pPr algn="just">
              <a:lnSpc>
                <a:spcPct val="90000"/>
              </a:lnSpc>
            </a:pPr>
            <a:r>
              <a:rPr lang="en-US" sz="2400" dirty="0" smtClean="0"/>
              <a:t>Continuous evolution </a:t>
            </a:r>
          </a:p>
          <a:p>
            <a:pPr algn="just">
              <a:lnSpc>
                <a:spcPct val="90000"/>
              </a:lnSpc>
            </a:pPr>
            <a:r>
              <a:rPr lang="en-US" sz="2400" dirty="0" smtClean="0"/>
              <a:t>Immediacy </a:t>
            </a:r>
          </a:p>
          <a:p>
            <a:pPr algn="just">
              <a:lnSpc>
                <a:spcPct val="90000"/>
              </a:lnSpc>
            </a:pPr>
            <a:r>
              <a:rPr lang="en-US" sz="2400" dirty="0" smtClean="0"/>
              <a:t>Security </a:t>
            </a:r>
          </a:p>
          <a:p>
            <a:pPr algn="just">
              <a:lnSpc>
                <a:spcPct val="90000"/>
              </a:lnSpc>
            </a:pPr>
            <a:r>
              <a:rPr lang="en-US" sz="2400" dirty="0" smtClean="0"/>
              <a:t>Aesthetics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Functional Model</a:t>
            </a:r>
          </a:p>
        </p:txBody>
      </p:sp>
      <p:sp>
        <p:nvSpPr>
          <p:cNvPr id="43011" name="Rectangle 3"/>
          <p:cNvSpPr>
            <a:spLocks noGrp="1" noChangeArrowheads="1"/>
          </p:cNvSpPr>
          <p:nvPr>
            <p:ph idx="1"/>
          </p:nvPr>
        </p:nvSpPr>
        <p:spPr/>
        <p:txBody>
          <a:bodyPr/>
          <a:lstStyle/>
          <a:p>
            <a:pPr algn="just"/>
            <a:r>
              <a:rPr lang="en-US" dirty="0" smtClean="0"/>
              <a:t>User observable behavior delivered to end-users </a:t>
            </a:r>
          </a:p>
          <a:p>
            <a:pPr algn="just"/>
            <a:r>
              <a:rPr lang="en-US" dirty="0" smtClean="0"/>
              <a:t>Operations contained in analysis classes to implement class behaviors </a:t>
            </a:r>
          </a:p>
          <a:p>
            <a:pPr algn="just"/>
            <a:r>
              <a:rPr lang="en-US" dirty="0" smtClean="0"/>
              <a:t>UML activity diagrams used to model both</a:t>
            </a:r>
          </a:p>
          <a:p>
            <a:pPr algn="just"/>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Configuration Model</a:t>
            </a:r>
          </a:p>
        </p:txBody>
      </p:sp>
      <p:sp>
        <p:nvSpPr>
          <p:cNvPr id="44035" name="Rectangle 3"/>
          <p:cNvSpPr>
            <a:spLocks noGrp="1" noChangeArrowheads="1"/>
          </p:cNvSpPr>
          <p:nvPr>
            <p:ph idx="1"/>
          </p:nvPr>
        </p:nvSpPr>
        <p:spPr/>
        <p:txBody>
          <a:bodyPr/>
          <a:lstStyle/>
          <a:p>
            <a:pPr algn="just"/>
            <a:r>
              <a:rPr lang="en-US" dirty="0" smtClean="0"/>
              <a:t>May be a list of server-side and client-side attributes for the </a:t>
            </a:r>
            <a:r>
              <a:rPr lang="en-US" dirty="0" err="1" smtClean="0"/>
              <a:t>WebApp</a:t>
            </a:r>
            <a:r>
              <a:rPr lang="en-US" dirty="0" smtClean="0"/>
              <a:t> </a:t>
            </a:r>
          </a:p>
          <a:p>
            <a:pPr algn="just"/>
            <a:r>
              <a:rPr lang="en-US" dirty="0" smtClean="0"/>
              <a:t>UML deployment diagrams can be used for complex configuration architectures</a:t>
            </a:r>
          </a:p>
          <a:p>
            <a:pPr algn="just"/>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z="3600" smtClean="0">
                <a:solidFill>
                  <a:srgbClr val="00FF00"/>
                </a:solidFill>
              </a:rPr>
              <a:t>Relationship-Navigation Analysis (RNA)</a:t>
            </a:r>
            <a:r>
              <a:rPr lang="en-US" sz="3600" smtClean="0">
                <a:solidFill>
                  <a:schemeClr val="accent4"/>
                </a:solidFill>
              </a:rPr>
              <a:t> </a:t>
            </a:r>
          </a:p>
        </p:txBody>
      </p:sp>
      <p:sp>
        <p:nvSpPr>
          <p:cNvPr id="45059" name="Rectangle 3"/>
          <p:cNvSpPr>
            <a:spLocks noGrp="1" noChangeArrowheads="1"/>
          </p:cNvSpPr>
          <p:nvPr>
            <p:ph idx="1"/>
          </p:nvPr>
        </p:nvSpPr>
        <p:spPr/>
        <p:txBody>
          <a:bodyPr/>
          <a:lstStyle/>
          <a:p>
            <a:pPr algn="just">
              <a:lnSpc>
                <a:spcPct val="90000"/>
              </a:lnSpc>
            </a:pPr>
            <a:r>
              <a:rPr lang="en-US" sz="2400" smtClean="0">
                <a:solidFill>
                  <a:srgbClr val="FFFF66"/>
                </a:solidFill>
              </a:rPr>
              <a:t>Stakeholder analysis</a:t>
            </a:r>
            <a:r>
              <a:rPr lang="en-US" sz="2400" smtClean="0"/>
              <a:t> </a:t>
            </a:r>
          </a:p>
          <a:p>
            <a:pPr lvl="1" algn="just">
              <a:lnSpc>
                <a:spcPct val="90000"/>
              </a:lnSpc>
            </a:pPr>
            <a:r>
              <a:rPr lang="en-US" sz="2000" smtClean="0"/>
              <a:t>identifies user categories and establishes stakeholder hierarchy </a:t>
            </a:r>
          </a:p>
          <a:p>
            <a:pPr algn="just">
              <a:lnSpc>
                <a:spcPct val="90000"/>
              </a:lnSpc>
            </a:pPr>
            <a:r>
              <a:rPr lang="en-US" sz="2400" smtClean="0">
                <a:solidFill>
                  <a:srgbClr val="FFFF66"/>
                </a:solidFill>
              </a:rPr>
              <a:t>Element analysis</a:t>
            </a:r>
            <a:r>
              <a:rPr lang="en-US" sz="2400" smtClean="0"/>
              <a:t> </a:t>
            </a:r>
          </a:p>
          <a:p>
            <a:pPr lvl="1" algn="just">
              <a:lnSpc>
                <a:spcPct val="90000"/>
              </a:lnSpc>
            </a:pPr>
            <a:r>
              <a:rPr lang="en-US" sz="2000" smtClean="0"/>
              <a:t>identifies content objects and functional elements of interest to end-users </a:t>
            </a:r>
          </a:p>
          <a:p>
            <a:pPr algn="just">
              <a:lnSpc>
                <a:spcPct val="90000"/>
              </a:lnSpc>
            </a:pPr>
            <a:r>
              <a:rPr lang="en-US" sz="2400" smtClean="0">
                <a:solidFill>
                  <a:srgbClr val="FFFF66"/>
                </a:solidFill>
              </a:rPr>
              <a:t>Relationship analysis</a:t>
            </a:r>
            <a:r>
              <a:rPr lang="en-US" sz="2400" smtClean="0"/>
              <a:t> </a:t>
            </a:r>
          </a:p>
          <a:p>
            <a:pPr lvl="1" algn="just">
              <a:lnSpc>
                <a:spcPct val="90000"/>
              </a:lnSpc>
            </a:pPr>
            <a:r>
              <a:rPr lang="en-US" sz="2000" smtClean="0"/>
              <a:t>describes relationships among WebApp elements </a:t>
            </a:r>
          </a:p>
          <a:p>
            <a:pPr algn="just">
              <a:lnSpc>
                <a:spcPct val="90000"/>
              </a:lnSpc>
            </a:pPr>
            <a:r>
              <a:rPr lang="en-US" sz="2400" smtClean="0">
                <a:solidFill>
                  <a:srgbClr val="FFFF66"/>
                </a:solidFill>
              </a:rPr>
              <a:t>Navigation analysis</a:t>
            </a:r>
            <a:r>
              <a:rPr lang="en-US" sz="2400" smtClean="0"/>
              <a:t> </a:t>
            </a:r>
          </a:p>
          <a:p>
            <a:pPr lvl="1" algn="just">
              <a:lnSpc>
                <a:spcPct val="90000"/>
              </a:lnSpc>
            </a:pPr>
            <a:r>
              <a:rPr lang="en-US" sz="2000" smtClean="0"/>
              <a:t>examines how users access elements or groups of elements </a:t>
            </a:r>
          </a:p>
          <a:p>
            <a:pPr algn="just">
              <a:lnSpc>
                <a:spcPct val="90000"/>
              </a:lnSpc>
            </a:pPr>
            <a:r>
              <a:rPr lang="en-US" sz="2400" smtClean="0">
                <a:solidFill>
                  <a:srgbClr val="FFFF66"/>
                </a:solidFill>
              </a:rPr>
              <a:t>Evaluation analysis </a:t>
            </a:r>
          </a:p>
          <a:p>
            <a:pPr lvl="1" algn="just">
              <a:lnSpc>
                <a:spcPct val="90000"/>
              </a:lnSpc>
            </a:pPr>
            <a:r>
              <a:rPr lang="en-US" sz="2000" smtClean="0"/>
              <a:t>considers pragmatic issues (e.g. cost/benefit) associated with implementing each relationship</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Relationship Analysis</a:t>
            </a:r>
          </a:p>
        </p:txBody>
      </p:sp>
      <p:sp>
        <p:nvSpPr>
          <p:cNvPr id="46083" name="Rectangle 3"/>
          <p:cNvSpPr>
            <a:spLocks noGrp="1" noChangeArrowheads="1"/>
          </p:cNvSpPr>
          <p:nvPr>
            <p:ph idx="1"/>
          </p:nvPr>
        </p:nvSpPr>
        <p:spPr/>
        <p:txBody>
          <a:bodyPr/>
          <a:lstStyle/>
          <a:p>
            <a:pPr algn="just"/>
            <a:r>
              <a:rPr lang="en-US" smtClean="0"/>
              <a:t>Purpose is to position element within the WebApp and establish element relationships </a:t>
            </a:r>
          </a:p>
          <a:p>
            <a:pPr algn="just"/>
            <a:r>
              <a:rPr lang="en-US" smtClean="0"/>
              <a:t>Web engineers should seek answers to questions about each element (content object or function) </a:t>
            </a:r>
          </a:p>
          <a:p>
            <a:pPr algn="just"/>
            <a:r>
              <a:rPr lang="en-US" smtClean="0"/>
              <a:t>It is possible to develop a relationship taxonomy and categorize each relationship using a fixed criteria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Navigation Analysis</a:t>
            </a:r>
          </a:p>
        </p:txBody>
      </p:sp>
      <p:sp>
        <p:nvSpPr>
          <p:cNvPr id="47107" name="Rectangle 3"/>
          <p:cNvSpPr>
            <a:spLocks noGrp="1" noChangeArrowheads="1"/>
          </p:cNvSpPr>
          <p:nvPr>
            <p:ph idx="1"/>
          </p:nvPr>
        </p:nvSpPr>
        <p:spPr/>
        <p:txBody>
          <a:bodyPr/>
          <a:lstStyle/>
          <a:p>
            <a:pPr algn="just"/>
            <a:r>
              <a:rPr lang="en-US" dirty="0" smtClean="0"/>
              <a:t>Web engineers consider requirements that dictate how each type of user will navigate from one content object to another </a:t>
            </a:r>
          </a:p>
          <a:p>
            <a:pPr algn="just"/>
            <a:r>
              <a:rPr lang="en-US" dirty="0" smtClean="0"/>
              <a:t>Navigation mechanics are defined as part of design </a:t>
            </a:r>
          </a:p>
          <a:p>
            <a:pPr algn="just"/>
            <a:r>
              <a:rPr lang="en-US" dirty="0" smtClean="0"/>
              <a:t>Web engineers and stakeholders must determine navigation requirements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Web Quality Requirements</a:t>
            </a:r>
          </a:p>
        </p:txBody>
      </p:sp>
      <p:sp>
        <p:nvSpPr>
          <p:cNvPr id="48131" name="Rectangle 3"/>
          <p:cNvSpPr>
            <a:spLocks noGrp="1" noChangeArrowheads="1"/>
          </p:cNvSpPr>
          <p:nvPr>
            <p:ph idx="1"/>
          </p:nvPr>
        </p:nvSpPr>
        <p:spPr>
          <a:xfrm>
            <a:off x="2601913" y="1600200"/>
            <a:ext cx="6084887" cy="4533900"/>
          </a:xfrm>
        </p:spPr>
        <p:txBody>
          <a:bodyPr/>
          <a:lstStyle/>
          <a:p>
            <a:pPr>
              <a:lnSpc>
                <a:spcPct val="90000"/>
              </a:lnSpc>
            </a:pPr>
            <a:r>
              <a:rPr lang="en-US" sz="2800" dirty="0" smtClean="0">
                <a:solidFill>
                  <a:srgbClr val="00FFFF"/>
                </a:solidFill>
              </a:rPr>
              <a:t>Usability </a:t>
            </a:r>
          </a:p>
          <a:p>
            <a:pPr>
              <a:lnSpc>
                <a:spcPct val="90000"/>
              </a:lnSpc>
            </a:pPr>
            <a:r>
              <a:rPr lang="en-US" sz="2800" dirty="0" smtClean="0">
                <a:solidFill>
                  <a:srgbClr val="00FFFF"/>
                </a:solidFill>
              </a:rPr>
              <a:t>Functionality </a:t>
            </a:r>
          </a:p>
          <a:p>
            <a:pPr>
              <a:lnSpc>
                <a:spcPct val="90000"/>
              </a:lnSpc>
            </a:pPr>
            <a:r>
              <a:rPr lang="en-US" sz="2800" dirty="0" smtClean="0">
                <a:solidFill>
                  <a:srgbClr val="00FFFF"/>
                </a:solidFill>
              </a:rPr>
              <a:t>Reliability </a:t>
            </a:r>
          </a:p>
          <a:p>
            <a:pPr>
              <a:lnSpc>
                <a:spcPct val="90000"/>
              </a:lnSpc>
            </a:pPr>
            <a:r>
              <a:rPr lang="en-US" sz="2800" dirty="0" smtClean="0">
                <a:solidFill>
                  <a:srgbClr val="00FFFF"/>
                </a:solidFill>
              </a:rPr>
              <a:t>Efficiency </a:t>
            </a:r>
          </a:p>
          <a:p>
            <a:pPr>
              <a:lnSpc>
                <a:spcPct val="90000"/>
              </a:lnSpc>
            </a:pPr>
            <a:r>
              <a:rPr lang="en-US" sz="2800" dirty="0" smtClean="0">
                <a:solidFill>
                  <a:srgbClr val="00FFFF"/>
                </a:solidFill>
              </a:rPr>
              <a:t>Maintainability </a:t>
            </a:r>
          </a:p>
          <a:p>
            <a:pPr>
              <a:lnSpc>
                <a:spcPct val="90000"/>
              </a:lnSpc>
            </a:pPr>
            <a:r>
              <a:rPr lang="en-US" sz="2800" dirty="0" smtClean="0">
                <a:solidFill>
                  <a:srgbClr val="00FFFF"/>
                </a:solidFill>
              </a:rPr>
              <a:t>Security </a:t>
            </a:r>
          </a:p>
          <a:p>
            <a:pPr>
              <a:lnSpc>
                <a:spcPct val="90000"/>
              </a:lnSpc>
            </a:pPr>
            <a:r>
              <a:rPr lang="en-US" sz="2800" dirty="0" smtClean="0">
                <a:solidFill>
                  <a:srgbClr val="00FFFF"/>
                </a:solidFill>
              </a:rPr>
              <a:t>Availability </a:t>
            </a:r>
          </a:p>
          <a:p>
            <a:pPr>
              <a:lnSpc>
                <a:spcPct val="90000"/>
              </a:lnSpc>
            </a:pPr>
            <a:r>
              <a:rPr lang="en-US" sz="2800" dirty="0" smtClean="0">
                <a:solidFill>
                  <a:srgbClr val="00FFFF"/>
                </a:solidFill>
              </a:rPr>
              <a:t>Scalability </a:t>
            </a:r>
          </a:p>
          <a:p>
            <a:pPr>
              <a:lnSpc>
                <a:spcPct val="90000"/>
              </a:lnSpc>
            </a:pPr>
            <a:r>
              <a:rPr lang="en-US" sz="2800" dirty="0" smtClean="0">
                <a:solidFill>
                  <a:srgbClr val="00FFFF"/>
                </a:solidFill>
              </a:rPr>
              <a:t>Time-to-market</a:t>
            </a:r>
            <a:r>
              <a:rPr lang="en-US" sz="2800" dirty="0" smtClean="0"/>
              <a:t> </a:t>
            </a:r>
          </a:p>
          <a:p>
            <a:pPr>
              <a:lnSpc>
                <a:spcPct val="90000"/>
              </a:lnSpc>
            </a:pPr>
            <a:endParaRPr lang="en-US"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200" smtClean="0">
                <a:solidFill>
                  <a:srgbClr val="00FF00"/>
                </a:solidFill>
              </a:rPr>
              <a:t>Web Quality Attributes Visible to End-Users</a:t>
            </a:r>
          </a:p>
        </p:txBody>
      </p:sp>
      <p:sp>
        <p:nvSpPr>
          <p:cNvPr id="49155" name="Rectangle 3"/>
          <p:cNvSpPr>
            <a:spLocks noGrp="1" noChangeArrowheads="1"/>
          </p:cNvSpPr>
          <p:nvPr>
            <p:ph idx="1"/>
          </p:nvPr>
        </p:nvSpPr>
        <p:spPr/>
        <p:txBody>
          <a:bodyPr/>
          <a:lstStyle/>
          <a:p>
            <a:pPr algn="just"/>
            <a:r>
              <a:rPr lang="en-US" dirty="0" smtClean="0">
                <a:solidFill>
                  <a:srgbClr val="FFFF66"/>
                </a:solidFill>
              </a:rPr>
              <a:t>Time</a:t>
            </a:r>
            <a:r>
              <a:rPr lang="en-US" dirty="0" smtClean="0"/>
              <a:t> (volatility of content) </a:t>
            </a:r>
          </a:p>
          <a:p>
            <a:pPr algn="just"/>
            <a:r>
              <a:rPr lang="en-US" dirty="0" smtClean="0">
                <a:solidFill>
                  <a:srgbClr val="FFFF66"/>
                </a:solidFill>
              </a:rPr>
              <a:t>Structural</a:t>
            </a:r>
            <a:r>
              <a:rPr lang="en-US" dirty="0" smtClean="0"/>
              <a:t> (content cohesiveness and working links) </a:t>
            </a:r>
          </a:p>
          <a:p>
            <a:pPr algn="just"/>
            <a:r>
              <a:rPr lang="en-US" dirty="0" smtClean="0">
                <a:solidFill>
                  <a:srgbClr val="FFFF66"/>
                </a:solidFill>
              </a:rPr>
              <a:t>Content</a:t>
            </a:r>
            <a:r>
              <a:rPr lang="en-US" dirty="0" smtClean="0"/>
              <a:t> (matches user expectations) </a:t>
            </a:r>
          </a:p>
          <a:p>
            <a:pPr algn="just"/>
            <a:r>
              <a:rPr lang="en-US" dirty="0" smtClean="0">
                <a:solidFill>
                  <a:srgbClr val="FFFF66"/>
                </a:solidFill>
              </a:rPr>
              <a:t>Accuracy and consistency</a:t>
            </a:r>
            <a:r>
              <a:rPr lang="en-US" dirty="0" smtClean="0"/>
              <a:t> </a:t>
            </a:r>
          </a:p>
          <a:p>
            <a:pPr algn="just"/>
            <a:r>
              <a:rPr lang="en-US" dirty="0" smtClean="0">
                <a:solidFill>
                  <a:srgbClr val="FFFF66"/>
                </a:solidFill>
              </a:rPr>
              <a:t>Response time and latency</a:t>
            </a:r>
            <a:r>
              <a:rPr lang="en-US" dirty="0" smtClean="0"/>
              <a:t> </a:t>
            </a:r>
          </a:p>
          <a:p>
            <a:pPr algn="just"/>
            <a:r>
              <a:rPr lang="en-US" dirty="0" smtClean="0">
                <a:solidFill>
                  <a:srgbClr val="FFFF66"/>
                </a:solidFill>
              </a:rPr>
              <a:t>Performance </a:t>
            </a:r>
          </a:p>
          <a:p>
            <a:pPr algn="just"/>
            <a:endParaRPr lang="en-US" dirty="0" smtClean="0">
              <a:solidFill>
                <a:srgbClr val="FFFF66"/>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Assessing Web Quality</a:t>
            </a:r>
          </a:p>
        </p:txBody>
      </p:sp>
      <p:sp>
        <p:nvSpPr>
          <p:cNvPr id="50179" name="Rectangle 3"/>
          <p:cNvSpPr>
            <a:spLocks noGrp="1" noChangeArrowheads="1"/>
          </p:cNvSpPr>
          <p:nvPr>
            <p:ph idx="1"/>
          </p:nvPr>
        </p:nvSpPr>
        <p:spPr/>
        <p:txBody>
          <a:bodyPr/>
          <a:lstStyle/>
          <a:p>
            <a:pPr algn="just">
              <a:lnSpc>
                <a:spcPct val="90000"/>
              </a:lnSpc>
            </a:pPr>
            <a:r>
              <a:rPr lang="en-US" sz="2400" dirty="0" smtClean="0"/>
              <a:t>Can the scope and depth of the web content be determined to ensure that it meets user needs? </a:t>
            </a:r>
          </a:p>
          <a:p>
            <a:pPr algn="just">
              <a:lnSpc>
                <a:spcPct val="90000"/>
              </a:lnSpc>
            </a:pPr>
            <a:r>
              <a:rPr lang="en-US" sz="2400" dirty="0" smtClean="0"/>
              <a:t>Can background and authority of content's authors be easily identified? </a:t>
            </a:r>
          </a:p>
          <a:p>
            <a:pPr algn="just">
              <a:lnSpc>
                <a:spcPct val="90000"/>
              </a:lnSpc>
            </a:pPr>
            <a:r>
              <a:rPr lang="en-US" sz="2400" dirty="0" smtClean="0"/>
              <a:t>Is possible to determine content currency and date of last update? </a:t>
            </a:r>
          </a:p>
          <a:p>
            <a:pPr algn="just">
              <a:lnSpc>
                <a:spcPct val="90000"/>
              </a:lnSpc>
            </a:pPr>
            <a:r>
              <a:rPr lang="en-US" sz="2400" dirty="0" smtClean="0"/>
              <a:t>Is content location stable (e.g., URL stays the same)? </a:t>
            </a:r>
          </a:p>
          <a:p>
            <a:pPr algn="just">
              <a:lnSpc>
                <a:spcPct val="90000"/>
              </a:lnSpc>
            </a:pPr>
            <a:r>
              <a:rPr lang="en-US" sz="2400" dirty="0" smtClean="0"/>
              <a:t>Is the content </a:t>
            </a:r>
            <a:r>
              <a:rPr lang="en-US" sz="2400" dirty="0" smtClean="0">
                <a:solidFill>
                  <a:srgbClr val="00FFFF"/>
                </a:solidFill>
              </a:rPr>
              <a:t>credible</a:t>
            </a:r>
            <a:r>
              <a:rPr lang="en-US" sz="2400" dirty="0" smtClean="0"/>
              <a:t>? </a:t>
            </a:r>
          </a:p>
          <a:p>
            <a:pPr algn="just">
              <a:lnSpc>
                <a:spcPct val="90000"/>
              </a:lnSpc>
            </a:pPr>
            <a:r>
              <a:rPr lang="en-US" sz="2400" dirty="0" smtClean="0"/>
              <a:t>Is the content </a:t>
            </a:r>
            <a:r>
              <a:rPr lang="en-US" sz="2400" dirty="0" smtClean="0">
                <a:solidFill>
                  <a:srgbClr val="00FFFF"/>
                </a:solidFill>
              </a:rPr>
              <a:t>unique</a:t>
            </a:r>
            <a:r>
              <a:rPr lang="en-US" sz="2400" dirty="0" smtClean="0"/>
              <a:t>? </a:t>
            </a:r>
          </a:p>
          <a:p>
            <a:pPr algn="just">
              <a:lnSpc>
                <a:spcPct val="90000"/>
              </a:lnSpc>
            </a:pPr>
            <a:r>
              <a:rPr lang="en-US" sz="2400" dirty="0" smtClean="0"/>
              <a:t>Is the content </a:t>
            </a:r>
            <a:r>
              <a:rPr lang="en-US" sz="2400" dirty="0" smtClean="0">
                <a:solidFill>
                  <a:srgbClr val="00FFFF"/>
                </a:solidFill>
              </a:rPr>
              <a:t>valuable</a:t>
            </a:r>
            <a:r>
              <a:rPr lang="en-US" sz="2400" dirty="0" smtClean="0"/>
              <a:t> to users? </a:t>
            </a:r>
          </a:p>
          <a:p>
            <a:pPr algn="just">
              <a:lnSpc>
                <a:spcPct val="90000"/>
              </a:lnSpc>
            </a:pPr>
            <a:r>
              <a:rPr lang="en-US" sz="2400" dirty="0" smtClean="0"/>
              <a:t>Is the content </a:t>
            </a:r>
            <a:r>
              <a:rPr lang="en-US" sz="2400" dirty="0" smtClean="0">
                <a:solidFill>
                  <a:srgbClr val="00FFFF"/>
                </a:solidFill>
              </a:rPr>
              <a:t>well organized</a:t>
            </a:r>
            <a:r>
              <a:rPr lang="en-US" sz="2400" dirty="0" smtClean="0"/>
              <a:t> and </a:t>
            </a:r>
            <a:r>
              <a:rPr lang="en-US" sz="2400" dirty="0" smtClean="0">
                <a:solidFill>
                  <a:srgbClr val="00FFFF"/>
                </a:solidFill>
              </a:rPr>
              <a:t>easily accessible</a:t>
            </a:r>
            <a:r>
              <a:rPr lang="en-US" sz="2400" dirty="0" smtClean="0"/>
              <a:t>? </a:t>
            </a:r>
          </a:p>
          <a:p>
            <a:pPr algn="just">
              <a:lnSpc>
                <a:spcPct val="90000"/>
              </a:lnSpc>
            </a:pPr>
            <a:endParaRPr lang="en-US"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WebApp Design Goals</a:t>
            </a:r>
          </a:p>
        </p:txBody>
      </p:sp>
      <p:sp>
        <p:nvSpPr>
          <p:cNvPr id="51203" name="Rectangle 3"/>
          <p:cNvSpPr>
            <a:spLocks noGrp="1" noChangeArrowheads="1"/>
          </p:cNvSpPr>
          <p:nvPr>
            <p:ph idx="1"/>
          </p:nvPr>
        </p:nvSpPr>
        <p:spPr>
          <a:xfrm>
            <a:off x="1476375" y="1600200"/>
            <a:ext cx="7210425" cy="4533900"/>
          </a:xfrm>
        </p:spPr>
        <p:txBody>
          <a:bodyPr/>
          <a:lstStyle/>
          <a:p>
            <a:r>
              <a:rPr lang="en-US" dirty="0" smtClean="0">
                <a:solidFill>
                  <a:srgbClr val="00FFFF"/>
                </a:solidFill>
              </a:rPr>
              <a:t>Simplicity </a:t>
            </a:r>
          </a:p>
          <a:p>
            <a:r>
              <a:rPr lang="en-US" dirty="0" smtClean="0">
                <a:solidFill>
                  <a:srgbClr val="00FFFF"/>
                </a:solidFill>
              </a:rPr>
              <a:t>Consistency </a:t>
            </a:r>
          </a:p>
          <a:p>
            <a:r>
              <a:rPr lang="en-US" dirty="0" smtClean="0">
                <a:solidFill>
                  <a:srgbClr val="00FFFF"/>
                </a:solidFill>
              </a:rPr>
              <a:t>Identity </a:t>
            </a:r>
          </a:p>
          <a:p>
            <a:r>
              <a:rPr lang="en-US" dirty="0" smtClean="0">
                <a:solidFill>
                  <a:srgbClr val="00FFFF"/>
                </a:solidFill>
              </a:rPr>
              <a:t>Robustness </a:t>
            </a:r>
          </a:p>
          <a:p>
            <a:r>
              <a:rPr lang="en-US" dirty="0" smtClean="0">
                <a:solidFill>
                  <a:srgbClr val="00FFFF"/>
                </a:solidFill>
              </a:rPr>
              <a:t>Navigability </a:t>
            </a:r>
          </a:p>
          <a:p>
            <a:r>
              <a:rPr lang="en-US" dirty="0" smtClean="0">
                <a:solidFill>
                  <a:srgbClr val="00FFFF"/>
                </a:solidFill>
              </a:rPr>
              <a:t>Visual appeal </a:t>
            </a:r>
          </a:p>
          <a:p>
            <a:r>
              <a:rPr lang="en-US" dirty="0" smtClean="0">
                <a:solidFill>
                  <a:srgbClr val="00FFFF"/>
                </a:solidFill>
              </a:rPr>
              <a:t>Compatibility</a:t>
            </a:r>
            <a:r>
              <a:rPr lang="en-US" dirty="0" smtClean="0"/>
              <a:t> </a:t>
            </a:r>
          </a:p>
          <a:p>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mtClean="0">
                <a:solidFill>
                  <a:srgbClr val="00FF00"/>
                </a:solidFill>
              </a:rPr>
              <a:t>Web Engineering Design Activities</a:t>
            </a:r>
          </a:p>
        </p:txBody>
      </p:sp>
      <p:sp>
        <p:nvSpPr>
          <p:cNvPr id="52227" name="Rectangle 3"/>
          <p:cNvSpPr>
            <a:spLocks noGrp="1" noChangeArrowheads="1"/>
          </p:cNvSpPr>
          <p:nvPr>
            <p:ph idx="1"/>
          </p:nvPr>
        </p:nvSpPr>
        <p:spPr/>
        <p:txBody>
          <a:bodyPr/>
          <a:lstStyle/>
          <a:p>
            <a:pPr algn="just">
              <a:lnSpc>
                <a:spcPct val="80000"/>
              </a:lnSpc>
            </a:pPr>
            <a:r>
              <a:rPr lang="en-US" sz="2000" smtClean="0">
                <a:solidFill>
                  <a:srgbClr val="FFFF66"/>
                </a:solidFill>
              </a:rPr>
              <a:t>Interface design</a:t>
            </a:r>
            <a:r>
              <a:rPr lang="en-US" sz="2000" smtClean="0"/>
              <a:t> </a:t>
            </a:r>
          </a:p>
          <a:p>
            <a:pPr lvl="1" algn="just">
              <a:lnSpc>
                <a:spcPct val="80000"/>
              </a:lnSpc>
            </a:pPr>
            <a:r>
              <a:rPr lang="en-US" sz="1800" smtClean="0"/>
              <a:t>describes structure and organization of the user interface (screen layout, interaction modes, and navigation mechanisms) </a:t>
            </a:r>
          </a:p>
          <a:p>
            <a:pPr algn="just">
              <a:lnSpc>
                <a:spcPct val="80000"/>
              </a:lnSpc>
            </a:pPr>
            <a:r>
              <a:rPr lang="en-US" sz="2000" smtClean="0">
                <a:solidFill>
                  <a:srgbClr val="FFFF66"/>
                </a:solidFill>
              </a:rPr>
              <a:t>Aesthetic design</a:t>
            </a:r>
            <a:r>
              <a:rPr lang="en-US" sz="2000" smtClean="0"/>
              <a:t> </a:t>
            </a:r>
          </a:p>
          <a:p>
            <a:pPr lvl="1" algn="just">
              <a:lnSpc>
                <a:spcPct val="80000"/>
              </a:lnSpc>
            </a:pPr>
            <a:r>
              <a:rPr lang="en-US" sz="1800" smtClean="0"/>
              <a:t>look and feel of WebApp (graphic design) </a:t>
            </a:r>
          </a:p>
          <a:p>
            <a:pPr algn="just">
              <a:lnSpc>
                <a:spcPct val="80000"/>
              </a:lnSpc>
            </a:pPr>
            <a:r>
              <a:rPr lang="en-US" sz="2000" smtClean="0">
                <a:solidFill>
                  <a:srgbClr val="FFFF66"/>
                </a:solidFill>
              </a:rPr>
              <a:t>Content design</a:t>
            </a:r>
            <a:r>
              <a:rPr lang="en-US" sz="2000" smtClean="0"/>
              <a:t> </a:t>
            </a:r>
          </a:p>
          <a:p>
            <a:pPr lvl="1" algn="just">
              <a:lnSpc>
                <a:spcPct val="80000"/>
              </a:lnSpc>
            </a:pPr>
            <a:r>
              <a:rPr lang="en-US" sz="1800" smtClean="0"/>
              <a:t>defines layout, structure, and outline for all WebApp content and content object relationships </a:t>
            </a:r>
          </a:p>
          <a:p>
            <a:pPr algn="just">
              <a:lnSpc>
                <a:spcPct val="80000"/>
              </a:lnSpc>
            </a:pPr>
            <a:r>
              <a:rPr lang="en-US" sz="2000" smtClean="0">
                <a:solidFill>
                  <a:srgbClr val="FFFF66"/>
                </a:solidFill>
              </a:rPr>
              <a:t>Navigation design</a:t>
            </a:r>
            <a:r>
              <a:rPr lang="en-US" sz="2000" smtClean="0"/>
              <a:t> </a:t>
            </a:r>
          </a:p>
          <a:p>
            <a:pPr lvl="1" algn="just">
              <a:lnSpc>
                <a:spcPct val="80000"/>
              </a:lnSpc>
            </a:pPr>
            <a:r>
              <a:rPr lang="en-US" sz="1800" smtClean="0"/>
              <a:t>navigational flow between content objects </a:t>
            </a:r>
          </a:p>
          <a:p>
            <a:pPr algn="just">
              <a:lnSpc>
                <a:spcPct val="80000"/>
              </a:lnSpc>
            </a:pPr>
            <a:r>
              <a:rPr lang="en-US" sz="2000" smtClean="0">
                <a:solidFill>
                  <a:srgbClr val="FFFF66"/>
                </a:solidFill>
              </a:rPr>
              <a:t>Architectural design</a:t>
            </a:r>
            <a:r>
              <a:rPr lang="en-US" sz="2000" smtClean="0"/>
              <a:t> </a:t>
            </a:r>
          </a:p>
          <a:p>
            <a:pPr lvl="1" algn="just">
              <a:lnSpc>
                <a:spcPct val="80000"/>
              </a:lnSpc>
            </a:pPr>
            <a:r>
              <a:rPr lang="en-US" sz="1800" smtClean="0"/>
              <a:t>hypermedia structure of WebApp </a:t>
            </a:r>
          </a:p>
          <a:p>
            <a:pPr algn="just">
              <a:lnSpc>
                <a:spcPct val="80000"/>
              </a:lnSpc>
            </a:pPr>
            <a:r>
              <a:rPr lang="en-US" sz="2000" smtClean="0">
                <a:solidFill>
                  <a:srgbClr val="FFFF66"/>
                </a:solidFill>
              </a:rPr>
              <a:t>Component design</a:t>
            </a:r>
            <a:r>
              <a:rPr lang="en-US" sz="2000" smtClean="0"/>
              <a:t> </a:t>
            </a:r>
          </a:p>
          <a:p>
            <a:pPr lvl="1" algn="just">
              <a:lnSpc>
                <a:spcPct val="80000"/>
              </a:lnSpc>
            </a:pPr>
            <a:r>
              <a:rPr lang="en-US" sz="1800" smtClean="0"/>
              <a:t>develops processing logic required to implement the WebApp functional components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WebE Application Categories</a:t>
            </a:r>
          </a:p>
        </p:txBody>
      </p:sp>
      <p:sp>
        <p:nvSpPr>
          <p:cNvPr id="16387" name="Rectangle 3"/>
          <p:cNvSpPr>
            <a:spLocks noGrp="1" noChangeArrowheads="1"/>
          </p:cNvSpPr>
          <p:nvPr>
            <p:ph idx="1"/>
          </p:nvPr>
        </p:nvSpPr>
        <p:spPr>
          <a:xfrm>
            <a:off x="490538" y="1371600"/>
            <a:ext cx="8229600" cy="4533900"/>
          </a:xfrm>
        </p:spPr>
        <p:txBody>
          <a:bodyPr/>
          <a:lstStyle/>
          <a:p>
            <a:pPr algn="just">
              <a:lnSpc>
                <a:spcPct val="80000"/>
              </a:lnSpc>
            </a:pPr>
            <a:r>
              <a:rPr lang="en-US" sz="2400" dirty="0" smtClean="0">
                <a:solidFill>
                  <a:srgbClr val="FFFF66"/>
                </a:solidFill>
              </a:rPr>
              <a:t>Informational </a:t>
            </a:r>
          </a:p>
          <a:p>
            <a:pPr lvl="1" algn="just">
              <a:lnSpc>
                <a:spcPct val="80000"/>
              </a:lnSpc>
            </a:pPr>
            <a:r>
              <a:rPr lang="en-US" sz="2000" dirty="0" smtClean="0"/>
              <a:t>read only content provided with simple navigation</a:t>
            </a:r>
          </a:p>
          <a:p>
            <a:pPr algn="just">
              <a:lnSpc>
                <a:spcPct val="80000"/>
              </a:lnSpc>
            </a:pPr>
            <a:r>
              <a:rPr lang="en-US" sz="2400" dirty="0" smtClean="0">
                <a:solidFill>
                  <a:srgbClr val="FFFF66"/>
                </a:solidFill>
              </a:rPr>
              <a:t>Downloads </a:t>
            </a:r>
          </a:p>
          <a:p>
            <a:pPr lvl="1" algn="just">
              <a:lnSpc>
                <a:spcPct val="80000"/>
              </a:lnSpc>
            </a:pPr>
            <a:r>
              <a:rPr lang="en-US" sz="2000" dirty="0" smtClean="0"/>
              <a:t>user downloads information from server</a:t>
            </a:r>
          </a:p>
          <a:p>
            <a:pPr algn="just">
              <a:lnSpc>
                <a:spcPct val="80000"/>
              </a:lnSpc>
            </a:pPr>
            <a:r>
              <a:rPr lang="en-US" sz="2400" dirty="0" smtClean="0">
                <a:solidFill>
                  <a:srgbClr val="FFFF66"/>
                </a:solidFill>
              </a:rPr>
              <a:t>Customizable</a:t>
            </a:r>
            <a:r>
              <a:rPr lang="en-US" sz="2400" dirty="0" smtClean="0"/>
              <a:t> </a:t>
            </a:r>
          </a:p>
          <a:p>
            <a:pPr lvl="1" algn="just">
              <a:lnSpc>
                <a:spcPct val="80000"/>
              </a:lnSpc>
            </a:pPr>
            <a:r>
              <a:rPr lang="en-US" sz="2000" dirty="0" smtClean="0"/>
              <a:t>user customizes content to specific needs</a:t>
            </a:r>
          </a:p>
          <a:p>
            <a:pPr algn="just">
              <a:lnSpc>
                <a:spcPct val="80000"/>
              </a:lnSpc>
            </a:pPr>
            <a:r>
              <a:rPr lang="en-US" sz="2400" dirty="0" smtClean="0">
                <a:solidFill>
                  <a:srgbClr val="FFFF66"/>
                </a:solidFill>
              </a:rPr>
              <a:t>Interaction</a:t>
            </a:r>
            <a:r>
              <a:rPr lang="en-US" sz="2400" dirty="0" smtClean="0"/>
              <a:t> </a:t>
            </a:r>
          </a:p>
          <a:p>
            <a:pPr lvl="1" algn="just">
              <a:lnSpc>
                <a:spcPct val="80000"/>
              </a:lnSpc>
            </a:pPr>
            <a:r>
              <a:rPr lang="en-US" sz="2000" dirty="0" smtClean="0"/>
              <a:t>community of users communicate using chat rooms, bulletin boards, or instant messaging</a:t>
            </a:r>
          </a:p>
          <a:p>
            <a:pPr algn="just">
              <a:lnSpc>
                <a:spcPct val="80000"/>
              </a:lnSpc>
            </a:pPr>
            <a:r>
              <a:rPr lang="en-US" sz="2400" dirty="0" smtClean="0">
                <a:solidFill>
                  <a:srgbClr val="FFFF66"/>
                </a:solidFill>
              </a:rPr>
              <a:t>User input</a:t>
            </a:r>
            <a:r>
              <a:rPr lang="en-US" sz="2400" dirty="0" smtClean="0"/>
              <a:t> </a:t>
            </a:r>
          </a:p>
          <a:p>
            <a:pPr lvl="1" algn="just">
              <a:lnSpc>
                <a:spcPct val="80000"/>
              </a:lnSpc>
            </a:pPr>
            <a:r>
              <a:rPr lang="en-US" sz="2000" dirty="0" smtClean="0"/>
              <a:t>users complete on-line forms to communicate need</a:t>
            </a:r>
          </a:p>
          <a:p>
            <a:pPr algn="just">
              <a:lnSpc>
                <a:spcPct val="80000"/>
              </a:lnSpc>
            </a:pPr>
            <a:r>
              <a:rPr lang="en-US" sz="2400" dirty="0" smtClean="0">
                <a:solidFill>
                  <a:srgbClr val="FFFF66"/>
                </a:solidFill>
              </a:rPr>
              <a:t>Transaction-oriented </a:t>
            </a:r>
          </a:p>
          <a:p>
            <a:pPr lvl="1" algn="just">
              <a:lnSpc>
                <a:spcPct val="80000"/>
              </a:lnSpc>
            </a:pPr>
            <a:r>
              <a:rPr lang="en-US" sz="2000" dirty="0" smtClean="0"/>
              <a:t>user makes request fulfilled by </a:t>
            </a:r>
            <a:r>
              <a:rPr lang="en-US" sz="2000" dirty="0" err="1" smtClean="0"/>
              <a:t>WebApp</a:t>
            </a:r>
            <a:r>
              <a:rPr lang="en-US" sz="2000" dirty="0" smtClean="0"/>
              <a:t> - places an order</a:t>
            </a:r>
          </a:p>
          <a:p>
            <a:pPr algn="just">
              <a:lnSpc>
                <a:spcPct val="80000"/>
              </a:lnSpc>
            </a:pPr>
            <a:endParaRPr lang="en-US" sz="24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End-User Interface Concerns</a:t>
            </a:r>
          </a:p>
        </p:txBody>
      </p:sp>
      <p:sp>
        <p:nvSpPr>
          <p:cNvPr id="53251" name="Rectangle 3"/>
          <p:cNvSpPr>
            <a:spLocks noGrp="1" noChangeArrowheads="1"/>
          </p:cNvSpPr>
          <p:nvPr>
            <p:ph idx="1"/>
          </p:nvPr>
        </p:nvSpPr>
        <p:spPr/>
        <p:txBody>
          <a:bodyPr/>
          <a:lstStyle/>
          <a:p>
            <a:pPr algn="just"/>
            <a:r>
              <a:rPr lang="en-US" sz="2800" smtClean="0">
                <a:solidFill>
                  <a:srgbClr val="00FFFF"/>
                </a:solidFill>
              </a:rPr>
              <a:t>Where am I?</a:t>
            </a:r>
            <a:r>
              <a:rPr lang="en-US" sz="2800" smtClean="0"/>
              <a:t> </a:t>
            </a:r>
          </a:p>
          <a:p>
            <a:pPr lvl="1" algn="just"/>
            <a:r>
              <a:rPr lang="en-US" sz="2400" smtClean="0"/>
              <a:t>Interface should indicate which WebApp is running </a:t>
            </a:r>
          </a:p>
          <a:p>
            <a:pPr lvl="1" algn="just"/>
            <a:r>
              <a:rPr lang="en-US" sz="2400" smtClean="0"/>
              <a:t>Interface should indicate user's location in content hierarchy </a:t>
            </a:r>
          </a:p>
          <a:p>
            <a:pPr algn="just"/>
            <a:r>
              <a:rPr lang="en-US" sz="2800" smtClean="0">
                <a:solidFill>
                  <a:srgbClr val="00FFFF"/>
                </a:solidFill>
              </a:rPr>
              <a:t>What can I do now?</a:t>
            </a:r>
            <a:r>
              <a:rPr lang="en-US" sz="2800" smtClean="0"/>
              <a:t> </a:t>
            </a:r>
          </a:p>
          <a:p>
            <a:pPr lvl="1" algn="just"/>
            <a:r>
              <a:rPr lang="en-US" sz="2400" smtClean="0"/>
              <a:t>Interface helps user understand current options (live link and relevant content) </a:t>
            </a:r>
          </a:p>
          <a:p>
            <a:pPr algn="just"/>
            <a:r>
              <a:rPr lang="en-US" sz="2800" smtClean="0">
                <a:solidFill>
                  <a:srgbClr val="00FFFF"/>
                </a:solidFill>
              </a:rPr>
              <a:t>Where have I been and where am I going?</a:t>
            </a:r>
            <a:r>
              <a:rPr lang="en-US" sz="2800" smtClean="0"/>
              <a:t> </a:t>
            </a:r>
          </a:p>
          <a:p>
            <a:pPr lvl="1" algn="just"/>
            <a:r>
              <a:rPr lang="en-US" sz="2400" smtClean="0"/>
              <a:t>Provide user with map showing paths through the WebApp </a:t>
            </a:r>
          </a:p>
          <a:p>
            <a:pPr algn="just"/>
            <a:endParaRPr lang="en-US" sz="2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457347" y="274638"/>
            <a:ext cx="8229307" cy="715962"/>
          </a:xfrm>
        </p:spPr>
        <p:txBody>
          <a:bodyPr/>
          <a:lstStyle/>
          <a:p>
            <a:pPr fontAlgn="auto">
              <a:spcAft>
                <a:spcPts val="0"/>
              </a:spcAft>
              <a:defRPr/>
            </a:pPr>
            <a:r>
              <a:rPr lang="en-US" sz="4000" smtClean="0">
                <a:solidFill>
                  <a:srgbClr val="00FF00"/>
                </a:solidFill>
              </a:rPr>
              <a:t>User Interface Design Principles</a:t>
            </a:r>
          </a:p>
        </p:txBody>
      </p:sp>
      <p:sp>
        <p:nvSpPr>
          <p:cNvPr id="54275" name="Rectangle 3"/>
          <p:cNvSpPr>
            <a:spLocks noGrp="1" noChangeArrowheads="1"/>
          </p:cNvSpPr>
          <p:nvPr>
            <p:ph idx="1"/>
          </p:nvPr>
        </p:nvSpPr>
        <p:spPr>
          <a:xfrm>
            <a:off x="457200" y="1066800"/>
            <a:ext cx="8229600" cy="5067300"/>
          </a:xfrm>
        </p:spPr>
        <p:txBody>
          <a:bodyPr/>
          <a:lstStyle/>
          <a:p>
            <a:pPr algn="just">
              <a:lnSpc>
                <a:spcPct val="80000"/>
              </a:lnSpc>
            </a:pPr>
            <a:r>
              <a:rPr lang="en-US" sz="2400" smtClean="0"/>
              <a:t>Anticipation - interface designed to anticipate the user' s next move </a:t>
            </a:r>
          </a:p>
          <a:p>
            <a:pPr algn="just">
              <a:lnSpc>
                <a:spcPct val="80000"/>
              </a:lnSpc>
            </a:pPr>
            <a:r>
              <a:rPr lang="en-US" sz="2400" smtClean="0"/>
              <a:t>Communication - interface shows status of any user initiated activity </a:t>
            </a:r>
          </a:p>
          <a:p>
            <a:pPr algn="just">
              <a:lnSpc>
                <a:spcPct val="80000"/>
              </a:lnSpc>
            </a:pPr>
            <a:r>
              <a:rPr lang="en-US" sz="2400" smtClean="0"/>
              <a:t>Consistency - navigation and controls are same throughout WebApp </a:t>
            </a:r>
          </a:p>
          <a:p>
            <a:pPr algn="just">
              <a:lnSpc>
                <a:spcPct val="80000"/>
              </a:lnSpc>
            </a:pPr>
            <a:r>
              <a:rPr lang="en-US" sz="2400" smtClean="0"/>
              <a:t>Controlled autonomy - designer allows user to feel in control of WebApp </a:t>
            </a:r>
          </a:p>
          <a:p>
            <a:pPr algn="just">
              <a:lnSpc>
                <a:spcPct val="80000"/>
              </a:lnSpc>
            </a:pPr>
            <a:r>
              <a:rPr lang="en-US" sz="2400" smtClean="0"/>
              <a:t>Efficiency - WebApp optimizes user's work efficiency, not the designer's </a:t>
            </a:r>
          </a:p>
          <a:p>
            <a:pPr algn="just">
              <a:lnSpc>
                <a:spcPct val="80000"/>
              </a:lnSpc>
            </a:pPr>
            <a:r>
              <a:rPr lang="en-US" sz="2400" smtClean="0"/>
              <a:t>Flexibility - support specific tasks as well as allow browsing </a:t>
            </a:r>
          </a:p>
          <a:p>
            <a:pPr algn="just">
              <a:lnSpc>
                <a:spcPct val="80000"/>
              </a:lnSpc>
            </a:pPr>
            <a:r>
              <a:rPr lang="en-US" sz="2400" smtClean="0"/>
              <a:t>Focus - interface and content should remain focused on user tasks </a:t>
            </a:r>
          </a:p>
          <a:p>
            <a:pPr algn="just">
              <a:lnSpc>
                <a:spcPct val="80000"/>
              </a:lnSpc>
            </a:pPr>
            <a:r>
              <a:rPr lang="en-US" sz="2400" smtClean="0"/>
              <a:t>Fitt's Law - time to hit a target using a pointing device is a function of the distance traveled and the size of the target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457347" y="274638"/>
            <a:ext cx="8229307" cy="715962"/>
          </a:xfrm>
        </p:spPr>
        <p:txBody>
          <a:bodyPr/>
          <a:lstStyle/>
          <a:p>
            <a:pPr fontAlgn="auto">
              <a:spcAft>
                <a:spcPts val="0"/>
              </a:spcAft>
              <a:defRPr/>
            </a:pPr>
            <a:r>
              <a:rPr lang="en-US" sz="4000" smtClean="0">
                <a:solidFill>
                  <a:srgbClr val="00FF00"/>
                </a:solidFill>
              </a:rPr>
              <a:t>User Interface Design Principles</a:t>
            </a:r>
          </a:p>
        </p:txBody>
      </p:sp>
      <p:sp>
        <p:nvSpPr>
          <p:cNvPr id="55299" name="Rectangle 3"/>
          <p:cNvSpPr>
            <a:spLocks noGrp="1" noChangeArrowheads="1"/>
          </p:cNvSpPr>
          <p:nvPr>
            <p:ph idx="1"/>
          </p:nvPr>
        </p:nvSpPr>
        <p:spPr>
          <a:xfrm>
            <a:off x="457200" y="1066800"/>
            <a:ext cx="8229600" cy="5067300"/>
          </a:xfrm>
        </p:spPr>
        <p:txBody>
          <a:bodyPr/>
          <a:lstStyle/>
          <a:p>
            <a:pPr algn="just">
              <a:lnSpc>
                <a:spcPct val="80000"/>
              </a:lnSpc>
            </a:pPr>
            <a:r>
              <a:rPr lang="en-US" sz="2400" smtClean="0"/>
              <a:t>Human interface objects - use WebApp tool libraries </a:t>
            </a:r>
          </a:p>
          <a:p>
            <a:pPr algn="just">
              <a:lnSpc>
                <a:spcPct val="80000"/>
              </a:lnSpc>
            </a:pPr>
            <a:r>
              <a:rPr lang="en-US" sz="2400" smtClean="0"/>
              <a:t>Latency reduction - provide feedback to user when delays are necessary, multi-task when possible to avoid long waiting periods </a:t>
            </a:r>
          </a:p>
          <a:p>
            <a:pPr algn="just">
              <a:lnSpc>
                <a:spcPct val="80000"/>
              </a:lnSpc>
            </a:pPr>
            <a:r>
              <a:rPr lang="en-US" sz="2400" smtClean="0"/>
              <a:t>Learnability - interface is easy to learn and easy to retain over time </a:t>
            </a:r>
          </a:p>
          <a:p>
            <a:pPr algn="just">
              <a:lnSpc>
                <a:spcPct val="80000"/>
              </a:lnSpc>
            </a:pPr>
            <a:r>
              <a:rPr lang="en-US" sz="2400" smtClean="0"/>
              <a:t>Metaphors - interfaces based on metaphors familiar to user are easy to learn and easier to use </a:t>
            </a:r>
          </a:p>
          <a:p>
            <a:pPr algn="just">
              <a:lnSpc>
                <a:spcPct val="80000"/>
              </a:lnSpc>
            </a:pPr>
            <a:r>
              <a:rPr lang="en-US" sz="2400" smtClean="0"/>
              <a:t>Maintain work product integrity - don't allow user work products to be lost when errors occurs (e.g., save often) </a:t>
            </a:r>
          </a:p>
          <a:p>
            <a:pPr algn="just">
              <a:lnSpc>
                <a:spcPct val="80000"/>
              </a:lnSpc>
            </a:pPr>
            <a:r>
              <a:rPr lang="en-US" sz="2400" smtClean="0"/>
              <a:t>Readability - content is easy to read by young and old </a:t>
            </a:r>
          </a:p>
          <a:p>
            <a:pPr algn="just">
              <a:lnSpc>
                <a:spcPct val="80000"/>
              </a:lnSpc>
            </a:pPr>
            <a:r>
              <a:rPr lang="en-US" sz="2400" smtClean="0"/>
              <a:t>Track state - when appropriate track state of user interaction to allow user to logoff and return later </a:t>
            </a:r>
          </a:p>
          <a:p>
            <a:pPr algn="just">
              <a:lnSpc>
                <a:spcPct val="80000"/>
              </a:lnSpc>
            </a:pPr>
            <a:r>
              <a:rPr lang="en-US" sz="2400" smtClean="0"/>
              <a:t>Visible navigation - provide illusion that user remains in same place and work is brought to them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a:xfrm>
            <a:off x="457347" y="274638"/>
            <a:ext cx="8229307" cy="792162"/>
          </a:xfrm>
        </p:spPr>
        <p:txBody>
          <a:bodyPr/>
          <a:lstStyle/>
          <a:p>
            <a:pPr fontAlgn="auto">
              <a:spcAft>
                <a:spcPts val="0"/>
              </a:spcAft>
              <a:defRPr/>
            </a:pPr>
            <a:r>
              <a:rPr lang="en-US" sz="3600" smtClean="0">
                <a:solidFill>
                  <a:srgbClr val="00FF00"/>
                </a:solidFill>
              </a:rPr>
              <a:t>Pragmatic WebApp Interface Guidelines</a:t>
            </a:r>
          </a:p>
        </p:txBody>
      </p:sp>
      <p:sp>
        <p:nvSpPr>
          <p:cNvPr id="56323" name="Rectangle 3"/>
          <p:cNvSpPr>
            <a:spLocks noGrp="1" noChangeArrowheads="1"/>
          </p:cNvSpPr>
          <p:nvPr>
            <p:ph idx="1"/>
          </p:nvPr>
        </p:nvSpPr>
        <p:spPr>
          <a:xfrm>
            <a:off x="457200" y="1295400"/>
            <a:ext cx="8229600" cy="4838700"/>
          </a:xfrm>
        </p:spPr>
        <p:txBody>
          <a:bodyPr/>
          <a:lstStyle/>
          <a:p>
            <a:pPr algn="just">
              <a:lnSpc>
                <a:spcPct val="80000"/>
              </a:lnSpc>
            </a:pPr>
            <a:r>
              <a:rPr lang="en-US" sz="2400" dirty="0" smtClean="0"/>
              <a:t>Minor server errors are likely to cause user to leave </a:t>
            </a:r>
            <a:r>
              <a:rPr lang="en-US" sz="2400" dirty="0" err="1" smtClean="0"/>
              <a:t>WebApp</a:t>
            </a:r>
            <a:r>
              <a:rPr lang="en-US" sz="2400" dirty="0" smtClean="0"/>
              <a:t> and look for an alternative site </a:t>
            </a:r>
          </a:p>
          <a:p>
            <a:pPr algn="just">
              <a:lnSpc>
                <a:spcPct val="80000"/>
              </a:lnSpc>
            </a:pPr>
            <a:r>
              <a:rPr lang="en-US" sz="2400" dirty="0" smtClean="0"/>
              <a:t>Reading speed on monitor is about 25% slower than for hardcopy </a:t>
            </a:r>
          </a:p>
          <a:p>
            <a:pPr algn="just">
              <a:lnSpc>
                <a:spcPct val="80000"/>
              </a:lnSpc>
            </a:pPr>
            <a:r>
              <a:rPr lang="en-US" sz="2400" dirty="0" smtClean="0"/>
              <a:t>Avoid "under construction" signs </a:t>
            </a:r>
          </a:p>
          <a:p>
            <a:pPr algn="just">
              <a:lnSpc>
                <a:spcPct val="80000"/>
              </a:lnSpc>
            </a:pPr>
            <a:r>
              <a:rPr lang="en-US" sz="2400" dirty="0" smtClean="0"/>
              <a:t>Users prefer not having to scroll to read content </a:t>
            </a:r>
          </a:p>
          <a:p>
            <a:pPr algn="just">
              <a:lnSpc>
                <a:spcPct val="80000"/>
              </a:lnSpc>
            </a:pPr>
            <a:r>
              <a:rPr lang="en-US" sz="2400" dirty="0" smtClean="0"/>
              <a:t>Navigation menus and headers should be designed consistently and be available on all pages available to the user </a:t>
            </a:r>
          </a:p>
          <a:p>
            <a:pPr algn="just">
              <a:lnSpc>
                <a:spcPct val="80000"/>
              </a:lnSpc>
            </a:pPr>
            <a:r>
              <a:rPr lang="en-US" sz="2400" dirty="0" smtClean="0"/>
              <a:t>Do not rely on browser functions to assist in navigation </a:t>
            </a:r>
          </a:p>
          <a:p>
            <a:pPr algn="just">
              <a:lnSpc>
                <a:spcPct val="80000"/>
              </a:lnSpc>
            </a:pPr>
            <a:r>
              <a:rPr lang="en-US" sz="2400" dirty="0" smtClean="0"/>
              <a:t>Aesthetics should never take precedence over application functionality </a:t>
            </a:r>
          </a:p>
          <a:p>
            <a:pPr algn="just">
              <a:lnSpc>
                <a:spcPct val="80000"/>
              </a:lnSpc>
            </a:pPr>
            <a:r>
              <a:rPr lang="en-US" sz="2400" dirty="0" smtClean="0"/>
              <a:t>Navigation should be obvious to causal users </a:t>
            </a:r>
          </a:p>
          <a:p>
            <a:pPr algn="just">
              <a:lnSpc>
                <a:spcPct val="80000"/>
              </a:lnSpc>
            </a:pPr>
            <a:endParaRPr lang="en-US" sz="24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Interface Control Mechanisms</a:t>
            </a:r>
          </a:p>
        </p:txBody>
      </p:sp>
      <p:sp>
        <p:nvSpPr>
          <p:cNvPr id="57347" name="Rectangle 3"/>
          <p:cNvSpPr>
            <a:spLocks noGrp="1" noChangeArrowheads="1"/>
          </p:cNvSpPr>
          <p:nvPr>
            <p:ph idx="1"/>
          </p:nvPr>
        </p:nvSpPr>
        <p:spPr/>
        <p:txBody>
          <a:bodyPr/>
          <a:lstStyle/>
          <a:p>
            <a:r>
              <a:rPr lang="en-US" smtClean="0">
                <a:solidFill>
                  <a:srgbClr val="00FFFF"/>
                </a:solidFill>
              </a:rPr>
              <a:t>Navigation menus </a:t>
            </a:r>
          </a:p>
          <a:p>
            <a:r>
              <a:rPr lang="en-US" smtClean="0">
                <a:solidFill>
                  <a:srgbClr val="00FFFF"/>
                </a:solidFill>
              </a:rPr>
              <a:t>Graphic icons (buttons, switches, etc.) </a:t>
            </a:r>
          </a:p>
          <a:p>
            <a:r>
              <a:rPr lang="en-US" smtClean="0">
                <a:solidFill>
                  <a:srgbClr val="00FFFF"/>
                </a:solidFill>
              </a:rPr>
              <a:t>Graphic images (used to implement links) </a:t>
            </a:r>
          </a:p>
          <a:p>
            <a:endParaRPr lang="en-US" smtClean="0">
              <a:solidFill>
                <a:srgbClr val="00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Interface Workflow Tasks</a:t>
            </a:r>
          </a:p>
        </p:txBody>
      </p:sp>
      <p:sp>
        <p:nvSpPr>
          <p:cNvPr id="58371" name="Rectangle 3"/>
          <p:cNvSpPr>
            <a:spLocks noGrp="1" noChangeArrowheads="1"/>
          </p:cNvSpPr>
          <p:nvPr>
            <p:ph idx="1"/>
          </p:nvPr>
        </p:nvSpPr>
        <p:spPr/>
        <p:txBody>
          <a:bodyPr/>
          <a:lstStyle/>
          <a:p>
            <a:pPr marL="609600" indent="-609600" algn="just">
              <a:lnSpc>
                <a:spcPct val="80000"/>
              </a:lnSpc>
              <a:buClr>
                <a:schemeClr val="tx1"/>
              </a:buClr>
              <a:buFont typeface="Wingdings" pitchFamily="2" charset="2"/>
              <a:buAutoNum type="arabicPeriod"/>
            </a:pPr>
            <a:r>
              <a:rPr lang="en-US" sz="2200" dirty="0" smtClean="0"/>
              <a:t>Review and refine analysis information. </a:t>
            </a:r>
          </a:p>
          <a:p>
            <a:pPr marL="609600" indent="-609600" algn="just">
              <a:lnSpc>
                <a:spcPct val="80000"/>
              </a:lnSpc>
              <a:buClr>
                <a:schemeClr val="tx1"/>
              </a:buClr>
              <a:buFont typeface="Wingdings" pitchFamily="2" charset="2"/>
              <a:buAutoNum type="arabicPeriod"/>
            </a:pPr>
            <a:r>
              <a:rPr lang="en-US" sz="2200" dirty="0" smtClean="0"/>
              <a:t>Develop rough sketch of </a:t>
            </a:r>
            <a:r>
              <a:rPr lang="en-US" sz="2200" dirty="0" err="1" smtClean="0"/>
              <a:t>WebApp</a:t>
            </a:r>
            <a:r>
              <a:rPr lang="en-US" sz="2200" dirty="0" smtClean="0"/>
              <a:t> interface layout. </a:t>
            </a:r>
          </a:p>
          <a:p>
            <a:pPr marL="609600" indent="-609600" algn="just">
              <a:lnSpc>
                <a:spcPct val="80000"/>
              </a:lnSpc>
              <a:buClr>
                <a:schemeClr val="tx1"/>
              </a:buClr>
              <a:buFont typeface="Wingdings" pitchFamily="2" charset="2"/>
              <a:buAutoNum type="arabicPeriod"/>
            </a:pPr>
            <a:r>
              <a:rPr lang="en-US" sz="2200" dirty="0" smtClean="0"/>
              <a:t>Map user objectives into specific interface actions. </a:t>
            </a:r>
          </a:p>
          <a:p>
            <a:pPr marL="609600" indent="-609600" algn="just">
              <a:lnSpc>
                <a:spcPct val="80000"/>
              </a:lnSpc>
              <a:buClr>
                <a:schemeClr val="tx1"/>
              </a:buClr>
              <a:buFont typeface="Wingdings" pitchFamily="2" charset="2"/>
              <a:buAutoNum type="arabicPeriod"/>
            </a:pPr>
            <a:r>
              <a:rPr lang="en-US" sz="2200" dirty="0" smtClean="0"/>
              <a:t>Define set of user tasks associated with each action. </a:t>
            </a:r>
          </a:p>
          <a:p>
            <a:pPr marL="609600" indent="-609600" algn="just">
              <a:lnSpc>
                <a:spcPct val="80000"/>
              </a:lnSpc>
              <a:buClr>
                <a:schemeClr val="tx1"/>
              </a:buClr>
              <a:buFont typeface="Wingdings" pitchFamily="2" charset="2"/>
              <a:buAutoNum type="arabicPeriod"/>
            </a:pPr>
            <a:r>
              <a:rPr lang="en-US" sz="2200" dirty="0" smtClean="0"/>
              <a:t>Storyboard screen images for each interface action. </a:t>
            </a:r>
          </a:p>
          <a:p>
            <a:pPr marL="609600" indent="-609600" algn="just">
              <a:lnSpc>
                <a:spcPct val="80000"/>
              </a:lnSpc>
              <a:buClr>
                <a:schemeClr val="tx1"/>
              </a:buClr>
              <a:buFont typeface="Wingdings" pitchFamily="2" charset="2"/>
              <a:buAutoNum type="arabicPeriod"/>
            </a:pPr>
            <a:r>
              <a:rPr lang="en-US" sz="2200" dirty="0" smtClean="0"/>
              <a:t>Refine interface layouts and storyboards using input from aesthetic design. </a:t>
            </a:r>
          </a:p>
          <a:p>
            <a:pPr marL="609600" indent="-609600" algn="just">
              <a:lnSpc>
                <a:spcPct val="80000"/>
              </a:lnSpc>
              <a:buClr>
                <a:schemeClr val="tx1"/>
              </a:buClr>
              <a:buFont typeface="Wingdings" pitchFamily="2" charset="2"/>
              <a:buAutoNum type="arabicPeriod"/>
            </a:pPr>
            <a:r>
              <a:rPr lang="en-US" sz="2200" dirty="0" smtClean="0"/>
              <a:t>Identify user interface objects required to implement user interface. </a:t>
            </a:r>
          </a:p>
          <a:p>
            <a:pPr marL="609600" indent="-609600" algn="just">
              <a:lnSpc>
                <a:spcPct val="80000"/>
              </a:lnSpc>
              <a:buClr>
                <a:schemeClr val="tx1"/>
              </a:buClr>
              <a:buFont typeface="Wingdings" pitchFamily="2" charset="2"/>
              <a:buAutoNum type="arabicPeriod"/>
            </a:pPr>
            <a:r>
              <a:rPr lang="en-US" sz="2200" dirty="0" smtClean="0"/>
              <a:t>Develop procedural representation of user's interaction with the interface. </a:t>
            </a:r>
          </a:p>
          <a:p>
            <a:pPr marL="609600" indent="-609600" algn="just">
              <a:lnSpc>
                <a:spcPct val="80000"/>
              </a:lnSpc>
              <a:buClr>
                <a:schemeClr val="tx1"/>
              </a:buClr>
              <a:buFont typeface="Wingdings" pitchFamily="2" charset="2"/>
              <a:buAutoNum type="arabicPeriod"/>
            </a:pPr>
            <a:r>
              <a:rPr lang="en-US" sz="2200" dirty="0" smtClean="0"/>
              <a:t>Develop a behavioral representation of user's interaction with the interface. </a:t>
            </a:r>
          </a:p>
          <a:p>
            <a:pPr marL="609600" indent="-609600" algn="just">
              <a:lnSpc>
                <a:spcPct val="80000"/>
              </a:lnSpc>
              <a:buClr>
                <a:schemeClr val="tx1"/>
              </a:buClr>
              <a:buFont typeface="Wingdings" pitchFamily="2" charset="2"/>
              <a:buAutoNum type="arabicPeriod"/>
            </a:pPr>
            <a:r>
              <a:rPr lang="en-US" sz="2200" dirty="0" smtClean="0"/>
              <a:t>Describe interface layout for each state. </a:t>
            </a:r>
          </a:p>
          <a:p>
            <a:pPr marL="609600" indent="-609600" algn="just">
              <a:lnSpc>
                <a:spcPct val="80000"/>
              </a:lnSpc>
              <a:buClr>
                <a:schemeClr val="tx1"/>
              </a:buClr>
              <a:buFont typeface="Wingdings" pitchFamily="2" charset="2"/>
              <a:buAutoNum type="arabicPeriod"/>
            </a:pPr>
            <a:r>
              <a:rPr lang="en-US" sz="2200" dirty="0" smtClean="0"/>
              <a:t>Review and refine the interface model (focus on usability). </a:t>
            </a:r>
          </a:p>
          <a:p>
            <a:pPr marL="609600" indent="-609600" algn="just">
              <a:lnSpc>
                <a:spcPct val="80000"/>
              </a:lnSpc>
            </a:pPr>
            <a:endParaRPr lang="en-US" sz="2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Aesthetic Design</a:t>
            </a:r>
          </a:p>
        </p:txBody>
      </p:sp>
      <p:sp>
        <p:nvSpPr>
          <p:cNvPr id="59395" name="Rectangle 3"/>
          <p:cNvSpPr>
            <a:spLocks noGrp="1" noChangeArrowheads="1"/>
          </p:cNvSpPr>
          <p:nvPr>
            <p:ph idx="1"/>
          </p:nvPr>
        </p:nvSpPr>
        <p:spPr/>
        <p:txBody>
          <a:bodyPr/>
          <a:lstStyle/>
          <a:p>
            <a:pPr algn="just">
              <a:lnSpc>
                <a:spcPct val="90000"/>
              </a:lnSpc>
            </a:pPr>
            <a:r>
              <a:rPr lang="en-US" sz="2400" dirty="0" smtClean="0">
                <a:solidFill>
                  <a:srgbClr val="00FFFF"/>
                </a:solidFill>
              </a:rPr>
              <a:t>Layout issues</a:t>
            </a:r>
            <a:r>
              <a:rPr lang="en-US" sz="2400" dirty="0" smtClean="0"/>
              <a:t> </a:t>
            </a:r>
          </a:p>
          <a:p>
            <a:pPr lvl="1" algn="just">
              <a:lnSpc>
                <a:spcPct val="90000"/>
              </a:lnSpc>
            </a:pPr>
            <a:r>
              <a:rPr lang="en-US" sz="2000" dirty="0" smtClean="0"/>
              <a:t>Use white space generously </a:t>
            </a:r>
          </a:p>
          <a:p>
            <a:pPr lvl="1" algn="just">
              <a:lnSpc>
                <a:spcPct val="90000"/>
              </a:lnSpc>
            </a:pPr>
            <a:r>
              <a:rPr lang="en-US" sz="2000" dirty="0" smtClean="0"/>
              <a:t>Emphasize content </a:t>
            </a:r>
          </a:p>
          <a:p>
            <a:pPr lvl="1" algn="just">
              <a:lnSpc>
                <a:spcPct val="90000"/>
              </a:lnSpc>
            </a:pPr>
            <a:r>
              <a:rPr lang="en-US" sz="2000" dirty="0" smtClean="0"/>
              <a:t>Organize elements from top-left to bottom-right </a:t>
            </a:r>
          </a:p>
          <a:p>
            <a:pPr lvl="1" algn="just">
              <a:lnSpc>
                <a:spcPct val="90000"/>
              </a:lnSpc>
            </a:pPr>
            <a:r>
              <a:rPr lang="en-US" sz="2000" dirty="0" smtClean="0"/>
              <a:t>Group navigation, content, and function geographically within page </a:t>
            </a:r>
          </a:p>
          <a:p>
            <a:pPr lvl="1" algn="just">
              <a:lnSpc>
                <a:spcPct val="90000"/>
              </a:lnSpc>
            </a:pPr>
            <a:r>
              <a:rPr lang="en-US" sz="2000" dirty="0" smtClean="0"/>
              <a:t>Avoid temptation to use scroll bars </a:t>
            </a:r>
          </a:p>
          <a:p>
            <a:pPr lvl="1" algn="just">
              <a:lnSpc>
                <a:spcPct val="90000"/>
              </a:lnSpc>
            </a:pPr>
            <a:r>
              <a:rPr lang="en-US" sz="2000" dirty="0" smtClean="0"/>
              <a:t>Take differing resolutions and browser window sizes into account during design </a:t>
            </a:r>
          </a:p>
          <a:p>
            <a:pPr algn="just">
              <a:lnSpc>
                <a:spcPct val="90000"/>
              </a:lnSpc>
            </a:pPr>
            <a:r>
              <a:rPr lang="en-US" sz="2400" dirty="0" smtClean="0">
                <a:solidFill>
                  <a:srgbClr val="00FFFF"/>
                </a:solidFill>
              </a:rPr>
              <a:t>Graphic design issues</a:t>
            </a:r>
            <a:r>
              <a:rPr lang="en-US" sz="2400" dirty="0" smtClean="0"/>
              <a:t> </a:t>
            </a:r>
          </a:p>
          <a:p>
            <a:pPr lvl="1" algn="just">
              <a:lnSpc>
                <a:spcPct val="90000"/>
              </a:lnSpc>
            </a:pPr>
            <a:r>
              <a:rPr lang="en-US" sz="2000" dirty="0" smtClean="0"/>
              <a:t>Layout </a:t>
            </a:r>
          </a:p>
          <a:p>
            <a:pPr lvl="1" algn="just">
              <a:lnSpc>
                <a:spcPct val="90000"/>
              </a:lnSpc>
            </a:pPr>
            <a:r>
              <a:rPr lang="en-US" sz="2000" dirty="0" smtClean="0"/>
              <a:t>Color schemes </a:t>
            </a:r>
          </a:p>
          <a:p>
            <a:pPr lvl="1" algn="just">
              <a:lnSpc>
                <a:spcPct val="90000"/>
              </a:lnSpc>
            </a:pPr>
            <a:r>
              <a:rPr lang="en-US" sz="2000" dirty="0" smtClean="0"/>
              <a:t>Text fonts, sizes, and styles </a:t>
            </a:r>
          </a:p>
          <a:p>
            <a:pPr lvl="1" algn="just">
              <a:lnSpc>
                <a:spcPct val="90000"/>
              </a:lnSpc>
            </a:pPr>
            <a:r>
              <a:rPr lang="en-US" sz="2000" dirty="0" smtClean="0"/>
              <a:t>Use of multimedia elements (audio, video, animation, etc.) </a:t>
            </a:r>
          </a:p>
          <a:p>
            <a:pPr algn="just">
              <a:lnSpc>
                <a:spcPct val="90000"/>
              </a:lnSpc>
            </a:pPr>
            <a:endParaRPr lang="en-US" sz="24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Content Design</a:t>
            </a:r>
          </a:p>
        </p:txBody>
      </p:sp>
      <p:sp>
        <p:nvSpPr>
          <p:cNvPr id="60419" name="Rectangle 3"/>
          <p:cNvSpPr>
            <a:spLocks noGrp="1" noChangeArrowheads="1"/>
          </p:cNvSpPr>
          <p:nvPr>
            <p:ph idx="1"/>
          </p:nvPr>
        </p:nvSpPr>
        <p:spPr/>
        <p:txBody>
          <a:bodyPr/>
          <a:lstStyle/>
          <a:p>
            <a:pPr algn="just">
              <a:lnSpc>
                <a:spcPct val="90000"/>
              </a:lnSpc>
            </a:pPr>
            <a:r>
              <a:rPr lang="en-US" sz="2800" dirty="0" smtClean="0">
                <a:solidFill>
                  <a:srgbClr val="00FFFF"/>
                </a:solidFill>
              </a:rPr>
              <a:t>Representations for content objects and their relationships (Web engineers) </a:t>
            </a:r>
          </a:p>
          <a:p>
            <a:pPr lvl="1" algn="just">
              <a:lnSpc>
                <a:spcPct val="90000"/>
              </a:lnSpc>
            </a:pPr>
            <a:r>
              <a:rPr lang="en-US" sz="2400" dirty="0" smtClean="0"/>
              <a:t>Analysis content objects modeled by UML associations and aggregations </a:t>
            </a:r>
          </a:p>
          <a:p>
            <a:pPr algn="just">
              <a:lnSpc>
                <a:spcPct val="90000"/>
              </a:lnSpc>
            </a:pPr>
            <a:r>
              <a:rPr lang="en-US" sz="2800" dirty="0" smtClean="0">
                <a:solidFill>
                  <a:srgbClr val="00FFFF"/>
                </a:solidFill>
              </a:rPr>
              <a:t>Representation of information within specific content objects (content authors)</a:t>
            </a:r>
            <a:r>
              <a:rPr lang="en-US" sz="2800" dirty="0" smtClean="0"/>
              <a:t> </a:t>
            </a:r>
          </a:p>
          <a:p>
            <a:pPr lvl="1" algn="just">
              <a:lnSpc>
                <a:spcPct val="90000"/>
              </a:lnSpc>
            </a:pPr>
            <a:r>
              <a:rPr lang="en-US" sz="2400" dirty="0" smtClean="0"/>
              <a:t>As content objects are designed they are "chunked" to form pages (based in user needs and content relationships) </a:t>
            </a:r>
          </a:p>
          <a:p>
            <a:pPr lvl="1" algn="just">
              <a:lnSpc>
                <a:spcPct val="90000"/>
              </a:lnSpc>
            </a:pPr>
            <a:r>
              <a:rPr lang="en-US" sz="2400" dirty="0" smtClean="0"/>
              <a:t>Aesthetic design may be applied to get the proper look and feel for the information </a:t>
            </a:r>
          </a:p>
          <a:p>
            <a:pPr algn="just">
              <a:lnSpc>
                <a:spcPct val="90000"/>
              </a:lnSpc>
            </a:pPr>
            <a:endParaRPr lang="en-US" sz="2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4000" smtClean="0">
                <a:solidFill>
                  <a:srgbClr val="00FF00"/>
                </a:solidFill>
              </a:rPr>
              <a:t>Content Object Browsing Primitives</a:t>
            </a:r>
          </a:p>
        </p:txBody>
      </p:sp>
      <p:sp>
        <p:nvSpPr>
          <p:cNvPr id="61443" name="Rectangle 3"/>
          <p:cNvSpPr>
            <a:spLocks noGrp="1" noChangeArrowheads="1"/>
          </p:cNvSpPr>
          <p:nvPr>
            <p:ph idx="1"/>
          </p:nvPr>
        </p:nvSpPr>
        <p:spPr/>
        <p:txBody>
          <a:bodyPr/>
          <a:lstStyle/>
          <a:p>
            <a:pPr algn="just">
              <a:lnSpc>
                <a:spcPct val="90000"/>
              </a:lnSpc>
            </a:pPr>
            <a:r>
              <a:rPr lang="en-US" sz="2800" dirty="0" smtClean="0">
                <a:solidFill>
                  <a:srgbClr val="FFFF66"/>
                </a:solidFill>
              </a:rPr>
              <a:t>Sequential </a:t>
            </a:r>
            <a:r>
              <a:rPr lang="en-US" sz="2800" dirty="0" smtClean="0"/>
              <a:t>- used for linear content </a:t>
            </a:r>
          </a:p>
          <a:p>
            <a:pPr algn="just">
              <a:lnSpc>
                <a:spcPct val="90000"/>
              </a:lnSpc>
            </a:pPr>
            <a:r>
              <a:rPr lang="en-US" sz="2800" dirty="0" smtClean="0">
                <a:solidFill>
                  <a:srgbClr val="FFFF66"/>
                </a:solidFill>
              </a:rPr>
              <a:t>Conditional</a:t>
            </a:r>
            <a:r>
              <a:rPr lang="en-US" sz="2800" dirty="0" smtClean="0"/>
              <a:t> - allows user to choose between alternative content objects and allows return to current position </a:t>
            </a:r>
          </a:p>
          <a:p>
            <a:pPr algn="just">
              <a:lnSpc>
                <a:spcPct val="90000"/>
              </a:lnSpc>
            </a:pPr>
            <a:r>
              <a:rPr lang="en-US" sz="2800" dirty="0" smtClean="0">
                <a:solidFill>
                  <a:srgbClr val="FFFF66"/>
                </a:solidFill>
              </a:rPr>
              <a:t>Nested</a:t>
            </a:r>
            <a:r>
              <a:rPr lang="en-US" sz="2800" dirty="0" smtClean="0"/>
              <a:t> - allows branching to other content objects, but demands return to object where branching occurred </a:t>
            </a:r>
          </a:p>
          <a:p>
            <a:pPr algn="just">
              <a:lnSpc>
                <a:spcPct val="90000"/>
              </a:lnSpc>
            </a:pPr>
            <a:r>
              <a:rPr lang="en-US" sz="2800" dirty="0" smtClean="0">
                <a:solidFill>
                  <a:srgbClr val="FFFF66"/>
                </a:solidFill>
              </a:rPr>
              <a:t>Iterative</a:t>
            </a:r>
            <a:r>
              <a:rPr lang="en-US" sz="2800" dirty="0" smtClean="0"/>
              <a:t> - occurs when user goes through content object repeatedly with each iteration defining new state conditions and use of different links </a:t>
            </a:r>
          </a:p>
          <a:p>
            <a:pPr algn="just">
              <a:lnSpc>
                <a:spcPct val="90000"/>
              </a:lnSpc>
            </a:pPr>
            <a:endParaRPr lang="en-US" sz="28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z="3600" smtClean="0">
                <a:solidFill>
                  <a:srgbClr val="00FF00"/>
                </a:solidFill>
              </a:rPr>
              <a:t>Technical Elements for Web-Based Design</a:t>
            </a:r>
          </a:p>
        </p:txBody>
      </p:sp>
      <p:sp>
        <p:nvSpPr>
          <p:cNvPr id="62467" name="Rectangle 3"/>
          <p:cNvSpPr>
            <a:spLocks noGrp="1" noChangeArrowheads="1"/>
          </p:cNvSpPr>
          <p:nvPr>
            <p:ph idx="1"/>
          </p:nvPr>
        </p:nvSpPr>
        <p:spPr/>
        <p:txBody>
          <a:bodyPr/>
          <a:lstStyle/>
          <a:p>
            <a:pPr algn="just">
              <a:lnSpc>
                <a:spcPct val="80000"/>
              </a:lnSpc>
            </a:pPr>
            <a:r>
              <a:rPr lang="en-US" sz="2800" dirty="0" smtClean="0">
                <a:solidFill>
                  <a:srgbClr val="FFFF66"/>
                </a:solidFill>
              </a:rPr>
              <a:t>Design principles and methods</a:t>
            </a:r>
            <a:r>
              <a:rPr lang="en-US" sz="2800" dirty="0" smtClean="0"/>
              <a:t> (high modularity, low coupling, information hiding, stepwise refinement, OO design methods) </a:t>
            </a:r>
          </a:p>
          <a:p>
            <a:pPr algn="just">
              <a:lnSpc>
                <a:spcPct val="80000"/>
              </a:lnSpc>
            </a:pPr>
            <a:r>
              <a:rPr lang="en-US" sz="2800" dirty="0" smtClean="0">
                <a:solidFill>
                  <a:srgbClr val="FFFF66"/>
                </a:solidFill>
              </a:rPr>
              <a:t>Golden rules</a:t>
            </a:r>
            <a:r>
              <a:rPr lang="en-US" sz="2800" dirty="0" smtClean="0"/>
              <a:t> (design heuristics for hypermedia applications) </a:t>
            </a:r>
          </a:p>
          <a:p>
            <a:pPr algn="just">
              <a:lnSpc>
                <a:spcPct val="80000"/>
              </a:lnSpc>
            </a:pPr>
            <a:r>
              <a:rPr lang="en-US" sz="2800" dirty="0" smtClean="0">
                <a:solidFill>
                  <a:srgbClr val="FFFF66"/>
                </a:solidFill>
              </a:rPr>
              <a:t>Design Patterns</a:t>
            </a:r>
            <a:r>
              <a:rPr lang="en-US" sz="2800" dirty="0" smtClean="0"/>
              <a:t> (can be applied to </a:t>
            </a:r>
            <a:r>
              <a:rPr lang="en-US" sz="2800" dirty="0" err="1" smtClean="0"/>
              <a:t>WebApp</a:t>
            </a:r>
            <a:r>
              <a:rPr lang="en-US" sz="2800" dirty="0" smtClean="0"/>
              <a:t> functional elements, documents, graphics, and general aesthetics) </a:t>
            </a:r>
          </a:p>
          <a:p>
            <a:pPr algn="just">
              <a:lnSpc>
                <a:spcPct val="80000"/>
              </a:lnSpc>
            </a:pPr>
            <a:r>
              <a:rPr lang="en-US" sz="2800" dirty="0" smtClean="0">
                <a:solidFill>
                  <a:srgbClr val="FFFF66"/>
                </a:solidFill>
              </a:rPr>
              <a:t>Templates</a:t>
            </a:r>
            <a:r>
              <a:rPr lang="en-US" sz="2800" dirty="0" smtClean="0"/>
              <a:t> (provide reusable skeletal frameworks for any design pattern or document used within the </a:t>
            </a:r>
            <a:r>
              <a:rPr lang="en-US" sz="2800" dirty="0" err="1" smtClean="0"/>
              <a:t>WebApp</a:t>
            </a:r>
            <a:r>
              <a:rPr lang="en-US" sz="2800" dirty="0" smtClean="0"/>
              <a:t>) </a:t>
            </a:r>
          </a:p>
          <a:p>
            <a:pPr algn="just">
              <a:lnSpc>
                <a:spcPct val="80000"/>
              </a:lnSpc>
            </a:pPr>
            <a:endParaRPr lang="en-US" sz="2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4000">
                <a:solidFill>
                  <a:srgbClr val="66FF33"/>
                </a:solidFill>
              </a:rPr>
              <a:t>WebE Application Categories (2)</a:t>
            </a:r>
          </a:p>
        </p:txBody>
      </p:sp>
      <p:sp>
        <p:nvSpPr>
          <p:cNvPr id="17411" name="Rectangle 3"/>
          <p:cNvSpPr>
            <a:spLocks noGrp="1" noChangeArrowheads="1"/>
          </p:cNvSpPr>
          <p:nvPr>
            <p:ph idx="1"/>
          </p:nvPr>
        </p:nvSpPr>
        <p:spPr/>
        <p:txBody>
          <a:bodyPr/>
          <a:lstStyle/>
          <a:p>
            <a:pPr algn="just">
              <a:lnSpc>
                <a:spcPct val="90000"/>
              </a:lnSpc>
            </a:pPr>
            <a:r>
              <a:rPr lang="en-US" sz="2400" smtClean="0">
                <a:solidFill>
                  <a:srgbClr val="FFFF66"/>
                </a:solidFill>
              </a:rPr>
              <a:t>Service-oriented</a:t>
            </a:r>
            <a:r>
              <a:rPr lang="en-US" sz="2400" smtClean="0"/>
              <a:t> </a:t>
            </a:r>
          </a:p>
          <a:p>
            <a:pPr lvl="1" algn="just">
              <a:lnSpc>
                <a:spcPct val="90000"/>
              </a:lnSpc>
            </a:pPr>
            <a:r>
              <a:rPr lang="en-US" sz="2000" smtClean="0"/>
              <a:t>application provides service to user, e.g., helps user determine mortgage payment</a:t>
            </a:r>
          </a:p>
          <a:p>
            <a:pPr algn="just">
              <a:lnSpc>
                <a:spcPct val="90000"/>
              </a:lnSpc>
            </a:pPr>
            <a:r>
              <a:rPr lang="en-US" sz="2400" smtClean="0">
                <a:solidFill>
                  <a:srgbClr val="FFFF66"/>
                </a:solidFill>
              </a:rPr>
              <a:t>Portal</a:t>
            </a:r>
            <a:r>
              <a:rPr lang="en-US" sz="2400" smtClean="0"/>
              <a:t> </a:t>
            </a:r>
          </a:p>
          <a:p>
            <a:pPr lvl="1" algn="just">
              <a:lnSpc>
                <a:spcPct val="90000"/>
              </a:lnSpc>
            </a:pPr>
            <a:r>
              <a:rPr lang="en-US" sz="2000" smtClean="0"/>
              <a:t>application directs users to other web content or services</a:t>
            </a:r>
          </a:p>
          <a:p>
            <a:pPr algn="just">
              <a:lnSpc>
                <a:spcPct val="90000"/>
              </a:lnSpc>
            </a:pPr>
            <a:r>
              <a:rPr lang="en-US" sz="2400" smtClean="0">
                <a:solidFill>
                  <a:srgbClr val="FFFF66"/>
                </a:solidFill>
              </a:rPr>
              <a:t>Database access</a:t>
            </a:r>
            <a:r>
              <a:rPr lang="en-US" sz="2400" smtClean="0"/>
              <a:t> </a:t>
            </a:r>
          </a:p>
          <a:p>
            <a:pPr lvl="1" algn="just">
              <a:lnSpc>
                <a:spcPct val="90000"/>
              </a:lnSpc>
            </a:pPr>
            <a:r>
              <a:rPr lang="en-US" sz="2000" smtClean="0"/>
              <a:t>user queries a large database and extracts information</a:t>
            </a:r>
          </a:p>
          <a:p>
            <a:pPr algn="just">
              <a:lnSpc>
                <a:spcPct val="90000"/>
              </a:lnSpc>
            </a:pPr>
            <a:r>
              <a:rPr lang="en-US" sz="2400" smtClean="0">
                <a:solidFill>
                  <a:srgbClr val="FFFF66"/>
                </a:solidFill>
              </a:rPr>
              <a:t>Data warehousing</a:t>
            </a:r>
            <a:r>
              <a:rPr lang="en-US" sz="2400" smtClean="0"/>
              <a:t> </a:t>
            </a:r>
          </a:p>
          <a:p>
            <a:pPr lvl="1" algn="just">
              <a:lnSpc>
                <a:spcPct val="90000"/>
              </a:lnSpc>
            </a:pPr>
            <a:r>
              <a:rPr lang="en-US" sz="2000" smtClean="0"/>
              <a:t>user queries large collection of databases and extracts information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Architecture Design</a:t>
            </a:r>
          </a:p>
        </p:txBody>
      </p:sp>
      <p:sp>
        <p:nvSpPr>
          <p:cNvPr id="63491" name="Rectangle 3"/>
          <p:cNvSpPr>
            <a:spLocks noGrp="1" noChangeArrowheads="1"/>
          </p:cNvSpPr>
          <p:nvPr>
            <p:ph idx="1"/>
          </p:nvPr>
        </p:nvSpPr>
        <p:spPr/>
        <p:txBody>
          <a:bodyPr/>
          <a:lstStyle/>
          <a:p>
            <a:pPr algn="just">
              <a:lnSpc>
                <a:spcPct val="90000"/>
              </a:lnSpc>
            </a:pPr>
            <a:r>
              <a:rPr lang="en-US" sz="2800" smtClean="0">
                <a:solidFill>
                  <a:srgbClr val="00FFFF"/>
                </a:solidFill>
              </a:rPr>
              <a:t>Content architecture</a:t>
            </a:r>
            <a:r>
              <a:rPr lang="en-US" sz="2800" smtClean="0"/>
              <a:t> </a:t>
            </a:r>
          </a:p>
          <a:p>
            <a:pPr lvl="1" algn="just">
              <a:lnSpc>
                <a:spcPct val="90000"/>
              </a:lnSpc>
            </a:pPr>
            <a:r>
              <a:rPr lang="en-US" sz="2400" smtClean="0"/>
              <a:t>focuses on the manner in which content objects are structured for presentation and navigation </a:t>
            </a:r>
          </a:p>
          <a:p>
            <a:pPr algn="just">
              <a:lnSpc>
                <a:spcPct val="90000"/>
              </a:lnSpc>
            </a:pPr>
            <a:r>
              <a:rPr lang="en-US" sz="2800" smtClean="0">
                <a:solidFill>
                  <a:srgbClr val="00FFFF"/>
                </a:solidFill>
              </a:rPr>
              <a:t>WebApp architecture</a:t>
            </a:r>
            <a:r>
              <a:rPr lang="en-US" sz="2800" smtClean="0"/>
              <a:t> </a:t>
            </a:r>
          </a:p>
          <a:p>
            <a:pPr lvl="1" algn="just">
              <a:lnSpc>
                <a:spcPct val="90000"/>
              </a:lnSpc>
            </a:pPr>
            <a:r>
              <a:rPr lang="en-US" sz="2400" smtClean="0"/>
              <a:t>addresses the manner in which the application is structured to manage user interaction, handle internal processing tasks, effect navigation, and present content (may be influenced by the nature of the development environment) </a:t>
            </a:r>
          </a:p>
          <a:p>
            <a:pPr algn="just">
              <a:lnSpc>
                <a:spcPct val="90000"/>
              </a:lnSpc>
            </a:pPr>
            <a:r>
              <a:rPr lang="en-US" sz="2800" smtClean="0">
                <a:solidFill>
                  <a:srgbClr val="00FFFF"/>
                </a:solidFill>
              </a:rPr>
              <a:t>Architectural design</a:t>
            </a:r>
            <a:r>
              <a:rPr lang="en-US" sz="2800" smtClean="0"/>
              <a:t> is often conducted in parallel with user interface design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mtClean="0">
                <a:solidFill>
                  <a:srgbClr val="00FF00"/>
                </a:solidFill>
              </a:rPr>
              <a:t>Content Architectural Structures</a:t>
            </a:r>
          </a:p>
        </p:txBody>
      </p:sp>
      <p:sp>
        <p:nvSpPr>
          <p:cNvPr id="64515" name="Rectangle 3"/>
          <p:cNvSpPr>
            <a:spLocks noGrp="1" noChangeArrowheads="1"/>
          </p:cNvSpPr>
          <p:nvPr>
            <p:ph idx="1"/>
          </p:nvPr>
        </p:nvSpPr>
        <p:spPr/>
        <p:txBody>
          <a:bodyPr/>
          <a:lstStyle/>
          <a:p>
            <a:pPr algn="just">
              <a:lnSpc>
                <a:spcPct val="90000"/>
              </a:lnSpc>
            </a:pPr>
            <a:r>
              <a:rPr lang="en-US" sz="2400" dirty="0" smtClean="0">
                <a:solidFill>
                  <a:srgbClr val="FFFF66"/>
                </a:solidFill>
              </a:rPr>
              <a:t>Linear structures</a:t>
            </a:r>
            <a:r>
              <a:rPr lang="en-US" sz="2400" dirty="0" smtClean="0"/>
              <a:t> </a:t>
            </a:r>
          </a:p>
          <a:p>
            <a:pPr lvl="1" algn="just">
              <a:lnSpc>
                <a:spcPct val="90000"/>
              </a:lnSpc>
            </a:pPr>
            <a:r>
              <a:rPr lang="en-US" sz="2000" dirty="0" smtClean="0"/>
              <a:t>text and graphics presented in fixed sequential order </a:t>
            </a:r>
          </a:p>
          <a:p>
            <a:pPr algn="just">
              <a:lnSpc>
                <a:spcPct val="90000"/>
              </a:lnSpc>
            </a:pPr>
            <a:r>
              <a:rPr lang="en-US" sz="2400" dirty="0" smtClean="0">
                <a:solidFill>
                  <a:srgbClr val="FFFF66"/>
                </a:solidFill>
              </a:rPr>
              <a:t>Grid structures</a:t>
            </a:r>
            <a:r>
              <a:rPr lang="en-US" sz="2400" dirty="0" smtClean="0"/>
              <a:t> </a:t>
            </a:r>
          </a:p>
          <a:p>
            <a:pPr lvl="1" algn="just">
              <a:lnSpc>
                <a:spcPct val="90000"/>
              </a:lnSpc>
            </a:pPr>
            <a:r>
              <a:rPr lang="en-US" sz="2000" dirty="0" smtClean="0"/>
              <a:t>useful when </a:t>
            </a:r>
            <a:r>
              <a:rPr lang="en-US" sz="2000" dirty="0" err="1" smtClean="0"/>
              <a:t>WebApp</a:t>
            </a:r>
            <a:r>
              <a:rPr lang="en-US" sz="2000" dirty="0" smtClean="0"/>
              <a:t> content must be organized in two or more ways or dimensions </a:t>
            </a:r>
          </a:p>
          <a:p>
            <a:pPr algn="just">
              <a:lnSpc>
                <a:spcPct val="90000"/>
              </a:lnSpc>
            </a:pPr>
            <a:r>
              <a:rPr lang="en-US" sz="2400" dirty="0" smtClean="0">
                <a:solidFill>
                  <a:srgbClr val="FFFF66"/>
                </a:solidFill>
              </a:rPr>
              <a:t>Hierarchical structures</a:t>
            </a:r>
            <a:r>
              <a:rPr lang="en-US" sz="2400" dirty="0" smtClean="0"/>
              <a:t> </a:t>
            </a:r>
          </a:p>
          <a:p>
            <a:pPr lvl="1" algn="just">
              <a:lnSpc>
                <a:spcPct val="90000"/>
              </a:lnSpc>
            </a:pPr>
            <a:r>
              <a:rPr lang="en-US" sz="2000" dirty="0" smtClean="0"/>
              <a:t>not always traversed in strict depth-first manner, branches are often inter-linked </a:t>
            </a:r>
          </a:p>
          <a:p>
            <a:pPr algn="just">
              <a:lnSpc>
                <a:spcPct val="90000"/>
              </a:lnSpc>
            </a:pPr>
            <a:r>
              <a:rPr lang="en-US" sz="2400" dirty="0" smtClean="0">
                <a:solidFill>
                  <a:srgbClr val="FFFF66"/>
                </a:solidFill>
              </a:rPr>
              <a:t>Networked or "pure" web structure</a:t>
            </a:r>
            <a:r>
              <a:rPr lang="en-US" sz="2400" dirty="0" smtClean="0"/>
              <a:t> </a:t>
            </a:r>
          </a:p>
          <a:p>
            <a:pPr lvl="1" algn="just">
              <a:lnSpc>
                <a:spcPct val="90000"/>
              </a:lnSpc>
            </a:pPr>
            <a:r>
              <a:rPr lang="en-US" sz="2000" dirty="0" smtClean="0"/>
              <a:t>every node is connected to every other node </a:t>
            </a:r>
          </a:p>
          <a:p>
            <a:pPr algn="just">
              <a:lnSpc>
                <a:spcPct val="90000"/>
              </a:lnSpc>
            </a:pPr>
            <a:r>
              <a:rPr lang="en-US" sz="2400" dirty="0" smtClean="0">
                <a:solidFill>
                  <a:srgbClr val="FFFF66"/>
                </a:solidFill>
              </a:rPr>
              <a:t>Composite structures</a:t>
            </a:r>
            <a:r>
              <a:rPr lang="en-US" sz="2400" dirty="0" smtClean="0"/>
              <a:t> </a:t>
            </a:r>
          </a:p>
          <a:p>
            <a:pPr lvl="1" algn="just">
              <a:lnSpc>
                <a:spcPct val="90000"/>
              </a:lnSpc>
            </a:pPr>
            <a:r>
              <a:rPr lang="en-US" sz="2000" dirty="0" smtClean="0"/>
              <a:t>combine one or more of these </a:t>
            </a:r>
            <a:r>
              <a:rPr lang="en-US" sz="2000" dirty="0" err="1" smtClean="0"/>
              <a:t>structues</a:t>
            </a:r>
            <a:r>
              <a:rPr lang="en-US" sz="2000" dirty="0" smtClean="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57200" y="274638"/>
            <a:ext cx="7776000" cy="1143000"/>
          </a:xfrm>
        </p:spPr>
        <p:txBody>
          <a:bodyPr>
            <a:normAutofit fontScale="90000"/>
          </a:bodyPr>
          <a:lstStyle/>
          <a:p>
            <a:pPr fontAlgn="auto">
              <a:spcAft>
                <a:spcPts val="0"/>
              </a:spcAft>
              <a:defRPr/>
            </a:pPr>
            <a:r>
              <a:rPr lang="en-US" sz="3600" smtClean="0">
                <a:solidFill>
                  <a:srgbClr val="00FF00"/>
                </a:solidFill>
              </a:rPr>
              <a:t>Model-View-Controller (MVC) Architecture</a:t>
            </a:r>
            <a:r>
              <a:rPr lang="en-US" sz="3600" smtClean="0">
                <a:solidFill>
                  <a:schemeClr val="accent4"/>
                </a:solidFill>
              </a:rPr>
              <a:t> </a:t>
            </a:r>
          </a:p>
        </p:txBody>
      </p:sp>
      <p:sp>
        <p:nvSpPr>
          <p:cNvPr id="65539" name="Rectangle 3"/>
          <p:cNvSpPr>
            <a:spLocks noGrp="1" noChangeArrowheads="1"/>
          </p:cNvSpPr>
          <p:nvPr>
            <p:ph idx="1"/>
          </p:nvPr>
        </p:nvSpPr>
        <p:spPr/>
        <p:txBody>
          <a:bodyPr/>
          <a:lstStyle/>
          <a:p>
            <a:pPr algn="just"/>
            <a:r>
              <a:rPr lang="en-US" sz="2800" dirty="0" smtClean="0">
                <a:solidFill>
                  <a:srgbClr val="00FFFF"/>
                </a:solidFill>
              </a:rPr>
              <a:t>Three layer architecture that decouples interface from both navigation and application behavior</a:t>
            </a:r>
            <a:r>
              <a:rPr lang="en-US" sz="2800" dirty="0" smtClean="0"/>
              <a:t> </a:t>
            </a:r>
          </a:p>
          <a:p>
            <a:pPr lvl="1" algn="just"/>
            <a:r>
              <a:rPr lang="en-US" sz="2400" dirty="0" smtClean="0">
                <a:solidFill>
                  <a:srgbClr val="FFFF66"/>
                </a:solidFill>
              </a:rPr>
              <a:t>Model object</a:t>
            </a:r>
            <a:r>
              <a:rPr lang="en-US" sz="2400" dirty="0" smtClean="0"/>
              <a:t> - contains all application specific content and processing logic </a:t>
            </a:r>
          </a:p>
          <a:p>
            <a:pPr lvl="1" algn="just"/>
            <a:r>
              <a:rPr lang="en-US" sz="2400" dirty="0" smtClean="0">
                <a:solidFill>
                  <a:srgbClr val="FFFF66"/>
                </a:solidFill>
              </a:rPr>
              <a:t>View</a:t>
            </a:r>
            <a:r>
              <a:rPr lang="en-US" sz="2400" dirty="0" smtClean="0"/>
              <a:t> - contains all interface specific functions enabling presentation of content and processing logic </a:t>
            </a:r>
          </a:p>
          <a:p>
            <a:pPr lvl="1" algn="just"/>
            <a:r>
              <a:rPr lang="en-US" sz="2400" dirty="0" smtClean="0">
                <a:solidFill>
                  <a:srgbClr val="FFFF66"/>
                </a:solidFill>
              </a:rPr>
              <a:t>Controller</a:t>
            </a:r>
            <a:r>
              <a:rPr lang="en-US" sz="2400" dirty="0" smtClean="0"/>
              <a:t> - manages access to the model and the views and coordinates flow of data between them </a:t>
            </a:r>
          </a:p>
          <a:p>
            <a:pPr algn="just"/>
            <a:r>
              <a:rPr lang="en-US" sz="2800" dirty="0" smtClean="0">
                <a:solidFill>
                  <a:srgbClr val="00FFFF"/>
                </a:solidFill>
              </a:rPr>
              <a:t>In </a:t>
            </a:r>
            <a:r>
              <a:rPr lang="en-US" sz="2800" dirty="0" err="1" smtClean="0">
                <a:solidFill>
                  <a:srgbClr val="00FFFF"/>
                </a:solidFill>
              </a:rPr>
              <a:t>WebApps</a:t>
            </a:r>
            <a:r>
              <a:rPr lang="en-US" sz="2800" dirty="0" smtClean="0">
                <a:solidFill>
                  <a:srgbClr val="00FFFF"/>
                </a:solidFill>
              </a:rPr>
              <a:t>, the view is updated by the controller using data from the model based on user input</a:t>
            </a:r>
            <a:r>
              <a:rPr lang="en-US" sz="2800" dirty="0" smtClean="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Navigation Design</a:t>
            </a:r>
          </a:p>
        </p:txBody>
      </p:sp>
      <p:sp>
        <p:nvSpPr>
          <p:cNvPr id="66563" name="Rectangle 3"/>
          <p:cNvSpPr>
            <a:spLocks noGrp="1" noChangeArrowheads="1"/>
          </p:cNvSpPr>
          <p:nvPr>
            <p:ph idx="1"/>
          </p:nvPr>
        </p:nvSpPr>
        <p:spPr/>
        <p:txBody>
          <a:bodyPr/>
          <a:lstStyle/>
          <a:p>
            <a:pPr algn="just"/>
            <a:r>
              <a:rPr lang="en-US" smtClean="0"/>
              <a:t>Identify the semantics of navigation for different users based on the perceived roles (i.e., visitor, registered customer, or privileged user) and the goals associated with their roles. </a:t>
            </a:r>
          </a:p>
          <a:p>
            <a:pPr algn="just"/>
            <a:r>
              <a:rPr lang="en-US" smtClean="0"/>
              <a:t>Define the mechanics (syntax) of achieving navigation </a:t>
            </a:r>
          </a:p>
          <a:p>
            <a:pPr algn="just"/>
            <a:endParaRPr lang="en-U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mtClean="0">
                <a:solidFill>
                  <a:srgbClr val="00FF00"/>
                </a:solidFill>
              </a:rPr>
              <a:t>Navigation Syntax</a:t>
            </a:r>
          </a:p>
        </p:txBody>
      </p:sp>
      <p:sp>
        <p:nvSpPr>
          <p:cNvPr id="67587" name="Rectangle 3"/>
          <p:cNvSpPr>
            <a:spLocks noGrp="1" noChangeArrowheads="1"/>
          </p:cNvSpPr>
          <p:nvPr>
            <p:ph idx="1"/>
          </p:nvPr>
        </p:nvSpPr>
        <p:spPr/>
        <p:txBody>
          <a:bodyPr/>
          <a:lstStyle/>
          <a:p>
            <a:pPr algn="just">
              <a:lnSpc>
                <a:spcPct val="80000"/>
              </a:lnSpc>
            </a:pPr>
            <a:r>
              <a:rPr lang="en-US" sz="2400" dirty="0" smtClean="0">
                <a:solidFill>
                  <a:srgbClr val="FFFF66"/>
                </a:solidFill>
              </a:rPr>
              <a:t>Individual navigation link</a:t>
            </a:r>
            <a:r>
              <a:rPr lang="en-US" sz="2400" dirty="0" smtClean="0"/>
              <a:t> </a:t>
            </a:r>
          </a:p>
          <a:p>
            <a:pPr lvl="1" algn="just">
              <a:lnSpc>
                <a:spcPct val="80000"/>
              </a:lnSpc>
            </a:pPr>
            <a:r>
              <a:rPr lang="en-US" sz="2000" dirty="0" smtClean="0"/>
              <a:t>text-based links, icon, buttons, switches, and geographical metaphors </a:t>
            </a:r>
          </a:p>
          <a:p>
            <a:pPr algn="just">
              <a:lnSpc>
                <a:spcPct val="80000"/>
              </a:lnSpc>
            </a:pPr>
            <a:r>
              <a:rPr lang="en-US" sz="2400" dirty="0" smtClean="0">
                <a:solidFill>
                  <a:srgbClr val="FFFF66"/>
                </a:solidFill>
              </a:rPr>
              <a:t>Horizontal navigation bar</a:t>
            </a:r>
            <a:r>
              <a:rPr lang="en-US" sz="2400" dirty="0" smtClean="0"/>
              <a:t> </a:t>
            </a:r>
          </a:p>
          <a:p>
            <a:pPr lvl="1" algn="just">
              <a:lnSpc>
                <a:spcPct val="80000"/>
              </a:lnSpc>
            </a:pPr>
            <a:r>
              <a:rPr lang="en-US" sz="2000" dirty="0" smtClean="0"/>
              <a:t>lists 4 to 7 major content or functional categories in a bar with appropriate links </a:t>
            </a:r>
          </a:p>
          <a:p>
            <a:pPr algn="just">
              <a:lnSpc>
                <a:spcPct val="80000"/>
              </a:lnSpc>
            </a:pPr>
            <a:r>
              <a:rPr lang="en-US" sz="2400" dirty="0" smtClean="0">
                <a:solidFill>
                  <a:srgbClr val="FFFF66"/>
                </a:solidFill>
              </a:rPr>
              <a:t>Vertical navigation column</a:t>
            </a:r>
            <a:r>
              <a:rPr lang="en-US" sz="2400" dirty="0" smtClean="0"/>
              <a:t> (two strategies) </a:t>
            </a:r>
          </a:p>
          <a:p>
            <a:pPr lvl="1" algn="just">
              <a:lnSpc>
                <a:spcPct val="80000"/>
              </a:lnSpc>
            </a:pPr>
            <a:r>
              <a:rPr lang="en-US" sz="2000" dirty="0" smtClean="0"/>
              <a:t>Lists major content or functional categories </a:t>
            </a:r>
          </a:p>
          <a:p>
            <a:pPr lvl="1" algn="just">
              <a:lnSpc>
                <a:spcPct val="80000"/>
              </a:lnSpc>
            </a:pPr>
            <a:r>
              <a:rPr lang="en-US" sz="2000" dirty="0" smtClean="0"/>
              <a:t>Lists every major content object in </a:t>
            </a:r>
            <a:r>
              <a:rPr lang="en-US" sz="2000" dirty="0" err="1" smtClean="0"/>
              <a:t>WebApp</a:t>
            </a:r>
            <a:r>
              <a:rPr lang="en-US" sz="2000" dirty="0" smtClean="0"/>
              <a:t> </a:t>
            </a:r>
          </a:p>
          <a:p>
            <a:pPr algn="just">
              <a:lnSpc>
                <a:spcPct val="80000"/>
              </a:lnSpc>
            </a:pPr>
            <a:r>
              <a:rPr lang="en-US" sz="2400" dirty="0" smtClean="0">
                <a:solidFill>
                  <a:srgbClr val="FFFF66"/>
                </a:solidFill>
              </a:rPr>
              <a:t>Tabs</a:t>
            </a:r>
            <a:r>
              <a:rPr lang="en-US" sz="2400" dirty="0" smtClean="0"/>
              <a:t> </a:t>
            </a:r>
          </a:p>
          <a:p>
            <a:pPr lvl="1" algn="just">
              <a:lnSpc>
                <a:spcPct val="80000"/>
              </a:lnSpc>
            </a:pPr>
            <a:r>
              <a:rPr lang="en-US" sz="2000" dirty="0" smtClean="0"/>
              <a:t>variation of navigation bar or columns </a:t>
            </a:r>
          </a:p>
          <a:p>
            <a:pPr algn="just">
              <a:lnSpc>
                <a:spcPct val="80000"/>
              </a:lnSpc>
            </a:pPr>
            <a:r>
              <a:rPr lang="en-US" sz="2400" dirty="0" smtClean="0">
                <a:solidFill>
                  <a:srgbClr val="FFFF66"/>
                </a:solidFill>
              </a:rPr>
              <a:t>Site map </a:t>
            </a:r>
          </a:p>
          <a:p>
            <a:pPr lvl="1" algn="just">
              <a:lnSpc>
                <a:spcPct val="80000"/>
              </a:lnSpc>
            </a:pPr>
            <a:r>
              <a:rPr lang="en-US" sz="2000" dirty="0" smtClean="0"/>
              <a:t>provides all inclusive table of contents to all content objects and functionality contained in the </a:t>
            </a:r>
            <a:r>
              <a:rPr lang="en-US" sz="2000" dirty="0" err="1" smtClean="0"/>
              <a:t>WebApp</a:t>
            </a:r>
            <a:r>
              <a:rPr lang="en-US" sz="2000" dirty="0" smtClean="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a:xfrm>
            <a:off x="457347" y="274638"/>
            <a:ext cx="8229307" cy="792162"/>
          </a:xfrm>
        </p:spPr>
        <p:txBody>
          <a:bodyPr/>
          <a:lstStyle/>
          <a:p>
            <a:pPr fontAlgn="auto">
              <a:spcAft>
                <a:spcPts val="0"/>
              </a:spcAft>
              <a:defRPr/>
            </a:pPr>
            <a:r>
              <a:rPr lang="en-US" smtClean="0">
                <a:solidFill>
                  <a:srgbClr val="00FF00"/>
                </a:solidFill>
              </a:rPr>
              <a:t>WebE Design Patterns</a:t>
            </a:r>
          </a:p>
        </p:txBody>
      </p:sp>
      <p:sp>
        <p:nvSpPr>
          <p:cNvPr id="68611" name="Rectangle 3"/>
          <p:cNvSpPr>
            <a:spLocks noGrp="1" noChangeArrowheads="1"/>
          </p:cNvSpPr>
          <p:nvPr>
            <p:ph idx="1"/>
          </p:nvPr>
        </p:nvSpPr>
        <p:spPr>
          <a:xfrm>
            <a:off x="323528" y="1143000"/>
            <a:ext cx="8723312" cy="5310188"/>
          </a:xfrm>
        </p:spPr>
        <p:txBody>
          <a:bodyPr/>
          <a:lstStyle/>
          <a:p>
            <a:pPr algn="just">
              <a:lnSpc>
                <a:spcPct val="80000"/>
              </a:lnSpc>
            </a:pPr>
            <a:r>
              <a:rPr lang="en-US" sz="1800" smtClean="0">
                <a:solidFill>
                  <a:srgbClr val="FFFF66"/>
                </a:solidFill>
              </a:rPr>
              <a:t>Architectural patterns</a:t>
            </a:r>
            <a:r>
              <a:rPr lang="en-US" sz="1800" smtClean="0"/>
              <a:t> </a:t>
            </a:r>
          </a:p>
          <a:p>
            <a:pPr lvl="1" algn="just">
              <a:lnSpc>
                <a:spcPct val="80000"/>
              </a:lnSpc>
            </a:pPr>
            <a:r>
              <a:rPr lang="en-US" sz="1600" smtClean="0"/>
              <a:t>assist in the design of content and WebApp architecture </a:t>
            </a:r>
          </a:p>
          <a:p>
            <a:pPr algn="just">
              <a:lnSpc>
                <a:spcPct val="80000"/>
              </a:lnSpc>
            </a:pPr>
            <a:r>
              <a:rPr lang="en-US" sz="1800" smtClean="0">
                <a:solidFill>
                  <a:srgbClr val="FFFF66"/>
                </a:solidFill>
              </a:rPr>
              <a:t>Component construction patterns</a:t>
            </a:r>
            <a:r>
              <a:rPr lang="en-US" sz="1800" smtClean="0"/>
              <a:t> </a:t>
            </a:r>
          </a:p>
          <a:p>
            <a:pPr lvl="1" algn="just">
              <a:lnSpc>
                <a:spcPct val="80000"/>
              </a:lnSpc>
            </a:pPr>
            <a:r>
              <a:rPr lang="en-US" sz="1600" smtClean="0"/>
              <a:t>recommended methods for combining WebApp components </a:t>
            </a:r>
          </a:p>
          <a:p>
            <a:pPr algn="just">
              <a:lnSpc>
                <a:spcPct val="80000"/>
              </a:lnSpc>
            </a:pPr>
            <a:r>
              <a:rPr lang="en-US" sz="1800" smtClean="0">
                <a:solidFill>
                  <a:srgbClr val="FFFF66"/>
                </a:solidFill>
              </a:rPr>
              <a:t>Navigation patterns</a:t>
            </a:r>
            <a:r>
              <a:rPr lang="en-US" sz="1800" smtClean="0"/>
              <a:t> </a:t>
            </a:r>
          </a:p>
          <a:p>
            <a:pPr lvl="1" algn="just">
              <a:lnSpc>
                <a:spcPct val="80000"/>
              </a:lnSpc>
            </a:pPr>
            <a:r>
              <a:rPr lang="en-US" sz="1600" smtClean="0"/>
              <a:t>assist in design of navigation semantic units (NSU) navigation links, and overall navigation flow of WebApp </a:t>
            </a:r>
          </a:p>
          <a:p>
            <a:pPr lvl="2" algn="just">
              <a:lnSpc>
                <a:spcPct val="80000"/>
              </a:lnSpc>
            </a:pPr>
            <a:r>
              <a:rPr lang="en-US" sz="1400" smtClean="0"/>
              <a:t>Cycle (user is returned to previously visited node) </a:t>
            </a:r>
          </a:p>
          <a:p>
            <a:pPr lvl="2" algn="just">
              <a:lnSpc>
                <a:spcPct val="80000"/>
              </a:lnSpc>
            </a:pPr>
            <a:r>
              <a:rPr lang="en-US" sz="1400" smtClean="0"/>
              <a:t>Web ring (implements a grand cycle that links entire hypertext into a tour of a subject) </a:t>
            </a:r>
          </a:p>
          <a:p>
            <a:pPr lvl="2" algn="just">
              <a:lnSpc>
                <a:spcPct val="80000"/>
              </a:lnSpc>
            </a:pPr>
            <a:r>
              <a:rPr lang="en-US" sz="1400" smtClean="0"/>
              <a:t>Contour (occurs when cycles are interconnected, allowing navigation across paths defined by cycles) </a:t>
            </a:r>
          </a:p>
          <a:p>
            <a:pPr lvl="2" algn="just">
              <a:lnSpc>
                <a:spcPct val="80000"/>
              </a:lnSpc>
            </a:pPr>
            <a:r>
              <a:rPr lang="en-US" sz="1400" smtClean="0"/>
              <a:t>Counterpoint (hypertext commentary used to interrupt content narrative to provide additional information or insight) </a:t>
            </a:r>
          </a:p>
          <a:p>
            <a:pPr lvl="2" algn="just">
              <a:lnSpc>
                <a:spcPct val="80000"/>
              </a:lnSpc>
            </a:pPr>
            <a:r>
              <a:rPr lang="en-US" sz="1400" smtClean="0"/>
              <a:t>Mirrorworld (content is presented using several threads, each with its own perspective or point of view) </a:t>
            </a:r>
          </a:p>
          <a:p>
            <a:pPr lvl="2" algn="just">
              <a:lnSpc>
                <a:spcPct val="80000"/>
              </a:lnSpc>
            </a:pPr>
            <a:r>
              <a:rPr lang="en-US" sz="1400" smtClean="0"/>
              <a:t>Sieve (user guided through a series of decisions to direct user to specific content indexed by the decisions) </a:t>
            </a:r>
          </a:p>
          <a:p>
            <a:pPr lvl="2" algn="just">
              <a:lnSpc>
                <a:spcPct val="80000"/>
              </a:lnSpc>
            </a:pPr>
            <a:r>
              <a:rPr lang="en-US" sz="1400" smtClean="0"/>
              <a:t>Neighborhood (uniform navigation is provided to user regardless of position within the WebApp) </a:t>
            </a:r>
          </a:p>
          <a:p>
            <a:pPr algn="just">
              <a:lnSpc>
                <a:spcPct val="80000"/>
              </a:lnSpc>
            </a:pPr>
            <a:r>
              <a:rPr lang="en-US" sz="1800" smtClean="0">
                <a:solidFill>
                  <a:srgbClr val="FFFF66"/>
                </a:solidFill>
              </a:rPr>
              <a:t>Presentation patterns</a:t>
            </a:r>
            <a:r>
              <a:rPr lang="en-US" sz="1800" smtClean="0"/>
              <a:t> </a:t>
            </a:r>
          </a:p>
          <a:p>
            <a:pPr lvl="1" algn="just">
              <a:lnSpc>
                <a:spcPct val="80000"/>
              </a:lnSpc>
            </a:pPr>
            <a:r>
              <a:rPr lang="en-US" sz="1600" smtClean="0"/>
              <a:t>assists in presentation of content to user via the interface </a:t>
            </a:r>
          </a:p>
          <a:p>
            <a:pPr algn="just">
              <a:lnSpc>
                <a:spcPct val="80000"/>
              </a:lnSpc>
            </a:pPr>
            <a:r>
              <a:rPr lang="en-US" sz="1800" smtClean="0">
                <a:solidFill>
                  <a:srgbClr val="FFFF66"/>
                </a:solidFill>
              </a:rPr>
              <a:t>Behavior/user interaction patterns</a:t>
            </a:r>
            <a:r>
              <a:rPr lang="en-US" sz="1800" smtClean="0"/>
              <a:t> </a:t>
            </a:r>
          </a:p>
          <a:p>
            <a:pPr lvl="1" algn="just">
              <a:lnSpc>
                <a:spcPct val="80000"/>
              </a:lnSpc>
            </a:pPr>
            <a:r>
              <a:rPr lang="en-US" sz="1600" smtClean="0"/>
              <a:t>assist in the design of user-machine interaction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200" smtClean="0">
                <a:solidFill>
                  <a:srgbClr val="00FF00"/>
                </a:solidFill>
              </a:rPr>
              <a:t>Object-Oriented Hypermedia Design Method (OOHDM</a:t>
            </a:r>
            <a:r>
              <a:rPr lang="en-US" sz="2800" smtClean="0">
                <a:solidFill>
                  <a:srgbClr val="00FF00"/>
                </a:solidFill>
              </a:rPr>
              <a:t>)</a:t>
            </a:r>
            <a:r>
              <a:rPr lang="en-US" sz="2800" smtClean="0">
                <a:solidFill>
                  <a:schemeClr val="accent4"/>
                </a:solidFill>
              </a:rPr>
              <a:t> </a:t>
            </a:r>
          </a:p>
        </p:txBody>
      </p:sp>
      <p:sp>
        <p:nvSpPr>
          <p:cNvPr id="69635" name="Rectangle 3"/>
          <p:cNvSpPr>
            <a:spLocks noGrp="1" noChangeArrowheads="1"/>
          </p:cNvSpPr>
          <p:nvPr>
            <p:ph idx="1"/>
          </p:nvPr>
        </p:nvSpPr>
        <p:spPr/>
        <p:txBody>
          <a:bodyPr/>
          <a:lstStyle/>
          <a:p>
            <a:pPr algn="just">
              <a:lnSpc>
                <a:spcPct val="80000"/>
              </a:lnSpc>
            </a:pPr>
            <a:r>
              <a:rPr lang="en-US" sz="2000" dirty="0" smtClean="0">
                <a:solidFill>
                  <a:srgbClr val="FFFF66"/>
                </a:solidFill>
              </a:rPr>
              <a:t>Conceptual design</a:t>
            </a:r>
            <a:r>
              <a:rPr lang="en-US" sz="2000" dirty="0" smtClean="0"/>
              <a:t> </a:t>
            </a:r>
          </a:p>
          <a:p>
            <a:pPr lvl="1" algn="just">
              <a:lnSpc>
                <a:spcPct val="80000"/>
              </a:lnSpc>
            </a:pPr>
            <a:r>
              <a:rPr lang="en-US" sz="1800" dirty="0" smtClean="0"/>
              <a:t>Creates representation of subsystems, classes, and relationships that define </a:t>
            </a:r>
            <a:r>
              <a:rPr lang="en-US" sz="1800" dirty="0" err="1" smtClean="0"/>
              <a:t>WebApp</a:t>
            </a:r>
            <a:r>
              <a:rPr lang="en-US" sz="1800" dirty="0" smtClean="0"/>
              <a:t> application domain </a:t>
            </a:r>
          </a:p>
          <a:p>
            <a:pPr lvl="1" algn="just">
              <a:lnSpc>
                <a:spcPct val="80000"/>
              </a:lnSpc>
            </a:pPr>
            <a:r>
              <a:rPr lang="en-US" sz="1800" dirty="0" smtClean="0"/>
              <a:t>UML class and collaboration diagrams may be used </a:t>
            </a:r>
          </a:p>
          <a:p>
            <a:pPr algn="just">
              <a:lnSpc>
                <a:spcPct val="80000"/>
              </a:lnSpc>
            </a:pPr>
            <a:r>
              <a:rPr lang="en-US" sz="2000" dirty="0" smtClean="0">
                <a:solidFill>
                  <a:srgbClr val="FFFF66"/>
                </a:solidFill>
              </a:rPr>
              <a:t>Navigational design</a:t>
            </a:r>
            <a:r>
              <a:rPr lang="en-US" sz="2000" dirty="0" smtClean="0"/>
              <a:t> </a:t>
            </a:r>
          </a:p>
          <a:p>
            <a:pPr lvl="1" algn="just">
              <a:lnSpc>
                <a:spcPct val="80000"/>
              </a:lnSpc>
            </a:pPr>
            <a:r>
              <a:rPr lang="en-US" sz="1800" dirty="0" smtClean="0"/>
              <a:t>Identifies navigational objects derived from conceptual design classes </a:t>
            </a:r>
          </a:p>
          <a:p>
            <a:pPr lvl="1" algn="just">
              <a:lnSpc>
                <a:spcPct val="80000"/>
              </a:lnSpc>
            </a:pPr>
            <a:r>
              <a:rPr lang="en-US" sz="1800" dirty="0" smtClean="0"/>
              <a:t>UML use-cases, state diagrams, and sequence diagrams may be used </a:t>
            </a:r>
          </a:p>
          <a:p>
            <a:pPr algn="just">
              <a:lnSpc>
                <a:spcPct val="80000"/>
              </a:lnSpc>
            </a:pPr>
            <a:r>
              <a:rPr lang="en-US" sz="2000" dirty="0" smtClean="0">
                <a:solidFill>
                  <a:srgbClr val="FFFF66"/>
                </a:solidFill>
              </a:rPr>
              <a:t>Abstract interface design</a:t>
            </a:r>
            <a:r>
              <a:rPr lang="en-US" sz="2000" dirty="0" smtClean="0"/>
              <a:t> </a:t>
            </a:r>
          </a:p>
          <a:p>
            <a:pPr lvl="1" algn="just">
              <a:lnSpc>
                <a:spcPct val="80000"/>
              </a:lnSpc>
            </a:pPr>
            <a:r>
              <a:rPr lang="en-US" sz="1800" dirty="0" smtClean="0"/>
              <a:t>Specifies interface objects visible to users during </a:t>
            </a:r>
            <a:r>
              <a:rPr lang="en-US" sz="1800" dirty="0" err="1" smtClean="0"/>
              <a:t>WebApp</a:t>
            </a:r>
            <a:r>
              <a:rPr lang="en-US" sz="1800" dirty="0" smtClean="0"/>
              <a:t> interaction </a:t>
            </a:r>
          </a:p>
          <a:p>
            <a:pPr lvl="1" algn="just">
              <a:lnSpc>
                <a:spcPct val="80000"/>
              </a:lnSpc>
            </a:pPr>
            <a:r>
              <a:rPr lang="en-US" sz="1800" dirty="0" smtClean="0"/>
              <a:t>Abstract data view (ADV) - formal model (similar to UML state diagram) used to represent relationship between interface object and navigation object and the behavioral characteristics of the interface objects </a:t>
            </a:r>
          </a:p>
          <a:p>
            <a:pPr algn="just">
              <a:lnSpc>
                <a:spcPct val="80000"/>
              </a:lnSpc>
            </a:pPr>
            <a:r>
              <a:rPr lang="en-US" sz="2000" dirty="0" smtClean="0">
                <a:solidFill>
                  <a:srgbClr val="FFFF66"/>
                </a:solidFill>
              </a:rPr>
              <a:t>Implementation</a:t>
            </a:r>
            <a:r>
              <a:rPr lang="en-US" sz="2000" dirty="0" smtClean="0"/>
              <a:t> - classes, navigation, and interface are characterized in a manner that allows them to be implemented in a specific computing environment </a:t>
            </a:r>
          </a:p>
          <a:p>
            <a:pPr algn="just">
              <a:lnSpc>
                <a:spcPct val="80000"/>
              </a:lnSpc>
            </a:pPr>
            <a:endParaRPr lang="en-US" sz="20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4000" smtClean="0">
                <a:solidFill>
                  <a:srgbClr val="00FF00"/>
                </a:solidFill>
              </a:rPr>
              <a:t>Use WebApp Design Metrics</a:t>
            </a:r>
          </a:p>
        </p:txBody>
      </p:sp>
      <p:sp>
        <p:nvSpPr>
          <p:cNvPr id="70659" name="Rectangle 3"/>
          <p:cNvSpPr>
            <a:spLocks noGrp="1" noChangeArrowheads="1"/>
          </p:cNvSpPr>
          <p:nvPr>
            <p:ph idx="1"/>
          </p:nvPr>
        </p:nvSpPr>
        <p:spPr/>
        <p:txBody>
          <a:bodyPr/>
          <a:lstStyle/>
          <a:p>
            <a:pPr algn="just">
              <a:lnSpc>
                <a:spcPct val="90000"/>
              </a:lnSpc>
            </a:pPr>
            <a:r>
              <a:rPr lang="en-US" sz="2400" smtClean="0"/>
              <a:t>Is the WebApp interface </a:t>
            </a:r>
            <a:r>
              <a:rPr lang="en-US" sz="2400" smtClean="0">
                <a:solidFill>
                  <a:srgbClr val="FFFF66"/>
                </a:solidFill>
              </a:rPr>
              <a:t>usable</a:t>
            </a:r>
            <a:r>
              <a:rPr lang="en-US" sz="2400" smtClean="0"/>
              <a:t>? </a:t>
            </a:r>
          </a:p>
          <a:p>
            <a:pPr algn="just">
              <a:lnSpc>
                <a:spcPct val="90000"/>
              </a:lnSpc>
            </a:pPr>
            <a:r>
              <a:rPr lang="en-US" sz="2400" smtClean="0"/>
              <a:t>Are the aesthetics of the WebApp </a:t>
            </a:r>
            <a:r>
              <a:rPr lang="en-US" sz="2400" smtClean="0">
                <a:solidFill>
                  <a:srgbClr val="FFFF66"/>
                </a:solidFill>
              </a:rPr>
              <a:t>pleasing to the user</a:t>
            </a:r>
            <a:r>
              <a:rPr lang="en-US" sz="2400" smtClean="0"/>
              <a:t> and appropriate for the information domain? </a:t>
            </a:r>
          </a:p>
          <a:p>
            <a:pPr algn="just">
              <a:lnSpc>
                <a:spcPct val="90000"/>
              </a:lnSpc>
            </a:pPr>
            <a:r>
              <a:rPr lang="en-US" sz="2400" smtClean="0"/>
              <a:t>Is the content designed to impart the most information for the </a:t>
            </a:r>
            <a:r>
              <a:rPr lang="en-US" sz="2400" smtClean="0">
                <a:solidFill>
                  <a:srgbClr val="FFFF66"/>
                </a:solidFill>
              </a:rPr>
              <a:t>least amount of effort</a:t>
            </a:r>
            <a:r>
              <a:rPr lang="en-US" sz="2400" smtClean="0"/>
              <a:t>? </a:t>
            </a:r>
          </a:p>
          <a:p>
            <a:pPr algn="just">
              <a:lnSpc>
                <a:spcPct val="90000"/>
              </a:lnSpc>
            </a:pPr>
            <a:r>
              <a:rPr lang="en-US" sz="2400" smtClean="0"/>
              <a:t>Is navigation </a:t>
            </a:r>
            <a:r>
              <a:rPr lang="en-US" sz="2400" smtClean="0">
                <a:solidFill>
                  <a:srgbClr val="FFFF66"/>
                </a:solidFill>
              </a:rPr>
              <a:t>efficient and straightforward</a:t>
            </a:r>
            <a:r>
              <a:rPr lang="en-US" sz="2400" smtClean="0"/>
              <a:t>? </a:t>
            </a:r>
          </a:p>
          <a:p>
            <a:pPr algn="just">
              <a:lnSpc>
                <a:spcPct val="90000"/>
              </a:lnSpc>
            </a:pPr>
            <a:r>
              <a:rPr lang="en-US" sz="2400" smtClean="0"/>
              <a:t>Has the WebApp architecture been designed to accommodate special goals and objectives of users, content structure, functionality, and effective navigation flow? </a:t>
            </a:r>
          </a:p>
          <a:p>
            <a:pPr algn="just">
              <a:lnSpc>
                <a:spcPct val="90000"/>
              </a:lnSpc>
            </a:pPr>
            <a:r>
              <a:rPr lang="en-US" sz="2400" smtClean="0"/>
              <a:t>Are the WebApp components designed to reduce procedural complexity and enhance correctness, reliability, and performance?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a:solidFill>
                  <a:srgbClr val="66FF33"/>
                </a:solidFill>
              </a:rPr>
              <a:t>WebApp Enabling Technologies</a:t>
            </a:r>
          </a:p>
        </p:txBody>
      </p:sp>
      <p:sp>
        <p:nvSpPr>
          <p:cNvPr id="18435" name="Rectangle 3"/>
          <p:cNvSpPr>
            <a:spLocks noGrp="1" noChangeArrowheads="1"/>
          </p:cNvSpPr>
          <p:nvPr>
            <p:ph idx="1"/>
          </p:nvPr>
        </p:nvSpPr>
        <p:spPr>
          <a:xfrm>
            <a:off x="1335088" y="1371600"/>
            <a:ext cx="7385050" cy="4533900"/>
          </a:xfrm>
        </p:spPr>
        <p:txBody>
          <a:bodyPr/>
          <a:lstStyle/>
          <a:p>
            <a:pPr>
              <a:lnSpc>
                <a:spcPct val="80000"/>
              </a:lnSpc>
            </a:pPr>
            <a:r>
              <a:rPr lang="en-US" sz="2800" smtClean="0">
                <a:solidFill>
                  <a:srgbClr val="39D9F9"/>
                </a:solidFill>
              </a:rPr>
              <a:t>Component-based development</a:t>
            </a:r>
            <a:r>
              <a:rPr lang="en-US" sz="2800" smtClean="0"/>
              <a:t> </a:t>
            </a:r>
          </a:p>
          <a:p>
            <a:pPr lvl="1">
              <a:lnSpc>
                <a:spcPct val="80000"/>
              </a:lnSpc>
            </a:pPr>
            <a:r>
              <a:rPr lang="en-US" sz="2400" smtClean="0"/>
              <a:t>CORBA, </a:t>
            </a:r>
          </a:p>
          <a:p>
            <a:pPr lvl="1">
              <a:lnSpc>
                <a:spcPct val="80000"/>
              </a:lnSpc>
            </a:pPr>
            <a:r>
              <a:rPr lang="en-US" sz="2400" smtClean="0"/>
              <a:t>COM/DCOM, </a:t>
            </a:r>
          </a:p>
          <a:p>
            <a:pPr lvl="1">
              <a:lnSpc>
                <a:spcPct val="80000"/>
              </a:lnSpc>
            </a:pPr>
            <a:r>
              <a:rPr lang="en-US" sz="2400" smtClean="0"/>
              <a:t>JavaBeans</a:t>
            </a:r>
          </a:p>
          <a:p>
            <a:pPr>
              <a:lnSpc>
                <a:spcPct val="80000"/>
              </a:lnSpc>
            </a:pPr>
            <a:r>
              <a:rPr lang="en-US" sz="2800" smtClean="0">
                <a:solidFill>
                  <a:srgbClr val="39D9F9"/>
                </a:solidFill>
              </a:rPr>
              <a:t>Security</a:t>
            </a:r>
            <a:r>
              <a:rPr lang="en-US" sz="2800" smtClean="0"/>
              <a:t> </a:t>
            </a:r>
          </a:p>
          <a:p>
            <a:pPr lvl="1">
              <a:lnSpc>
                <a:spcPct val="80000"/>
              </a:lnSpc>
            </a:pPr>
            <a:r>
              <a:rPr lang="en-US" sz="2400" smtClean="0"/>
              <a:t>encryption, </a:t>
            </a:r>
          </a:p>
          <a:p>
            <a:pPr lvl="1">
              <a:lnSpc>
                <a:spcPct val="80000"/>
              </a:lnSpc>
            </a:pPr>
            <a:r>
              <a:rPr lang="en-US" sz="2400" smtClean="0"/>
              <a:t>firewalls, etc.</a:t>
            </a:r>
          </a:p>
          <a:p>
            <a:pPr>
              <a:lnSpc>
                <a:spcPct val="80000"/>
              </a:lnSpc>
            </a:pPr>
            <a:r>
              <a:rPr lang="en-US" sz="2800" smtClean="0">
                <a:solidFill>
                  <a:srgbClr val="39D9F9"/>
                </a:solidFill>
              </a:rPr>
              <a:t>Internet standards</a:t>
            </a:r>
            <a:r>
              <a:rPr lang="en-US" sz="2800" smtClean="0"/>
              <a:t> </a:t>
            </a:r>
          </a:p>
          <a:p>
            <a:pPr lvl="1">
              <a:lnSpc>
                <a:spcPct val="80000"/>
              </a:lnSpc>
            </a:pPr>
            <a:r>
              <a:rPr lang="en-US" sz="2400" smtClean="0"/>
              <a:t>HTML, </a:t>
            </a:r>
          </a:p>
          <a:p>
            <a:pPr lvl="1">
              <a:lnSpc>
                <a:spcPct val="80000"/>
              </a:lnSpc>
            </a:pPr>
            <a:r>
              <a:rPr lang="en-US" sz="2400" smtClean="0"/>
              <a:t>XML,</a:t>
            </a:r>
          </a:p>
          <a:p>
            <a:pPr lvl="1">
              <a:lnSpc>
                <a:spcPct val="80000"/>
              </a:lnSpc>
            </a:pPr>
            <a:r>
              <a:rPr lang="en-US" sz="2400" smtClean="0"/>
              <a:t>SGML </a:t>
            </a:r>
          </a:p>
          <a:p>
            <a:pPr>
              <a:lnSpc>
                <a:spcPct val="80000"/>
              </a:lnSpc>
            </a:pPr>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457200" y="274638"/>
            <a:ext cx="7776000" cy="1143000"/>
          </a:xfrm>
        </p:spPr>
        <p:txBody>
          <a:bodyPr/>
          <a:lstStyle/>
          <a:p>
            <a:pPr fontAlgn="auto">
              <a:spcAft>
                <a:spcPts val="0"/>
              </a:spcAft>
              <a:defRPr/>
            </a:pPr>
            <a:r>
              <a:rPr lang="en-US" sz="3200">
                <a:solidFill>
                  <a:srgbClr val="66FF33"/>
                </a:solidFill>
              </a:rPr>
              <a:t>WebApp Development Process Characteristics</a:t>
            </a:r>
          </a:p>
        </p:txBody>
      </p:sp>
      <p:sp>
        <p:nvSpPr>
          <p:cNvPr id="19459" name="Rectangle 3"/>
          <p:cNvSpPr>
            <a:spLocks noGrp="1" noChangeArrowheads="1"/>
          </p:cNvSpPr>
          <p:nvPr>
            <p:ph idx="1"/>
          </p:nvPr>
        </p:nvSpPr>
        <p:spPr>
          <a:xfrm>
            <a:off x="1123950" y="1600200"/>
            <a:ext cx="7696522" cy="4533900"/>
          </a:xfrm>
        </p:spPr>
        <p:txBody>
          <a:bodyPr/>
          <a:lstStyle/>
          <a:p>
            <a:r>
              <a:rPr lang="en-US" smtClean="0">
                <a:solidFill>
                  <a:srgbClr val="FFFF66"/>
                </a:solidFill>
              </a:rPr>
              <a:t>WebApps are often delivered incrementally </a:t>
            </a:r>
          </a:p>
          <a:p>
            <a:r>
              <a:rPr lang="en-US" smtClean="0">
                <a:solidFill>
                  <a:srgbClr val="FFFF66"/>
                </a:solidFill>
              </a:rPr>
              <a:t>Changes occur frequently</a:t>
            </a:r>
            <a:r>
              <a:rPr lang="en-US" smtClean="0"/>
              <a:t> </a:t>
            </a:r>
          </a:p>
          <a:p>
            <a:r>
              <a:rPr lang="en-US" smtClean="0">
                <a:solidFill>
                  <a:srgbClr val="FFFF66"/>
                </a:solidFill>
              </a:rPr>
              <a:t>Timelines are short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a:xfrm>
            <a:off x="457348" y="274638"/>
            <a:ext cx="8229306" cy="639762"/>
          </a:xfrm>
        </p:spPr>
        <p:txBody>
          <a:bodyPr>
            <a:normAutofit fontScale="90000"/>
          </a:bodyPr>
          <a:lstStyle/>
          <a:p>
            <a:pPr fontAlgn="auto">
              <a:spcAft>
                <a:spcPts val="0"/>
              </a:spcAft>
              <a:defRPr/>
            </a:pPr>
            <a:r>
              <a:rPr lang="en-US" sz="4000">
                <a:solidFill>
                  <a:srgbClr val="66FF33"/>
                </a:solidFill>
              </a:rPr>
              <a:t>WebApp Process Framework</a:t>
            </a:r>
          </a:p>
        </p:txBody>
      </p:sp>
      <p:sp>
        <p:nvSpPr>
          <p:cNvPr id="20483" name="Rectangle 3"/>
          <p:cNvSpPr>
            <a:spLocks noGrp="1" noChangeArrowheads="1"/>
          </p:cNvSpPr>
          <p:nvPr>
            <p:ph idx="1"/>
          </p:nvPr>
        </p:nvSpPr>
        <p:spPr>
          <a:xfrm>
            <a:off x="457200" y="1143000"/>
            <a:ext cx="8229600" cy="4991100"/>
          </a:xfrm>
        </p:spPr>
        <p:txBody>
          <a:bodyPr/>
          <a:lstStyle/>
          <a:p>
            <a:pPr algn="just">
              <a:lnSpc>
                <a:spcPct val="80000"/>
              </a:lnSpc>
            </a:pPr>
            <a:r>
              <a:rPr lang="en-US" sz="1800" dirty="0" smtClean="0">
                <a:solidFill>
                  <a:srgbClr val="FFFF66"/>
                </a:solidFill>
              </a:rPr>
              <a:t>Customer communication</a:t>
            </a:r>
            <a:r>
              <a:rPr lang="en-US" sz="1800" dirty="0" smtClean="0"/>
              <a:t> </a:t>
            </a:r>
          </a:p>
          <a:p>
            <a:pPr lvl="1" algn="just">
              <a:lnSpc>
                <a:spcPct val="80000"/>
              </a:lnSpc>
            </a:pPr>
            <a:r>
              <a:rPr lang="en-US" sz="1600" u="sng" dirty="0" smtClean="0"/>
              <a:t>Business analysis</a:t>
            </a:r>
            <a:r>
              <a:rPr lang="en-US" sz="1600" dirty="0" smtClean="0"/>
              <a:t> - defines business and organizational context for </a:t>
            </a:r>
            <a:r>
              <a:rPr lang="en-US" sz="1600" dirty="0" err="1" smtClean="0"/>
              <a:t>WebApp</a:t>
            </a:r>
            <a:r>
              <a:rPr lang="en-US" sz="1600" dirty="0" smtClean="0"/>
              <a:t> </a:t>
            </a:r>
          </a:p>
          <a:p>
            <a:pPr lvl="1" algn="just">
              <a:lnSpc>
                <a:spcPct val="80000"/>
              </a:lnSpc>
            </a:pPr>
            <a:r>
              <a:rPr lang="en-US" sz="1600" u="sng" dirty="0" smtClean="0"/>
              <a:t>Formulation</a:t>
            </a:r>
            <a:r>
              <a:rPr lang="en-US" sz="1600" dirty="0" smtClean="0"/>
              <a:t> - involves stakeholders in gathering information needed to describe </a:t>
            </a:r>
            <a:r>
              <a:rPr lang="en-US" sz="1600" dirty="0" err="1" smtClean="0"/>
              <a:t>WebApp</a:t>
            </a:r>
            <a:r>
              <a:rPr lang="en-US" sz="1600" dirty="0" smtClean="0"/>
              <a:t> requirements</a:t>
            </a:r>
          </a:p>
          <a:p>
            <a:pPr algn="just">
              <a:lnSpc>
                <a:spcPct val="80000"/>
              </a:lnSpc>
            </a:pPr>
            <a:r>
              <a:rPr lang="en-US" sz="1800" dirty="0" smtClean="0">
                <a:solidFill>
                  <a:srgbClr val="FFFF66"/>
                </a:solidFill>
              </a:rPr>
              <a:t>Planning </a:t>
            </a:r>
          </a:p>
          <a:p>
            <a:pPr lvl="1" algn="just">
              <a:lnSpc>
                <a:spcPct val="80000"/>
              </a:lnSpc>
            </a:pPr>
            <a:r>
              <a:rPr lang="en-US" sz="1600" dirty="0" smtClean="0"/>
              <a:t>Plan consisting of </a:t>
            </a:r>
            <a:r>
              <a:rPr lang="en-US" sz="1600" u="sng" dirty="0" smtClean="0"/>
              <a:t>task definition</a:t>
            </a:r>
            <a:r>
              <a:rPr lang="en-US" sz="1600" dirty="0" smtClean="0"/>
              <a:t> and </a:t>
            </a:r>
            <a:r>
              <a:rPr lang="en-US" sz="1600" u="sng" dirty="0" smtClean="0"/>
              <a:t>timeline</a:t>
            </a:r>
            <a:r>
              <a:rPr lang="en-US" sz="1600" dirty="0" smtClean="0"/>
              <a:t> for the </a:t>
            </a:r>
            <a:r>
              <a:rPr lang="en-US" sz="1600" dirty="0" err="1" smtClean="0"/>
              <a:t>WebApp</a:t>
            </a:r>
            <a:r>
              <a:rPr lang="en-US" sz="1600" dirty="0" smtClean="0"/>
              <a:t> increment being developed</a:t>
            </a:r>
          </a:p>
          <a:p>
            <a:pPr algn="just">
              <a:lnSpc>
                <a:spcPct val="80000"/>
              </a:lnSpc>
            </a:pPr>
            <a:r>
              <a:rPr lang="en-US" sz="1800" dirty="0" smtClean="0">
                <a:solidFill>
                  <a:srgbClr val="FFFF66"/>
                </a:solidFill>
              </a:rPr>
              <a:t>Modeling </a:t>
            </a:r>
          </a:p>
          <a:p>
            <a:pPr lvl="1" algn="just">
              <a:lnSpc>
                <a:spcPct val="80000"/>
              </a:lnSpc>
            </a:pPr>
            <a:r>
              <a:rPr lang="en-US" sz="1600" u="sng" dirty="0" smtClean="0"/>
              <a:t>Rapid analysis and design modeling</a:t>
            </a:r>
            <a:r>
              <a:rPr lang="en-US" sz="1600" dirty="0" smtClean="0"/>
              <a:t> tasks are adapted to </a:t>
            </a:r>
            <a:r>
              <a:rPr lang="en-US" sz="1600" dirty="0" err="1" smtClean="0"/>
              <a:t>WebApp</a:t>
            </a:r>
            <a:r>
              <a:rPr lang="en-US" sz="1600" dirty="0" smtClean="0"/>
              <a:t> </a:t>
            </a:r>
          </a:p>
          <a:p>
            <a:pPr lvl="1" algn="just">
              <a:lnSpc>
                <a:spcPct val="80000"/>
              </a:lnSpc>
            </a:pPr>
            <a:r>
              <a:rPr lang="en-US" sz="1600" dirty="0" smtClean="0"/>
              <a:t>Models define the requirements and define the </a:t>
            </a:r>
            <a:r>
              <a:rPr lang="en-US" sz="1600" dirty="0" err="1" smtClean="0"/>
              <a:t>WebApp</a:t>
            </a:r>
            <a:r>
              <a:rPr lang="en-US" sz="1600" dirty="0" smtClean="0"/>
              <a:t> needed to satisfy them </a:t>
            </a:r>
          </a:p>
          <a:p>
            <a:pPr algn="just">
              <a:lnSpc>
                <a:spcPct val="80000"/>
              </a:lnSpc>
            </a:pPr>
            <a:r>
              <a:rPr lang="en-US" sz="1800" dirty="0" smtClean="0">
                <a:solidFill>
                  <a:srgbClr val="FFFF66"/>
                </a:solidFill>
              </a:rPr>
              <a:t>Construction</a:t>
            </a:r>
            <a:r>
              <a:rPr lang="en-US" sz="1800" dirty="0" smtClean="0"/>
              <a:t> </a:t>
            </a:r>
          </a:p>
          <a:p>
            <a:pPr lvl="1" algn="just">
              <a:lnSpc>
                <a:spcPct val="80000"/>
              </a:lnSpc>
            </a:pPr>
            <a:r>
              <a:rPr lang="en-US" sz="1600" dirty="0" err="1" smtClean="0"/>
              <a:t>WebE</a:t>
            </a:r>
            <a:r>
              <a:rPr lang="en-US" sz="1600" dirty="0" smtClean="0"/>
              <a:t> </a:t>
            </a:r>
            <a:r>
              <a:rPr lang="en-US" sz="1600" u="sng" dirty="0" smtClean="0"/>
              <a:t>tools used</a:t>
            </a:r>
            <a:r>
              <a:rPr lang="en-US" sz="1600" dirty="0" smtClean="0"/>
              <a:t> to construct </a:t>
            </a:r>
            <a:r>
              <a:rPr lang="en-US" sz="1600" dirty="0" err="1" smtClean="0"/>
              <a:t>WebApp</a:t>
            </a:r>
            <a:r>
              <a:rPr lang="en-US" sz="1600" dirty="0" smtClean="0"/>
              <a:t> from model </a:t>
            </a:r>
          </a:p>
          <a:p>
            <a:pPr lvl="1" algn="just">
              <a:lnSpc>
                <a:spcPct val="80000"/>
              </a:lnSpc>
            </a:pPr>
            <a:r>
              <a:rPr lang="en-US" sz="1600" dirty="0" smtClean="0"/>
              <a:t>Constructed increment is subjected to </a:t>
            </a:r>
            <a:r>
              <a:rPr lang="en-US" sz="1600" u="sng" dirty="0" smtClean="0"/>
              <a:t>rapid tests</a:t>
            </a:r>
            <a:r>
              <a:rPr lang="en-US" sz="1600" dirty="0" smtClean="0"/>
              <a:t> to ensure errors (i.e., content, architecture, interface, navigation)</a:t>
            </a:r>
          </a:p>
          <a:p>
            <a:pPr algn="just">
              <a:lnSpc>
                <a:spcPct val="80000"/>
              </a:lnSpc>
            </a:pPr>
            <a:r>
              <a:rPr lang="en-US" sz="1800" dirty="0" smtClean="0">
                <a:solidFill>
                  <a:srgbClr val="FFFF66"/>
                </a:solidFill>
              </a:rPr>
              <a:t>Delivery and evaluation</a:t>
            </a:r>
            <a:r>
              <a:rPr lang="en-US" sz="1800" dirty="0" smtClean="0"/>
              <a:t> </a:t>
            </a:r>
          </a:p>
          <a:p>
            <a:pPr lvl="1" algn="just">
              <a:lnSpc>
                <a:spcPct val="80000"/>
              </a:lnSpc>
            </a:pPr>
            <a:r>
              <a:rPr lang="en-US" sz="1600" dirty="0" err="1" smtClean="0"/>
              <a:t>WebApp</a:t>
            </a:r>
            <a:r>
              <a:rPr lang="en-US" sz="1600" dirty="0" smtClean="0"/>
              <a:t> </a:t>
            </a:r>
            <a:r>
              <a:rPr lang="en-US" sz="1600" u="sng" dirty="0" smtClean="0"/>
              <a:t>configured for its operational environment</a:t>
            </a:r>
            <a:r>
              <a:rPr lang="en-US" sz="1600" dirty="0" smtClean="0"/>
              <a:t> and delivered to end-users </a:t>
            </a:r>
          </a:p>
          <a:p>
            <a:pPr lvl="1" algn="just">
              <a:lnSpc>
                <a:spcPct val="80000"/>
              </a:lnSpc>
            </a:pPr>
            <a:r>
              <a:rPr lang="en-US" sz="1600" u="sng" dirty="0" smtClean="0"/>
              <a:t>Users evaluate</a:t>
            </a:r>
            <a:r>
              <a:rPr lang="en-US" sz="1600" dirty="0" smtClean="0"/>
              <a:t> </a:t>
            </a:r>
            <a:r>
              <a:rPr lang="en-US" sz="1600" dirty="0" err="1" smtClean="0"/>
              <a:t>WebApp</a:t>
            </a:r>
            <a:r>
              <a:rPr lang="en-US" sz="1600" dirty="0" smtClean="0"/>
              <a:t> in their environment and provide feedback to the development team </a:t>
            </a:r>
          </a:p>
          <a:p>
            <a:pPr lvl="1" algn="just">
              <a:lnSpc>
                <a:spcPct val="80000"/>
              </a:lnSpc>
            </a:pPr>
            <a:r>
              <a:rPr lang="en-US" sz="1600" dirty="0" smtClean="0"/>
              <a:t>Increment is </a:t>
            </a:r>
            <a:r>
              <a:rPr lang="en-US" sz="1600" u="sng" dirty="0" smtClean="0"/>
              <a:t>modified as required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457348" y="274638"/>
            <a:ext cx="8229306" cy="715962"/>
          </a:xfrm>
        </p:spPr>
        <p:txBody>
          <a:bodyPr/>
          <a:lstStyle/>
          <a:p>
            <a:pPr fontAlgn="auto">
              <a:spcAft>
                <a:spcPts val="0"/>
              </a:spcAft>
              <a:defRPr/>
            </a:pPr>
            <a:r>
              <a:rPr lang="en-US" sz="3600">
                <a:solidFill>
                  <a:srgbClr val="66FF33"/>
                </a:solidFill>
              </a:rPr>
              <a:t>WebE Task Set</a:t>
            </a:r>
            <a:r>
              <a:rPr lang="en-US" sz="3600">
                <a:solidFill>
                  <a:schemeClr val="accent4"/>
                </a:solidFill>
              </a:rPr>
              <a:t> </a:t>
            </a:r>
          </a:p>
        </p:txBody>
      </p:sp>
      <p:sp>
        <p:nvSpPr>
          <p:cNvPr id="21507" name="Rectangle 3"/>
          <p:cNvSpPr>
            <a:spLocks noGrp="1" noChangeArrowheads="1"/>
          </p:cNvSpPr>
          <p:nvPr>
            <p:ph idx="1"/>
          </p:nvPr>
        </p:nvSpPr>
        <p:spPr>
          <a:xfrm>
            <a:off x="457200" y="1143000"/>
            <a:ext cx="8229600" cy="4991100"/>
          </a:xfrm>
        </p:spPr>
        <p:txBody>
          <a:bodyPr/>
          <a:lstStyle/>
          <a:p>
            <a:pPr algn="just">
              <a:lnSpc>
                <a:spcPct val="80000"/>
              </a:lnSpc>
            </a:pPr>
            <a:r>
              <a:rPr lang="en-US" sz="2800" dirty="0" smtClean="0">
                <a:solidFill>
                  <a:srgbClr val="39D9F9"/>
                </a:solidFill>
              </a:rPr>
              <a:t>Customer Communication (Analysis/Formulation)</a:t>
            </a:r>
            <a:r>
              <a:rPr lang="en-US" sz="2800" dirty="0" smtClean="0"/>
              <a:t> </a:t>
            </a:r>
          </a:p>
          <a:p>
            <a:pPr lvl="1" algn="just">
              <a:lnSpc>
                <a:spcPct val="80000"/>
              </a:lnSpc>
            </a:pPr>
            <a:r>
              <a:rPr lang="en-US" sz="2400" dirty="0" smtClean="0"/>
              <a:t>Identify business stakeholders </a:t>
            </a:r>
          </a:p>
          <a:p>
            <a:pPr lvl="1" algn="just">
              <a:lnSpc>
                <a:spcPct val="80000"/>
              </a:lnSpc>
            </a:pPr>
            <a:r>
              <a:rPr lang="en-US" sz="2400" dirty="0" smtClean="0"/>
              <a:t>Formulate business context </a:t>
            </a:r>
          </a:p>
          <a:p>
            <a:pPr lvl="1" algn="just">
              <a:lnSpc>
                <a:spcPct val="80000"/>
              </a:lnSpc>
            </a:pPr>
            <a:r>
              <a:rPr lang="en-US" sz="2400" dirty="0" smtClean="0"/>
              <a:t>Define key business goals and objectives </a:t>
            </a:r>
          </a:p>
          <a:p>
            <a:pPr lvl="1" algn="just">
              <a:lnSpc>
                <a:spcPct val="80000"/>
              </a:lnSpc>
            </a:pPr>
            <a:r>
              <a:rPr lang="en-US" sz="2400" dirty="0" smtClean="0"/>
              <a:t>Define information and applicative goals </a:t>
            </a:r>
          </a:p>
          <a:p>
            <a:pPr lvl="1" algn="just">
              <a:lnSpc>
                <a:spcPct val="80000"/>
              </a:lnSpc>
            </a:pPr>
            <a:r>
              <a:rPr lang="en-US" sz="2400" dirty="0" smtClean="0"/>
              <a:t>Identify the problem </a:t>
            </a:r>
          </a:p>
          <a:p>
            <a:pPr lvl="1" algn="just">
              <a:lnSpc>
                <a:spcPct val="80000"/>
              </a:lnSpc>
            </a:pPr>
            <a:r>
              <a:rPr lang="en-US" sz="2400" dirty="0" smtClean="0"/>
              <a:t>Gather requirements</a:t>
            </a:r>
          </a:p>
          <a:p>
            <a:pPr algn="just">
              <a:lnSpc>
                <a:spcPct val="80000"/>
              </a:lnSpc>
            </a:pPr>
            <a:r>
              <a:rPr lang="en-US" sz="2800" dirty="0" err="1" smtClean="0">
                <a:solidFill>
                  <a:srgbClr val="39D9F9"/>
                </a:solidFill>
              </a:rPr>
              <a:t>WebE</a:t>
            </a:r>
            <a:r>
              <a:rPr lang="en-US" sz="2800" dirty="0" smtClean="0">
                <a:solidFill>
                  <a:srgbClr val="39D9F9"/>
                </a:solidFill>
              </a:rPr>
              <a:t> Planning</a:t>
            </a:r>
            <a:r>
              <a:rPr lang="en-US" sz="2800" dirty="0" smtClean="0"/>
              <a:t> </a:t>
            </a:r>
          </a:p>
          <a:p>
            <a:pPr lvl="1" algn="just">
              <a:lnSpc>
                <a:spcPct val="80000"/>
              </a:lnSpc>
            </a:pPr>
            <a:r>
              <a:rPr lang="en-US" sz="2400" dirty="0" smtClean="0"/>
              <a:t>Define development strategy </a:t>
            </a:r>
          </a:p>
          <a:p>
            <a:pPr lvl="1" algn="just">
              <a:lnSpc>
                <a:spcPct val="80000"/>
              </a:lnSpc>
            </a:pPr>
            <a:r>
              <a:rPr lang="en-US" sz="2400" dirty="0" smtClean="0"/>
              <a:t>Assess risks </a:t>
            </a:r>
          </a:p>
          <a:p>
            <a:pPr lvl="1" algn="just">
              <a:lnSpc>
                <a:spcPct val="80000"/>
              </a:lnSpc>
            </a:pPr>
            <a:r>
              <a:rPr lang="en-US" sz="2400" dirty="0" smtClean="0"/>
              <a:t>Define development schedule </a:t>
            </a:r>
          </a:p>
          <a:p>
            <a:pPr lvl="1" algn="just">
              <a:lnSpc>
                <a:spcPct val="80000"/>
              </a:lnSpc>
            </a:pPr>
            <a:r>
              <a:rPr lang="en-US" sz="2400" dirty="0" smtClean="0"/>
              <a:t>Establish metrics for content management and change control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enix">
  <a:themeElements>
    <a:clrScheme name="Phoenix">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Phoenix">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hoenix">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27</TotalTime>
  <Words>3465</Words>
  <Application>Microsoft Office PowerPoint</Application>
  <PresentationFormat>On-screen Show (4:3)</PresentationFormat>
  <Paragraphs>487</Paragraphs>
  <Slides>57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Goudy Old Style</vt:lpstr>
      <vt:lpstr>Arial</vt:lpstr>
      <vt:lpstr>Footlight MT Light</vt:lpstr>
      <vt:lpstr>Wingdings 2</vt:lpstr>
      <vt:lpstr>Calibri</vt:lpstr>
      <vt:lpstr>宋体</vt:lpstr>
      <vt:lpstr>Times New Roman</vt:lpstr>
      <vt:lpstr>Wingdings</vt:lpstr>
      <vt:lpstr>Phoenix</vt:lpstr>
      <vt:lpstr> Web Engineering </vt:lpstr>
      <vt:lpstr>Overview</vt:lpstr>
      <vt:lpstr>WebApp Attributes</vt:lpstr>
      <vt:lpstr>WebE Application Categories</vt:lpstr>
      <vt:lpstr>WebE Application Categories (2)</vt:lpstr>
      <vt:lpstr>WebApp Enabling Technologies</vt:lpstr>
      <vt:lpstr>WebApp Development Process Characteristics</vt:lpstr>
      <vt:lpstr>WebApp Process Framework</vt:lpstr>
      <vt:lpstr>WebE Task Set </vt:lpstr>
      <vt:lpstr>WebE Task Set</vt:lpstr>
      <vt:lpstr>WebE Task Set</vt:lpstr>
      <vt:lpstr>Web Engineering Best Practices</vt:lpstr>
      <vt:lpstr>PowerPoint Presentation</vt:lpstr>
      <vt:lpstr>WebE Formulation Activities</vt:lpstr>
      <vt:lpstr>Formulation Questions</vt:lpstr>
      <vt:lpstr>Requirements Gathering</vt:lpstr>
      <vt:lpstr>Defining User Categories</vt:lpstr>
      <vt:lpstr>Stakeholder Communication Options</vt:lpstr>
      <vt:lpstr>Developing Use-Cases</vt:lpstr>
      <vt:lpstr>WebE Analysis Types</vt:lpstr>
      <vt:lpstr>Planning WebE Projects</vt:lpstr>
      <vt:lpstr>WebE Team Members</vt:lpstr>
      <vt:lpstr>Conditions Favoring Analysis Modeling</vt:lpstr>
      <vt:lpstr>WebApp Requirements Analysis Tasks</vt:lpstr>
      <vt:lpstr>Use-Case Package Evaluation Criteria</vt:lpstr>
      <vt:lpstr>WebE Analysis Types</vt:lpstr>
      <vt:lpstr>WebApp Analysis Model</vt:lpstr>
      <vt:lpstr>Content Model</vt:lpstr>
      <vt:lpstr>Interaction Model</vt:lpstr>
      <vt:lpstr>Functional Model</vt:lpstr>
      <vt:lpstr>Configuration Model</vt:lpstr>
      <vt:lpstr>Relationship-Navigation Analysis (RNA) </vt:lpstr>
      <vt:lpstr>Relationship Analysis</vt:lpstr>
      <vt:lpstr>Navigation Analysis</vt:lpstr>
      <vt:lpstr>Web Quality Requirements</vt:lpstr>
      <vt:lpstr>Web Quality Attributes Visible to End-Users</vt:lpstr>
      <vt:lpstr>Assessing Web Quality</vt:lpstr>
      <vt:lpstr>WebApp Design Goals</vt:lpstr>
      <vt:lpstr>Web Engineering Design Activities</vt:lpstr>
      <vt:lpstr>End-User Interface Concerns</vt:lpstr>
      <vt:lpstr>User Interface Design Principles</vt:lpstr>
      <vt:lpstr>User Interface Design Principles</vt:lpstr>
      <vt:lpstr>Pragmatic WebApp Interface Guidelines</vt:lpstr>
      <vt:lpstr>Interface Control Mechanisms</vt:lpstr>
      <vt:lpstr>Interface Workflow Tasks</vt:lpstr>
      <vt:lpstr>Aesthetic Design</vt:lpstr>
      <vt:lpstr>Content Design</vt:lpstr>
      <vt:lpstr>Content Object Browsing Primitives</vt:lpstr>
      <vt:lpstr>Technical Elements for Web-Based Design</vt:lpstr>
      <vt:lpstr>Architecture Design</vt:lpstr>
      <vt:lpstr>Content Architectural Structures</vt:lpstr>
      <vt:lpstr>Model-View-Controller (MVC) Architecture </vt:lpstr>
      <vt:lpstr>Navigation Design</vt:lpstr>
      <vt:lpstr>Navigation Syntax</vt:lpstr>
      <vt:lpstr>WebE Design Patterns</vt:lpstr>
      <vt:lpstr>Object-Oriented Hypermedia Design Method (OOHDM) </vt:lpstr>
      <vt:lpstr>Use WebApp Design Metrics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IF2261 Software Engineering Web Engineering</dc:title>
  <dc:creator>Citra</dc:creator>
  <cp:lastModifiedBy>Citra Noviyasari</cp:lastModifiedBy>
  <cp:revision>4</cp:revision>
  <dcterms:created xsi:type="dcterms:W3CDTF">2011-01-07T09:21:45Z</dcterms:created>
  <dcterms:modified xsi:type="dcterms:W3CDTF">2013-12-09T02:03:20Z</dcterms:modified>
</cp:coreProperties>
</file>