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0" r:id="rId1"/>
    <p:sldMasterId id="2147483695" r:id="rId2"/>
  </p:sldMasterIdLst>
  <p:notesMasterIdLst>
    <p:notesMasterId r:id="rId53"/>
  </p:notesMasterIdLst>
  <p:sldIdLst>
    <p:sldId id="256" r:id="rId3"/>
    <p:sldId id="443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12" r:id="rId24"/>
    <p:sldId id="413" r:id="rId25"/>
    <p:sldId id="414" r:id="rId26"/>
    <p:sldId id="415" r:id="rId27"/>
    <p:sldId id="416" r:id="rId28"/>
    <p:sldId id="417" r:id="rId29"/>
    <p:sldId id="418" r:id="rId30"/>
    <p:sldId id="419" r:id="rId31"/>
    <p:sldId id="420" r:id="rId32"/>
    <p:sldId id="421" r:id="rId33"/>
    <p:sldId id="422" r:id="rId34"/>
    <p:sldId id="423" r:id="rId35"/>
    <p:sldId id="424" r:id="rId36"/>
    <p:sldId id="425" r:id="rId37"/>
    <p:sldId id="426" r:id="rId38"/>
    <p:sldId id="428" r:id="rId39"/>
    <p:sldId id="436" r:id="rId40"/>
    <p:sldId id="429" r:id="rId41"/>
    <p:sldId id="430" r:id="rId42"/>
    <p:sldId id="431" r:id="rId43"/>
    <p:sldId id="432" r:id="rId44"/>
    <p:sldId id="433" r:id="rId45"/>
    <p:sldId id="434" r:id="rId46"/>
    <p:sldId id="437" r:id="rId47"/>
    <p:sldId id="438" r:id="rId48"/>
    <p:sldId id="439" r:id="rId49"/>
    <p:sldId id="440" r:id="rId50"/>
    <p:sldId id="441" r:id="rId51"/>
    <p:sldId id="442" r:id="rId52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2B22"/>
    <a:srgbClr val="33CC33"/>
    <a:srgbClr val="996BA8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23" autoAdjust="0"/>
    <p:restoredTop sz="96491" autoAdjust="0"/>
  </p:normalViewPr>
  <p:slideViewPr>
    <p:cSldViewPr>
      <p:cViewPr varScale="1">
        <p:scale>
          <a:sx n="67" d="100"/>
          <a:sy n="67" d="100"/>
        </p:scale>
        <p:origin x="-11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96"/>
    </p:cViewPr>
  </p:sorterViewPr>
  <p:notesViewPr>
    <p:cSldViewPr>
      <p:cViewPr varScale="1">
        <p:scale>
          <a:sx n="59" d="100"/>
          <a:sy n="59" d="100"/>
        </p:scale>
        <p:origin x="-1506" y="-66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8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8" y="1"/>
            <a:ext cx="30763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304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4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5" y="4856162"/>
            <a:ext cx="5206153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12325"/>
            <a:ext cx="30763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endParaRPr lang="en-US"/>
          </a:p>
        </p:txBody>
      </p:sp>
      <p:sp>
        <p:nvSpPr>
          <p:cNvPr id="304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8" y="9712325"/>
            <a:ext cx="30763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A2D05EF8-29E2-4F42-93EF-4C787D3AEB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jpeg"/><Relationship Id="rId4" Type="http://schemas.openxmlformats.org/officeDocument/2006/relationships/package" Target="../embeddings/Microsoft_Office_Word_Document2.docx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5591204" cy="5778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8596" y="6143644"/>
            <a:ext cx="5591204" cy="5778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8596" y="6143644"/>
            <a:ext cx="5591204" cy="5778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191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1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4191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65888"/>
            <a:ext cx="2301875" cy="276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E607F-7AAA-4D9E-8A7B-51FE2DDEDA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G:\Job Data\06June01Jobs\06035-SkyCross ppt template\production files\blueR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43200" cy="6858000"/>
          </a:xfrm>
          <a:prstGeom prst="rect">
            <a:avLst/>
          </a:prstGeom>
          <a:noFill/>
        </p:spPr>
      </p:pic>
      <p:sp>
        <p:nvSpPr>
          <p:cNvPr id="737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795838" y="4611688"/>
            <a:ext cx="4198937" cy="1016000"/>
          </a:xfrm>
        </p:spPr>
        <p:txBody>
          <a:bodyPr/>
          <a:lstStyle>
            <a:lvl1pPr>
              <a:defRPr sz="2600">
                <a:solidFill>
                  <a:srgbClr val="001E3C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795838" y="5854700"/>
            <a:ext cx="4206875" cy="4572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4735513" y="4675188"/>
            <a:ext cx="0" cy="3556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3737" name="Picture 9" descr="G:\Job Data\06June01Jobs\06035-SkyCross ppt template\production files\blueR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432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333461" y="1351720"/>
            <a:ext cx="4055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tencil" pitchFamily="82" charset="0"/>
              </a:rPr>
              <a:t>UNIVERSITAS KOMPUTER INDONESIA</a:t>
            </a:r>
            <a:endParaRPr lang="en-US" dirty="0">
              <a:solidFill>
                <a:srgbClr val="FF0000"/>
              </a:solidFill>
              <a:latin typeface="Stencil" pitchFamily="82" charset="0"/>
            </a:endParaRPr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2920446" y="1125207"/>
          <a:ext cx="1333500" cy="1499713"/>
        </p:xfrm>
        <a:graphic>
          <a:graphicData uri="http://schemas.openxmlformats.org/presentationml/2006/ole">
            <p:oleObj spid="_x0000_s505858" name="Document" r:id="rId4" imgW="2228448" imgH="2510274" progId="Word.Document.12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0" y="2882348"/>
            <a:ext cx="9144000" cy="53671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412875"/>
            <a:ext cx="3810000" cy="457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412875"/>
            <a:ext cx="3810000" cy="457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2796" y="6429420"/>
            <a:ext cx="5019732" cy="500042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24680" y="6356350"/>
            <a:ext cx="2133600" cy="365125"/>
          </a:xfrm>
        </p:spPr>
        <p:txBody>
          <a:bodyPr/>
          <a:lstStyle/>
          <a:p>
            <a:fld id="{128BF13C-D1A7-49A4-B433-DC936A735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9663" y="0"/>
            <a:ext cx="2062162" cy="5992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037263" cy="5992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769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79425" y="1412875"/>
            <a:ext cx="3810000" cy="4579938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41825" y="1412875"/>
            <a:ext cx="3810000" cy="4579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071813" y="6586538"/>
            <a:ext cx="306705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Page </a:t>
            </a:r>
            <a:fld id="{F5EA5D79-FD00-44D3-A439-0ADDB91267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5591204" cy="5778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-2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5591204" cy="5778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5591204" cy="5778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5429264"/>
            <a:ext cx="5591204" cy="5778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8596" y="5572140"/>
            <a:ext cx="5591204" cy="5778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8596" y="6143644"/>
            <a:ext cx="5591204" cy="5778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8596" y="6143644"/>
            <a:ext cx="5591204" cy="5778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(c) 20013. All right reserved. No part of this presentation may be reproduced in any form without permission from the author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(#)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package" Target="../embeddings/Microsoft_Office_Word_Document1.docx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F13C-D1A7-49A4-B433-DC936A7352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6396359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Deparment</a:t>
            </a:r>
            <a:r>
              <a:rPr lang="en-US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Computer Engineering</a:t>
            </a:r>
            <a:endParaRPr lang="en-US" sz="1200" baseline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200" baseline="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Universitas</a:t>
            </a:r>
            <a:r>
              <a:rPr lang="en-US" sz="1200" baseline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200" baseline="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Komputer</a:t>
            </a:r>
            <a:r>
              <a:rPr lang="en-US" sz="1200" baseline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Indonesia</a:t>
            </a:r>
            <a:endParaRPr lang="en-US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LOGO UNIKOMBW 200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45520" y="6464388"/>
            <a:ext cx="354910" cy="35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428596" y="6429396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050" descr="G:\Job Data\06June01Jobs\06035-SkyCross ppt template\production files\Subtitle PPT sky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29438" y="0"/>
            <a:ext cx="1049337" cy="842963"/>
          </a:xfrm>
          <a:prstGeom prst="rect">
            <a:avLst/>
          </a:prstGeom>
          <a:noFill/>
        </p:spPr>
      </p:pic>
      <p:sp>
        <p:nvSpPr>
          <p:cNvPr id="72707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412875"/>
            <a:ext cx="7772400" cy="457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2708" name="Rectangle 2052"/>
          <p:cNvSpPr>
            <a:spLocks noChangeArrowheads="1"/>
          </p:cNvSpPr>
          <p:nvPr/>
        </p:nvSpPr>
        <p:spPr bwMode="auto">
          <a:xfrm>
            <a:off x="0" y="0"/>
            <a:ext cx="6959600" cy="855663"/>
          </a:xfrm>
          <a:prstGeom prst="rect">
            <a:avLst/>
          </a:prstGeom>
          <a:solidFill>
            <a:srgbClr val="001E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Rectangle 2053"/>
          <p:cNvSpPr>
            <a:spLocks noChangeArrowheads="1"/>
          </p:cNvSpPr>
          <p:nvPr/>
        </p:nvSpPr>
        <p:spPr bwMode="auto">
          <a:xfrm>
            <a:off x="0" y="6494463"/>
            <a:ext cx="9144000" cy="363537"/>
          </a:xfrm>
          <a:prstGeom prst="rect">
            <a:avLst/>
          </a:prstGeom>
          <a:solidFill>
            <a:srgbClr val="001E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Line 2054"/>
          <p:cNvSpPr>
            <a:spLocks noChangeShapeType="1"/>
          </p:cNvSpPr>
          <p:nvPr/>
        </p:nvSpPr>
        <p:spPr bwMode="auto">
          <a:xfrm>
            <a:off x="3078163" y="6589713"/>
            <a:ext cx="0" cy="228600"/>
          </a:xfrm>
          <a:prstGeom prst="line">
            <a:avLst/>
          </a:prstGeom>
          <a:noFill/>
          <a:ln w="12700">
            <a:solidFill>
              <a:srgbClr val="FF8A3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1" name="Rectangle 2055"/>
          <p:cNvSpPr>
            <a:spLocks noChangeArrowheads="1"/>
          </p:cNvSpPr>
          <p:nvPr/>
        </p:nvSpPr>
        <p:spPr bwMode="auto">
          <a:xfrm>
            <a:off x="0" y="835025"/>
            <a:ext cx="9144000" cy="209550"/>
          </a:xfrm>
          <a:prstGeom prst="rect">
            <a:avLst/>
          </a:prstGeom>
          <a:solidFill>
            <a:srgbClr val="FA79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Line 2056"/>
          <p:cNvSpPr>
            <a:spLocks noChangeShapeType="1"/>
          </p:cNvSpPr>
          <p:nvPr/>
        </p:nvSpPr>
        <p:spPr bwMode="auto">
          <a:xfrm>
            <a:off x="6126163" y="6589713"/>
            <a:ext cx="0" cy="228600"/>
          </a:xfrm>
          <a:prstGeom prst="line">
            <a:avLst/>
          </a:prstGeom>
          <a:noFill/>
          <a:ln w="12700">
            <a:solidFill>
              <a:srgbClr val="FF8A3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3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71813" y="6586538"/>
            <a:ext cx="306705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(#)</a:t>
            </a:r>
            <a:endParaRPr lang="en-US"/>
          </a:p>
        </p:txBody>
      </p:sp>
      <p:sp>
        <p:nvSpPr>
          <p:cNvPr id="72714" name="Rectangle 2058"/>
          <p:cNvSpPr>
            <a:spLocks noChangeArrowheads="1"/>
          </p:cNvSpPr>
          <p:nvPr/>
        </p:nvSpPr>
        <p:spPr bwMode="auto">
          <a:xfrm>
            <a:off x="31750" y="6602413"/>
            <a:ext cx="2979738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leading wireless innovation™</a:t>
            </a:r>
          </a:p>
        </p:txBody>
      </p:sp>
      <p:sp>
        <p:nvSpPr>
          <p:cNvPr id="72715" name="Rectangle 2059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2717" name="Rectangle 2061"/>
          <p:cNvSpPr>
            <a:spLocks noChangeArrowheads="1"/>
          </p:cNvSpPr>
          <p:nvPr/>
        </p:nvSpPr>
        <p:spPr bwMode="auto">
          <a:xfrm>
            <a:off x="6164263" y="6602413"/>
            <a:ext cx="29797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COMPANY CONFIDENTIAL</a:t>
            </a:r>
          </a:p>
        </p:txBody>
      </p:sp>
      <p:sp>
        <p:nvSpPr>
          <p:cNvPr id="72719" name="Rectangle 2063"/>
          <p:cNvSpPr>
            <a:spLocks noChangeArrowheads="1"/>
          </p:cNvSpPr>
          <p:nvPr/>
        </p:nvSpPr>
        <p:spPr bwMode="auto">
          <a:xfrm>
            <a:off x="0" y="6494463"/>
            <a:ext cx="9144000" cy="363537"/>
          </a:xfrm>
          <a:prstGeom prst="rect">
            <a:avLst/>
          </a:prstGeom>
          <a:solidFill>
            <a:srgbClr val="001E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Rectangle 2067"/>
          <p:cNvSpPr>
            <a:spLocks noChangeArrowheads="1"/>
          </p:cNvSpPr>
          <p:nvPr/>
        </p:nvSpPr>
        <p:spPr bwMode="auto">
          <a:xfrm>
            <a:off x="3040063" y="6580188"/>
            <a:ext cx="306705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1000">
                <a:solidFill>
                  <a:schemeClr val="bg1"/>
                </a:solidFill>
                <a:latin typeface="Arial" charset="0"/>
              </a:rPr>
              <a:t>Page </a:t>
            </a:r>
            <a:fld id="{22B76D95-B521-49E1-8456-5FF4FF99A570}" type="slidenum">
              <a:rPr lang="en-US" altLang="en-US" sz="1000">
                <a:solidFill>
                  <a:schemeClr val="bg1"/>
                </a:solidFill>
                <a:latin typeface="Arial" charset="0"/>
              </a:rPr>
              <a:pPr algn="ctr"/>
              <a:t>‹#›</a:t>
            </a:fld>
            <a:endParaRPr lang="en-US" alt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2724" name="Line 2068"/>
          <p:cNvSpPr>
            <a:spLocks noChangeShapeType="1"/>
          </p:cNvSpPr>
          <p:nvPr/>
        </p:nvSpPr>
        <p:spPr bwMode="auto">
          <a:xfrm>
            <a:off x="3217863" y="6578600"/>
            <a:ext cx="0" cy="228600"/>
          </a:xfrm>
          <a:prstGeom prst="line">
            <a:avLst/>
          </a:prstGeom>
          <a:noFill/>
          <a:ln w="12700">
            <a:solidFill>
              <a:srgbClr val="FF8A3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5" name="Line 2069"/>
          <p:cNvSpPr>
            <a:spLocks noChangeShapeType="1"/>
          </p:cNvSpPr>
          <p:nvPr/>
        </p:nvSpPr>
        <p:spPr bwMode="auto">
          <a:xfrm>
            <a:off x="6240463" y="6575425"/>
            <a:ext cx="0" cy="228600"/>
          </a:xfrm>
          <a:prstGeom prst="line">
            <a:avLst/>
          </a:prstGeom>
          <a:noFill/>
          <a:ln w="12700">
            <a:solidFill>
              <a:srgbClr val="FF8A3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2726" name="Object 2070"/>
          <p:cNvGraphicFramePr>
            <a:graphicFrameLocks noChangeAspect="1"/>
          </p:cNvGraphicFramePr>
          <p:nvPr/>
        </p:nvGraphicFramePr>
        <p:xfrm>
          <a:off x="8148843" y="-19877"/>
          <a:ext cx="742355" cy="834886"/>
        </p:xfrm>
        <a:graphic>
          <a:graphicData uri="http://schemas.openxmlformats.org/presentationml/2006/ole">
            <p:oleObj spid="_x0000_s504834" name="Document" r:id="rId16" imgW="2228448" imgH="2510274" progId="Word.Document.12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7901"/>
        </a:buClr>
        <a:buSzPct val="125000"/>
        <a:buChar char="•"/>
        <a:defRPr sz="2800">
          <a:solidFill>
            <a:srgbClr val="001E3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15000"/>
        <a:buChar char="-"/>
        <a:defRPr sz="2600">
          <a:solidFill>
            <a:srgbClr val="001E3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5FBE"/>
        </a:buClr>
        <a:buSzPct val="105000"/>
        <a:buChar char="•"/>
        <a:defRPr sz="2400">
          <a:solidFill>
            <a:srgbClr val="001E3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­"/>
        <a:defRPr sz="2000">
          <a:solidFill>
            <a:srgbClr val="001E3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10000"/>
        <a:buFont typeface="Batang" pitchFamily="18" charset="-127"/>
        <a:buChar char="•"/>
        <a:defRPr sz="2000">
          <a:solidFill>
            <a:srgbClr val="001E3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10000"/>
        <a:buFont typeface="Batang" pitchFamily="18" charset="-127"/>
        <a:buChar char="•"/>
        <a:defRPr sz="2000">
          <a:solidFill>
            <a:srgbClr val="001E3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10000"/>
        <a:buFont typeface="Batang" pitchFamily="18" charset="-127"/>
        <a:buChar char="•"/>
        <a:defRPr sz="2000">
          <a:solidFill>
            <a:srgbClr val="001E3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10000"/>
        <a:buFont typeface="Batang" pitchFamily="18" charset="-127"/>
        <a:buChar char="•"/>
        <a:defRPr sz="2000">
          <a:solidFill>
            <a:srgbClr val="001E3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10000"/>
        <a:buFont typeface="Batang" pitchFamily="18" charset="-127"/>
        <a:buChar char="•"/>
        <a:defRPr sz="2000">
          <a:solidFill>
            <a:srgbClr val="001E3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2902226"/>
            <a:ext cx="5857884" cy="51683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929190" y="3929066"/>
            <a:ext cx="4214810" cy="1928826"/>
          </a:xfrm>
        </p:spPr>
        <p:txBody>
          <a:bodyPr>
            <a:normAutofit/>
          </a:bodyPr>
          <a:lstStyle/>
          <a:p>
            <a:r>
              <a:rPr lang="en-US" dirty="0" smtClean="0"/>
              <a:t>Chap 6</a:t>
            </a:r>
            <a:br>
              <a:rPr lang="en-US" dirty="0" smtClean="0"/>
            </a:br>
            <a:r>
              <a:rPr lang="en-US" dirty="0" smtClean="0"/>
              <a:t>Signal Encoding Technique</a:t>
            </a: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857752" y="5857892"/>
            <a:ext cx="3900470" cy="1000108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Yeffry</a:t>
            </a:r>
            <a:r>
              <a:rPr lang="en-US" dirty="0" smtClean="0"/>
              <a:t> </a:t>
            </a:r>
            <a:r>
              <a:rPr lang="en-US" dirty="0" err="1" smtClean="0"/>
              <a:t>Handoko</a:t>
            </a:r>
            <a:r>
              <a:rPr lang="en-US" smtClean="0"/>
              <a:t> </a:t>
            </a:r>
            <a:r>
              <a:rPr lang="en-US" smtClean="0"/>
              <a:t>Putra, M.T</a:t>
            </a:r>
            <a:endParaRPr lang="en-US" dirty="0" smtClean="0"/>
          </a:p>
          <a:p>
            <a:r>
              <a:rPr lang="en-US" dirty="0" smtClean="0"/>
              <a:t>Department of Computer Engineering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32" y="2895897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Wireless and Mobile Communication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7924800" cy="678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Amplitude-Shift Keying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One binary digit represented by presence of carrier, at constant amplitude</a:t>
            </a:r>
          </a:p>
          <a:p>
            <a:pPr>
              <a:lnSpc>
                <a:spcPct val="90000"/>
              </a:lnSpc>
            </a:pPr>
            <a:r>
              <a:rPr lang="en-US" sz="2400"/>
              <a:t>Other binary digit represented by absence of carrier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 lvl="2">
              <a:lnSpc>
                <a:spcPct val="90000"/>
              </a:lnSpc>
            </a:pPr>
            <a:endParaRPr lang="en-US" sz="1800"/>
          </a:p>
          <a:p>
            <a:pPr lvl="2">
              <a:lnSpc>
                <a:spcPct val="90000"/>
              </a:lnSpc>
            </a:pPr>
            <a:r>
              <a:rPr lang="en-US" sz="1800"/>
              <a:t>where the carrier signal is </a:t>
            </a:r>
            <a:r>
              <a:rPr lang="en-US" sz="1800" i="1"/>
              <a:t>A</a:t>
            </a:r>
            <a:r>
              <a:rPr lang="en-US" sz="1800"/>
              <a:t>cos(2</a:t>
            </a:r>
            <a:r>
              <a:rPr lang="en-US" sz="1800">
                <a:cs typeface="Times New Roman" pitchFamily="18" charset="0"/>
              </a:rPr>
              <a:t>π</a:t>
            </a:r>
            <a:r>
              <a:rPr lang="en-US" sz="1800" i="1"/>
              <a:t>f</a:t>
            </a:r>
            <a:r>
              <a:rPr lang="en-US" sz="1800" i="1" baseline="-25000"/>
              <a:t>c</a:t>
            </a:r>
            <a:r>
              <a:rPr lang="en-US" sz="1800" i="1"/>
              <a:t>t</a:t>
            </a:r>
            <a:r>
              <a:rPr lang="en-US" sz="1800"/>
              <a:t>)						</a:t>
            </a:r>
          </a:p>
        </p:txBody>
      </p:sp>
      <p:graphicFrame>
        <p:nvGraphicFramePr>
          <p:cNvPr id="427008" name="Object 0"/>
          <p:cNvGraphicFramePr>
            <a:graphicFrameLocks noChangeAspect="1"/>
          </p:cNvGraphicFramePr>
          <p:nvPr/>
        </p:nvGraphicFramePr>
        <p:xfrm>
          <a:off x="1905000" y="3021013"/>
          <a:ext cx="1397000" cy="941387"/>
        </p:xfrm>
        <a:graphic>
          <a:graphicData uri="http://schemas.openxmlformats.org/presentationml/2006/ole">
            <p:oleObj spid="_x0000_s427008" name="Equation" r:id="rId3" imgW="583920" imgH="533160" progId="Equation.3">
              <p:embed/>
            </p:oleObj>
          </a:graphicData>
        </a:graphic>
      </p:graphicFrame>
      <p:graphicFrame>
        <p:nvGraphicFramePr>
          <p:cNvPr id="427009" name="Object 1"/>
          <p:cNvGraphicFramePr>
            <a:graphicFrameLocks noChangeAspect="1"/>
          </p:cNvGraphicFramePr>
          <p:nvPr/>
        </p:nvGraphicFramePr>
        <p:xfrm>
          <a:off x="3316288" y="3074988"/>
          <a:ext cx="1525587" cy="457200"/>
        </p:xfrm>
        <a:graphic>
          <a:graphicData uri="http://schemas.openxmlformats.org/presentationml/2006/ole">
            <p:oleObj spid="_x0000_s427009" name="Equation" r:id="rId4" imgW="761760" imgH="228600" progId="Equation.3">
              <p:embed/>
            </p:oleObj>
          </a:graphicData>
        </a:graphic>
      </p:graphicFrame>
      <p:graphicFrame>
        <p:nvGraphicFramePr>
          <p:cNvPr id="427010" name="Object 2"/>
          <p:cNvGraphicFramePr>
            <a:graphicFrameLocks noChangeAspect="1"/>
          </p:cNvGraphicFramePr>
          <p:nvPr/>
        </p:nvGraphicFramePr>
        <p:xfrm>
          <a:off x="3813175" y="3592513"/>
          <a:ext cx="254000" cy="355600"/>
        </p:xfrm>
        <a:graphic>
          <a:graphicData uri="http://schemas.openxmlformats.org/presentationml/2006/ole">
            <p:oleObj spid="_x0000_s427010" name="Equation" r:id="rId5" imgW="126720" imgH="177480" progId="Equation.3">
              <p:embed/>
            </p:oleObj>
          </a:graphicData>
        </a:graphic>
      </p:graphicFrame>
      <p:graphicFrame>
        <p:nvGraphicFramePr>
          <p:cNvPr id="427011" name="Object 3"/>
          <p:cNvGraphicFramePr>
            <a:graphicFrameLocks noChangeAspect="1"/>
          </p:cNvGraphicFramePr>
          <p:nvPr/>
        </p:nvGraphicFramePr>
        <p:xfrm>
          <a:off x="5586413" y="3119438"/>
          <a:ext cx="1017587" cy="406400"/>
        </p:xfrm>
        <a:graphic>
          <a:graphicData uri="http://schemas.openxmlformats.org/presentationml/2006/ole">
            <p:oleObj spid="_x0000_s427011" name="Equation" r:id="rId6" imgW="507960" imgH="203040" progId="Equation.3">
              <p:embed/>
            </p:oleObj>
          </a:graphicData>
        </a:graphic>
      </p:graphicFrame>
      <p:graphicFrame>
        <p:nvGraphicFramePr>
          <p:cNvPr id="427012" name="Object 4"/>
          <p:cNvGraphicFramePr>
            <a:graphicFrameLocks noChangeAspect="1"/>
          </p:cNvGraphicFramePr>
          <p:nvPr/>
        </p:nvGraphicFramePr>
        <p:xfrm>
          <a:off x="5599113" y="3546475"/>
          <a:ext cx="1092200" cy="406400"/>
        </p:xfrm>
        <a:graphic>
          <a:graphicData uri="http://schemas.openxmlformats.org/presentationml/2006/ole">
            <p:oleObj spid="_x0000_s427012" name="Equation" r:id="rId7" imgW="545760" imgH="203040" progId="Equation.3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Amplitude-Shift Keying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Susceptible to sudden gain changes</a:t>
            </a:r>
          </a:p>
          <a:p>
            <a:r>
              <a:rPr lang="en-US"/>
              <a:t>Inefficient modulation technique</a:t>
            </a:r>
          </a:p>
          <a:p>
            <a:r>
              <a:rPr lang="en-US"/>
              <a:t>On voice-grade lines, used up to 1200 bps</a:t>
            </a:r>
          </a:p>
          <a:p>
            <a:r>
              <a:rPr lang="en-US"/>
              <a:t>Used to transmit digital data over optical fiber</a:t>
            </a:r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Binary Frequency-Shift Keying (BFSK)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Two binary digits represented by two different frequencies near the carrier frequency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pPr lvl="2"/>
            <a:r>
              <a:rPr lang="en-US" sz="1800"/>
              <a:t>where </a:t>
            </a:r>
            <a:r>
              <a:rPr lang="en-US" sz="1800" i="1"/>
              <a:t>f</a:t>
            </a:r>
            <a:r>
              <a:rPr lang="en-US" sz="1800" baseline="-25000"/>
              <a:t>1</a:t>
            </a:r>
            <a:r>
              <a:rPr lang="en-US" sz="1800"/>
              <a:t> and </a:t>
            </a:r>
            <a:r>
              <a:rPr lang="en-US" sz="1800" i="1"/>
              <a:t>f</a:t>
            </a:r>
            <a:r>
              <a:rPr lang="en-US" sz="1800" baseline="-25000"/>
              <a:t>2</a:t>
            </a:r>
            <a:r>
              <a:rPr lang="en-US" sz="1800"/>
              <a:t> are offset from carrier frequency </a:t>
            </a:r>
            <a:r>
              <a:rPr lang="en-US" sz="1800" i="1"/>
              <a:t>f</a:t>
            </a:r>
            <a:r>
              <a:rPr lang="en-US" sz="1800" i="1" baseline="-25000"/>
              <a:t>c</a:t>
            </a:r>
            <a:r>
              <a:rPr lang="en-US" sz="1800"/>
              <a:t> by equal but opposite amounts</a:t>
            </a:r>
          </a:p>
        </p:txBody>
      </p:sp>
      <p:graphicFrame>
        <p:nvGraphicFramePr>
          <p:cNvPr id="428032" name="Object 1024"/>
          <p:cNvGraphicFramePr>
            <a:graphicFrameLocks noChangeAspect="1"/>
          </p:cNvGraphicFramePr>
          <p:nvPr/>
        </p:nvGraphicFramePr>
        <p:xfrm>
          <a:off x="2438400" y="2590800"/>
          <a:ext cx="1473200" cy="992188"/>
        </p:xfrm>
        <a:graphic>
          <a:graphicData uri="http://schemas.openxmlformats.org/presentationml/2006/ole">
            <p:oleObj spid="_x0000_s428032" name="Equation" r:id="rId3" imgW="583920" imgH="533160" progId="Equation.3">
              <p:embed/>
            </p:oleObj>
          </a:graphicData>
        </a:graphic>
      </p:graphicFrame>
      <p:graphicFrame>
        <p:nvGraphicFramePr>
          <p:cNvPr id="428033" name="Object 1025"/>
          <p:cNvGraphicFramePr>
            <a:graphicFrameLocks noChangeAspect="1"/>
          </p:cNvGraphicFramePr>
          <p:nvPr/>
        </p:nvGraphicFramePr>
        <p:xfrm>
          <a:off x="3852863" y="2659063"/>
          <a:ext cx="1582737" cy="455612"/>
        </p:xfrm>
        <a:graphic>
          <a:graphicData uri="http://schemas.openxmlformats.org/presentationml/2006/ole">
            <p:oleObj spid="_x0000_s428033" name="Equation" r:id="rId4" imgW="749160" imgH="215640" progId="Equation.3">
              <p:embed/>
            </p:oleObj>
          </a:graphicData>
        </a:graphic>
      </p:graphicFrame>
      <p:graphicFrame>
        <p:nvGraphicFramePr>
          <p:cNvPr id="428034" name="Object 1026"/>
          <p:cNvGraphicFramePr>
            <a:graphicFrameLocks noChangeAspect="1"/>
          </p:cNvGraphicFramePr>
          <p:nvPr/>
        </p:nvGraphicFramePr>
        <p:xfrm>
          <a:off x="3841750" y="3124200"/>
          <a:ext cx="1609725" cy="455613"/>
        </p:xfrm>
        <a:graphic>
          <a:graphicData uri="http://schemas.openxmlformats.org/presentationml/2006/ole">
            <p:oleObj spid="_x0000_s428034" name="Equation" r:id="rId5" imgW="761760" imgH="215640" progId="Equation.3">
              <p:embed/>
            </p:oleObj>
          </a:graphicData>
        </a:graphic>
      </p:graphicFrame>
      <p:graphicFrame>
        <p:nvGraphicFramePr>
          <p:cNvPr id="428035" name="Object 1027"/>
          <p:cNvGraphicFramePr>
            <a:graphicFrameLocks noChangeAspect="1"/>
          </p:cNvGraphicFramePr>
          <p:nvPr/>
        </p:nvGraphicFramePr>
        <p:xfrm>
          <a:off x="6140450" y="2689225"/>
          <a:ext cx="1073150" cy="428625"/>
        </p:xfrm>
        <a:graphic>
          <a:graphicData uri="http://schemas.openxmlformats.org/presentationml/2006/ole">
            <p:oleObj spid="_x0000_s428035" name="Equation" r:id="rId6" imgW="507960" imgH="203040" progId="Equation.3">
              <p:embed/>
            </p:oleObj>
          </a:graphicData>
        </a:graphic>
      </p:graphicFrame>
      <p:graphicFrame>
        <p:nvGraphicFramePr>
          <p:cNvPr id="428036" name="Object 1028"/>
          <p:cNvGraphicFramePr>
            <a:graphicFrameLocks noChangeAspect="1"/>
          </p:cNvGraphicFramePr>
          <p:nvPr/>
        </p:nvGraphicFramePr>
        <p:xfrm>
          <a:off x="6148388" y="3116263"/>
          <a:ext cx="1152525" cy="428625"/>
        </p:xfrm>
        <a:graphic>
          <a:graphicData uri="http://schemas.openxmlformats.org/presentationml/2006/ole">
            <p:oleObj spid="_x0000_s428036" name="Equation" r:id="rId7" imgW="545760" imgH="203040" progId="Equation.3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Binary Frequency-Shift Keying (BFSK)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Less susceptible to error than ASK</a:t>
            </a:r>
          </a:p>
          <a:p>
            <a:r>
              <a:rPr lang="en-US"/>
              <a:t>On voice-grade lines, used up to 1200bps</a:t>
            </a:r>
          </a:p>
          <a:p>
            <a:r>
              <a:rPr lang="en-US"/>
              <a:t>Used for high-frequency (3 to 30 MHz) radio transmission</a:t>
            </a:r>
          </a:p>
          <a:p>
            <a:r>
              <a:rPr lang="en-US"/>
              <a:t>Can be used at higher frequencies on LANs that use coaxial cable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Multiple Frequency-Shift Keying (MFSK)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More than two frequencies are used</a:t>
            </a:r>
          </a:p>
          <a:p>
            <a:pPr>
              <a:lnSpc>
                <a:spcPct val="90000"/>
              </a:lnSpc>
            </a:pPr>
            <a:r>
              <a:rPr lang="en-US" sz="2400"/>
              <a:t>More bandwidth efficient but more susceptible to error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 lvl="2">
              <a:lnSpc>
                <a:spcPct val="90000"/>
              </a:lnSpc>
            </a:pPr>
            <a:endParaRPr lang="en-US" sz="1800" i="1"/>
          </a:p>
          <a:p>
            <a:pPr lvl="2">
              <a:lnSpc>
                <a:spcPct val="90000"/>
              </a:lnSpc>
            </a:pPr>
            <a:r>
              <a:rPr lang="en-US" sz="1800" i="1"/>
              <a:t>f </a:t>
            </a:r>
            <a:r>
              <a:rPr lang="en-US" sz="1800" i="1" baseline="-25000"/>
              <a:t>i</a:t>
            </a:r>
            <a:r>
              <a:rPr lang="en-US" sz="1800" i="1"/>
              <a:t> </a:t>
            </a:r>
            <a:r>
              <a:rPr lang="en-US" sz="1800"/>
              <a:t>= </a:t>
            </a:r>
            <a:r>
              <a:rPr lang="en-US" sz="1800" i="1"/>
              <a:t>f </a:t>
            </a:r>
            <a:r>
              <a:rPr lang="en-US" sz="1800" i="1" baseline="-25000"/>
              <a:t>c</a:t>
            </a:r>
            <a:r>
              <a:rPr lang="en-US" sz="1800" i="1"/>
              <a:t> </a:t>
            </a:r>
            <a:r>
              <a:rPr lang="en-US" sz="1800"/>
              <a:t>+ (</a:t>
            </a:r>
            <a:r>
              <a:rPr lang="en-US" sz="1800" i="1"/>
              <a:t>2i </a:t>
            </a:r>
            <a:r>
              <a:rPr lang="en-US" sz="1800"/>
              <a:t>– 1 – M)</a:t>
            </a:r>
            <a:r>
              <a:rPr lang="en-US" sz="1800" i="1"/>
              <a:t>f </a:t>
            </a:r>
            <a:r>
              <a:rPr lang="en-US" sz="1800" i="1" baseline="-25000"/>
              <a:t>d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f </a:t>
            </a:r>
            <a:r>
              <a:rPr lang="en-US" sz="1800" i="1" baseline="-25000"/>
              <a:t>c</a:t>
            </a:r>
            <a:r>
              <a:rPr lang="en-US" sz="1800" i="1"/>
              <a:t> </a:t>
            </a:r>
            <a:r>
              <a:rPr lang="en-US" sz="1800"/>
              <a:t>= the carrier frequency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f </a:t>
            </a:r>
            <a:r>
              <a:rPr lang="en-US" sz="1800" i="1" baseline="-25000"/>
              <a:t>d</a:t>
            </a:r>
            <a:r>
              <a:rPr lang="en-US" sz="1800" i="1"/>
              <a:t> </a:t>
            </a:r>
            <a:r>
              <a:rPr lang="en-US" sz="1800"/>
              <a:t>= the difference frequency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M </a:t>
            </a:r>
            <a:r>
              <a:rPr lang="en-US" sz="1800"/>
              <a:t>= number of different signal elements = 2 </a:t>
            </a:r>
            <a:r>
              <a:rPr lang="en-US" sz="1800" i="1" baseline="30000"/>
              <a:t>L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L </a:t>
            </a:r>
            <a:r>
              <a:rPr lang="en-US" sz="1800"/>
              <a:t>= number of bits per signal element</a:t>
            </a:r>
          </a:p>
        </p:txBody>
      </p:sp>
      <p:graphicFrame>
        <p:nvGraphicFramePr>
          <p:cNvPr id="429056" name="Object 1024"/>
          <p:cNvGraphicFramePr>
            <a:graphicFrameLocks noChangeAspect="1"/>
          </p:cNvGraphicFramePr>
          <p:nvPr/>
        </p:nvGraphicFramePr>
        <p:xfrm>
          <a:off x="2286000" y="2819400"/>
          <a:ext cx="3106738" cy="492125"/>
        </p:xfrm>
        <a:graphic>
          <a:graphicData uri="http://schemas.openxmlformats.org/presentationml/2006/ole">
            <p:oleObj spid="_x0000_s429056" name="Equation" r:id="rId3" imgW="1066680" imgH="228600" progId="Equation.3">
              <p:embed/>
            </p:oleObj>
          </a:graphicData>
        </a:graphic>
      </p:graphicFrame>
      <p:graphicFrame>
        <p:nvGraphicFramePr>
          <p:cNvPr id="429057" name="Object 1025"/>
          <p:cNvGraphicFramePr>
            <a:graphicFrameLocks noChangeAspect="1"/>
          </p:cNvGraphicFramePr>
          <p:nvPr/>
        </p:nvGraphicFramePr>
        <p:xfrm>
          <a:off x="5715000" y="2895600"/>
          <a:ext cx="1738313" cy="382588"/>
        </p:xfrm>
        <a:graphic>
          <a:graphicData uri="http://schemas.openxmlformats.org/presentationml/2006/ole">
            <p:oleObj spid="_x0000_s429057" name="Equation" r:id="rId4" imgW="596880" imgH="17748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Multiple Frequency-Shift Keying (MFSK)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To match data rate of input bit stream, each output signal element is held for:</a:t>
            </a:r>
          </a:p>
          <a:p>
            <a:pPr marL="990600" lvl="1" indent="-533400" algn="ctr">
              <a:buFontTx/>
              <a:buNone/>
            </a:pPr>
            <a:r>
              <a:rPr lang="en-US" i="1"/>
              <a:t>T</a:t>
            </a:r>
            <a:r>
              <a:rPr lang="en-US" baseline="-25000"/>
              <a:t>s</a:t>
            </a:r>
            <a:r>
              <a:rPr lang="en-US"/>
              <a:t>=</a:t>
            </a:r>
            <a:r>
              <a:rPr lang="en-US" i="1"/>
              <a:t>LT</a:t>
            </a:r>
            <a:r>
              <a:rPr lang="en-US"/>
              <a:t> seconds</a:t>
            </a:r>
          </a:p>
          <a:p>
            <a:pPr marL="1371600" lvl="2" indent="-457200"/>
            <a:r>
              <a:rPr lang="en-US"/>
              <a:t>where </a:t>
            </a:r>
            <a:r>
              <a:rPr lang="en-US" i="1"/>
              <a:t>T</a:t>
            </a:r>
            <a:r>
              <a:rPr lang="en-US"/>
              <a:t>  is the bit period (data rate = 1/</a:t>
            </a:r>
            <a:r>
              <a:rPr lang="en-US" i="1"/>
              <a:t>T</a:t>
            </a:r>
            <a:r>
              <a:rPr lang="en-US"/>
              <a:t>)</a:t>
            </a:r>
          </a:p>
          <a:p>
            <a:pPr marL="609600" indent="-609600"/>
            <a:r>
              <a:rPr lang="en-US"/>
              <a:t>So, one signal element encodes </a:t>
            </a:r>
            <a:r>
              <a:rPr lang="en-US" i="1"/>
              <a:t>L</a:t>
            </a:r>
            <a:r>
              <a:rPr lang="en-US"/>
              <a:t> bits</a:t>
            </a:r>
            <a:endParaRPr lang="en-US" baseline="-250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Multiple Frequency-Shift Keying (MFSK)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Total bandwidth required </a:t>
            </a:r>
          </a:p>
          <a:p>
            <a:pPr lvl="1" algn="ctr">
              <a:buFontTx/>
              <a:buNone/>
            </a:pPr>
            <a:r>
              <a:rPr lang="en-US"/>
              <a:t>2</a:t>
            </a:r>
            <a:r>
              <a:rPr lang="en-US" i="1"/>
              <a:t>Mf</a:t>
            </a:r>
            <a:r>
              <a:rPr lang="en-US" i="1" baseline="-25000"/>
              <a:t>d</a:t>
            </a:r>
          </a:p>
          <a:p>
            <a:r>
              <a:rPr lang="en-US"/>
              <a:t>Minimum frequency separation required  2</a:t>
            </a:r>
            <a:r>
              <a:rPr lang="en-US" i="1"/>
              <a:t>f</a:t>
            </a:r>
            <a:r>
              <a:rPr lang="en-US" i="1" baseline="-25000"/>
              <a:t>d</a:t>
            </a:r>
            <a:r>
              <a:rPr lang="en-US"/>
              <a:t>=1/</a:t>
            </a:r>
            <a:r>
              <a:rPr lang="en-US" i="1"/>
              <a:t>T</a:t>
            </a:r>
            <a:r>
              <a:rPr lang="en-US" i="1" baseline="-25000"/>
              <a:t>s</a:t>
            </a:r>
          </a:p>
          <a:p>
            <a:r>
              <a:rPr lang="en-US"/>
              <a:t>Therefore, modulator requires a bandwidth of</a:t>
            </a:r>
          </a:p>
          <a:p>
            <a:pPr lvl="1" algn="ctr">
              <a:buFontTx/>
              <a:buNone/>
            </a:pPr>
            <a:r>
              <a:rPr lang="en-US" i="1"/>
              <a:t>W</a:t>
            </a:r>
            <a:r>
              <a:rPr lang="en-US" i="1" baseline="-25000"/>
              <a:t>d</a:t>
            </a:r>
            <a:r>
              <a:rPr lang="en-US"/>
              <a:t>=2</a:t>
            </a:r>
            <a:r>
              <a:rPr lang="en-US" i="1" baseline="30000"/>
              <a:t>L</a:t>
            </a:r>
            <a:r>
              <a:rPr lang="en-US"/>
              <a:t>/</a:t>
            </a:r>
            <a:r>
              <a:rPr lang="en-US" i="1"/>
              <a:t>LT</a:t>
            </a:r>
            <a:r>
              <a:rPr lang="en-US"/>
              <a:t>=</a:t>
            </a:r>
            <a:r>
              <a:rPr lang="en-US" i="1"/>
              <a:t>M</a:t>
            </a:r>
            <a:r>
              <a:rPr lang="en-US"/>
              <a:t>/</a:t>
            </a:r>
            <a:r>
              <a:rPr lang="en-US" i="1"/>
              <a:t>T</a:t>
            </a:r>
            <a:r>
              <a:rPr lang="en-US" baseline="-25000"/>
              <a:t>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Multiple Frequency-Shift Keying (MFSK)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6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0"/>
            <a:ext cx="8991600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Phase-Shift Keying (PSK)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Two-level PSK (BPSK)</a:t>
            </a:r>
          </a:p>
          <a:p>
            <a:pPr lvl="1"/>
            <a:r>
              <a:rPr lang="en-US"/>
              <a:t>Uses two phases to represent binary digits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>
              <a:buFontTx/>
              <a:buNone/>
            </a:pPr>
            <a:endParaRPr lang="en-US"/>
          </a:p>
        </p:txBody>
      </p:sp>
      <p:graphicFrame>
        <p:nvGraphicFramePr>
          <p:cNvPr id="430080" name="Object 1024"/>
          <p:cNvGraphicFramePr>
            <a:graphicFrameLocks noChangeAspect="1"/>
          </p:cNvGraphicFramePr>
          <p:nvPr/>
        </p:nvGraphicFramePr>
        <p:xfrm>
          <a:off x="2209800" y="2895600"/>
          <a:ext cx="1701800" cy="1146175"/>
        </p:xfrm>
        <a:graphic>
          <a:graphicData uri="http://schemas.openxmlformats.org/presentationml/2006/ole">
            <p:oleObj spid="_x0000_s430080" name="Equation" r:id="rId3" imgW="583920" imgH="533160" progId="Equation.3">
              <p:embed/>
            </p:oleObj>
          </a:graphicData>
        </a:graphic>
      </p:graphicFrame>
      <p:graphicFrame>
        <p:nvGraphicFramePr>
          <p:cNvPr id="430081" name="Object 1025"/>
          <p:cNvGraphicFramePr>
            <a:graphicFrameLocks noChangeAspect="1"/>
          </p:cNvGraphicFramePr>
          <p:nvPr/>
        </p:nvGraphicFramePr>
        <p:xfrm>
          <a:off x="3505200" y="2971800"/>
          <a:ext cx="1858963" cy="558800"/>
        </p:xfrm>
        <a:graphic>
          <a:graphicData uri="http://schemas.openxmlformats.org/presentationml/2006/ole">
            <p:oleObj spid="_x0000_s430081" name="Equation" r:id="rId4" imgW="761760" imgH="228600" progId="Equation.3">
              <p:embed/>
            </p:oleObj>
          </a:graphicData>
        </a:graphic>
      </p:graphicFrame>
      <p:graphicFrame>
        <p:nvGraphicFramePr>
          <p:cNvPr id="430082" name="Object 1026"/>
          <p:cNvGraphicFramePr>
            <a:graphicFrameLocks noChangeAspect="1"/>
          </p:cNvGraphicFramePr>
          <p:nvPr/>
        </p:nvGraphicFramePr>
        <p:xfrm>
          <a:off x="3505200" y="3429000"/>
          <a:ext cx="2417763" cy="557213"/>
        </p:xfrm>
        <a:graphic>
          <a:graphicData uri="http://schemas.openxmlformats.org/presentationml/2006/ole">
            <p:oleObj spid="_x0000_s430082" name="Equation" r:id="rId5" imgW="990360" imgH="228600" progId="Equation.3">
              <p:embed/>
            </p:oleObj>
          </a:graphicData>
        </a:graphic>
      </p:graphicFrame>
      <p:graphicFrame>
        <p:nvGraphicFramePr>
          <p:cNvPr id="430083" name="Object 1027"/>
          <p:cNvGraphicFramePr>
            <a:graphicFrameLocks noChangeAspect="1"/>
          </p:cNvGraphicFramePr>
          <p:nvPr/>
        </p:nvGraphicFramePr>
        <p:xfrm>
          <a:off x="5943600" y="2994025"/>
          <a:ext cx="1239838" cy="495300"/>
        </p:xfrm>
        <a:graphic>
          <a:graphicData uri="http://schemas.openxmlformats.org/presentationml/2006/ole">
            <p:oleObj spid="_x0000_s430083" name="Equation" r:id="rId6" imgW="507960" imgH="203040" progId="Equation.3">
              <p:embed/>
            </p:oleObj>
          </a:graphicData>
        </a:graphic>
      </p:graphicFrame>
      <p:graphicFrame>
        <p:nvGraphicFramePr>
          <p:cNvPr id="430084" name="Object 1028"/>
          <p:cNvGraphicFramePr>
            <a:graphicFrameLocks noChangeAspect="1"/>
          </p:cNvGraphicFramePr>
          <p:nvPr/>
        </p:nvGraphicFramePr>
        <p:xfrm>
          <a:off x="5943600" y="3429000"/>
          <a:ext cx="1331913" cy="495300"/>
        </p:xfrm>
        <a:graphic>
          <a:graphicData uri="http://schemas.openxmlformats.org/presentationml/2006/ole">
            <p:oleObj spid="_x0000_s430084" name="Equation" r:id="rId7" imgW="545760" imgH="203040" progId="Equation.3">
              <p:embed/>
            </p:oleObj>
          </a:graphicData>
        </a:graphic>
      </p:graphicFrame>
      <p:graphicFrame>
        <p:nvGraphicFramePr>
          <p:cNvPr id="430085" name="Object 1029"/>
          <p:cNvGraphicFramePr>
            <a:graphicFrameLocks noChangeAspect="1"/>
          </p:cNvGraphicFramePr>
          <p:nvPr/>
        </p:nvGraphicFramePr>
        <p:xfrm>
          <a:off x="2941638" y="4244975"/>
          <a:ext cx="998537" cy="1146175"/>
        </p:xfrm>
        <a:graphic>
          <a:graphicData uri="http://schemas.openxmlformats.org/presentationml/2006/ole">
            <p:oleObj spid="_x0000_s430085" name="Equation" r:id="rId8" imgW="342720" imgH="533160" progId="Equation.3">
              <p:embed/>
            </p:oleObj>
          </a:graphicData>
        </a:graphic>
      </p:graphicFrame>
      <p:graphicFrame>
        <p:nvGraphicFramePr>
          <p:cNvPr id="430086" name="Object 1030"/>
          <p:cNvGraphicFramePr>
            <a:graphicFrameLocks noChangeAspect="1"/>
          </p:cNvGraphicFramePr>
          <p:nvPr/>
        </p:nvGraphicFramePr>
        <p:xfrm>
          <a:off x="3505200" y="4267200"/>
          <a:ext cx="1858963" cy="558800"/>
        </p:xfrm>
        <a:graphic>
          <a:graphicData uri="http://schemas.openxmlformats.org/presentationml/2006/ole">
            <p:oleObj spid="_x0000_s430086" name="Equation" r:id="rId9" imgW="761760" imgH="228600" progId="Equation.3">
              <p:embed/>
            </p:oleObj>
          </a:graphicData>
        </a:graphic>
      </p:graphicFrame>
      <p:graphicFrame>
        <p:nvGraphicFramePr>
          <p:cNvPr id="430087" name="Object 1031"/>
          <p:cNvGraphicFramePr>
            <a:graphicFrameLocks noChangeAspect="1"/>
          </p:cNvGraphicFramePr>
          <p:nvPr/>
        </p:nvGraphicFramePr>
        <p:xfrm>
          <a:off x="3505200" y="4800600"/>
          <a:ext cx="2106613" cy="557213"/>
        </p:xfrm>
        <a:graphic>
          <a:graphicData uri="http://schemas.openxmlformats.org/presentationml/2006/ole">
            <p:oleObj spid="_x0000_s430087" name="Equation" r:id="rId10" imgW="863280" imgH="228600" progId="Equation.3">
              <p:embed/>
            </p:oleObj>
          </a:graphicData>
        </a:graphic>
      </p:graphicFrame>
      <p:graphicFrame>
        <p:nvGraphicFramePr>
          <p:cNvPr id="430088" name="Object 1032"/>
          <p:cNvGraphicFramePr>
            <a:graphicFrameLocks noChangeAspect="1"/>
          </p:cNvGraphicFramePr>
          <p:nvPr/>
        </p:nvGraphicFramePr>
        <p:xfrm>
          <a:off x="5943600" y="4289425"/>
          <a:ext cx="1239838" cy="495300"/>
        </p:xfrm>
        <a:graphic>
          <a:graphicData uri="http://schemas.openxmlformats.org/presentationml/2006/ole">
            <p:oleObj spid="_x0000_s430088" name="Equation" r:id="rId11" imgW="507960" imgH="203040" progId="Equation.3">
              <p:embed/>
            </p:oleObj>
          </a:graphicData>
        </a:graphic>
      </p:graphicFrame>
      <p:graphicFrame>
        <p:nvGraphicFramePr>
          <p:cNvPr id="430089" name="Object 1033"/>
          <p:cNvGraphicFramePr>
            <a:graphicFrameLocks noChangeAspect="1"/>
          </p:cNvGraphicFramePr>
          <p:nvPr/>
        </p:nvGraphicFramePr>
        <p:xfrm>
          <a:off x="5943600" y="4800600"/>
          <a:ext cx="1331913" cy="495300"/>
        </p:xfrm>
        <a:graphic>
          <a:graphicData uri="http://schemas.openxmlformats.org/presentationml/2006/ole">
            <p:oleObj spid="_x0000_s430089" name="Equation" r:id="rId12" imgW="545760" imgH="203040" progId="Equation.3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Wireless Communication System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84163" y="1087438"/>
            <a:ext cx="8850312" cy="5199062"/>
            <a:chOff x="284163" y="1225550"/>
            <a:chExt cx="8850312" cy="5199063"/>
          </a:xfrm>
        </p:grpSpPr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350838" y="4902200"/>
              <a:ext cx="8489950" cy="1522413"/>
              <a:chOff x="221" y="3088"/>
              <a:chExt cx="5348" cy="959"/>
            </a:xfrm>
          </p:grpSpPr>
          <p:sp>
            <p:nvSpPr>
              <p:cNvPr id="61464" name="Text Box 9"/>
              <p:cNvSpPr txBox="1">
                <a:spLocks noChangeArrowheads="1"/>
              </p:cNvSpPr>
              <p:nvPr/>
            </p:nvSpPr>
            <p:spPr bwMode="auto">
              <a:xfrm>
                <a:off x="221" y="3113"/>
                <a:ext cx="725" cy="358"/>
              </a:xfrm>
              <a:prstGeom prst="rect">
                <a:avLst/>
              </a:prstGeom>
              <a:solidFill>
                <a:srgbClr val="FFFF99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99"/>
                </a:extrusionClr>
              </a:sp3d>
            </p:spPr>
            <p:txBody>
              <a:bodyPr anchor="ctr" anchorCtr="1">
                <a:flatTx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</a:rPr>
                  <a:t>User</a:t>
                </a:r>
                <a:endParaRPr lang="en-CA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465" name="Text Box 10"/>
              <p:cNvSpPr txBox="1">
                <a:spLocks noChangeArrowheads="1"/>
              </p:cNvSpPr>
              <p:nvPr/>
            </p:nvSpPr>
            <p:spPr bwMode="auto">
              <a:xfrm>
                <a:off x="1440" y="3088"/>
                <a:ext cx="811" cy="428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</a:sp3d>
            </p:spPr>
            <p:txBody>
              <a:bodyPr anchor="ctr" anchorCtr="1">
                <a:flatTx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</a:rPr>
                  <a:t>Source</a:t>
                </a:r>
              </a:p>
              <a:p>
                <a:pPr algn="ctr"/>
                <a:r>
                  <a:rPr lang="en-US" sz="1800">
                    <a:solidFill>
                      <a:srgbClr val="000000"/>
                    </a:solidFill>
                  </a:rPr>
                  <a:t>Decoder</a:t>
                </a:r>
                <a:endParaRPr lang="en-CA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466" name="Text Box 11"/>
              <p:cNvSpPr txBox="1">
                <a:spLocks noChangeArrowheads="1"/>
              </p:cNvSpPr>
              <p:nvPr/>
            </p:nvSpPr>
            <p:spPr bwMode="auto">
              <a:xfrm>
                <a:off x="2537" y="3088"/>
                <a:ext cx="811" cy="428"/>
              </a:xfrm>
              <a:prstGeom prst="rect">
                <a:avLst/>
              </a:prstGeom>
              <a:solidFill>
                <a:schemeClr val="bg2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2"/>
                </a:extrusionClr>
              </a:sp3d>
            </p:spPr>
            <p:txBody>
              <a:bodyPr anchor="ctr" anchorCtr="1">
                <a:flatTx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</a:rPr>
                  <a:t>Channel</a:t>
                </a:r>
              </a:p>
              <a:p>
                <a:pPr algn="ctr"/>
                <a:r>
                  <a:rPr lang="en-US" sz="1800">
                    <a:solidFill>
                      <a:srgbClr val="000000"/>
                    </a:solidFill>
                  </a:rPr>
                  <a:t>Decoder</a:t>
                </a:r>
                <a:endParaRPr lang="en-CA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467" name="Text Box 12"/>
              <p:cNvSpPr txBox="1">
                <a:spLocks noChangeArrowheads="1"/>
              </p:cNvSpPr>
              <p:nvPr/>
            </p:nvSpPr>
            <p:spPr bwMode="auto">
              <a:xfrm>
                <a:off x="3804" y="3088"/>
                <a:ext cx="811" cy="428"/>
              </a:xfrm>
              <a:prstGeom prst="rect">
                <a:avLst/>
              </a:prstGeom>
              <a:solidFill>
                <a:srgbClr val="FFFF99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99"/>
                </a:extrusionClr>
              </a:sp3d>
            </p:spPr>
            <p:txBody>
              <a:bodyPr anchor="ctr" anchorCtr="1">
                <a:flatTx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</a:rPr>
                  <a:t>Demod-</a:t>
                </a:r>
              </a:p>
              <a:p>
                <a:pPr algn="ctr"/>
                <a:r>
                  <a:rPr lang="en-US" sz="1800">
                    <a:solidFill>
                      <a:srgbClr val="000000"/>
                    </a:solidFill>
                  </a:rPr>
                  <a:t>ulator</a:t>
                </a:r>
                <a:endParaRPr lang="en-CA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468" name="Line 14"/>
              <p:cNvSpPr>
                <a:spLocks noChangeShapeType="1"/>
              </p:cNvSpPr>
              <p:nvPr/>
            </p:nvSpPr>
            <p:spPr bwMode="auto">
              <a:xfrm>
                <a:off x="3357" y="3302"/>
                <a:ext cx="447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stealth" w="lg" len="lg"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469" name="Line 15"/>
              <p:cNvSpPr>
                <a:spLocks noChangeShapeType="1"/>
              </p:cNvSpPr>
              <p:nvPr/>
            </p:nvSpPr>
            <p:spPr bwMode="auto">
              <a:xfrm>
                <a:off x="2251" y="3302"/>
                <a:ext cx="286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stealth" w="lg" len="lg"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470" name="Line 16"/>
              <p:cNvSpPr>
                <a:spLocks noChangeShapeType="1"/>
              </p:cNvSpPr>
              <p:nvPr/>
            </p:nvSpPr>
            <p:spPr bwMode="auto">
              <a:xfrm flipV="1">
                <a:off x="972" y="3302"/>
                <a:ext cx="46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stealth" w="lg" len="lg"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471" name="Line 25"/>
              <p:cNvSpPr>
                <a:spLocks noChangeShapeType="1"/>
              </p:cNvSpPr>
              <p:nvPr/>
            </p:nvSpPr>
            <p:spPr bwMode="auto">
              <a:xfrm flipV="1">
                <a:off x="1247" y="3299"/>
                <a:ext cx="8" cy="313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prstDash val="dash"/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472" name="Text Box 26"/>
              <p:cNvSpPr txBox="1">
                <a:spLocks noChangeArrowheads="1"/>
              </p:cNvSpPr>
              <p:nvPr/>
            </p:nvSpPr>
            <p:spPr bwMode="auto">
              <a:xfrm>
                <a:off x="340" y="3657"/>
                <a:ext cx="1996" cy="2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 algn="ctr"/>
                <a:r>
                  <a:rPr lang="en-US" sz="1600">
                    <a:solidFill>
                      <a:schemeClr val="tx2"/>
                    </a:solidFill>
                  </a:rPr>
                  <a:t>Estimate of</a:t>
                </a:r>
              </a:p>
              <a:p>
                <a:pPr algn="ctr"/>
                <a:r>
                  <a:rPr lang="en-US" sz="1600">
                    <a:solidFill>
                      <a:schemeClr val="tx2"/>
                    </a:solidFill>
                  </a:rPr>
                  <a:t>Message signal</a:t>
                </a:r>
                <a:endParaRPr lang="en-CA" sz="1600">
                  <a:solidFill>
                    <a:schemeClr val="tx2"/>
                  </a:solidFill>
                </a:endParaRPr>
              </a:p>
            </p:txBody>
          </p:sp>
          <p:sp>
            <p:nvSpPr>
              <p:cNvPr id="61473" name="Line 27"/>
              <p:cNvSpPr>
                <a:spLocks noChangeShapeType="1"/>
              </p:cNvSpPr>
              <p:nvPr/>
            </p:nvSpPr>
            <p:spPr bwMode="auto">
              <a:xfrm flipV="1">
                <a:off x="3498" y="3302"/>
                <a:ext cx="2" cy="40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prstDash val="dash"/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474" name="Text Box 28"/>
              <p:cNvSpPr txBox="1">
                <a:spLocks noChangeArrowheads="1"/>
              </p:cNvSpPr>
              <p:nvPr/>
            </p:nvSpPr>
            <p:spPr bwMode="auto">
              <a:xfrm>
                <a:off x="2791" y="3748"/>
                <a:ext cx="1395" cy="2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 algn="ctr"/>
                <a:r>
                  <a:rPr lang="en-US" sz="1600">
                    <a:solidFill>
                      <a:schemeClr val="tx2"/>
                    </a:solidFill>
                  </a:rPr>
                  <a:t>Estimate of </a:t>
                </a:r>
              </a:p>
              <a:p>
                <a:pPr algn="ctr"/>
                <a:r>
                  <a:rPr lang="en-US" sz="1600">
                    <a:solidFill>
                      <a:schemeClr val="tx2"/>
                    </a:solidFill>
                  </a:rPr>
                  <a:t>channel code word</a:t>
                </a:r>
                <a:endParaRPr lang="en-CA" sz="1600">
                  <a:solidFill>
                    <a:schemeClr val="tx2"/>
                  </a:solidFill>
                </a:endParaRPr>
              </a:p>
            </p:txBody>
          </p:sp>
          <p:sp>
            <p:nvSpPr>
              <p:cNvPr id="61475" name="Text Box 29"/>
              <p:cNvSpPr txBox="1">
                <a:spLocks noChangeArrowheads="1"/>
              </p:cNvSpPr>
              <p:nvPr/>
            </p:nvSpPr>
            <p:spPr bwMode="auto">
              <a:xfrm>
                <a:off x="4853" y="3345"/>
                <a:ext cx="716" cy="2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 algn="ctr"/>
                <a:r>
                  <a:rPr lang="en-US" sz="1600">
                    <a:solidFill>
                      <a:schemeClr val="tx2"/>
                    </a:solidFill>
                  </a:rPr>
                  <a:t>Received</a:t>
                </a:r>
              </a:p>
              <a:p>
                <a:pPr algn="ctr"/>
                <a:r>
                  <a:rPr lang="en-US" sz="1600">
                    <a:solidFill>
                      <a:schemeClr val="tx2"/>
                    </a:solidFill>
                  </a:rPr>
                  <a:t>Signal</a:t>
                </a:r>
                <a:endParaRPr lang="en-CA" sz="16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284163" y="1225550"/>
              <a:ext cx="8850312" cy="2179638"/>
              <a:chOff x="179" y="772"/>
              <a:chExt cx="5575" cy="1373"/>
            </a:xfrm>
          </p:grpSpPr>
          <p:sp>
            <p:nvSpPr>
              <p:cNvPr id="61450" name="Text Box 24"/>
              <p:cNvSpPr txBox="1">
                <a:spLocks noChangeArrowheads="1"/>
              </p:cNvSpPr>
              <p:nvPr/>
            </p:nvSpPr>
            <p:spPr bwMode="auto">
              <a:xfrm>
                <a:off x="2744" y="772"/>
                <a:ext cx="1437" cy="2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 algn="ctr"/>
                <a:r>
                  <a:rPr lang="en-US" sz="1600">
                    <a:solidFill>
                      <a:schemeClr val="tx2"/>
                    </a:solidFill>
                  </a:rPr>
                  <a:t>Channel code word</a:t>
                </a:r>
                <a:endParaRPr lang="en-CA" sz="160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5" name="Group 33"/>
              <p:cNvGrpSpPr>
                <a:grpSpLocks/>
              </p:cNvGrpSpPr>
              <p:nvPr/>
            </p:nvGrpSpPr>
            <p:grpSpPr bwMode="auto">
              <a:xfrm>
                <a:off x="179" y="994"/>
                <a:ext cx="5575" cy="1151"/>
                <a:chOff x="179" y="994"/>
                <a:chExt cx="5575" cy="1151"/>
              </a:xfrm>
            </p:grpSpPr>
            <p:sp>
              <p:nvSpPr>
                <p:cNvPr id="61452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79" y="1444"/>
                  <a:ext cx="725" cy="281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FF99"/>
                  </a:extrusionClr>
                </a:sp3d>
              </p:spPr>
              <p:txBody>
                <a:bodyPr anchor="ctr" anchorCtr="1">
                  <a:flatTx/>
                </a:bodyPr>
                <a:lstStyle/>
                <a:p>
                  <a:pPr algn="ctr"/>
                  <a:r>
                    <a:rPr lang="en-US" sz="1800">
                      <a:solidFill>
                        <a:srgbClr val="000000"/>
                      </a:solidFill>
                    </a:rPr>
                    <a:t>Source</a:t>
                  </a:r>
                  <a:endParaRPr lang="en-CA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45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419" y="1379"/>
                  <a:ext cx="811" cy="427"/>
                </a:xfrm>
                <a:prstGeom prst="rect">
                  <a:avLst/>
                </a:prstGeom>
                <a:solidFill>
                  <a:srgbClr val="CCFF66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FF66"/>
                  </a:extrusionClr>
                </a:sp3d>
              </p:spPr>
              <p:txBody>
                <a:bodyPr anchor="ctr" anchorCtr="1">
                  <a:flatTx/>
                </a:bodyPr>
                <a:lstStyle/>
                <a:p>
                  <a:pPr algn="ctr"/>
                  <a:r>
                    <a:rPr lang="en-US" sz="1800">
                      <a:solidFill>
                        <a:srgbClr val="000000"/>
                      </a:solidFill>
                    </a:rPr>
                    <a:t>Source</a:t>
                  </a:r>
                </a:p>
                <a:p>
                  <a:pPr algn="ctr"/>
                  <a:r>
                    <a:rPr lang="en-US" sz="1800">
                      <a:solidFill>
                        <a:srgbClr val="000000"/>
                      </a:solidFill>
                    </a:rPr>
                    <a:t>Encoder</a:t>
                  </a:r>
                  <a:endParaRPr lang="en-CA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454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516" y="1379"/>
                  <a:ext cx="811" cy="427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2"/>
                  </a:extrusionClr>
                </a:sp3d>
              </p:spPr>
              <p:txBody>
                <a:bodyPr anchor="ctr" anchorCtr="1">
                  <a:flatTx/>
                </a:bodyPr>
                <a:lstStyle/>
                <a:p>
                  <a:pPr algn="ctr"/>
                  <a:r>
                    <a:rPr lang="en-US" sz="1800">
                      <a:solidFill>
                        <a:srgbClr val="000000"/>
                      </a:solidFill>
                    </a:rPr>
                    <a:t>Channel</a:t>
                  </a:r>
                </a:p>
                <a:p>
                  <a:pPr algn="ctr"/>
                  <a:r>
                    <a:rPr lang="en-US" sz="1800">
                      <a:solidFill>
                        <a:srgbClr val="000000"/>
                      </a:solidFill>
                    </a:rPr>
                    <a:t>Encoder</a:t>
                  </a:r>
                  <a:endParaRPr lang="en-CA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45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756" y="1379"/>
                  <a:ext cx="811" cy="427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FF99"/>
                  </a:extrusionClr>
                </a:sp3d>
              </p:spPr>
              <p:txBody>
                <a:bodyPr anchor="ctr" anchorCtr="1">
                  <a:flatTx/>
                </a:bodyPr>
                <a:lstStyle/>
                <a:p>
                  <a:pPr algn="ctr"/>
                  <a:r>
                    <a:rPr lang="en-US" sz="1800">
                      <a:solidFill>
                        <a:srgbClr val="000000"/>
                      </a:solidFill>
                    </a:rPr>
                    <a:t>Mod-</a:t>
                  </a:r>
                </a:p>
                <a:p>
                  <a:pPr algn="ctr"/>
                  <a:r>
                    <a:rPr lang="en-US" sz="1800">
                      <a:solidFill>
                        <a:srgbClr val="000000"/>
                      </a:solidFill>
                    </a:rPr>
                    <a:t>ulator</a:t>
                  </a:r>
                  <a:endParaRPr lang="en-CA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456" name="Line 13"/>
                <p:cNvSpPr>
                  <a:spLocks noChangeShapeType="1"/>
                </p:cNvSpPr>
                <p:nvPr/>
              </p:nvSpPr>
              <p:spPr bwMode="auto">
                <a:xfrm>
                  <a:off x="894" y="1593"/>
                  <a:ext cx="525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61457" name="Line 17"/>
                <p:cNvSpPr>
                  <a:spLocks noChangeShapeType="1"/>
                </p:cNvSpPr>
                <p:nvPr/>
              </p:nvSpPr>
              <p:spPr bwMode="auto">
                <a:xfrm>
                  <a:off x="3327" y="1593"/>
                  <a:ext cx="429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61458" name="Line 18"/>
                <p:cNvSpPr>
                  <a:spLocks noChangeShapeType="1"/>
                </p:cNvSpPr>
                <p:nvPr/>
              </p:nvSpPr>
              <p:spPr bwMode="auto">
                <a:xfrm>
                  <a:off x="2230" y="1593"/>
                  <a:ext cx="286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cxnSp>
              <p:nvCxnSpPr>
                <p:cNvPr id="61459" name="AutoShape 20"/>
                <p:cNvCxnSpPr>
                  <a:cxnSpLocks noChangeShapeType="1"/>
                  <a:stCxn id="61455" idx="3"/>
                </p:cNvCxnSpPr>
                <p:nvPr/>
              </p:nvCxnSpPr>
              <p:spPr bwMode="auto">
                <a:xfrm>
                  <a:off x="4567" y="1593"/>
                  <a:ext cx="459" cy="552"/>
                </a:xfrm>
                <a:prstGeom prst="bentConnector2">
                  <a:avLst/>
                </a:prstGeom>
                <a:noFill/>
                <a:ln w="25400">
                  <a:solidFill>
                    <a:schemeClr val="tx2"/>
                  </a:solidFill>
                  <a:miter lim="800000"/>
                  <a:headEnd/>
                  <a:tailEnd type="stealth" w="lg" len="lg"/>
                </a:ln>
              </p:spPr>
            </p:cxnSp>
            <p:sp>
              <p:nvSpPr>
                <p:cNvPr id="61460" name="Line 21"/>
                <p:cNvSpPr>
                  <a:spLocks noChangeShapeType="1"/>
                </p:cNvSpPr>
                <p:nvPr/>
              </p:nvSpPr>
              <p:spPr bwMode="auto">
                <a:xfrm>
                  <a:off x="1125" y="1321"/>
                  <a:ext cx="5" cy="264"/>
                </a:xfrm>
                <a:prstGeom prst="line">
                  <a:avLst/>
                </a:prstGeom>
                <a:noFill/>
                <a:ln w="12700">
                  <a:solidFill>
                    <a:schemeClr val="tx2"/>
                  </a:solidFill>
                  <a:prstDash val="dash"/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6146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21" y="1045"/>
                  <a:ext cx="1253" cy="2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r>
                    <a:rPr lang="en-US" sz="1600">
                      <a:solidFill>
                        <a:schemeClr val="tx2"/>
                      </a:solidFill>
                    </a:rPr>
                    <a:t>Message Signal</a:t>
                  </a:r>
                  <a:endParaRPr lang="en-CA" sz="16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61462" name="Line 23"/>
                <p:cNvSpPr>
                  <a:spLocks noChangeShapeType="1"/>
                </p:cNvSpPr>
                <p:nvPr/>
              </p:nvSpPr>
              <p:spPr bwMode="auto">
                <a:xfrm>
                  <a:off x="3476" y="994"/>
                  <a:ext cx="0" cy="599"/>
                </a:xfrm>
                <a:prstGeom prst="line">
                  <a:avLst/>
                </a:prstGeom>
                <a:noFill/>
                <a:ln w="12700">
                  <a:solidFill>
                    <a:schemeClr val="tx2"/>
                  </a:solidFill>
                  <a:prstDash val="dash"/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6146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822" y="1340"/>
                  <a:ext cx="932" cy="2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en-US" sz="1600">
                      <a:solidFill>
                        <a:schemeClr val="tx2"/>
                      </a:solidFill>
                    </a:rPr>
                    <a:t>Modulated</a:t>
                  </a:r>
                </a:p>
                <a:p>
                  <a:pPr algn="ctr"/>
                  <a:r>
                    <a:rPr lang="en-US" sz="1600">
                      <a:solidFill>
                        <a:schemeClr val="tx2"/>
                      </a:solidFill>
                    </a:rPr>
                    <a:t>Transmitted Signal</a:t>
                  </a:r>
                  <a:endParaRPr lang="en-CA" sz="1600">
                    <a:solidFill>
                      <a:schemeClr val="tx2"/>
                    </a:solidFill>
                  </a:endParaRPr>
                </a:p>
              </p:txBody>
            </p:sp>
          </p:grp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5659438" y="1985963"/>
              <a:ext cx="3284537" cy="3867150"/>
              <a:chOff x="3565" y="1251"/>
              <a:chExt cx="2069" cy="2436"/>
            </a:xfrm>
          </p:grpSpPr>
          <p:sp>
            <p:nvSpPr>
              <p:cNvPr id="61447" name="Rectangle 4"/>
              <p:cNvSpPr>
                <a:spLocks noChangeArrowheads="1"/>
              </p:cNvSpPr>
              <p:nvPr/>
            </p:nvSpPr>
            <p:spPr bwMode="auto">
              <a:xfrm>
                <a:off x="3565" y="1251"/>
                <a:ext cx="2051" cy="243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cxnSp>
            <p:nvCxnSpPr>
              <p:cNvPr id="61448" name="AutoShape 19"/>
              <p:cNvCxnSpPr>
                <a:cxnSpLocks noChangeShapeType="1"/>
                <a:endCxn id="61467" idx="3"/>
              </p:cNvCxnSpPr>
              <p:nvPr/>
            </p:nvCxnSpPr>
            <p:spPr bwMode="auto">
              <a:xfrm rot="5400000">
                <a:off x="4528" y="2804"/>
                <a:ext cx="585" cy="411"/>
              </a:xfrm>
              <a:prstGeom prst="bentConnector2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 type="stealth" w="lg" len="lg"/>
              </a:ln>
            </p:spPr>
          </p:cxnSp>
          <p:sp>
            <p:nvSpPr>
              <p:cNvPr id="61449" name="AutoShape 31"/>
              <p:cNvSpPr>
                <a:spLocks noChangeArrowheads="1"/>
              </p:cNvSpPr>
              <p:nvPr/>
            </p:nvSpPr>
            <p:spPr bwMode="auto">
              <a:xfrm>
                <a:off x="4390" y="2086"/>
                <a:ext cx="1244" cy="731"/>
              </a:xfrm>
              <a:prstGeom prst="cloudCallout">
                <a:avLst>
                  <a:gd name="adj1" fmla="val -27250"/>
                  <a:gd name="adj2" fmla="val 31120"/>
                </a:avLst>
              </a:prstGeom>
              <a:gradFill rotWithShape="0">
                <a:gsLst>
                  <a:gs pos="0">
                    <a:srgbClr val="009999"/>
                  </a:gs>
                  <a:gs pos="50000">
                    <a:srgbClr val="CCFFCC"/>
                  </a:gs>
                  <a:gs pos="100000">
                    <a:srgbClr val="00999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800" b="1">
                    <a:solidFill>
                      <a:srgbClr val="000000"/>
                    </a:solidFill>
                  </a:rPr>
                  <a:t>Wireless Channel</a:t>
                </a:r>
                <a:endParaRPr lang="fr-CA" sz="1800" b="1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8" name="Slide Number Placeholder 37"/>
          <p:cNvSpPr>
            <a:spLocks noGrp="1"/>
          </p:cNvSpPr>
          <p:nvPr>
            <p:ph type="sldNum" sz="quarter" idx="4294967295"/>
          </p:nvPr>
        </p:nvSpPr>
        <p:spPr>
          <a:xfrm>
            <a:off x="67246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8BF13C-D1A7-49A4-B433-DC936A73525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Phase-Shift Keying (PSK)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Differential PSK (DPSK)</a:t>
            </a:r>
          </a:p>
          <a:p>
            <a:pPr lvl="1"/>
            <a:r>
              <a:rPr lang="en-US"/>
              <a:t>Phase shift with reference to previous bit</a:t>
            </a:r>
          </a:p>
          <a:p>
            <a:pPr lvl="2"/>
            <a:r>
              <a:rPr lang="en-US"/>
              <a:t>Binary 0 – signal burst of same phase as previous signal burst</a:t>
            </a:r>
          </a:p>
          <a:p>
            <a:pPr lvl="2"/>
            <a:r>
              <a:rPr lang="en-US"/>
              <a:t>Binary 1 – signal burst of opposite phase to previous signal burst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Phase-Shift Keying (PSK)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Four-level PSK (QPSK)</a:t>
            </a:r>
          </a:p>
          <a:p>
            <a:pPr lvl="1"/>
            <a:r>
              <a:rPr lang="en-US"/>
              <a:t>Each element represents more than one bit</a:t>
            </a:r>
          </a:p>
        </p:txBody>
      </p:sp>
      <p:graphicFrame>
        <p:nvGraphicFramePr>
          <p:cNvPr id="431104" name="Object 1024"/>
          <p:cNvGraphicFramePr>
            <a:graphicFrameLocks noChangeAspect="1"/>
          </p:cNvGraphicFramePr>
          <p:nvPr/>
        </p:nvGraphicFramePr>
        <p:xfrm>
          <a:off x="1905000" y="2819400"/>
          <a:ext cx="2438400" cy="3581400"/>
        </p:xfrm>
        <a:graphic>
          <a:graphicData uri="http://schemas.openxmlformats.org/presentationml/2006/ole">
            <p:oleObj spid="_x0000_s431104" name="Equation" r:id="rId3" imgW="583920" imgH="812520" progId="Equation.3">
              <p:embed/>
            </p:oleObj>
          </a:graphicData>
        </a:graphic>
      </p:graphicFrame>
      <p:graphicFrame>
        <p:nvGraphicFramePr>
          <p:cNvPr id="431105" name="Object 1025"/>
          <p:cNvGraphicFramePr>
            <a:graphicFrameLocks noChangeAspect="1"/>
          </p:cNvGraphicFramePr>
          <p:nvPr/>
        </p:nvGraphicFramePr>
        <p:xfrm>
          <a:off x="3962400" y="2667000"/>
          <a:ext cx="2438400" cy="989013"/>
        </p:xfrm>
        <a:graphic>
          <a:graphicData uri="http://schemas.openxmlformats.org/presentationml/2006/ole">
            <p:oleObj spid="_x0000_s431105" name="Equation" r:id="rId4" imgW="1066680" imgH="431640" progId="Equation.3">
              <p:embed/>
            </p:oleObj>
          </a:graphicData>
        </a:graphic>
      </p:graphicFrame>
      <p:graphicFrame>
        <p:nvGraphicFramePr>
          <p:cNvPr id="431106" name="Object 1026"/>
          <p:cNvGraphicFramePr>
            <a:graphicFrameLocks noChangeAspect="1"/>
          </p:cNvGraphicFramePr>
          <p:nvPr/>
        </p:nvGraphicFramePr>
        <p:xfrm>
          <a:off x="7467600" y="2971800"/>
          <a:ext cx="403225" cy="403225"/>
        </p:xfrm>
        <a:graphic>
          <a:graphicData uri="http://schemas.openxmlformats.org/presentationml/2006/ole">
            <p:oleObj spid="_x0000_s431106" name="Equation" r:id="rId5" imgW="164880" imgH="164880" progId="Equation.3">
              <p:embed/>
            </p:oleObj>
          </a:graphicData>
        </a:graphic>
      </p:graphicFrame>
      <p:graphicFrame>
        <p:nvGraphicFramePr>
          <p:cNvPr id="431107" name="Object 1027"/>
          <p:cNvGraphicFramePr>
            <a:graphicFrameLocks noChangeAspect="1"/>
          </p:cNvGraphicFramePr>
          <p:nvPr/>
        </p:nvGraphicFramePr>
        <p:xfrm>
          <a:off x="3962400" y="3581400"/>
          <a:ext cx="2667000" cy="1009650"/>
        </p:xfrm>
        <a:graphic>
          <a:graphicData uri="http://schemas.openxmlformats.org/presentationml/2006/ole">
            <p:oleObj spid="_x0000_s431107" name="Equation" r:id="rId6" imgW="1143000" imgH="431640" progId="Equation.3">
              <p:embed/>
            </p:oleObj>
          </a:graphicData>
        </a:graphic>
      </p:graphicFrame>
      <p:graphicFrame>
        <p:nvGraphicFramePr>
          <p:cNvPr id="431108" name="Object 1028"/>
          <p:cNvGraphicFramePr>
            <a:graphicFrameLocks noChangeAspect="1"/>
          </p:cNvGraphicFramePr>
          <p:nvPr/>
        </p:nvGraphicFramePr>
        <p:xfrm>
          <a:off x="3962400" y="4572000"/>
          <a:ext cx="2667000" cy="1009650"/>
        </p:xfrm>
        <a:graphic>
          <a:graphicData uri="http://schemas.openxmlformats.org/presentationml/2006/ole">
            <p:oleObj spid="_x0000_s431108" name="Equation" r:id="rId7" imgW="1143000" imgH="431640" progId="Equation.3">
              <p:embed/>
            </p:oleObj>
          </a:graphicData>
        </a:graphic>
      </p:graphicFrame>
      <p:graphicFrame>
        <p:nvGraphicFramePr>
          <p:cNvPr id="431109" name="Object 1029"/>
          <p:cNvGraphicFramePr>
            <a:graphicFrameLocks noChangeAspect="1"/>
          </p:cNvGraphicFramePr>
          <p:nvPr/>
        </p:nvGraphicFramePr>
        <p:xfrm>
          <a:off x="3962400" y="5486400"/>
          <a:ext cx="2667000" cy="1000125"/>
        </p:xfrm>
        <a:graphic>
          <a:graphicData uri="http://schemas.openxmlformats.org/presentationml/2006/ole">
            <p:oleObj spid="_x0000_s431109" name="Equation" r:id="rId8" imgW="1066680" imgH="431640" progId="Equation.3">
              <p:embed/>
            </p:oleObj>
          </a:graphicData>
        </a:graphic>
      </p:graphicFrame>
      <p:graphicFrame>
        <p:nvGraphicFramePr>
          <p:cNvPr id="431110" name="Object 1030"/>
          <p:cNvGraphicFramePr>
            <a:graphicFrameLocks noChangeAspect="1"/>
          </p:cNvGraphicFramePr>
          <p:nvPr/>
        </p:nvGraphicFramePr>
        <p:xfrm>
          <a:off x="7467600" y="3871913"/>
          <a:ext cx="465138" cy="433387"/>
        </p:xfrm>
        <a:graphic>
          <a:graphicData uri="http://schemas.openxmlformats.org/presentationml/2006/ole">
            <p:oleObj spid="_x0000_s431110" name="Equation" r:id="rId9" imgW="190440" imgH="177480" progId="Equation.3">
              <p:embed/>
            </p:oleObj>
          </a:graphicData>
        </a:graphic>
      </p:graphicFrame>
      <p:graphicFrame>
        <p:nvGraphicFramePr>
          <p:cNvPr id="431111" name="Object 1031"/>
          <p:cNvGraphicFramePr>
            <a:graphicFrameLocks noChangeAspect="1"/>
          </p:cNvGraphicFramePr>
          <p:nvPr/>
        </p:nvGraphicFramePr>
        <p:xfrm>
          <a:off x="7467600" y="4786313"/>
          <a:ext cx="495300" cy="433387"/>
        </p:xfrm>
        <a:graphic>
          <a:graphicData uri="http://schemas.openxmlformats.org/presentationml/2006/ole">
            <p:oleObj spid="_x0000_s431111" name="Equation" r:id="rId10" imgW="203040" imgH="177480" progId="Equation.3">
              <p:embed/>
            </p:oleObj>
          </a:graphicData>
        </a:graphic>
      </p:graphicFrame>
      <p:graphicFrame>
        <p:nvGraphicFramePr>
          <p:cNvPr id="431112" name="Object 1032"/>
          <p:cNvGraphicFramePr>
            <a:graphicFrameLocks noChangeAspect="1"/>
          </p:cNvGraphicFramePr>
          <p:nvPr/>
        </p:nvGraphicFramePr>
        <p:xfrm>
          <a:off x="7467600" y="5624513"/>
          <a:ext cx="434975" cy="433387"/>
        </p:xfrm>
        <a:graphic>
          <a:graphicData uri="http://schemas.openxmlformats.org/presentationml/2006/ole">
            <p:oleObj spid="_x0000_s431112" name="Equation" r:id="rId11" imgW="177480" imgH="177480" progId="Equation.3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Phase-Shift Keying (PSK)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Multilevel PSK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Using multiple phase angles with each angle having more than one amplitude, multiple signals elements can be achieved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 lvl="2">
              <a:lnSpc>
                <a:spcPct val="90000"/>
              </a:lnSpc>
            </a:pPr>
            <a:r>
              <a:rPr lang="en-US" sz="1800" i="1"/>
              <a:t>D</a:t>
            </a:r>
            <a:r>
              <a:rPr lang="en-US" sz="1800"/>
              <a:t> = modulation rate, baud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R</a:t>
            </a:r>
            <a:r>
              <a:rPr lang="en-US" sz="1800"/>
              <a:t> = data rate, bps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M</a:t>
            </a:r>
            <a:r>
              <a:rPr lang="en-US" sz="1800"/>
              <a:t> = number of different signal elements = 2</a:t>
            </a:r>
            <a:r>
              <a:rPr lang="en-US" sz="1800" i="1" baseline="30000"/>
              <a:t>L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L</a:t>
            </a:r>
            <a:r>
              <a:rPr lang="en-US" sz="1800"/>
              <a:t> = number of bits per signal element</a:t>
            </a:r>
          </a:p>
        </p:txBody>
      </p:sp>
      <p:graphicFrame>
        <p:nvGraphicFramePr>
          <p:cNvPr id="432128" name="Object 0"/>
          <p:cNvGraphicFramePr>
            <a:graphicFrameLocks noChangeAspect="1"/>
          </p:cNvGraphicFramePr>
          <p:nvPr/>
        </p:nvGraphicFramePr>
        <p:xfrm>
          <a:off x="3429000" y="2743200"/>
          <a:ext cx="2667000" cy="1079500"/>
        </p:xfrm>
        <a:graphic>
          <a:graphicData uri="http://schemas.openxmlformats.org/presentationml/2006/ole">
            <p:oleObj spid="_x0000_s432128" name="Equation" r:id="rId3" imgW="1066680" imgH="43164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Bandwidth of modulated signal (</a:t>
            </a:r>
            <a:r>
              <a:rPr lang="en-US" i="1"/>
              <a:t>B</a:t>
            </a:r>
            <a:r>
              <a:rPr lang="en-US" i="1" baseline="-25000"/>
              <a:t>T</a:t>
            </a:r>
            <a:r>
              <a:rPr lang="en-US"/>
              <a:t>)</a:t>
            </a:r>
          </a:p>
          <a:p>
            <a:pPr lvl="1"/>
            <a:r>
              <a:rPr lang="en-US"/>
              <a:t>ASK, PSK	</a:t>
            </a:r>
            <a:r>
              <a:rPr lang="en-US" i="1"/>
              <a:t>B</a:t>
            </a:r>
            <a:r>
              <a:rPr lang="en-US" i="1" baseline="-25000"/>
              <a:t>T</a:t>
            </a:r>
            <a:r>
              <a:rPr lang="en-US"/>
              <a:t>=(1+</a:t>
            </a:r>
            <a:r>
              <a:rPr lang="en-US" i="1"/>
              <a:t>r</a:t>
            </a:r>
            <a:r>
              <a:rPr lang="en-US"/>
              <a:t>)</a:t>
            </a:r>
            <a:r>
              <a:rPr lang="en-US" i="1"/>
              <a:t>R</a:t>
            </a:r>
          </a:p>
          <a:p>
            <a:pPr lvl="1"/>
            <a:r>
              <a:rPr lang="en-US"/>
              <a:t>FSK		</a:t>
            </a:r>
            <a:r>
              <a:rPr lang="en-US" i="1"/>
              <a:t>B</a:t>
            </a:r>
            <a:r>
              <a:rPr lang="en-US" i="1" baseline="-25000"/>
              <a:t>T</a:t>
            </a:r>
            <a:r>
              <a:rPr lang="en-US"/>
              <a:t>=2</a:t>
            </a:r>
            <a:r>
              <a:rPr lang="en-US">
                <a:cs typeface="Times New Roman" pitchFamily="18" charset="0"/>
              </a:rPr>
              <a:t>D</a:t>
            </a:r>
            <a:r>
              <a:rPr lang="en-US" i="1"/>
              <a:t>F+</a:t>
            </a:r>
            <a:r>
              <a:rPr lang="en-US"/>
              <a:t>(1+</a:t>
            </a:r>
            <a:r>
              <a:rPr lang="en-US" i="1"/>
              <a:t>r</a:t>
            </a:r>
            <a:r>
              <a:rPr lang="en-US"/>
              <a:t>)</a:t>
            </a:r>
            <a:r>
              <a:rPr lang="en-US" i="1"/>
              <a:t>R </a:t>
            </a:r>
          </a:p>
          <a:p>
            <a:pPr lvl="2"/>
            <a:endParaRPr lang="en-US" i="1"/>
          </a:p>
          <a:p>
            <a:pPr lvl="2"/>
            <a:r>
              <a:rPr lang="en-US" i="1"/>
              <a:t>R</a:t>
            </a:r>
            <a:r>
              <a:rPr lang="en-US"/>
              <a:t> = bit rate</a:t>
            </a:r>
          </a:p>
          <a:p>
            <a:pPr lvl="2"/>
            <a:r>
              <a:rPr lang="en-US"/>
              <a:t>0 &lt; r &lt; 1; related to how signal is filtered</a:t>
            </a:r>
          </a:p>
          <a:p>
            <a:pPr lvl="2"/>
            <a:r>
              <a:rPr lang="en-US"/>
              <a:t> </a:t>
            </a:r>
            <a:r>
              <a:rPr lang="en-US">
                <a:cs typeface="Times New Roman" pitchFamily="18" charset="0"/>
              </a:rPr>
              <a:t>D</a:t>
            </a:r>
            <a:r>
              <a:rPr lang="en-US" i="1"/>
              <a:t>F = f</a:t>
            </a:r>
            <a:r>
              <a:rPr lang="en-US" baseline="-25000"/>
              <a:t>2</a:t>
            </a:r>
            <a:r>
              <a:rPr lang="en-US" i="1"/>
              <a:t>-f</a:t>
            </a:r>
            <a:r>
              <a:rPr lang="en-US" i="1" baseline="-25000"/>
              <a:t>c</a:t>
            </a:r>
            <a:r>
              <a:rPr lang="en-US" i="1"/>
              <a:t>=f</a:t>
            </a:r>
            <a:r>
              <a:rPr lang="en-US" i="1" baseline="-25000"/>
              <a:t>c</a:t>
            </a:r>
            <a:r>
              <a:rPr lang="en-US" i="1"/>
              <a:t>-f</a:t>
            </a:r>
            <a:r>
              <a:rPr lang="en-US" baseline="-25000"/>
              <a:t>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Bandwidth of modulated signal (</a:t>
            </a:r>
            <a:r>
              <a:rPr lang="en-US" i="1"/>
              <a:t>B</a:t>
            </a:r>
            <a:r>
              <a:rPr lang="en-US" i="1" baseline="-25000"/>
              <a:t>T</a:t>
            </a:r>
            <a:r>
              <a:rPr lang="en-US"/>
              <a:t>)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MPSK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MFSK</a:t>
            </a:r>
          </a:p>
          <a:p>
            <a:pPr lvl="2">
              <a:lnSpc>
                <a:spcPct val="90000"/>
              </a:lnSpc>
            </a:pPr>
            <a:endParaRPr lang="en-US" i="1"/>
          </a:p>
          <a:p>
            <a:pPr lvl="2">
              <a:lnSpc>
                <a:spcPct val="90000"/>
              </a:lnSpc>
            </a:pPr>
            <a:endParaRPr lang="en-US" i="1"/>
          </a:p>
          <a:p>
            <a:pPr lvl="2">
              <a:lnSpc>
                <a:spcPct val="90000"/>
              </a:lnSpc>
            </a:pPr>
            <a:r>
              <a:rPr lang="en-US" i="1"/>
              <a:t>L</a:t>
            </a:r>
            <a:r>
              <a:rPr lang="en-US"/>
              <a:t> = number of bits encoded per signal element</a:t>
            </a:r>
          </a:p>
          <a:p>
            <a:pPr lvl="2">
              <a:lnSpc>
                <a:spcPct val="90000"/>
              </a:lnSpc>
            </a:pPr>
            <a:r>
              <a:rPr lang="en-US" i="1"/>
              <a:t>M</a:t>
            </a:r>
            <a:r>
              <a:rPr lang="en-US"/>
              <a:t> = number of different signal elements</a:t>
            </a:r>
          </a:p>
        </p:txBody>
      </p:sp>
      <p:graphicFrame>
        <p:nvGraphicFramePr>
          <p:cNvPr id="433152" name="Object 0"/>
          <p:cNvGraphicFramePr>
            <a:graphicFrameLocks noChangeAspect="1"/>
          </p:cNvGraphicFramePr>
          <p:nvPr/>
        </p:nvGraphicFramePr>
        <p:xfrm>
          <a:off x="3200400" y="1828800"/>
          <a:ext cx="4343400" cy="1235075"/>
        </p:xfrm>
        <a:graphic>
          <a:graphicData uri="http://schemas.openxmlformats.org/presentationml/2006/ole">
            <p:oleObj spid="_x0000_s433152" name="Equation" r:id="rId3" imgW="1752480" imgH="482400" progId="Equation.3">
              <p:embed/>
            </p:oleObj>
          </a:graphicData>
        </a:graphic>
      </p:graphicFrame>
      <p:graphicFrame>
        <p:nvGraphicFramePr>
          <p:cNvPr id="433153" name="Object 1"/>
          <p:cNvGraphicFramePr>
            <a:graphicFrameLocks noChangeAspect="1"/>
          </p:cNvGraphicFramePr>
          <p:nvPr/>
        </p:nvGraphicFramePr>
        <p:xfrm>
          <a:off x="3200400" y="3070225"/>
          <a:ext cx="2743200" cy="1196975"/>
        </p:xfrm>
        <a:graphic>
          <a:graphicData uri="http://schemas.openxmlformats.org/presentationml/2006/ole">
            <p:oleObj spid="_x0000_s433153" name="Equation" r:id="rId4" imgW="1143000" imgH="48240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Quadrature Amplitude Modulation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QAM is a combination of ASK and PSK</a:t>
            </a:r>
          </a:p>
          <a:p>
            <a:pPr lvl="1"/>
            <a:r>
              <a:rPr lang="en-US"/>
              <a:t>Two different signals sent simultaneously on the same carrier frequency</a:t>
            </a:r>
          </a:p>
          <a:p>
            <a:endParaRPr lang="en-US"/>
          </a:p>
        </p:txBody>
      </p:sp>
      <p:graphicFrame>
        <p:nvGraphicFramePr>
          <p:cNvPr id="434176" name="Object 0"/>
          <p:cNvGraphicFramePr>
            <a:graphicFrameLocks noChangeAspect="1"/>
          </p:cNvGraphicFramePr>
          <p:nvPr/>
        </p:nvGraphicFramePr>
        <p:xfrm>
          <a:off x="1219200" y="3200400"/>
          <a:ext cx="5873750" cy="625475"/>
        </p:xfrm>
        <a:graphic>
          <a:graphicData uri="http://schemas.openxmlformats.org/presentationml/2006/ole">
            <p:oleObj spid="_x0000_s434176" name="Equation" r:id="rId3" imgW="2145960" imgH="22860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Quadrature Amplitude Modulation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4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850"/>
            <a:ext cx="891540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Analog Data to Analog Signal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Modulation of digital signals</a:t>
            </a:r>
          </a:p>
          <a:p>
            <a:pPr lvl="1"/>
            <a:r>
              <a:rPr lang="en-US"/>
              <a:t>When only analog transmission facilities are available, digital to analog conversion required</a:t>
            </a:r>
          </a:p>
          <a:p>
            <a:r>
              <a:rPr lang="en-US"/>
              <a:t>Modulation of analog signals</a:t>
            </a:r>
          </a:p>
          <a:p>
            <a:pPr lvl="1"/>
            <a:r>
              <a:rPr lang="en-US"/>
              <a:t>A higher frequency may be needed for effective transmission</a:t>
            </a:r>
          </a:p>
          <a:p>
            <a:pPr lvl="1"/>
            <a:r>
              <a:rPr lang="en-US"/>
              <a:t>Modulation permits frequency division multiplexing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 </a:t>
            </a:r>
            <a:r>
              <a:rPr lang="en-US" dirty="0"/>
              <a:t>Techniques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Amplitude modulation (AM)</a:t>
            </a:r>
          </a:p>
          <a:p>
            <a:r>
              <a:rPr lang="en-US"/>
              <a:t>Angle modulation</a:t>
            </a:r>
          </a:p>
          <a:p>
            <a:pPr lvl="1"/>
            <a:r>
              <a:rPr lang="en-US"/>
              <a:t>Frequency modulation (FM)</a:t>
            </a:r>
          </a:p>
          <a:p>
            <a:pPr lvl="1"/>
            <a:r>
              <a:rPr lang="en-US"/>
              <a:t>Phase modulation (PM)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8305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Amplitude Modulation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cos2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</a:t>
            </a:r>
            <a:r>
              <a:rPr lang="en-US" i="1" dirty="0"/>
              <a:t>f</a:t>
            </a:r>
            <a:r>
              <a:rPr lang="en-US" i="1" baseline="-25000" dirty="0"/>
              <a:t>c</a:t>
            </a:r>
            <a:r>
              <a:rPr lang="en-US" i="1" dirty="0"/>
              <a:t>t</a:t>
            </a:r>
            <a:r>
              <a:rPr lang="en-US" dirty="0"/>
              <a:t> = carrier</a:t>
            </a:r>
          </a:p>
          <a:p>
            <a:pPr lvl="2">
              <a:lnSpc>
                <a:spcPct val="90000"/>
              </a:lnSpc>
            </a:pPr>
            <a:r>
              <a:rPr lang="en-US" i="1" dirty="0"/>
              <a:t>x(t)</a:t>
            </a:r>
            <a:r>
              <a:rPr lang="en-US" dirty="0"/>
              <a:t> = input signal</a:t>
            </a:r>
          </a:p>
          <a:p>
            <a:pPr lvl="2">
              <a:lnSpc>
                <a:spcPct val="90000"/>
              </a:lnSpc>
            </a:pPr>
            <a:r>
              <a:rPr lang="en-US" i="1" dirty="0" err="1"/>
              <a:t>n</a:t>
            </a:r>
            <a:r>
              <a:rPr lang="en-US" i="1" baseline="-25000" dirty="0" err="1"/>
              <a:t>a</a:t>
            </a:r>
            <a:r>
              <a:rPr lang="en-US" dirty="0"/>
              <a:t> = modulation index (&lt; 1)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Ratio of amplitude of input signal to carrier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a.k.a</a:t>
            </a:r>
            <a:r>
              <a:rPr lang="en-US" dirty="0"/>
              <a:t> double sideband transmitted carrier (DSBTC)</a:t>
            </a:r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Amplitude Modulation</a:t>
            </a:r>
          </a:p>
        </p:txBody>
      </p:sp>
      <p:graphicFrame>
        <p:nvGraphicFramePr>
          <p:cNvPr id="435200" name="Object 0"/>
          <p:cNvGraphicFramePr>
            <a:graphicFrameLocks noChangeAspect="1"/>
          </p:cNvGraphicFramePr>
          <p:nvPr>
            <p:ph idx="1"/>
          </p:nvPr>
        </p:nvGraphicFramePr>
        <p:xfrm>
          <a:off x="857224" y="1928802"/>
          <a:ext cx="7858292" cy="785824"/>
        </p:xfrm>
        <a:graphic>
          <a:graphicData uri="http://schemas.openxmlformats.org/presentationml/2006/ole">
            <p:oleObj spid="_x0000_s435200" name="Equation" r:id="rId3" imgW="1549080" imgH="22860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Signal Encoding Techniques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8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543800" cy="678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Amplitude Modulation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Transmitted power</a:t>
            </a:r>
          </a:p>
          <a:p>
            <a:endParaRPr lang="en-US"/>
          </a:p>
          <a:p>
            <a:endParaRPr lang="en-US"/>
          </a:p>
          <a:p>
            <a:pPr lvl="2"/>
            <a:endParaRPr lang="en-US"/>
          </a:p>
          <a:p>
            <a:pPr lvl="2"/>
            <a:r>
              <a:rPr lang="en-US" i="1"/>
              <a:t>P</a:t>
            </a:r>
            <a:r>
              <a:rPr lang="en-US" i="1" baseline="-25000"/>
              <a:t>t</a:t>
            </a:r>
            <a:r>
              <a:rPr lang="en-US"/>
              <a:t> = total transmitted power in </a:t>
            </a:r>
            <a:r>
              <a:rPr lang="en-US" i="1"/>
              <a:t>s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</a:t>
            </a:r>
          </a:p>
          <a:p>
            <a:pPr lvl="2"/>
            <a:r>
              <a:rPr lang="en-US" i="1"/>
              <a:t>P</a:t>
            </a:r>
            <a:r>
              <a:rPr lang="en-US" i="1" baseline="-25000"/>
              <a:t>c</a:t>
            </a:r>
            <a:r>
              <a:rPr lang="en-US"/>
              <a:t> = transmitted power in carrier</a:t>
            </a:r>
          </a:p>
        </p:txBody>
      </p:sp>
      <p:graphicFrame>
        <p:nvGraphicFramePr>
          <p:cNvPr id="436224" name="Object 0"/>
          <p:cNvGraphicFramePr>
            <a:graphicFrameLocks noChangeAspect="1"/>
          </p:cNvGraphicFramePr>
          <p:nvPr/>
        </p:nvGraphicFramePr>
        <p:xfrm>
          <a:off x="2895600" y="1981200"/>
          <a:ext cx="2362200" cy="1195388"/>
        </p:xfrm>
        <a:graphic>
          <a:graphicData uri="http://schemas.openxmlformats.org/presentationml/2006/ole">
            <p:oleObj spid="_x0000_s436224" name="Equation" r:id="rId3" imgW="1002960" imgH="50796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Sideband (SSB)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Variant of AM is single sideband (SSB)</a:t>
            </a:r>
          </a:p>
          <a:p>
            <a:pPr lvl="1"/>
            <a:r>
              <a:rPr lang="en-US" sz="2000"/>
              <a:t>Sends only one sideband</a:t>
            </a:r>
          </a:p>
          <a:p>
            <a:pPr lvl="1"/>
            <a:r>
              <a:rPr lang="en-US" sz="2000"/>
              <a:t>Eliminates other sideband and carrier</a:t>
            </a:r>
          </a:p>
          <a:p>
            <a:r>
              <a:rPr lang="en-US" sz="2400"/>
              <a:t>Advantages</a:t>
            </a:r>
          </a:p>
          <a:p>
            <a:pPr lvl="1"/>
            <a:r>
              <a:rPr lang="en-US" sz="2000"/>
              <a:t>Only half the bandwidth is required</a:t>
            </a:r>
          </a:p>
          <a:p>
            <a:pPr lvl="1"/>
            <a:r>
              <a:rPr lang="en-US" sz="2000"/>
              <a:t>Less power is required</a:t>
            </a:r>
          </a:p>
          <a:p>
            <a:r>
              <a:rPr lang="en-US" sz="2400"/>
              <a:t>Disadvantages</a:t>
            </a:r>
          </a:p>
          <a:p>
            <a:pPr lvl="1"/>
            <a:r>
              <a:rPr lang="en-US" sz="2000"/>
              <a:t>Suppressed carrier can’t be used for synchronization purposes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 Modulation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Angle modulation</a:t>
            </a:r>
          </a:p>
          <a:p>
            <a:endParaRPr lang="en-US"/>
          </a:p>
          <a:p>
            <a:pPr lvl="2"/>
            <a:endParaRPr lang="en-US"/>
          </a:p>
          <a:p>
            <a:r>
              <a:rPr lang="en-US"/>
              <a:t>Phase modulation</a:t>
            </a:r>
          </a:p>
          <a:p>
            <a:pPr lvl="1"/>
            <a:r>
              <a:rPr lang="en-US"/>
              <a:t>Phase is proportional to modulating signal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r>
              <a:rPr lang="en-US" i="1"/>
              <a:t>n</a:t>
            </a:r>
            <a:r>
              <a:rPr lang="en-US" i="1" baseline="-25000"/>
              <a:t>p</a:t>
            </a:r>
            <a:r>
              <a:rPr lang="en-US"/>
              <a:t> = phase modulation index</a:t>
            </a:r>
          </a:p>
        </p:txBody>
      </p:sp>
      <p:graphicFrame>
        <p:nvGraphicFramePr>
          <p:cNvPr id="437248" name="Object 0"/>
          <p:cNvGraphicFramePr>
            <a:graphicFrameLocks noChangeAspect="1"/>
          </p:cNvGraphicFramePr>
          <p:nvPr/>
        </p:nvGraphicFramePr>
        <p:xfrm>
          <a:off x="2514600" y="2209800"/>
          <a:ext cx="4114800" cy="622300"/>
        </p:xfrm>
        <a:graphic>
          <a:graphicData uri="http://schemas.openxmlformats.org/presentationml/2006/ole">
            <p:oleObj spid="_x0000_s437248" name="Equation" r:id="rId3" imgW="1511280" imgH="228600" progId="Equation.3">
              <p:embed/>
            </p:oleObj>
          </a:graphicData>
        </a:graphic>
      </p:graphicFrame>
      <p:graphicFrame>
        <p:nvGraphicFramePr>
          <p:cNvPr id="437249" name="Object 1"/>
          <p:cNvGraphicFramePr>
            <a:graphicFrameLocks noChangeAspect="1"/>
          </p:cNvGraphicFramePr>
          <p:nvPr/>
        </p:nvGraphicFramePr>
        <p:xfrm>
          <a:off x="2714612" y="4273560"/>
          <a:ext cx="2212975" cy="655638"/>
        </p:xfrm>
        <a:graphic>
          <a:graphicData uri="http://schemas.openxmlformats.org/presentationml/2006/ole">
            <p:oleObj spid="_x0000_s437249" name="Equation" r:id="rId4" imgW="812520" imgH="24120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 Modulation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Frequency modulation</a:t>
            </a:r>
          </a:p>
          <a:p>
            <a:pPr lvl="1"/>
            <a:r>
              <a:rPr lang="en-US"/>
              <a:t>Derivative of the phase is proportional to modulating signal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r>
              <a:rPr lang="en-US" i="1"/>
              <a:t>n</a:t>
            </a:r>
            <a:r>
              <a:rPr lang="en-US" i="1" baseline="-25000"/>
              <a:t>f</a:t>
            </a:r>
            <a:r>
              <a:rPr lang="en-US"/>
              <a:t> = frequency modulation index</a:t>
            </a:r>
          </a:p>
          <a:p>
            <a:endParaRPr lang="en-US"/>
          </a:p>
        </p:txBody>
      </p:sp>
      <p:graphicFrame>
        <p:nvGraphicFramePr>
          <p:cNvPr id="438272" name="Object 0"/>
          <p:cNvGraphicFramePr>
            <a:graphicFrameLocks noChangeAspect="1"/>
          </p:cNvGraphicFramePr>
          <p:nvPr/>
        </p:nvGraphicFramePr>
        <p:xfrm>
          <a:off x="3124200" y="3344866"/>
          <a:ext cx="2351088" cy="655638"/>
        </p:xfrm>
        <a:graphic>
          <a:graphicData uri="http://schemas.openxmlformats.org/presentationml/2006/ole">
            <p:oleObj spid="_x0000_s438272" name="Equation" r:id="rId3" imgW="863280" imgH="24120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 Modulation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Compared to AM, FM and PM result in a signal whose bandwidth:</a:t>
            </a:r>
          </a:p>
          <a:p>
            <a:pPr lvl="1"/>
            <a:r>
              <a:rPr lang="en-US"/>
              <a:t>is also centered at f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but has a magnitude that is much different</a:t>
            </a:r>
          </a:p>
          <a:p>
            <a:pPr lvl="2"/>
            <a:endParaRPr lang="en-US"/>
          </a:p>
          <a:p>
            <a:r>
              <a:rPr lang="en-US"/>
              <a:t>Thus, FM and PM require greater bandwidth than AM</a:t>
            </a:r>
            <a:endParaRPr lang="en-US" baseline="-250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 Modulation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Carson’s rule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where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US"/>
          </a:p>
          <a:p>
            <a:endParaRPr lang="en-US"/>
          </a:p>
          <a:p>
            <a:r>
              <a:rPr lang="en-US"/>
              <a:t>The formula for FM becomes</a:t>
            </a:r>
          </a:p>
        </p:txBody>
      </p:sp>
      <p:graphicFrame>
        <p:nvGraphicFramePr>
          <p:cNvPr id="439296" name="Object 0"/>
          <p:cNvGraphicFramePr>
            <a:graphicFrameLocks noChangeAspect="1"/>
          </p:cNvGraphicFramePr>
          <p:nvPr/>
        </p:nvGraphicFramePr>
        <p:xfrm>
          <a:off x="3733800" y="1752600"/>
          <a:ext cx="2376488" cy="544513"/>
        </p:xfrm>
        <a:graphic>
          <a:graphicData uri="http://schemas.openxmlformats.org/presentationml/2006/ole">
            <p:oleObj spid="_x0000_s439296" name="Equation" r:id="rId3" imgW="939600" imgH="215640" progId="Equation.3">
              <p:embed/>
            </p:oleObj>
          </a:graphicData>
        </a:graphic>
      </p:graphicFrame>
      <p:graphicFrame>
        <p:nvGraphicFramePr>
          <p:cNvPr id="439297" name="Object 1"/>
          <p:cNvGraphicFramePr>
            <a:graphicFrameLocks noChangeAspect="1"/>
          </p:cNvGraphicFramePr>
          <p:nvPr/>
        </p:nvGraphicFramePr>
        <p:xfrm>
          <a:off x="3357554" y="5383230"/>
          <a:ext cx="2441575" cy="546100"/>
        </p:xfrm>
        <a:graphic>
          <a:graphicData uri="http://schemas.openxmlformats.org/presentationml/2006/ole">
            <p:oleObj spid="_x0000_s439297" name="Equation" r:id="rId4" imgW="965160" imgH="215640" progId="Equation.3">
              <p:embed/>
            </p:oleObj>
          </a:graphicData>
        </a:graphic>
      </p:graphicFrame>
      <p:graphicFrame>
        <p:nvGraphicFramePr>
          <p:cNvPr id="439298" name="Object 2"/>
          <p:cNvGraphicFramePr>
            <a:graphicFrameLocks noChangeAspect="1"/>
          </p:cNvGraphicFramePr>
          <p:nvPr/>
        </p:nvGraphicFramePr>
        <p:xfrm>
          <a:off x="2819400" y="2514600"/>
          <a:ext cx="4497388" cy="1601788"/>
        </p:xfrm>
        <a:graphic>
          <a:graphicData uri="http://schemas.openxmlformats.org/presentationml/2006/ole">
            <p:oleObj spid="_x0000_s439298" name="Equation" r:id="rId5" imgW="1777680" imgH="634680" progId="Equation.3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Analog Data to Digital Signal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Digitization: Often analog data are converted to digital form</a:t>
            </a:r>
          </a:p>
          <a:p>
            <a:r>
              <a:rPr lang="en-US"/>
              <a:t>Once analog data have been converted to digital signals, the digital data:</a:t>
            </a:r>
          </a:p>
          <a:p>
            <a:pPr lvl="1"/>
            <a:r>
              <a:rPr lang="en-US"/>
              <a:t>can be transmitted using NRZ-L</a:t>
            </a:r>
          </a:p>
          <a:p>
            <a:pPr lvl="1"/>
            <a:r>
              <a:rPr lang="en-US"/>
              <a:t>can be encoded as a digital signal using a code other than NRZ-L</a:t>
            </a:r>
          </a:p>
          <a:p>
            <a:pPr lvl="1"/>
            <a:r>
              <a:rPr lang="en-US"/>
              <a:t>can be converted to an analog signal, using previously discussed techniques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Analog data to digital signal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Pulse code modulation (PCM)</a:t>
            </a:r>
          </a:p>
          <a:p>
            <a:r>
              <a:rPr lang="en-US"/>
              <a:t>Delta modulation (DM)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Pulse Code Modulation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Based on the sampling theorem</a:t>
            </a:r>
          </a:p>
          <a:p>
            <a:pPr>
              <a:lnSpc>
                <a:spcPct val="90000"/>
              </a:lnSpc>
            </a:pPr>
            <a:r>
              <a:rPr lang="en-US"/>
              <a:t>Each analog sample is assigned a binary code</a:t>
            </a:r>
          </a:p>
          <a:p>
            <a:pPr lvl="1">
              <a:lnSpc>
                <a:spcPct val="90000"/>
              </a:lnSpc>
            </a:pPr>
            <a:r>
              <a:rPr lang="en-US"/>
              <a:t>Analog samples are referred to as pulse amplitude modulation (PAM) samples</a:t>
            </a:r>
          </a:p>
          <a:p>
            <a:pPr>
              <a:lnSpc>
                <a:spcPct val="90000"/>
              </a:lnSpc>
            </a:pPr>
            <a:r>
              <a:rPr lang="en-US"/>
              <a:t>The digital signal consists of block of </a:t>
            </a:r>
            <a:r>
              <a:rPr lang="en-US" i="1"/>
              <a:t>n</a:t>
            </a:r>
            <a:r>
              <a:rPr lang="en-US"/>
              <a:t> bits, where each </a:t>
            </a:r>
            <a:r>
              <a:rPr lang="en-US" i="1"/>
              <a:t>n</a:t>
            </a:r>
            <a:r>
              <a:rPr lang="en-US"/>
              <a:t>-bit number is the amplitude of a PCM pulse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Reasons for Choosing Encoding Techniques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Digital data, digital signal</a:t>
            </a:r>
          </a:p>
          <a:p>
            <a:pPr lvl="1"/>
            <a:r>
              <a:rPr lang="en-US"/>
              <a:t>Equipment less complex and expensive than digital-to-analog modulation equipment</a:t>
            </a:r>
          </a:p>
          <a:p>
            <a:r>
              <a:rPr lang="en-US"/>
              <a:t>Analog data, digital signal</a:t>
            </a:r>
          </a:p>
          <a:p>
            <a:pPr lvl="1"/>
            <a:r>
              <a:rPr lang="en-US"/>
              <a:t>Permits use of modern digital transmission and switching equipment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8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543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8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435725"/>
            <a:ext cx="44958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Pulse Code Modulation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By quantizing the PAM pulse, original signal is only approximated</a:t>
            </a:r>
          </a:p>
          <a:p>
            <a:pPr>
              <a:lnSpc>
                <a:spcPct val="90000"/>
              </a:lnSpc>
            </a:pPr>
            <a:r>
              <a:rPr lang="en-US"/>
              <a:t>Leads to quantizing noise</a:t>
            </a:r>
          </a:p>
          <a:p>
            <a:pPr>
              <a:lnSpc>
                <a:spcPct val="90000"/>
              </a:lnSpc>
            </a:pPr>
            <a:r>
              <a:rPr lang="en-US"/>
              <a:t>Signal-to-noise ratio for quantizing noise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Thus, each additional bit increases SNR by 6 dB, or a factor of 4</a:t>
            </a:r>
          </a:p>
        </p:txBody>
      </p:sp>
      <p:graphicFrame>
        <p:nvGraphicFramePr>
          <p:cNvPr id="440320" name="Object 0"/>
          <p:cNvGraphicFramePr>
            <a:graphicFrameLocks noChangeAspect="1"/>
          </p:cNvGraphicFramePr>
          <p:nvPr/>
        </p:nvGraphicFramePr>
        <p:xfrm>
          <a:off x="1295400" y="3429000"/>
          <a:ext cx="6629400" cy="563563"/>
        </p:xfrm>
        <a:graphic>
          <a:graphicData uri="http://schemas.openxmlformats.org/presentationml/2006/ole">
            <p:oleObj spid="_x0000_s440320" name="Equation" r:id="rId3" imgW="2831760" imgH="24120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Delta Modulation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Analog input is approximated by staircase function</a:t>
            </a:r>
          </a:p>
          <a:p>
            <a:pPr lvl="1"/>
            <a:r>
              <a:rPr lang="en-US"/>
              <a:t>Moves up or down by one quantization level (</a:t>
            </a:r>
            <a:r>
              <a:rPr lang="en-US">
                <a:cs typeface="Times New Roman" pitchFamily="18" charset="0"/>
                <a:sym typeface="Symbol" pitchFamily="18" charset="2"/>
              </a:rPr>
              <a:t></a:t>
            </a:r>
            <a:r>
              <a:rPr lang="en-US"/>
              <a:t>) at each sampling interval</a:t>
            </a:r>
          </a:p>
          <a:p>
            <a:r>
              <a:rPr lang="en-US"/>
              <a:t>The bit stream approximates derivative of analog signal (rather than amplitude)</a:t>
            </a:r>
          </a:p>
          <a:p>
            <a:pPr lvl="1"/>
            <a:r>
              <a:rPr lang="en-US"/>
              <a:t>1 is generated if function goes up</a:t>
            </a:r>
          </a:p>
          <a:p>
            <a:pPr lvl="1"/>
            <a:r>
              <a:rPr lang="en-US"/>
              <a:t>0 otherwise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Delta Modulation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21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305800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Delta Modulation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Two important parameters</a:t>
            </a:r>
          </a:p>
          <a:p>
            <a:pPr lvl="1">
              <a:lnSpc>
                <a:spcPct val="90000"/>
              </a:lnSpc>
            </a:pPr>
            <a:r>
              <a:rPr lang="en-US"/>
              <a:t>Size of step assigned to each binary digit (</a:t>
            </a:r>
            <a:r>
              <a:rPr lang="en-US">
                <a:cs typeface="Times New Roman" pitchFamily="18" charset="0"/>
                <a:sym typeface="Symbol" pitchFamily="18" charset="2"/>
              </a:rPr>
              <a:t></a:t>
            </a:r>
            <a:r>
              <a:rPr 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/>
              <a:t>Sampling rate</a:t>
            </a:r>
          </a:p>
          <a:p>
            <a:pPr>
              <a:lnSpc>
                <a:spcPct val="90000"/>
              </a:lnSpc>
            </a:pPr>
            <a:r>
              <a:rPr lang="en-US"/>
              <a:t>Accuracy improved by increasing sampling rate</a:t>
            </a:r>
          </a:p>
          <a:p>
            <a:pPr lvl="1">
              <a:lnSpc>
                <a:spcPct val="90000"/>
              </a:lnSpc>
            </a:pPr>
            <a:r>
              <a:rPr lang="en-US"/>
              <a:t>However, this increases the data rate</a:t>
            </a:r>
          </a:p>
          <a:p>
            <a:pPr>
              <a:lnSpc>
                <a:spcPct val="90000"/>
              </a:lnSpc>
            </a:pPr>
            <a:r>
              <a:rPr lang="en-US"/>
              <a:t>Advantage of DM over PCM is the simplicity of its implementation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39552" y="1196752"/>
            <a:ext cx="1866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1-Mbps Data Rate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529" y="1700808"/>
            <a:ext cx="6913831" cy="104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3249" y="2852936"/>
            <a:ext cx="617903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581128"/>
            <a:ext cx="72008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5373216"/>
            <a:ext cx="4914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GB" dirty="0"/>
              <a:t>2-Mbps Data Rate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10754"/>
            <a:ext cx="651047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766938"/>
            <a:ext cx="3168352" cy="148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59632" y="442312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Because DQPSK can modulate data bits in pairs, it is able to transmit twice the data rate</a:t>
            </a:r>
          </a:p>
          <a:p>
            <a:r>
              <a:rPr lang="en-GB" dirty="0"/>
              <a:t>of DBPSK, or 2 Mbps.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Example Phase Changes During DBPSK and DQPSK Modulation.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t="29080" r="57609"/>
          <a:stretch>
            <a:fillRect/>
          </a:stretch>
        </p:blipFill>
        <p:spPr bwMode="auto">
          <a:xfrm>
            <a:off x="1259632" y="2694930"/>
            <a:ext cx="280831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69473"/>
          <a:stretch>
            <a:fillRect/>
          </a:stretch>
        </p:blipFill>
        <p:spPr bwMode="auto">
          <a:xfrm>
            <a:off x="1259632" y="1248172"/>
            <a:ext cx="6624736" cy="151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48172"/>
            <a:ext cx="6624736" cy="49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OFDM</a:t>
            </a:r>
            <a:endParaRPr lang="en-GB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412776"/>
            <a:ext cx="735193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OFDM Operation with 48 Parallel Subcarriers</a:t>
            </a:r>
            <a:endParaRPr lang="en-GB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1847850"/>
            <a:ext cx="53911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Reasons for Choosing Encoding Techniques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Digital data, analog signal</a:t>
            </a:r>
          </a:p>
          <a:p>
            <a:pPr lvl="1">
              <a:lnSpc>
                <a:spcPct val="90000"/>
              </a:lnSpc>
            </a:pPr>
            <a:r>
              <a:rPr lang="en-US"/>
              <a:t>Some transmission media will only propagate analog signals </a:t>
            </a:r>
          </a:p>
          <a:p>
            <a:pPr lvl="1">
              <a:lnSpc>
                <a:spcPct val="90000"/>
              </a:lnSpc>
            </a:pPr>
            <a:r>
              <a:rPr lang="en-US"/>
              <a:t>E.g., unguided media</a:t>
            </a:r>
          </a:p>
          <a:p>
            <a:pPr>
              <a:lnSpc>
                <a:spcPct val="90000"/>
              </a:lnSpc>
            </a:pPr>
            <a:r>
              <a:rPr lang="en-US"/>
              <a:t>Analog data, analog signal</a:t>
            </a:r>
          </a:p>
          <a:p>
            <a:pPr lvl="1">
              <a:lnSpc>
                <a:spcPct val="90000"/>
              </a:lnSpc>
            </a:pPr>
            <a:r>
              <a:rPr lang="en-US"/>
              <a:t>Analog data in electrical form can be transmitted easily and cheaply</a:t>
            </a:r>
          </a:p>
          <a:p>
            <a:pPr lvl="1">
              <a:lnSpc>
                <a:spcPct val="90000"/>
              </a:lnSpc>
            </a:pPr>
            <a:r>
              <a:rPr lang="en-US"/>
              <a:t>Done with voice transmission over voice-grade lines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/>
              <a:t>Examples of Phase and Amplitude </a:t>
            </a:r>
            <a:r>
              <a:rPr lang="en-GB" i="1" smtClean="0"/>
              <a:t/>
            </a:r>
            <a:br>
              <a:rPr lang="en-GB" i="1" smtClean="0"/>
            </a:br>
            <a:r>
              <a:rPr lang="en-GB" i="1" smtClean="0"/>
              <a:t>Changes </a:t>
            </a:r>
            <a:r>
              <a:rPr lang="en-GB" i="1"/>
              <a:t>with 16-QAM.</a:t>
            </a:r>
            <a:endParaRPr lang="en-GB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5328592" cy="243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Encoding Criteria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What determines how successful a receiver will be in interpreting an incoming signal?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Signal-to-noise ratio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Data rate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Bandwidth</a:t>
            </a:r>
          </a:p>
          <a:p>
            <a:pPr>
              <a:lnSpc>
                <a:spcPct val="90000"/>
              </a:lnSpc>
            </a:pPr>
            <a:r>
              <a:rPr lang="en-US" sz="2400"/>
              <a:t>An increase in data rate increases bit error rate</a:t>
            </a:r>
          </a:p>
          <a:p>
            <a:pPr>
              <a:lnSpc>
                <a:spcPct val="90000"/>
              </a:lnSpc>
            </a:pPr>
            <a:r>
              <a:rPr lang="en-US" sz="2400"/>
              <a:t>An increase in SNR decreases bit error rate</a:t>
            </a:r>
          </a:p>
          <a:p>
            <a:pPr>
              <a:lnSpc>
                <a:spcPct val="90000"/>
              </a:lnSpc>
            </a:pPr>
            <a:r>
              <a:rPr lang="en-US" sz="2400"/>
              <a:t>An increase in bandwidth allows an increase in data rate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Encoding Schemes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Signal spectrum</a:t>
            </a:r>
          </a:p>
          <a:p>
            <a:pPr lvl="1"/>
            <a:r>
              <a:rPr lang="en-US" sz="2000"/>
              <a:t>With lack of high-frequency components, less bandwidth required</a:t>
            </a:r>
          </a:p>
          <a:p>
            <a:pPr lvl="1"/>
            <a:r>
              <a:rPr lang="en-US" sz="2000"/>
              <a:t>With no dc component, ac coupling via transformer possible</a:t>
            </a:r>
          </a:p>
          <a:p>
            <a:pPr lvl="1"/>
            <a:r>
              <a:rPr lang="en-US" sz="2000"/>
              <a:t>Transfer function of a channel is worse near band edges</a:t>
            </a:r>
          </a:p>
          <a:p>
            <a:r>
              <a:rPr lang="en-US" sz="2400"/>
              <a:t>Clocking</a:t>
            </a:r>
          </a:p>
          <a:p>
            <a:pPr lvl="1"/>
            <a:r>
              <a:rPr lang="en-US" sz="2000"/>
              <a:t>Ease of determining beginning and end of each bit position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Encoding Schemes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Signal interference and noise immunity</a:t>
            </a:r>
          </a:p>
          <a:p>
            <a:pPr lvl="1"/>
            <a:r>
              <a:rPr lang="en-US" sz="2000"/>
              <a:t>Performance in the presence of noise</a:t>
            </a:r>
          </a:p>
          <a:p>
            <a:r>
              <a:rPr lang="en-US" sz="2400"/>
              <a:t>Cost and complexity</a:t>
            </a:r>
          </a:p>
          <a:p>
            <a:pPr lvl="1"/>
            <a:r>
              <a:rPr lang="en-US" sz="2000"/>
              <a:t>The higher the signal rate to achieve a given data rate, the greater the cost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Digital Data to Analog Signals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Amplitude-shift keying (ASK)</a:t>
            </a:r>
          </a:p>
          <a:p>
            <a:pPr lvl="1"/>
            <a:r>
              <a:rPr lang="en-US"/>
              <a:t>Amplitude difference of carrier frequency</a:t>
            </a:r>
          </a:p>
          <a:p>
            <a:r>
              <a:rPr lang="en-US"/>
              <a:t>Frequency-shift keying (FSK)</a:t>
            </a:r>
          </a:p>
          <a:p>
            <a:pPr lvl="1"/>
            <a:r>
              <a:rPr lang="en-US"/>
              <a:t>Frequency difference near carrier frequency</a:t>
            </a:r>
          </a:p>
          <a:p>
            <a:r>
              <a:rPr lang="en-US"/>
              <a:t>Phase-shift keying (PSK)</a:t>
            </a:r>
          </a:p>
          <a:p>
            <a:pPr lvl="1"/>
            <a:r>
              <a:rPr lang="en-US"/>
              <a:t>Phase of carrier signal shifted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13C-D1A7-49A4-B433-DC936A73525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r Yeff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kyCross_template">
  <a:themeElements>
    <a:clrScheme name="SkyCross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kyCross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kyCross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Cross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Cross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Cross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Cross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Cross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Cross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 Yeffry</Template>
  <TotalTime>3900</TotalTime>
  <Words>1348</Words>
  <Application>Microsoft Office PowerPoint</Application>
  <PresentationFormat>On-screen Show (4:3)</PresentationFormat>
  <Paragraphs>317</Paragraphs>
  <Slides>50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Dr Yeffry</vt:lpstr>
      <vt:lpstr>SkyCross_template</vt:lpstr>
      <vt:lpstr>Document</vt:lpstr>
      <vt:lpstr>Equation</vt:lpstr>
      <vt:lpstr>Chap 6 Signal Encoding Technique</vt:lpstr>
      <vt:lpstr>Wireless Communication System</vt:lpstr>
      <vt:lpstr>Signal Encoding Techniques</vt:lpstr>
      <vt:lpstr>Reasons for Choosing Encoding Techniques</vt:lpstr>
      <vt:lpstr>Reasons for Choosing Encoding Techniques</vt:lpstr>
      <vt:lpstr>Signal Encoding Criteria</vt:lpstr>
      <vt:lpstr>Comparing Encoding Schemes</vt:lpstr>
      <vt:lpstr>Comparing Encoding Schemes</vt:lpstr>
      <vt:lpstr>Digital Data to Analog Signals</vt:lpstr>
      <vt:lpstr>Slide 10</vt:lpstr>
      <vt:lpstr>Amplitude-Shift Keying</vt:lpstr>
      <vt:lpstr>Amplitude-Shift Keying</vt:lpstr>
      <vt:lpstr>Binary Frequency-Shift Keying (BFSK)</vt:lpstr>
      <vt:lpstr>Binary Frequency-Shift Keying (BFSK)</vt:lpstr>
      <vt:lpstr>Multiple Frequency-Shift Keying (MFSK)</vt:lpstr>
      <vt:lpstr>Multiple Frequency-Shift Keying (MFSK)</vt:lpstr>
      <vt:lpstr>Multiple Frequency-Shift Keying (MFSK)</vt:lpstr>
      <vt:lpstr>Multiple Frequency-Shift Keying (MFSK)</vt:lpstr>
      <vt:lpstr>Phase-Shift Keying (PSK)</vt:lpstr>
      <vt:lpstr>Phase-Shift Keying (PSK)</vt:lpstr>
      <vt:lpstr>Phase-Shift Keying (PSK)</vt:lpstr>
      <vt:lpstr>Phase-Shift Keying (PSK)</vt:lpstr>
      <vt:lpstr>Performance</vt:lpstr>
      <vt:lpstr>Performance</vt:lpstr>
      <vt:lpstr>Quadrature Amplitude Modulation</vt:lpstr>
      <vt:lpstr>Quadrature Amplitude Modulation</vt:lpstr>
      <vt:lpstr>Analog Data to Analog Signal</vt:lpstr>
      <vt:lpstr>Modulation Techniques</vt:lpstr>
      <vt:lpstr>Amplitude Modulation</vt:lpstr>
      <vt:lpstr>Slide 30</vt:lpstr>
      <vt:lpstr>Amplitude Modulation</vt:lpstr>
      <vt:lpstr>Single Sideband (SSB)</vt:lpstr>
      <vt:lpstr>Angle Modulation</vt:lpstr>
      <vt:lpstr>Angle Modulation</vt:lpstr>
      <vt:lpstr>Angle Modulation</vt:lpstr>
      <vt:lpstr>Angle Modulation</vt:lpstr>
      <vt:lpstr>Analog Data to Digital Signal</vt:lpstr>
      <vt:lpstr>Analog data to digital signal</vt:lpstr>
      <vt:lpstr>Pulse Code Modulation</vt:lpstr>
      <vt:lpstr>Slide 40</vt:lpstr>
      <vt:lpstr>Pulse Code Modulation</vt:lpstr>
      <vt:lpstr>Delta Modulation</vt:lpstr>
      <vt:lpstr>Delta Modulation</vt:lpstr>
      <vt:lpstr>Delta Modulation</vt:lpstr>
      <vt:lpstr>Slide 45</vt:lpstr>
      <vt:lpstr>2-Mbps Data Rate</vt:lpstr>
      <vt:lpstr>Example Phase Changes During DBPSK and DQPSK Modulation.</vt:lpstr>
      <vt:lpstr>OFDM</vt:lpstr>
      <vt:lpstr>OFDM Operation with 48 Parallel Subcarriers</vt:lpstr>
      <vt:lpstr>Examples of Phase and Amplitude  Changes with 16-QAM.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and Networks</dc:title>
  <dc:creator>Thomas Fronckowiak Jr.</dc:creator>
  <cp:lastModifiedBy>YEFFRY HP</cp:lastModifiedBy>
  <cp:revision>131</cp:revision>
  <dcterms:created xsi:type="dcterms:W3CDTF">1999-06-26T21:48:38Z</dcterms:created>
  <dcterms:modified xsi:type="dcterms:W3CDTF">2016-05-22T16:34:18Z</dcterms:modified>
</cp:coreProperties>
</file>