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19"/>
  </p:notesMasterIdLst>
  <p:sldIdLst>
    <p:sldId id="256" r:id="rId5"/>
    <p:sldId id="261" r:id="rId6"/>
    <p:sldId id="257" r:id="rId7"/>
    <p:sldId id="258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92E02-BFC5-4C2B-9BD4-34E54217A6F2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7A9FA-1E7F-4DBD-BC7D-9A6F9586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DE81BBD-BDDD-46A1-8016-D4CB879E03D2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51200D2-BDBF-44E6-B546-7DDB4DCE0C72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9A9320D-6C63-4E47-A898-3F03D3C0E7E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5505D9-59AA-4FD5-B733-D92CFD1D30E3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9FC4BA6-5785-4AFA-B625-A6A2695503E2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DDF78CE-9DEF-4B11-8685-E451FED32CD4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50F58FB-DCA0-4178-9500-A132B2C6C56C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EB17E8-6E08-4A1F-A0EC-64934E7A1567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You might ask students if they can identify an industry for which the cost of obsolescence is particularly important.  Is the number of such industries likely to grow or decline?</a:t>
            </a:r>
          </a:p>
          <a:p>
            <a:pPr eaLnBrk="1" hangingPunct="1"/>
            <a:r>
              <a:rPr lang="en-US" smtClean="0"/>
              <a:t>The same question could be asked regarding pilferage.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question could be asked in a more general manner:  Are there industries for which one or another of the areas listed is of particular or unusual importance?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C77DA4-6D79-4C7C-AC87-82B69570C56B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D9A17E-703C-4CA5-92A7-42B7FB73D54A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4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5C26-2E9B-4906-A705-0AA45F5756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30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1DFB-AE64-4EB4-8641-DFE0FA494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90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2235-FE04-4446-BA4A-805BEC2EF3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3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46CC-B1CE-4D2A-85FD-B6E6240BBA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5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C974-592D-404C-9E67-9F917B550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09C1E-2DC6-4568-9C23-99D2A4C61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88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23D8-5FBE-4550-8E52-EA92175EEA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66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49B6-1513-4690-8635-EA44001B4B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3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E38A-EB0B-4201-AF99-1FAEE834B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68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2751-9CB3-44AC-A01B-4E014C02C0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55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82B1-5529-4E22-A382-507B9F240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22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F97C-7503-4BEF-8739-543DD786B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96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4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5C26-2E9B-4906-A705-0AA45F5756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12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1DFB-AE64-4EB4-8641-DFE0FA494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20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2235-FE04-4446-BA4A-805BEC2EF3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809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46CC-B1CE-4D2A-85FD-B6E6240BBA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68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C974-592D-404C-9E67-9F917B550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0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09C1E-2DC6-4568-9C23-99D2A4C61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0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890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23D8-5FBE-4550-8E52-EA92175EEA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84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49B6-1513-4690-8635-EA44001B4B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59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E38A-EB0B-4201-AF99-1FAEE834B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02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2751-9CB3-44AC-A01B-4E014C02C0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70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82B1-5529-4E22-A382-507B9F240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460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F97C-7503-4BEF-8739-543DD786B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00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4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5C26-2E9B-4906-A705-0AA45F5756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02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1DFB-AE64-4EB4-8641-DFE0FA494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064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2235-FE04-4446-BA4A-805BEC2EF3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214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46CC-B1CE-4D2A-85FD-B6E6240BBA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85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C974-592D-404C-9E67-9F917B550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099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09C1E-2DC6-4568-9C23-99D2A4C61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680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23D8-5FBE-4550-8E52-EA92175EEA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869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49B6-1513-4690-8635-EA44001B4B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65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E38A-EB0B-4201-AF99-1FAEE834B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913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2751-9CB3-44AC-A01B-4E014C02C0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32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82B1-5529-4E22-A382-507B9F240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50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F97C-7503-4BEF-8739-543DD786B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2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8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421F6-8EB3-467A-A725-4D7657B1D938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5C18-E505-4BC2-AFB7-4F72A2EA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6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DAC142-5760-46A7-92DF-F782B99605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2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DAC142-5760-46A7-92DF-F782B99605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DAC142-5760-46A7-92DF-F782B99605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8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Pengelolaan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F0FA9AA-042F-42C0-B9D8-052265927B88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Stuktur biaya Inventory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1557338"/>
            <a:ext cx="6907212" cy="4114800"/>
          </a:xfrm>
        </p:spPr>
        <p:txBody>
          <a:bodyPr/>
          <a:lstStyle/>
          <a:p>
            <a:pPr eaLnBrk="1" hangingPunct="1"/>
            <a:r>
              <a:rPr lang="en-US" sz="2400" b="1" i="1" smtClean="0">
                <a:solidFill>
                  <a:srgbClr val="CC0066"/>
                </a:solidFill>
              </a:rPr>
              <a:t>Holding costs</a:t>
            </a:r>
            <a:r>
              <a:rPr lang="en-US" sz="2400" smtClean="0"/>
              <a:t> – berhubungan dengan penyimpanan atau membawa barang dari waktu ke waktu.</a:t>
            </a:r>
          </a:p>
          <a:p>
            <a:pPr eaLnBrk="1" hangingPunct="1"/>
            <a:r>
              <a:rPr lang="en-US" sz="2400" b="1" i="1" smtClean="0">
                <a:solidFill>
                  <a:srgbClr val="CC0066"/>
                </a:solidFill>
              </a:rPr>
              <a:t>Ordering costs</a:t>
            </a:r>
            <a:r>
              <a:rPr lang="en-US" sz="2400" smtClean="0"/>
              <a:t> – berhubungan dengan biaya penempatan pesanan dan penerimaan pesanan.</a:t>
            </a:r>
          </a:p>
          <a:p>
            <a:pPr eaLnBrk="1" hangingPunct="1"/>
            <a:r>
              <a:rPr lang="en-US" sz="2400" b="1" i="1" smtClean="0">
                <a:solidFill>
                  <a:srgbClr val="CC0066"/>
                </a:solidFill>
              </a:rPr>
              <a:t>Setup costs</a:t>
            </a:r>
            <a:r>
              <a:rPr lang="en-US" sz="2400" smtClean="0"/>
              <a:t> – biaya untuk menyiapkan mesin atau proses untuk memproduksi pesanan.</a:t>
            </a:r>
          </a:p>
        </p:txBody>
      </p:sp>
    </p:spTree>
    <p:extLst>
      <p:ext uri="{BB962C8B-B14F-4D97-AF65-F5344CB8AC3E}">
        <p14:creationId xmlns:p14="http://schemas.microsoft.com/office/powerpoint/2010/main" val="3558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1B6F09C-8A89-4144-A80B-1D519F82D96F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Holding (Carrying) Costs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721100"/>
          </a:xfrm>
        </p:spPr>
        <p:txBody>
          <a:bodyPr/>
          <a:lstStyle/>
          <a:p>
            <a:pPr eaLnBrk="1" hangingPunct="1"/>
            <a:r>
              <a:rPr lang="en-US" sz="2500" smtClean="0"/>
              <a:t>Obsolescence</a:t>
            </a:r>
            <a:r>
              <a:rPr lang="id-ID" sz="2500" smtClean="0"/>
              <a:t> (usang)</a:t>
            </a:r>
            <a:endParaRPr lang="en-US" sz="2500" smtClean="0"/>
          </a:p>
          <a:p>
            <a:pPr eaLnBrk="1" hangingPunct="1"/>
            <a:r>
              <a:rPr lang="en-US" sz="2500" smtClean="0"/>
              <a:t>Insurance</a:t>
            </a:r>
            <a:r>
              <a:rPr lang="id-ID" sz="2500" smtClean="0"/>
              <a:t> (asuransi)</a:t>
            </a:r>
            <a:endParaRPr lang="en-US" sz="2500" smtClean="0"/>
          </a:p>
          <a:p>
            <a:pPr eaLnBrk="1" hangingPunct="1"/>
            <a:r>
              <a:rPr lang="en-US" sz="2500" smtClean="0"/>
              <a:t>Extra staffing</a:t>
            </a:r>
            <a:r>
              <a:rPr lang="id-ID" sz="2500" smtClean="0"/>
              <a:t> (ekstra staff)</a:t>
            </a:r>
            <a:endParaRPr lang="en-US" sz="2500" smtClean="0"/>
          </a:p>
          <a:p>
            <a:pPr eaLnBrk="1" hangingPunct="1"/>
            <a:r>
              <a:rPr lang="en-US" sz="2500" smtClean="0"/>
              <a:t>Interest</a:t>
            </a:r>
            <a:r>
              <a:rPr lang="id-ID" sz="2500" smtClean="0"/>
              <a:t> (bunga)</a:t>
            </a:r>
            <a:endParaRPr lang="en-US" sz="2500" smtClean="0"/>
          </a:p>
          <a:p>
            <a:pPr eaLnBrk="1" hangingPunct="1"/>
            <a:r>
              <a:rPr lang="en-US" sz="2500" smtClean="0"/>
              <a:t>Pilferage</a:t>
            </a:r>
            <a:r>
              <a:rPr lang="id-ID" sz="2500" smtClean="0"/>
              <a:t> (pencurian)</a:t>
            </a:r>
            <a:endParaRPr lang="en-US" sz="2500" smtClean="0"/>
          </a:p>
          <a:p>
            <a:pPr eaLnBrk="1" hangingPunct="1"/>
            <a:r>
              <a:rPr lang="en-US" sz="2500" smtClean="0"/>
              <a:t>Damage</a:t>
            </a:r>
            <a:r>
              <a:rPr lang="id-ID" sz="2500" smtClean="0"/>
              <a:t> (kerusakan)</a:t>
            </a:r>
            <a:endParaRPr lang="en-US" sz="2500" smtClean="0"/>
          </a:p>
          <a:p>
            <a:pPr eaLnBrk="1" hangingPunct="1"/>
            <a:r>
              <a:rPr lang="en-US" sz="2500" smtClean="0"/>
              <a:t>Warehousing</a:t>
            </a:r>
            <a:r>
              <a:rPr lang="id-ID" sz="2500" smtClean="0"/>
              <a:t> </a:t>
            </a:r>
            <a:endParaRPr lang="en-US" sz="2500" smtClean="0"/>
          </a:p>
          <a:p>
            <a:pPr eaLnBrk="1" hangingPunct="1"/>
            <a:r>
              <a:rPr lang="en-US" sz="250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500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219E674-5302-4ABD-A055-04BBF89F53C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Ordering Costs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Supplies</a:t>
            </a:r>
            <a:r>
              <a:rPr lang="id-ID" smtClean="0"/>
              <a:t> (perlengkapan)</a:t>
            </a:r>
            <a:endParaRPr lang="en-US" smtClean="0"/>
          </a:p>
          <a:p>
            <a:pPr eaLnBrk="1" hangingPunct="1"/>
            <a:r>
              <a:rPr lang="en-US" smtClean="0"/>
              <a:t>Forms</a:t>
            </a:r>
            <a:r>
              <a:rPr lang="id-ID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Order processing</a:t>
            </a:r>
          </a:p>
          <a:p>
            <a:pPr eaLnBrk="1" hangingPunct="1"/>
            <a:r>
              <a:rPr lang="en-US" smtClean="0"/>
              <a:t>Clerical support</a:t>
            </a:r>
          </a:p>
          <a:p>
            <a:pPr eaLnBrk="1" hangingPunct="1"/>
            <a:r>
              <a:rPr lang="en-US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196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5CD5E2-5E2A-4728-ACA9-617F71A00CCE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EOQ Model</a:t>
            </a:r>
            <a:br>
              <a:rPr lang="en-US" smtClean="0"/>
            </a:br>
            <a:r>
              <a:rPr lang="en-US" smtClean="0"/>
              <a:t>How Much to Order?</a:t>
            </a:r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592138" y="1633538"/>
            <a:ext cx="7959725" cy="4162425"/>
            <a:chOff x="336" y="960"/>
            <a:chExt cx="4512" cy="2448"/>
          </a:xfrm>
        </p:grpSpPr>
        <p:sp>
          <p:nvSpPr>
            <p:cNvPr id="14341" name="Rectangle 4"/>
            <p:cNvSpPr>
              <a:spLocks noChangeArrowheads="1"/>
            </p:cNvSpPr>
            <p:nvPr/>
          </p:nvSpPr>
          <p:spPr bwMode="auto">
            <a:xfrm>
              <a:off x="336" y="960"/>
              <a:ext cx="4512" cy="244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3423" y="2938"/>
              <a:ext cx="1105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600" smtClean="0">
                  <a:solidFill>
                    <a:srgbClr val="CC0066"/>
                  </a:solidFill>
                  <a:latin typeface="Arial Narrow" pitchFamily="34" charset="0"/>
                </a:rPr>
                <a:t>Order quantity</a:t>
              </a:r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527" y="960"/>
              <a:ext cx="965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600" smtClean="0">
                  <a:solidFill>
                    <a:srgbClr val="CC0066"/>
                  </a:solidFill>
                  <a:latin typeface="Arial Narrow" pitchFamily="34" charset="0"/>
                </a:rPr>
                <a:t>Annual Cost</a:t>
              </a:r>
            </a:p>
          </p:txBody>
        </p:sp>
        <p:sp>
          <p:nvSpPr>
            <p:cNvPr id="14344" name="Line 7"/>
            <p:cNvSpPr>
              <a:spLocks noChangeShapeType="1"/>
            </p:cNvSpPr>
            <p:nvPr/>
          </p:nvSpPr>
          <p:spPr bwMode="auto">
            <a:xfrm flipV="1">
              <a:off x="1005" y="1624"/>
              <a:ext cx="3267" cy="129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 rot="-1321827">
              <a:off x="2619" y="1820"/>
              <a:ext cx="124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smtClean="0">
                  <a:solidFill>
                    <a:srgbClr val="99CCCC"/>
                  </a:solidFill>
                  <a:latin typeface="Arial Narrow" pitchFamily="34" charset="0"/>
                </a:rPr>
                <a:t>Holding Cost Curve</a:t>
              </a:r>
            </a:p>
          </p:txBody>
        </p:sp>
        <p:sp>
          <p:nvSpPr>
            <p:cNvPr id="14346" name="Rectangle 9"/>
            <p:cNvSpPr>
              <a:spLocks noChangeArrowheads="1"/>
            </p:cNvSpPr>
            <p:nvPr/>
          </p:nvSpPr>
          <p:spPr bwMode="auto">
            <a:xfrm rot="-1113959">
              <a:off x="2405" y="1556"/>
              <a:ext cx="10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smtClean="0">
                  <a:solidFill>
                    <a:srgbClr val="FF0101"/>
                  </a:solidFill>
                  <a:latin typeface="Arial Narrow" pitchFamily="34" charset="0"/>
                </a:rPr>
                <a:t>Total Cost Curve</a:t>
              </a:r>
            </a:p>
          </p:txBody>
        </p:sp>
        <p:sp>
          <p:nvSpPr>
            <p:cNvPr id="14347" name="Rectangle 10"/>
            <p:cNvSpPr>
              <a:spLocks noChangeArrowheads="1"/>
            </p:cNvSpPr>
            <p:nvPr/>
          </p:nvSpPr>
          <p:spPr bwMode="auto">
            <a:xfrm>
              <a:off x="2679" y="2468"/>
              <a:ext cx="160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smtClean="0">
                  <a:solidFill>
                    <a:srgbClr val="FF9933"/>
                  </a:solidFill>
                  <a:latin typeface="Arial Narrow" pitchFamily="34" charset="0"/>
                </a:rPr>
                <a:t>Order (Setup) Cost Curve</a:t>
              </a:r>
            </a:p>
          </p:txBody>
        </p:sp>
        <p:sp>
          <p:nvSpPr>
            <p:cNvPr id="14348" name="Freeform 11"/>
            <p:cNvSpPr>
              <a:spLocks/>
            </p:cNvSpPr>
            <p:nvPr/>
          </p:nvSpPr>
          <p:spPr bwMode="auto">
            <a:xfrm>
              <a:off x="970" y="1197"/>
              <a:ext cx="3304" cy="1774"/>
            </a:xfrm>
            <a:custGeom>
              <a:avLst/>
              <a:gdLst>
                <a:gd name="T0" fmla="*/ 0 w 3671"/>
                <a:gd name="T1" fmla="*/ 0 h 1901"/>
                <a:gd name="T2" fmla="*/ 0 w 3671"/>
                <a:gd name="T3" fmla="*/ 1171 h 1901"/>
                <a:gd name="T4" fmla="*/ 1755 w 3671"/>
                <a:gd name="T5" fmla="*/ 1171 h 1901"/>
                <a:gd name="T6" fmla="*/ 0 60000 65536"/>
                <a:gd name="T7" fmla="*/ 0 60000 65536"/>
                <a:gd name="T8" fmla="*/ 0 60000 65536"/>
                <a:gd name="T9" fmla="*/ 0 w 3671"/>
                <a:gd name="T10" fmla="*/ 0 h 1901"/>
                <a:gd name="T11" fmla="*/ 3671 w 3671"/>
                <a:gd name="T12" fmla="*/ 1901 h 19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71" h="1901">
                  <a:moveTo>
                    <a:pt x="0" y="0"/>
                  </a:moveTo>
                  <a:lnTo>
                    <a:pt x="0" y="1900"/>
                  </a:lnTo>
                  <a:lnTo>
                    <a:pt x="3670" y="190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Rectangle 12"/>
            <p:cNvSpPr>
              <a:spLocks noChangeArrowheads="1"/>
            </p:cNvSpPr>
            <p:nvPr/>
          </p:nvSpPr>
          <p:spPr bwMode="auto">
            <a:xfrm>
              <a:off x="1421" y="2953"/>
              <a:ext cx="12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smtClean="0">
                  <a:solidFill>
                    <a:srgbClr val="33CCCC"/>
                  </a:solidFill>
                  <a:latin typeface="Arial Narrow" pitchFamily="34" charset="0"/>
                </a:rPr>
                <a:t>Optimal </a:t>
              </a:r>
              <a:br>
                <a:rPr lang="en-US" sz="2200" smtClean="0">
                  <a:solidFill>
                    <a:srgbClr val="33CCCC"/>
                  </a:solidFill>
                  <a:latin typeface="Arial Narrow" pitchFamily="34" charset="0"/>
                </a:rPr>
              </a:br>
              <a:r>
                <a:rPr lang="en-US" sz="2200" smtClean="0">
                  <a:solidFill>
                    <a:srgbClr val="33CCCC"/>
                  </a:solidFill>
                  <a:latin typeface="Arial Narrow" pitchFamily="34" charset="0"/>
                </a:rPr>
                <a:t>Order Quantity (Q*)</a:t>
              </a:r>
            </a:p>
          </p:txBody>
        </p:sp>
        <p:sp>
          <p:nvSpPr>
            <p:cNvPr id="14350" name="Freeform 13"/>
            <p:cNvSpPr>
              <a:spLocks/>
            </p:cNvSpPr>
            <p:nvPr/>
          </p:nvSpPr>
          <p:spPr bwMode="auto">
            <a:xfrm>
              <a:off x="1056" y="1296"/>
              <a:ext cx="3216" cy="731"/>
            </a:xfrm>
            <a:custGeom>
              <a:avLst/>
              <a:gdLst>
                <a:gd name="T0" fmla="*/ 0 w 3216"/>
                <a:gd name="T1" fmla="*/ 0 h 731"/>
                <a:gd name="T2" fmla="*/ 144 w 3216"/>
                <a:gd name="T3" fmla="*/ 288 h 731"/>
                <a:gd name="T4" fmla="*/ 336 w 3216"/>
                <a:gd name="T5" fmla="*/ 480 h 731"/>
                <a:gd name="T6" fmla="*/ 480 w 3216"/>
                <a:gd name="T7" fmla="*/ 576 h 731"/>
                <a:gd name="T8" fmla="*/ 672 w 3216"/>
                <a:gd name="T9" fmla="*/ 672 h 731"/>
                <a:gd name="T10" fmla="*/ 960 w 3216"/>
                <a:gd name="T11" fmla="*/ 720 h 731"/>
                <a:gd name="T12" fmla="*/ 1046 w 3216"/>
                <a:gd name="T13" fmla="*/ 724 h 731"/>
                <a:gd name="T14" fmla="*/ 1256 w 3216"/>
                <a:gd name="T15" fmla="*/ 679 h 731"/>
                <a:gd name="T16" fmla="*/ 1728 w 3216"/>
                <a:gd name="T17" fmla="*/ 528 h 731"/>
                <a:gd name="T18" fmla="*/ 2448 w 3216"/>
                <a:gd name="T19" fmla="*/ 288 h 731"/>
                <a:gd name="T20" fmla="*/ 3216 w 3216"/>
                <a:gd name="T21" fmla="*/ 0 h 7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16"/>
                <a:gd name="T34" fmla="*/ 0 h 731"/>
                <a:gd name="T35" fmla="*/ 3216 w 3216"/>
                <a:gd name="T36" fmla="*/ 731 h 73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16" h="731">
                  <a:moveTo>
                    <a:pt x="0" y="0"/>
                  </a:moveTo>
                  <a:cubicBezTo>
                    <a:pt x="44" y="104"/>
                    <a:pt x="88" y="208"/>
                    <a:pt x="144" y="288"/>
                  </a:cubicBezTo>
                  <a:cubicBezTo>
                    <a:pt x="200" y="368"/>
                    <a:pt x="280" y="432"/>
                    <a:pt x="336" y="480"/>
                  </a:cubicBezTo>
                  <a:cubicBezTo>
                    <a:pt x="392" y="528"/>
                    <a:pt x="424" y="544"/>
                    <a:pt x="480" y="576"/>
                  </a:cubicBezTo>
                  <a:cubicBezTo>
                    <a:pt x="536" y="608"/>
                    <a:pt x="592" y="648"/>
                    <a:pt x="672" y="672"/>
                  </a:cubicBezTo>
                  <a:cubicBezTo>
                    <a:pt x="752" y="696"/>
                    <a:pt x="898" y="711"/>
                    <a:pt x="960" y="720"/>
                  </a:cubicBezTo>
                  <a:cubicBezTo>
                    <a:pt x="1022" y="729"/>
                    <a:pt x="997" y="731"/>
                    <a:pt x="1046" y="724"/>
                  </a:cubicBezTo>
                  <a:cubicBezTo>
                    <a:pt x="1095" y="717"/>
                    <a:pt x="1142" y="712"/>
                    <a:pt x="1256" y="679"/>
                  </a:cubicBezTo>
                  <a:cubicBezTo>
                    <a:pt x="1370" y="646"/>
                    <a:pt x="1529" y="593"/>
                    <a:pt x="1728" y="528"/>
                  </a:cubicBezTo>
                  <a:cubicBezTo>
                    <a:pt x="1927" y="463"/>
                    <a:pt x="2200" y="376"/>
                    <a:pt x="2448" y="288"/>
                  </a:cubicBezTo>
                  <a:cubicBezTo>
                    <a:pt x="2696" y="200"/>
                    <a:pt x="3088" y="48"/>
                    <a:pt x="3216" y="0"/>
                  </a:cubicBezTo>
                </a:path>
              </a:pathLst>
            </a:custGeom>
            <a:noFill/>
            <a:ln w="28575">
              <a:solidFill>
                <a:srgbClr val="FF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Freeform 14"/>
            <p:cNvSpPr>
              <a:spLocks/>
            </p:cNvSpPr>
            <p:nvPr/>
          </p:nvSpPr>
          <p:spPr bwMode="auto">
            <a:xfrm>
              <a:off x="1056" y="1440"/>
              <a:ext cx="3168" cy="1256"/>
            </a:xfrm>
            <a:custGeom>
              <a:avLst/>
              <a:gdLst>
                <a:gd name="T0" fmla="*/ 0 w 3168"/>
                <a:gd name="T1" fmla="*/ 0 h 1256"/>
                <a:gd name="T2" fmla="*/ 48 w 3168"/>
                <a:gd name="T3" fmla="*/ 336 h 1256"/>
                <a:gd name="T4" fmla="*/ 288 w 3168"/>
                <a:gd name="T5" fmla="*/ 672 h 1256"/>
                <a:gd name="T6" fmla="*/ 624 w 3168"/>
                <a:gd name="T7" fmla="*/ 912 h 1256"/>
                <a:gd name="T8" fmla="*/ 1104 w 3168"/>
                <a:gd name="T9" fmla="*/ 1104 h 1256"/>
                <a:gd name="T10" fmla="*/ 1536 w 3168"/>
                <a:gd name="T11" fmla="*/ 1200 h 1256"/>
                <a:gd name="T12" fmla="*/ 2064 w 3168"/>
                <a:gd name="T13" fmla="*/ 1248 h 1256"/>
                <a:gd name="T14" fmla="*/ 3168 w 3168"/>
                <a:gd name="T15" fmla="*/ 1248 h 1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68"/>
                <a:gd name="T25" fmla="*/ 0 h 1256"/>
                <a:gd name="T26" fmla="*/ 3168 w 3168"/>
                <a:gd name="T27" fmla="*/ 1256 h 1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68" h="1256">
                  <a:moveTo>
                    <a:pt x="0" y="0"/>
                  </a:moveTo>
                  <a:cubicBezTo>
                    <a:pt x="0" y="112"/>
                    <a:pt x="0" y="224"/>
                    <a:pt x="48" y="336"/>
                  </a:cubicBezTo>
                  <a:cubicBezTo>
                    <a:pt x="96" y="448"/>
                    <a:pt x="192" y="576"/>
                    <a:pt x="288" y="672"/>
                  </a:cubicBezTo>
                  <a:cubicBezTo>
                    <a:pt x="384" y="768"/>
                    <a:pt x="488" y="840"/>
                    <a:pt x="624" y="912"/>
                  </a:cubicBezTo>
                  <a:cubicBezTo>
                    <a:pt x="760" y="984"/>
                    <a:pt x="952" y="1056"/>
                    <a:pt x="1104" y="1104"/>
                  </a:cubicBezTo>
                  <a:cubicBezTo>
                    <a:pt x="1256" y="1152"/>
                    <a:pt x="1376" y="1176"/>
                    <a:pt x="1536" y="1200"/>
                  </a:cubicBezTo>
                  <a:cubicBezTo>
                    <a:pt x="1696" y="1224"/>
                    <a:pt x="1792" y="1240"/>
                    <a:pt x="2064" y="1248"/>
                  </a:cubicBezTo>
                  <a:cubicBezTo>
                    <a:pt x="2336" y="1256"/>
                    <a:pt x="2752" y="1252"/>
                    <a:pt x="3168" y="1248"/>
                  </a:cubicBezTo>
                </a:path>
              </a:pathLst>
            </a:custGeom>
            <a:noFill/>
            <a:ln w="28575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>
              <a:off x="2040" y="201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Line 16"/>
            <p:cNvSpPr>
              <a:spLocks noChangeShapeType="1"/>
            </p:cNvSpPr>
            <p:nvPr/>
          </p:nvSpPr>
          <p:spPr bwMode="auto">
            <a:xfrm flipH="1">
              <a:off x="984" y="20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384" y="1824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0008" tIns="50004" rIns="100008" bIns="50004">
              <a:spAutoFit/>
            </a:bodyPr>
            <a:lstStyle>
              <a:lvl1pPr defTabSz="1000125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1000125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1000125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1000125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1000125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10001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10001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10001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10001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 Narrow" pitchFamily="34" charset="0"/>
                </a:rPr>
                <a:t>Minimum total cost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3535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50512F-9CB5-45C1-BD78-7507361C3CE7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Vendor Managed Inventory (VMI)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00213"/>
            <a:ext cx="7313612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Pemesanan ke pemasok dengan cara tradisional mengakibatkan inefisiensi: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-</a:t>
            </a:r>
            <a:r>
              <a:rPr lang="id-ID" sz="2000" smtClean="0"/>
              <a:t> </a:t>
            </a:r>
            <a:r>
              <a:rPr lang="en-US" sz="2000" smtClean="0"/>
              <a:t>pemasok tidak tahu berapa dan kapan barang akan dipesan sehingga stock menumpuk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-</a:t>
            </a:r>
            <a:r>
              <a:rPr lang="id-ID" sz="2000" smtClean="0"/>
              <a:t> </a:t>
            </a:r>
            <a:r>
              <a:rPr lang="en-US" sz="2000" smtClean="0"/>
              <a:t>terjadinya perubahan jadwal dari pembeli secara tiba-tiba mengakibatkan service level rendah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VMI didesign untuk mengatasi cara tradisional hubungan pembeli pemasok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Perusahaan Pembeli memberikan informasi tentang permintaan pelanggan, inventory sisa, informasi promosi ,dll.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Dibutuhkan infrastruktur komunikasi dan informasi antara pemasok-pembeli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Contoh: IBM, Unilever</a:t>
            </a:r>
          </a:p>
        </p:txBody>
      </p:sp>
    </p:spTree>
    <p:extLst>
      <p:ext uri="{BB962C8B-B14F-4D97-AF65-F5344CB8AC3E}">
        <p14:creationId xmlns:p14="http://schemas.microsoft.com/office/powerpoint/2010/main" val="9525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  <a:extLst/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Pengertian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Persediaan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mtClean="0">
                <a:latin typeface="Agency FB" pitchFamily="34" charset="0"/>
              </a:rPr>
              <a:t>Suatu aktiva yang meliputi barang-barang milik perusahaan dengan maksud untuk dijual dalam suatu periode usaha yang normal, atau </a:t>
            </a:r>
          </a:p>
          <a:p>
            <a:pPr eaLnBrk="1" hangingPunct="1"/>
            <a:r>
              <a:rPr lang="en-US" smtClean="0">
                <a:latin typeface="Agency FB" pitchFamily="34" charset="0"/>
              </a:rPr>
              <a:t>Persediaan barang-barang yang masih dalam pengerjaan/ Proses produksi, atau</a:t>
            </a:r>
          </a:p>
          <a:p>
            <a:pPr eaLnBrk="1" hangingPunct="1"/>
            <a:r>
              <a:rPr lang="en-US" smtClean="0">
                <a:latin typeface="Agency FB" pitchFamily="34" charset="0"/>
              </a:rPr>
              <a:t>Persediaan bahan baku yang menunggu penggunaannya dalam suatu proses produksi</a:t>
            </a:r>
          </a:p>
        </p:txBody>
      </p:sp>
    </p:spTree>
    <p:extLst>
      <p:ext uri="{BB962C8B-B14F-4D97-AF65-F5344CB8AC3E}">
        <p14:creationId xmlns:p14="http://schemas.microsoft.com/office/powerpoint/2010/main" val="70029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Persediaan</a:t>
            </a:r>
            <a:r>
              <a:rPr lang="en-US" sz="2800" dirty="0" smtClean="0"/>
              <a:t> di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supply chain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finansial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di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di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supply chain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beda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Kekurangan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pasokan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produk,bisa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supply chain.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490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ketidaktahuan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supply chain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pasokan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,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pendistribusian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8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4C7ABB4-4677-4DE6-98B1-EEC1725C93D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Mengapa inventory diperlukan?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independensi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demand yang </a:t>
            </a:r>
            <a:r>
              <a:rPr lang="en-US" sz="2800" dirty="0" err="1" smtClean="0"/>
              <a:t>bervariasi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jadwal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variabilitas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 raw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id-ID" sz="2800" dirty="0" smtClean="0"/>
              <a:t>m</a:t>
            </a:r>
            <a:r>
              <a:rPr lang="en-US" sz="2800" dirty="0" err="1" smtClean="0"/>
              <a:t>enjaga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inflasi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367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A60AB3-0EAE-4D11-B464-8317434803B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57338"/>
            <a:ext cx="8143875" cy="51117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dirty="0" smtClean="0"/>
              <a:t>1. </a:t>
            </a:r>
            <a:r>
              <a:rPr lang="en-US" sz="2400" dirty="0" smtClean="0"/>
              <a:t>Tingkat </a:t>
            </a:r>
            <a:r>
              <a:rPr lang="en-US" sz="2400" dirty="0" err="1" smtClean="0"/>
              <a:t>Perputaran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(inventory turnover rate</a:t>
            </a:r>
            <a:r>
              <a:rPr lang="id-ID" sz="2400" dirty="0" smtClean="0"/>
              <a:t>)</a:t>
            </a:r>
            <a:endParaRPr lang="en-US" sz="2400" dirty="0"/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S</a:t>
            </a:r>
            <a:r>
              <a:rPr lang="en-US" sz="2400" dirty="0" err="1" smtClean="0"/>
              <a:t>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/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rata-rata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. 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2.  Inventory days of </a:t>
            </a:r>
            <a:r>
              <a:rPr lang="en-US" sz="2400" dirty="0" err="1" smtClean="0"/>
              <a:t>suppl</a:t>
            </a:r>
            <a:r>
              <a:rPr lang="id-ID" sz="2400" dirty="0" smtClean="0"/>
              <a:t>y</a:t>
            </a:r>
            <a:endParaRPr lang="en-US" sz="2400" dirty="0" smtClean="0"/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       Rata-rata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beroperasi</a:t>
            </a:r>
            <a:endParaRPr lang="en-US" sz="2400" dirty="0"/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3. Fill rate(service level)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item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609600" indent="-609600" eaLnBrk="1" hangingPunct="1"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pelanggan</a:t>
            </a:r>
            <a:r>
              <a:rPr lang="id-ID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66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A37D5C7-D138-4D24-B159-854CC4C8A8AD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4213" y="1066800"/>
            <a:ext cx="8002587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3300"/>
                </a:solidFill>
                <a:latin typeface="Arial Narrow" pitchFamily="34" charset="0"/>
              </a:rPr>
              <a:t>         </a:t>
            </a:r>
            <a:r>
              <a:rPr lang="en-US" sz="3200" smtClean="0">
                <a:solidFill>
                  <a:srgbClr val="FF3300"/>
                </a:solidFill>
                <a:latin typeface="Arial Narrow" pitchFamily="34" charset="0"/>
              </a:rPr>
              <a:t>1.</a:t>
            </a:r>
            <a:r>
              <a:rPr lang="en-US" sz="32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3200" b="1" smtClean="0">
                <a:solidFill>
                  <a:srgbClr val="660066"/>
                </a:solidFill>
                <a:latin typeface="Arial Narrow" pitchFamily="34" charset="0"/>
              </a:rPr>
              <a:t>Berdasarkan bentuknya</a:t>
            </a:r>
            <a:endParaRPr lang="en-US" sz="3200" smtClean="0">
              <a:solidFill>
                <a:srgbClr val="660066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r>
              <a:rPr lang="en-US" sz="2400" b="1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Raw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materials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or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purchased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parts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r>
              <a:rPr lang="en-US" sz="2400" b="1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Partially completed goods, called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“work-in-progress (WIP)”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r>
              <a:rPr lang="en-US" sz="2400" b="1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Finished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goods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inventories (manufacturing organizations)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r>
              <a:rPr lang="en-US" sz="2400" b="1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Merchandise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(retail organizations)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r>
              <a:rPr lang="en-US" sz="2400" b="1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2400" b="1" i="1" smtClean="0">
                <a:solidFill>
                  <a:srgbClr val="660066"/>
                </a:solidFill>
                <a:latin typeface="Arial Narrow" pitchFamily="34" charset="0"/>
              </a:rPr>
              <a:t>Replacement parts, tools and supplies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0066"/>
                </a:solidFill>
                <a:latin typeface="Arial Narrow" pitchFamily="34" charset="0"/>
              </a:rPr>
              <a:t>	</a:t>
            </a:r>
            <a:endParaRPr lang="en-US" sz="2400" b="1" smtClean="0">
              <a:solidFill>
                <a:srgbClr val="660066"/>
              </a:solidFill>
              <a:latin typeface="Arial Narrow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723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660066"/>
                </a:solidFill>
                <a:latin typeface="Arial Narrow" pitchFamily="34" charset="0"/>
              </a:rPr>
              <a:t>Klasifikasi  Persediaan</a:t>
            </a:r>
          </a:p>
        </p:txBody>
      </p:sp>
      <p:pic>
        <p:nvPicPr>
          <p:cNvPr id="5125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68888"/>
            <a:ext cx="1849438" cy="1789112"/>
          </a:xfrm>
          <a:prstGeom prst="rect">
            <a:avLst/>
          </a:prstGeom>
          <a:noFill/>
          <a:ln>
            <a:noFill/>
          </a:ln>
          <a:effectLst>
            <a:outerShdw dist="17961" dir="135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284538"/>
            <a:ext cx="1246187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223996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042988" y="5389563"/>
          <a:ext cx="2540000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7" imgW="2286519" imgH="1370043" progId="MS_ClipArt_Gallery.2">
                  <p:embed/>
                </p:oleObj>
              </mc:Choice>
              <mc:Fallback>
                <p:oleObj name="Clip" r:id="rId7" imgW="2286519" imgH="13700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389563"/>
                        <a:ext cx="2540000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16338"/>
            <a:ext cx="2058988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0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52891E2-7256-4A6F-8A4B-676125375764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Berdasar Fungsinya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500188"/>
            <a:ext cx="74168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Pipeline/transit inventory</a:t>
            </a:r>
            <a:r>
              <a:rPr lang="id-ID" sz="2400" smtClean="0"/>
              <a:t> (karena lead time pengiriman dari satu tempat ke tempat lain)</a:t>
            </a:r>
            <a:endParaRPr lang="en-US" sz="2400" smtClean="0"/>
          </a:p>
          <a:p>
            <a:pPr eaLnBrk="1" hangingPunct="1"/>
            <a:r>
              <a:rPr lang="en-US" sz="2400" smtClean="0"/>
              <a:t>Cycle stock</a:t>
            </a:r>
            <a:r>
              <a:rPr lang="id-ID" sz="2400" smtClean="0"/>
              <a:t> (akibat motif memenuhi skala ekonomi)</a:t>
            </a:r>
            <a:endParaRPr lang="en-US" sz="2400" smtClean="0"/>
          </a:p>
          <a:p>
            <a:pPr eaLnBrk="1" hangingPunct="1"/>
            <a:r>
              <a:rPr lang="en-US" sz="2400" smtClean="0"/>
              <a:t>Safety s</a:t>
            </a:r>
            <a:r>
              <a:rPr lang="id-ID" sz="2400" smtClean="0"/>
              <a:t>t</a:t>
            </a:r>
            <a:r>
              <a:rPr lang="en-US" sz="2400" smtClean="0"/>
              <a:t>ock</a:t>
            </a:r>
            <a:r>
              <a:rPr lang="id-ID" sz="2400" smtClean="0"/>
              <a:t> </a:t>
            </a:r>
            <a:endParaRPr lang="en-US" sz="2400" smtClean="0"/>
          </a:p>
          <a:p>
            <a:pPr eaLnBrk="1" hangingPunct="1"/>
            <a:r>
              <a:rPr lang="en-US" sz="2400" smtClean="0"/>
              <a:t>Anticipation stock</a:t>
            </a:r>
            <a:r>
              <a:rPr lang="id-ID" sz="2400" smtClean="0"/>
              <a:t> (mengantasipasi kenaikan permintaan)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graphicFrame>
        <p:nvGraphicFramePr>
          <p:cNvPr id="6149" name="Object 4">
            <a:hlinkClick r:id="" action="ppaction://ole?verb=0"/>
          </p:cNvPr>
          <p:cNvGraphicFramePr>
            <a:graphicFrameLocks/>
          </p:cNvGraphicFramePr>
          <p:nvPr>
            <p:ph sz="half" idx="2"/>
          </p:nvPr>
        </p:nvGraphicFramePr>
        <p:xfrm>
          <a:off x="1547813" y="4581525"/>
          <a:ext cx="554513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4" imgW="4932363" imgH="1349375" progId="MS_ClipArt_Gallery.2">
                  <p:embed/>
                </p:oleObj>
              </mc:Choice>
              <mc:Fallback>
                <p:oleObj name="Clip" r:id="rId4" imgW="4932363" imgH="1349375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81525"/>
                        <a:ext cx="5545137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3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E1F1011-551A-4A49-A6D9-0EDA505A7F2D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545138" y="6367463"/>
            <a:ext cx="3598862" cy="4905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mtClean="0">
              <a:solidFill>
                <a:srgbClr val="000000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3122612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08" tIns="50004" rIns="100008" bIns="50004">
            <a:spAutoFit/>
          </a:bodyPr>
          <a:lstStyle>
            <a:lvl1pPr defTabSz="100012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100012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100012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100012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100012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CC0066"/>
                </a:solidFill>
              </a:rPr>
              <a:t>Independent demand</a:t>
            </a:r>
            <a:r>
              <a:rPr lang="en-US" smtClean="0">
                <a:solidFill>
                  <a:srgbClr val="000000"/>
                </a:solidFill>
              </a:rPr>
              <a:t>  Permintaan untuk item yang tidak bergantung pada item lain atau pada produk akhir.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i="1" smtClean="0">
              <a:solidFill>
                <a:srgbClr val="CC00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i="1" smtClean="0">
              <a:solidFill>
                <a:srgbClr val="CC00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i="1" smtClean="0">
              <a:solidFill>
                <a:srgbClr val="CC00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i="1" smtClean="0">
              <a:solidFill>
                <a:srgbClr val="CC00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CC0066"/>
                </a:solidFill>
              </a:rPr>
              <a:t>Dependent demand</a:t>
            </a:r>
            <a:r>
              <a:rPr lang="en-US" smtClean="0">
                <a:solidFill>
                  <a:srgbClr val="000000"/>
                </a:solidFill>
              </a:rPr>
              <a:t> – Permintaan untuk item yang jumlahnya bergantung pada produk akhir/item lain.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b="1" smtClean="0">
              <a:solidFill>
                <a:srgbClr val="99CCCC"/>
              </a:solidFill>
              <a:latin typeface="Arial Narrow" pitchFamily="34" charset="0"/>
            </a:endParaRPr>
          </a:p>
        </p:txBody>
      </p:sp>
      <p:graphicFrame>
        <p:nvGraphicFramePr>
          <p:cNvPr id="7173" name="Object 4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4217988" y="1544638"/>
          <a:ext cx="3729037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Microsoft ClipArt Gallery" r:id="rId4" imgW="4667278" imgH="2362189" progId="MS_ClipArt_Gallery">
                  <p:embed/>
                </p:oleObj>
              </mc:Choice>
              <mc:Fallback>
                <p:oleObj name="Microsoft ClipArt Gallery" r:id="rId4" imgW="4667278" imgH="2362189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1544638"/>
                        <a:ext cx="3729037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4191000" y="4244975"/>
            <a:ext cx="2187575" cy="1228725"/>
            <a:chOff x="466" y="3379"/>
            <a:chExt cx="1109" cy="611"/>
          </a:xfrm>
        </p:grpSpPr>
        <p:grpSp>
          <p:nvGrpSpPr>
            <p:cNvPr id="7189" name="Group 6"/>
            <p:cNvGrpSpPr>
              <a:grpSpLocks/>
            </p:cNvGrpSpPr>
            <p:nvPr/>
          </p:nvGrpSpPr>
          <p:grpSpPr bwMode="auto">
            <a:xfrm>
              <a:off x="466" y="3380"/>
              <a:ext cx="652" cy="610"/>
              <a:chOff x="466" y="3380"/>
              <a:chExt cx="652" cy="610"/>
            </a:xfrm>
          </p:grpSpPr>
          <p:sp>
            <p:nvSpPr>
              <p:cNvPr id="7215" name="Oval 7"/>
              <p:cNvSpPr>
                <a:spLocks noChangeArrowheads="1"/>
              </p:cNvSpPr>
              <p:nvPr/>
            </p:nvSpPr>
            <p:spPr bwMode="auto">
              <a:xfrm>
                <a:off x="466" y="3380"/>
                <a:ext cx="640" cy="600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6" name="Line 8"/>
              <p:cNvSpPr>
                <a:spLocks noChangeShapeType="1"/>
              </p:cNvSpPr>
              <p:nvPr/>
            </p:nvSpPr>
            <p:spPr bwMode="auto">
              <a:xfrm>
                <a:off x="631" y="3428"/>
                <a:ext cx="317" cy="5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7" name="Line 9"/>
              <p:cNvSpPr>
                <a:spLocks noChangeShapeType="1"/>
              </p:cNvSpPr>
              <p:nvPr/>
            </p:nvSpPr>
            <p:spPr bwMode="auto">
              <a:xfrm flipV="1">
                <a:off x="632" y="3405"/>
                <a:ext cx="31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8" name="Line 10"/>
              <p:cNvSpPr>
                <a:spLocks noChangeShapeType="1"/>
              </p:cNvSpPr>
              <p:nvPr/>
            </p:nvSpPr>
            <p:spPr bwMode="auto">
              <a:xfrm>
                <a:off x="472" y="3682"/>
                <a:ext cx="6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9" name="Line 11"/>
              <p:cNvSpPr>
                <a:spLocks noChangeShapeType="1"/>
              </p:cNvSpPr>
              <p:nvPr/>
            </p:nvSpPr>
            <p:spPr bwMode="auto">
              <a:xfrm>
                <a:off x="512" y="3535"/>
                <a:ext cx="567" cy="29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0" name="Line 12"/>
              <p:cNvSpPr>
                <a:spLocks noChangeShapeType="1"/>
              </p:cNvSpPr>
              <p:nvPr/>
            </p:nvSpPr>
            <p:spPr bwMode="auto">
              <a:xfrm flipH="1">
                <a:off x="782" y="3399"/>
                <a:ext cx="12" cy="5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1" name="Line 13"/>
              <p:cNvSpPr>
                <a:spLocks noChangeShapeType="1"/>
              </p:cNvSpPr>
              <p:nvPr/>
            </p:nvSpPr>
            <p:spPr bwMode="auto">
              <a:xfrm flipV="1">
                <a:off x="522" y="3526"/>
                <a:ext cx="540" cy="3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2" name="Line 14"/>
              <p:cNvSpPr>
                <a:spLocks noChangeShapeType="1"/>
              </p:cNvSpPr>
              <p:nvPr/>
            </p:nvSpPr>
            <p:spPr bwMode="auto">
              <a:xfrm flipV="1">
                <a:off x="731" y="3666"/>
                <a:ext cx="11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3" name="Line 15"/>
              <p:cNvSpPr>
                <a:spLocks noChangeShapeType="1"/>
              </p:cNvSpPr>
              <p:nvPr/>
            </p:nvSpPr>
            <p:spPr bwMode="auto">
              <a:xfrm>
                <a:off x="572" y="3475"/>
                <a:ext cx="450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4" name="Line 16"/>
              <p:cNvSpPr>
                <a:spLocks noChangeShapeType="1"/>
              </p:cNvSpPr>
              <p:nvPr/>
            </p:nvSpPr>
            <p:spPr bwMode="auto">
              <a:xfrm>
                <a:off x="712" y="3390"/>
                <a:ext cx="155" cy="5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5" name="Line 17"/>
              <p:cNvSpPr>
                <a:spLocks noChangeShapeType="1"/>
              </p:cNvSpPr>
              <p:nvPr/>
            </p:nvSpPr>
            <p:spPr bwMode="auto">
              <a:xfrm flipH="1">
                <a:off x="760" y="3601"/>
                <a:ext cx="51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6" name="Line 18"/>
              <p:cNvSpPr>
                <a:spLocks noChangeShapeType="1"/>
              </p:cNvSpPr>
              <p:nvPr/>
            </p:nvSpPr>
            <p:spPr bwMode="auto">
              <a:xfrm flipH="1">
                <a:off x="573" y="3464"/>
                <a:ext cx="436" cy="4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7" name="Line 19"/>
              <p:cNvSpPr>
                <a:spLocks noChangeShapeType="1"/>
              </p:cNvSpPr>
              <p:nvPr/>
            </p:nvSpPr>
            <p:spPr bwMode="auto">
              <a:xfrm>
                <a:off x="486" y="3614"/>
                <a:ext cx="624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8" name="Oval 20"/>
              <p:cNvSpPr>
                <a:spLocks noChangeArrowheads="1"/>
              </p:cNvSpPr>
              <p:nvPr/>
            </p:nvSpPr>
            <p:spPr bwMode="auto">
              <a:xfrm>
                <a:off x="739" y="3632"/>
                <a:ext cx="92" cy="9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9" name="Oval 21"/>
              <p:cNvSpPr>
                <a:spLocks noChangeArrowheads="1"/>
              </p:cNvSpPr>
              <p:nvPr/>
            </p:nvSpPr>
            <p:spPr bwMode="auto">
              <a:xfrm>
                <a:off x="765" y="3657"/>
                <a:ext cx="43" cy="42"/>
              </a:xfrm>
              <a:prstGeom prst="ellipse">
                <a:avLst/>
              </a:prstGeom>
              <a:solidFill>
                <a:srgbClr val="91919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0" name="Rectangle 22"/>
              <p:cNvSpPr>
                <a:spLocks noChangeArrowheads="1"/>
              </p:cNvSpPr>
              <p:nvPr/>
            </p:nvSpPr>
            <p:spPr bwMode="auto">
              <a:xfrm>
                <a:off x="538" y="3672"/>
                <a:ext cx="21" cy="83"/>
              </a:xfrm>
              <a:prstGeom prst="rect">
                <a:avLst/>
              </a:prstGeom>
              <a:solidFill>
                <a:srgbClr val="E08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1" name="Rectangle 23"/>
              <p:cNvSpPr>
                <a:spLocks noChangeArrowheads="1"/>
              </p:cNvSpPr>
              <p:nvPr/>
            </p:nvSpPr>
            <p:spPr bwMode="auto">
              <a:xfrm>
                <a:off x="1009" y="3607"/>
                <a:ext cx="22" cy="82"/>
              </a:xfrm>
              <a:prstGeom prst="rect">
                <a:avLst/>
              </a:prstGeom>
              <a:solidFill>
                <a:srgbClr val="E08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2" name="Oval 24"/>
              <p:cNvSpPr>
                <a:spLocks noChangeArrowheads="1"/>
              </p:cNvSpPr>
              <p:nvPr/>
            </p:nvSpPr>
            <p:spPr bwMode="auto">
              <a:xfrm>
                <a:off x="775" y="3674"/>
                <a:ext cx="21" cy="1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0" name="Group 25"/>
            <p:cNvGrpSpPr>
              <a:grpSpLocks/>
            </p:cNvGrpSpPr>
            <p:nvPr/>
          </p:nvGrpSpPr>
          <p:grpSpPr bwMode="auto">
            <a:xfrm>
              <a:off x="650" y="3379"/>
              <a:ext cx="925" cy="610"/>
              <a:chOff x="650" y="3379"/>
              <a:chExt cx="925" cy="610"/>
            </a:xfrm>
          </p:grpSpPr>
          <p:sp>
            <p:nvSpPr>
              <p:cNvPr id="7191" name="Line 26"/>
              <p:cNvSpPr>
                <a:spLocks noChangeShapeType="1"/>
              </p:cNvSpPr>
              <p:nvPr/>
            </p:nvSpPr>
            <p:spPr bwMode="auto">
              <a:xfrm>
                <a:off x="989" y="3570"/>
                <a:ext cx="439" cy="1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2" name="Oval 27"/>
              <p:cNvSpPr>
                <a:spLocks noChangeArrowheads="1"/>
              </p:cNvSpPr>
              <p:nvPr/>
            </p:nvSpPr>
            <p:spPr bwMode="auto">
              <a:xfrm>
                <a:off x="1321" y="3674"/>
                <a:ext cx="163" cy="153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3" name="Oval 28"/>
              <p:cNvSpPr>
                <a:spLocks noChangeArrowheads="1"/>
              </p:cNvSpPr>
              <p:nvPr/>
            </p:nvSpPr>
            <p:spPr bwMode="auto">
              <a:xfrm>
                <a:off x="833" y="3561"/>
                <a:ext cx="265" cy="243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4" name="Oval 29"/>
              <p:cNvSpPr>
                <a:spLocks noChangeArrowheads="1"/>
              </p:cNvSpPr>
              <p:nvPr/>
            </p:nvSpPr>
            <p:spPr bwMode="auto">
              <a:xfrm>
                <a:off x="650" y="3379"/>
                <a:ext cx="641" cy="601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5" name="Line 30"/>
              <p:cNvSpPr>
                <a:spLocks noChangeShapeType="1"/>
              </p:cNvSpPr>
              <p:nvPr/>
            </p:nvSpPr>
            <p:spPr bwMode="auto">
              <a:xfrm>
                <a:off x="816" y="3427"/>
                <a:ext cx="317" cy="5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6" name="Line 31"/>
              <p:cNvSpPr>
                <a:spLocks noChangeShapeType="1"/>
              </p:cNvSpPr>
              <p:nvPr/>
            </p:nvSpPr>
            <p:spPr bwMode="auto">
              <a:xfrm flipV="1">
                <a:off x="816" y="3404"/>
                <a:ext cx="310" cy="5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7" name="Line 32"/>
              <p:cNvSpPr>
                <a:spLocks noChangeShapeType="1"/>
              </p:cNvSpPr>
              <p:nvPr/>
            </p:nvSpPr>
            <p:spPr bwMode="auto">
              <a:xfrm>
                <a:off x="657" y="3681"/>
                <a:ext cx="6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8" name="Line 33"/>
              <p:cNvSpPr>
                <a:spLocks noChangeShapeType="1"/>
              </p:cNvSpPr>
              <p:nvPr/>
            </p:nvSpPr>
            <p:spPr bwMode="auto">
              <a:xfrm>
                <a:off x="695" y="3534"/>
                <a:ext cx="568" cy="2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9" name="Line 34"/>
              <p:cNvSpPr>
                <a:spLocks noChangeShapeType="1"/>
              </p:cNvSpPr>
              <p:nvPr/>
            </p:nvSpPr>
            <p:spPr bwMode="auto">
              <a:xfrm flipH="1">
                <a:off x="965" y="3399"/>
                <a:ext cx="13" cy="5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0" name="Line 35"/>
              <p:cNvSpPr>
                <a:spLocks noChangeShapeType="1"/>
              </p:cNvSpPr>
              <p:nvPr/>
            </p:nvSpPr>
            <p:spPr bwMode="auto">
              <a:xfrm flipV="1">
                <a:off x="707" y="3525"/>
                <a:ext cx="539" cy="3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1" name="Line 36"/>
              <p:cNvSpPr>
                <a:spLocks noChangeShapeType="1"/>
              </p:cNvSpPr>
              <p:nvPr/>
            </p:nvSpPr>
            <p:spPr bwMode="auto">
              <a:xfrm flipV="1">
                <a:off x="916" y="3666"/>
                <a:ext cx="109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2" name="Line 37"/>
              <p:cNvSpPr>
                <a:spLocks noChangeShapeType="1"/>
              </p:cNvSpPr>
              <p:nvPr/>
            </p:nvSpPr>
            <p:spPr bwMode="auto">
              <a:xfrm>
                <a:off x="757" y="3474"/>
                <a:ext cx="449" cy="4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3" name="Line 38"/>
              <p:cNvSpPr>
                <a:spLocks noChangeShapeType="1"/>
              </p:cNvSpPr>
              <p:nvPr/>
            </p:nvSpPr>
            <p:spPr bwMode="auto">
              <a:xfrm>
                <a:off x="896" y="3390"/>
                <a:ext cx="155" cy="5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4" name="Line 39"/>
              <p:cNvSpPr>
                <a:spLocks noChangeShapeType="1"/>
              </p:cNvSpPr>
              <p:nvPr/>
            </p:nvSpPr>
            <p:spPr bwMode="auto">
              <a:xfrm flipH="1">
                <a:off x="942" y="3603"/>
                <a:ext cx="50" cy="1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5" name="Line 40"/>
              <p:cNvSpPr>
                <a:spLocks noChangeShapeType="1"/>
              </p:cNvSpPr>
              <p:nvPr/>
            </p:nvSpPr>
            <p:spPr bwMode="auto">
              <a:xfrm flipH="1">
                <a:off x="758" y="3463"/>
                <a:ext cx="435" cy="4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6" name="Line 41"/>
              <p:cNvSpPr>
                <a:spLocks noChangeShapeType="1"/>
              </p:cNvSpPr>
              <p:nvPr/>
            </p:nvSpPr>
            <p:spPr bwMode="auto">
              <a:xfrm>
                <a:off x="670" y="3612"/>
                <a:ext cx="625" cy="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7" name="Oval 42"/>
              <p:cNvSpPr>
                <a:spLocks noChangeArrowheads="1"/>
              </p:cNvSpPr>
              <p:nvPr/>
            </p:nvSpPr>
            <p:spPr bwMode="auto">
              <a:xfrm>
                <a:off x="923" y="3631"/>
                <a:ext cx="92" cy="9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8" name="Oval 43"/>
              <p:cNvSpPr>
                <a:spLocks noChangeArrowheads="1"/>
              </p:cNvSpPr>
              <p:nvPr/>
            </p:nvSpPr>
            <p:spPr bwMode="auto">
              <a:xfrm>
                <a:off x="948" y="3657"/>
                <a:ext cx="43" cy="41"/>
              </a:xfrm>
              <a:prstGeom prst="ellipse">
                <a:avLst/>
              </a:prstGeom>
              <a:solidFill>
                <a:srgbClr val="91919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9" name="Oval 44"/>
              <p:cNvSpPr>
                <a:spLocks noChangeArrowheads="1"/>
              </p:cNvSpPr>
              <p:nvPr/>
            </p:nvSpPr>
            <p:spPr bwMode="auto">
              <a:xfrm>
                <a:off x="959" y="3673"/>
                <a:ext cx="21" cy="1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0" name="Rectangle 45"/>
              <p:cNvSpPr>
                <a:spLocks noChangeArrowheads="1"/>
              </p:cNvSpPr>
              <p:nvPr/>
            </p:nvSpPr>
            <p:spPr bwMode="auto">
              <a:xfrm>
                <a:off x="730" y="3610"/>
                <a:ext cx="22" cy="82"/>
              </a:xfrm>
              <a:prstGeom prst="rect">
                <a:avLst/>
              </a:prstGeom>
              <a:solidFill>
                <a:srgbClr val="E08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1" name="Rectangle 46"/>
              <p:cNvSpPr>
                <a:spLocks noChangeArrowheads="1"/>
              </p:cNvSpPr>
              <p:nvPr/>
            </p:nvSpPr>
            <p:spPr bwMode="auto">
              <a:xfrm>
                <a:off x="1202" y="3544"/>
                <a:ext cx="21" cy="82"/>
              </a:xfrm>
              <a:prstGeom prst="rect">
                <a:avLst/>
              </a:prstGeom>
              <a:solidFill>
                <a:srgbClr val="E08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2" name="Line 47"/>
              <p:cNvSpPr>
                <a:spLocks noChangeShapeType="1"/>
              </p:cNvSpPr>
              <p:nvPr/>
            </p:nvSpPr>
            <p:spPr bwMode="auto">
              <a:xfrm>
                <a:off x="957" y="3810"/>
                <a:ext cx="46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3" name="Freeform 48"/>
              <p:cNvSpPr>
                <a:spLocks/>
              </p:cNvSpPr>
              <p:nvPr/>
            </p:nvSpPr>
            <p:spPr bwMode="auto">
              <a:xfrm>
                <a:off x="1398" y="3746"/>
                <a:ext cx="79" cy="51"/>
              </a:xfrm>
              <a:custGeom>
                <a:avLst/>
                <a:gdLst>
                  <a:gd name="T0" fmla="*/ 0 w 79"/>
                  <a:gd name="T1" fmla="*/ 0 h 51"/>
                  <a:gd name="T2" fmla="*/ 70 w 79"/>
                  <a:gd name="T3" fmla="*/ 50 h 51"/>
                  <a:gd name="T4" fmla="*/ 78 w 79"/>
                  <a:gd name="T5" fmla="*/ 21 h 51"/>
                  <a:gd name="T6" fmla="*/ 0 w 79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9"/>
                  <a:gd name="T13" fmla="*/ 0 h 51"/>
                  <a:gd name="T14" fmla="*/ 79 w 79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9" h="51">
                    <a:moveTo>
                      <a:pt x="0" y="0"/>
                    </a:moveTo>
                    <a:lnTo>
                      <a:pt x="70" y="50"/>
                    </a:lnTo>
                    <a:lnTo>
                      <a:pt x="78" y="2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4" name="AutoShape 49"/>
              <p:cNvSpPr>
                <a:spLocks noChangeArrowheads="1"/>
              </p:cNvSpPr>
              <p:nvPr/>
            </p:nvSpPr>
            <p:spPr bwMode="auto">
              <a:xfrm>
                <a:off x="1447" y="3775"/>
                <a:ext cx="128" cy="34"/>
              </a:xfrm>
              <a:prstGeom prst="roundRect">
                <a:avLst>
                  <a:gd name="adj" fmla="val 49083"/>
                </a:avLst>
              </a:prstGeom>
              <a:solidFill>
                <a:srgbClr val="91919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175" name="Group 50"/>
          <p:cNvGrpSpPr>
            <a:grpSpLocks/>
          </p:cNvGrpSpPr>
          <p:nvPr/>
        </p:nvGrpSpPr>
        <p:grpSpPr bwMode="auto">
          <a:xfrm>
            <a:off x="6716713" y="4300538"/>
            <a:ext cx="2174875" cy="1042987"/>
            <a:chOff x="4115" y="3391"/>
            <a:chExt cx="1130" cy="581"/>
          </a:xfrm>
        </p:grpSpPr>
        <p:sp>
          <p:nvSpPr>
            <p:cNvPr id="7179" name="AutoShape 51"/>
            <p:cNvSpPr>
              <a:spLocks noChangeArrowheads="1"/>
            </p:cNvSpPr>
            <p:nvPr/>
          </p:nvSpPr>
          <p:spPr bwMode="auto">
            <a:xfrm>
              <a:off x="4227" y="3391"/>
              <a:ext cx="246" cy="48"/>
            </a:xfrm>
            <a:prstGeom prst="roundRect">
              <a:avLst>
                <a:gd name="adj" fmla="val 4856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mtClean="0">
                <a:solidFill>
                  <a:srgbClr val="000000"/>
                </a:solidFill>
              </a:endParaRPr>
            </a:p>
          </p:txBody>
        </p:sp>
        <p:grpSp>
          <p:nvGrpSpPr>
            <p:cNvPr id="7180" name="Group 52"/>
            <p:cNvGrpSpPr>
              <a:grpSpLocks/>
            </p:cNvGrpSpPr>
            <p:nvPr/>
          </p:nvGrpSpPr>
          <p:grpSpPr bwMode="auto">
            <a:xfrm>
              <a:off x="4115" y="3418"/>
              <a:ext cx="1130" cy="554"/>
              <a:chOff x="4115" y="3418"/>
              <a:chExt cx="1130" cy="554"/>
            </a:xfrm>
          </p:grpSpPr>
          <p:sp>
            <p:nvSpPr>
              <p:cNvPr id="7181" name="AutoShape 53"/>
              <p:cNvSpPr>
                <a:spLocks noChangeArrowheads="1"/>
              </p:cNvSpPr>
              <p:nvPr/>
            </p:nvSpPr>
            <p:spPr bwMode="auto">
              <a:xfrm>
                <a:off x="4561" y="3937"/>
                <a:ext cx="54" cy="27"/>
              </a:xfrm>
              <a:prstGeom prst="roundRect">
                <a:avLst>
                  <a:gd name="adj" fmla="val 48931"/>
                </a:avLst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d-ID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182" name="Group 54"/>
              <p:cNvGrpSpPr>
                <a:grpSpLocks/>
              </p:cNvGrpSpPr>
              <p:nvPr/>
            </p:nvGrpSpPr>
            <p:grpSpPr bwMode="auto">
              <a:xfrm>
                <a:off x="4115" y="3418"/>
                <a:ext cx="1130" cy="554"/>
                <a:chOff x="4115" y="3418"/>
                <a:chExt cx="1130" cy="554"/>
              </a:xfrm>
            </p:grpSpPr>
            <p:sp>
              <p:nvSpPr>
                <p:cNvPr id="718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13" y="3479"/>
                  <a:ext cx="673" cy="14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id-ID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4" name="Freeform 56"/>
                <p:cNvSpPr>
                  <a:spLocks/>
                </p:cNvSpPr>
                <p:nvPr/>
              </p:nvSpPr>
              <p:spPr bwMode="auto">
                <a:xfrm>
                  <a:off x="4565" y="3643"/>
                  <a:ext cx="505" cy="324"/>
                </a:xfrm>
                <a:custGeom>
                  <a:avLst/>
                  <a:gdLst>
                    <a:gd name="T0" fmla="*/ 10 w 505"/>
                    <a:gd name="T1" fmla="*/ 323 h 324"/>
                    <a:gd name="T2" fmla="*/ 504 w 505"/>
                    <a:gd name="T3" fmla="*/ 13 h 324"/>
                    <a:gd name="T4" fmla="*/ 496 w 505"/>
                    <a:gd name="T5" fmla="*/ 0 h 324"/>
                    <a:gd name="T6" fmla="*/ 0 w 505"/>
                    <a:gd name="T7" fmla="*/ 306 h 324"/>
                    <a:gd name="T8" fmla="*/ 10 w 505"/>
                    <a:gd name="T9" fmla="*/ 323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5"/>
                    <a:gd name="T16" fmla="*/ 0 h 324"/>
                    <a:gd name="T17" fmla="*/ 505 w 505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5" h="324">
                      <a:moveTo>
                        <a:pt x="10" y="323"/>
                      </a:moveTo>
                      <a:lnTo>
                        <a:pt x="504" y="13"/>
                      </a:lnTo>
                      <a:lnTo>
                        <a:pt x="496" y="0"/>
                      </a:lnTo>
                      <a:lnTo>
                        <a:pt x="0" y="306"/>
                      </a:lnTo>
                      <a:lnTo>
                        <a:pt x="10" y="323"/>
                      </a:lnTo>
                    </a:path>
                  </a:pathLst>
                </a:custGeom>
                <a:solidFill>
                  <a:schemeClr val="tx2"/>
                </a:solidFill>
                <a:ln w="12700" cap="rnd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5" name="Freeform 57"/>
                <p:cNvSpPr>
                  <a:spLocks/>
                </p:cNvSpPr>
                <p:nvPr/>
              </p:nvSpPr>
              <p:spPr bwMode="auto">
                <a:xfrm>
                  <a:off x="4286" y="3440"/>
                  <a:ext cx="316" cy="532"/>
                </a:xfrm>
                <a:custGeom>
                  <a:avLst/>
                  <a:gdLst>
                    <a:gd name="T0" fmla="*/ 10 w 316"/>
                    <a:gd name="T1" fmla="*/ 0 h 532"/>
                    <a:gd name="T2" fmla="*/ 0 w 316"/>
                    <a:gd name="T3" fmla="*/ 11 h 532"/>
                    <a:gd name="T4" fmla="*/ 296 w 316"/>
                    <a:gd name="T5" fmla="*/ 531 h 532"/>
                    <a:gd name="T6" fmla="*/ 315 w 316"/>
                    <a:gd name="T7" fmla="*/ 523 h 532"/>
                    <a:gd name="T8" fmla="*/ 10 w 316"/>
                    <a:gd name="T9" fmla="*/ 0 h 5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6"/>
                    <a:gd name="T16" fmla="*/ 0 h 532"/>
                    <a:gd name="T17" fmla="*/ 316 w 316"/>
                    <a:gd name="T18" fmla="*/ 532 h 5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6" h="532">
                      <a:moveTo>
                        <a:pt x="10" y="0"/>
                      </a:moveTo>
                      <a:lnTo>
                        <a:pt x="0" y="11"/>
                      </a:lnTo>
                      <a:lnTo>
                        <a:pt x="296" y="531"/>
                      </a:lnTo>
                      <a:lnTo>
                        <a:pt x="315" y="523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tx2"/>
                </a:solidFill>
                <a:ln w="12700" cap="rnd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6" name="Freeform 58"/>
                <p:cNvSpPr>
                  <a:spLocks/>
                </p:cNvSpPr>
                <p:nvPr/>
              </p:nvSpPr>
              <p:spPr bwMode="auto">
                <a:xfrm>
                  <a:off x="4115" y="3436"/>
                  <a:ext cx="195" cy="509"/>
                </a:xfrm>
                <a:custGeom>
                  <a:avLst/>
                  <a:gdLst>
                    <a:gd name="T0" fmla="*/ 181 w 195"/>
                    <a:gd name="T1" fmla="*/ 0 h 509"/>
                    <a:gd name="T2" fmla="*/ 0 w 195"/>
                    <a:gd name="T3" fmla="*/ 508 h 509"/>
                    <a:gd name="T4" fmla="*/ 21 w 195"/>
                    <a:gd name="T5" fmla="*/ 508 h 509"/>
                    <a:gd name="T6" fmla="*/ 194 w 195"/>
                    <a:gd name="T7" fmla="*/ 27 h 509"/>
                    <a:gd name="T8" fmla="*/ 181 w 195"/>
                    <a:gd name="T9" fmla="*/ 0 h 50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5"/>
                    <a:gd name="T16" fmla="*/ 0 h 509"/>
                    <a:gd name="T17" fmla="*/ 195 w 195"/>
                    <a:gd name="T18" fmla="*/ 509 h 50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5" h="509">
                      <a:moveTo>
                        <a:pt x="181" y="0"/>
                      </a:moveTo>
                      <a:lnTo>
                        <a:pt x="0" y="508"/>
                      </a:lnTo>
                      <a:lnTo>
                        <a:pt x="21" y="508"/>
                      </a:lnTo>
                      <a:lnTo>
                        <a:pt x="194" y="27"/>
                      </a:lnTo>
                      <a:lnTo>
                        <a:pt x="181" y="0"/>
                      </a:lnTo>
                    </a:path>
                  </a:pathLst>
                </a:custGeom>
                <a:solidFill>
                  <a:schemeClr val="tx2"/>
                </a:solidFill>
                <a:ln w="12700" cap="rnd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7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6" y="3945"/>
                  <a:ext cx="468" cy="12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id-ID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8" name="Freeform 60"/>
                <p:cNvSpPr>
                  <a:spLocks/>
                </p:cNvSpPr>
                <p:nvPr/>
              </p:nvSpPr>
              <p:spPr bwMode="auto">
                <a:xfrm>
                  <a:off x="4943" y="3418"/>
                  <a:ext cx="302" cy="546"/>
                </a:xfrm>
                <a:custGeom>
                  <a:avLst/>
                  <a:gdLst>
                    <a:gd name="T0" fmla="*/ 0 w 302"/>
                    <a:gd name="T1" fmla="*/ 2 h 546"/>
                    <a:gd name="T2" fmla="*/ 14 w 302"/>
                    <a:gd name="T3" fmla="*/ 0 h 546"/>
                    <a:gd name="T4" fmla="*/ 301 w 302"/>
                    <a:gd name="T5" fmla="*/ 539 h 546"/>
                    <a:gd name="T6" fmla="*/ 291 w 302"/>
                    <a:gd name="T7" fmla="*/ 545 h 546"/>
                    <a:gd name="T8" fmla="*/ 0 w 302"/>
                    <a:gd name="T9" fmla="*/ 2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2"/>
                    <a:gd name="T16" fmla="*/ 0 h 546"/>
                    <a:gd name="T17" fmla="*/ 302 w 302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2" h="546">
                      <a:moveTo>
                        <a:pt x="0" y="2"/>
                      </a:moveTo>
                      <a:lnTo>
                        <a:pt x="14" y="0"/>
                      </a:lnTo>
                      <a:lnTo>
                        <a:pt x="301" y="539"/>
                      </a:lnTo>
                      <a:lnTo>
                        <a:pt x="291" y="54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tx2"/>
                </a:solidFill>
                <a:ln w="12700" cap="rnd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5292725" y="3284538"/>
            <a:ext cx="1538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008" tIns="50004" rIns="100008" bIns="50004">
            <a:spAutoFit/>
          </a:bodyPr>
          <a:lstStyle/>
          <a:p>
            <a:pPr defTabSz="1000125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99CC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PARENT</a:t>
            </a:r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5076825" y="5734050"/>
            <a:ext cx="21304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008" tIns="50004" rIns="100008" bIns="50004">
            <a:spAutoFit/>
          </a:bodyPr>
          <a:lstStyle/>
          <a:p>
            <a:pPr defTabSz="1000125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99CC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COMPONENT</a:t>
            </a:r>
          </a:p>
        </p:txBody>
      </p:sp>
      <p:sp>
        <p:nvSpPr>
          <p:cNvPr id="7178" name="Rectangle 63"/>
          <p:cNvSpPr>
            <a:spLocks noGrp="1" noChangeArrowheads="1"/>
          </p:cNvSpPr>
          <p:nvPr>
            <p:ph type="title"/>
          </p:nvPr>
        </p:nvSpPr>
        <p:spPr>
          <a:xfrm>
            <a:off x="539750" y="163513"/>
            <a:ext cx="8434388" cy="1143000"/>
          </a:xfrm>
          <a:noFill/>
        </p:spPr>
        <p:txBody>
          <a:bodyPr lIns="91427" tIns="45713" rIns="91427" bIns="45713" anchor="ctr"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 </a:t>
            </a:r>
            <a:r>
              <a:rPr lang="en-US" sz="4200" smtClean="0"/>
              <a:t>3. Sifat ketergantungan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Independent vs. Dependent Demand</a:t>
            </a:r>
          </a:p>
        </p:txBody>
      </p:sp>
    </p:spTree>
    <p:extLst>
      <p:ext uri="{BB962C8B-B14F-4D97-AF65-F5344CB8AC3E}">
        <p14:creationId xmlns:p14="http://schemas.microsoft.com/office/powerpoint/2010/main" val="318922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551</Words>
  <Application>Microsoft Office PowerPoint</Application>
  <PresentationFormat>On-screen Show (4:3)</PresentationFormat>
  <Paragraphs>112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Eclipse</vt:lpstr>
      <vt:lpstr>1_Eclipse</vt:lpstr>
      <vt:lpstr>2_Eclipse</vt:lpstr>
      <vt:lpstr>Microsoft Clip Gallery</vt:lpstr>
      <vt:lpstr>Microsoft ClipArt Gallery</vt:lpstr>
      <vt:lpstr>Pengelolaan Manajemen Persediaan</vt:lpstr>
      <vt:lpstr>Pengertian Persediaan</vt:lpstr>
      <vt:lpstr>Pendahuluan (1)</vt:lpstr>
      <vt:lpstr>Pendahuluan (2)</vt:lpstr>
      <vt:lpstr>Mengapa inventory diperlukan?</vt:lpstr>
      <vt:lpstr>Alat Ukur Persediaan</vt:lpstr>
      <vt:lpstr>PowerPoint Presentation</vt:lpstr>
      <vt:lpstr>2. Berdasar Fungsinya </vt:lpstr>
      <vt:lpstr> 3. Sifat ketergantungan  Independent vs. Dependent Demand</vt:lpstr>
      <vt:lpstr>       Stuktur biaya Inventory </vt:lpstr>
      <vt:lpstr>Holding (Carrying) Costs</vt:lpstr>
      <vt:lpstr>Ordering Costs</vt:lpstr>
      <vt:lpstr>EOQ Model How Much to Order?</vt:lpstr>
      <vt:lpstr>Vendor Managed Inventory (VMI)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Manajemen Persediaan</dc:title>
  <dc:creator>ismail - [2010]</dc:creator>
  <cp:lastModifiedBy>ismail - [2010]</cp:lastModifiedBy>
  <cp:revision>9</cp:revision>
  <dcterms:created xsi:type="dcterms:W3CDTF">2016-12-05T05:00:14Z</dcterms:created>
  <dcterms:modified xsi:type="dcterms:W3CDTF">2016-12-19T01:39:09Z</dcterms:modified>
</cp:coreProperties>
</file>