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386" r:id="rId3"/>
    <p:sldId id="387" r:id="rId4"/>
    <p:sldId id="388"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20" end="55"/>
    <p:penClr>
      <a:srgbClr val="FF0000"/>
    </p:penClr>
  </p:showPr>
  <p:clrMru>
    <a:srgbClr val="003366"/>
    <a:srgbClr val="006600"/>
    <a:srgbClr val="4F81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86" autoAdjust="0"/>
    <p:restoredTop sz="94469" autoAdjust="0"/>
  </p:normalViewPr>
  <p:slideViewPr>
    <p:cSldViewPr>
      <p:cViewPr varScale="1">
        <p:scale>
          <a:sx n="44" d="100"/>
          <a:sy n="44" d="100"/>
        </p:scale>
        <p:origin x="-12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08"/>
    </p:cViewPr>
  </p:sorterViewPr>
  <p:notesViewPr>
    <p:cSldViewPr>
      <p:cViewPr varScale="1">
        <p:scale>
          <a:sx n="45" d="100"/>
          <a:sy n="45" d="100"/>
        </p:scale>
        <p:origin x="-2652" y="-10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w Cen MT" pitchFamily="34" charset="0"/>
                <a:cs typeface="Arial" charset="0"/>
              </a:defRPr>
            </a:lvl1pPr>
          </a:lstStyle>
          <a:p>
            <a:pPr>
              <a:defRPr/>
            </a:pPr>
            <a:endParaRPr lang="en-US"/>
          </a:p>
        </p:txBody>
      </p:sp>
      <p:sp>
        <p:nvSpPr>
          <p:cNvPr id="96259"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w Cen MT" pitchFamily="34" charset="0"/>
                <a:cs typeface="Arial" charset="0"/>
              </a:defRPr>
            </a:lvl1pPr>
          </a:lstStyle>
          <a:p>
            <a:pPr>
              <a:defRPr/>
            </a:pPr>
            <a:fld id="{2FBF3243-2B35-40D6-8AEF-11E01F96F052}" type="datetimeFigureOut">
              <a:rPr lang="en-US"/>
              <a:pPr>
                <a:defRPr/>
              </a:pPr>
              <a:t>1/7/2017</a:t>
            </a:fld>
            <a:endParaRPr lang="en-US"/>
          </a:p>
        </p:txBody>
      </p:sp>
      <p:sp>
        <p:nvSpPr>
          <p:cNvPr id="96260"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w Cen MT" pitchFamily="34" charset="0"/>
                <a:cs typeface="Arial" charset="0"/>
              </a:defRPr>
            </a:lvl1pPr>
          </a:lstStyle>
          <a:p>
            <a:pPr>
              <a:defRPr/>
            </a:pPr>
            <a:endParaRPr lang="en-US"/>
          </a:p>
        </p:txBody>
      </p:sp>
      <p:sp>
        <p:nvSpPr>
          <p:cNvPr id="96261"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w Cen MT" pitchFamily="34" charset="0"/>
                <a:cs typeface="Arial" charset="0"/>
              </a:defRPr>
            </a:lvl1pPr>
          </a:lstStyle>
          <a:p>
            <a:pPr>
              <a:defRPr/>
            </a:pPr>
            <a:fld id="{F5012DB7-C84E-428E-92C4-14E5FE72B3D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w Cen MT" pitchFamily="34" charset="0"/>
                <a:cs typeface="Arial" charset="0"/>
              </a:defRPr>
            </a:lvl1pPr>
          </a:lstStyle>
          <a:p>
            <a:pPr>
              <a:defRPr/>
            </a:pPr>
            <a:endParaRPr lang="en-US"/>
          </a:p>
        </p:txBody>
      </p:sp>
      <p:sp>
        <p:nvSpPr>
          <p:cNvPr id="51203"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w Cen MT" pitchFamily="34" charset="0"/>
                <a:cs typeface="Arial" charset="0"/>
              </a:defRPr>
            </a:lvl1pPr>
          </a:lstStyle>
          <a:p>
            <a:pPr>
              <a:defRPr/>
            </a:pPr>
            <a:fld id="{D09AFBA6-E1F9-42D9-A86F-C0A79F09197A}" type="datetimeFigureOut">
              <a:rPr lang="en-US"/>
              <a:pPr>
                <a:defRPr/>
              </a:pPr>
              <a:t>1/7/2017</a:t>
            </a:fld>
            <a:endParaRPr lang="en-US"/>
          </a:p>
        </p:txBody>
      </p:sp>
      <p:sp>
        <p:nvSpPr>
          <p:cNvPr id="4813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w Cen MT" pitchFamily="34" charset="0"/>
                <a:cs typeface="Arial" charset="0"/>
              </a:defRPr>
            </a:lvl1pPr>
          </a:lstStyle>
          <a:p>
            <a:pPr>
              <a:defRPr/>
            </a:pPr>
            <a:endParaRPr lang="en-US"/>
          </a:p>
        </p:txBody>
      </p:sp>
      <p:sp>
        <p:nvSpPr>
          <p:cNvPr id="51207"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w Cen MT" pitchFamily="34" charset="0"/>
                <a:cs typeface="Arial" charset="0"/>
              </a:defRPr>
            </a:lvl1pPr>
          </a:lstStyle>
          <a:p>
            <a:pPr>
              <a:defRPr/>
            </a:pPr>
            <a:fld id="{596B4C73-E7AC-489D-9168-700895033E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6B4C73-E7AC-489D-9168-700895033E00}" type="slidenum">
              <a:rPr lang="en-US" smtClean="0"/>
              <a:pPr>
                <a:defRPr/>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xfrm>
            <a:off x="3976333" y="8839014"/>
            <a:ext cx="3041968" cy="465296"/>
          </a:xfrm>
          <a:prstGeom prst="rect">
            <a:avLst/>
          </a:prstGeom>
          <a:noFill/>
          <a:ln>
            <a:miter lim="800000"/>
            <a:headEnd/>
            <a:tailEnd/>
          </a:ln>
        </p:spPr>
        <p:txBody>
          <a:bodyPr wrap="square" lIns="93278" tIns="46639" rIns="93278" bIns="46639" numCol="1" anchorCtr="0" compatLnSpc="1">
            <a:prstTxWarp prst="textNoShape">
              <a:avLst/>
            </a:prstTxWarp>
          </a:bodyPr>
          <a:lstStyle/>
          <a:p>
            <a:fld id="{85EA5D7D-82BF-4E3E-B3C4-D0C4EF644FA7}" type="slidenum">
              <a:rPr lang="zh-TW" altLang="en-US" smtClean="0">
                <a:latin typeface="Arial" pitchFamily="34" charset="0"/>
              </a:rPr>
              <a:pPr/>
              <a:t>15</a:t>
            </a:fld>
            <a:endParaRPr lang="en-US" altLang="zh-TW" smtClean="0">
              <a:latin typeface="Arial" pitchFamily="34" charset="0"/>
            </a:endParaRPr>
          </a:p>
        </p:txBody>
      </p:sp>
      <p:sp>
        <p:nvSpPr>
          <p:cNvPr id="35843" name="Rectangle 2"/>
          <p:cNvSpPr>
            <a:spLocks noGrp="1" noRot="1" noChangeAspect="1" noChangeArrowheads="1" noTextEdit="1"/>
          </p:cNvSpPr>
          <p:nvPr>
            <p:ph type="sldImg"/>
          </p:nvPr>
        </p:nvSpPr>
        <p:spPr bwMode="auto">
          <a:xfrm>
            <a:off x="1190625" y="701675"/>
            <a:ext cx="4641850" cy="3482975"/>
          </a:xfrm>
          <a:noFill/>
          <a:ln>
            <a:solidFill>
              <a:srgbClr val="000000"/>
            </a:solidFill>
            <a:miter lim="800000"/>
            <a:headEnd/>
            <a:tailEnd/>
          </a:ln>
        </p:spPr>
      </p:sp>
      <p:sp>
        <p:nvSpPr>
          <p:cNvPr id="35844" name="Rectangle 3"/>
          <p:cNvSpPr>
            <a:spLocks noGrp="1" noChangeArrowheads="1"/>
          </p:cNvSpPr>
          <p:nvPr>
            <p:ph type="body" idx="1"/>
          </p:nvPr>
        </p:nvSpPr>
        <p:spPr bwMode="auto">
          <a:xfrm>
            <a:off x="935991" y="4703047"/>
            <a:ext cx="5144695" cy="4135967"/>
          </a:xfrm>
          <a:noFill/>
        </p:spPr>
        <p:txBody>
          <a:bodyPr wrap="square" numCol="1" anchor="t" anchorCtr="0" compatLnSpc="1">
            <a:prstTxWarp prst="textNoShape">
              <a:avLst/>
            </a:prstTxWarp>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bg2">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1E4713E4-316C-4876-909C-D8C18C159BE3}" type="datetimeFigureOut">
              <a:rPr lang="en-US"/>
              <a:pPr>
                <a:defRPr/>
              </a:pPr>
              <a:t>1/7/2017</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60CB6CB-2461-4D90-A975-1DE24B21CD6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846BFE1A-FC14-41F0-8840-2071E6FEAD21}" type="datetimeFigureOut">
              <a:rPr lang="en-US"/>
              <a:pPr>
                <a:defRPr/>
              </a:pPr>
              <a:t>1/7/2017</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D4A4F1B4-B1F2-4622-9EA7-D075ABFD2A8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8AC9798-DCE1-4A12-8547-94E04E1C0921}" type="datetimeFigureOut">
              <a:rPr lang="en-US"/>
              <a:pPr>
                <a:defRPr/>
              </a:pPr>
              <a:t>1/7/2017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BCC7312-4A3D-428D-8EC3-9E46979136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ontrolCase.png"/>
          <p:cNvPicPr>
            <a:picLocks noChangeAspect="1"/>
          </p:cNvPicPr>
          <p:nvPr userDrawn="1"/>
        </p:nvPicPr>
        <p:blipFill>
          <a:blip r:embed="rId2" cstate="print"/>
          <a:srcRect/>
          <a:stretch>
            <a:fillRect/>
          </a:stretch>
        </p:blipFill>
        <p:spPr bwMode="auto">
          <a:xfrm>
            <a:off x="990600" y="6227763"/>
            <a:ext cx="2057400" cy="515937"/>
          </a:xfrm>
          <a:prstGeom prst="rect">
            <a:avLst/>
          </a:prstGeom>
          <a:noFill/>
          <a:ln w="9525">
            <a:noFill/>
            <a:miter lim="800000"/>
            <a:headEnd/>
            <a:tailEnd/>
          </a:ln>
        </p:spPr>
      </p:pic>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49A7-53D6-4E99-9F20-5449E3B628FB}" type="datetimeFigureOut">
              <a:rPr lang="en-US"/>
              <a:pPr>
                <a:defRPr/>
              </a:pPr>
              <a:t>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FFFFFF"/>
                </a:solidFill>
              </a:defRPr>
            </a:lvl1pPr>
          </a:lstStyle>
          <a:p>
            <a:pPr>
              <a:defRPr/>
            </a:pPr>
            <a:fld id="{529BB711-FD29-4AE6-A902-84F585E353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BD4CFA00-2946-4211-AF93-3FA00F9E0AE2}" type="datetimeFigureOut">
              <a:rPr lang="en-US"/>
              <a:pPr>
                <a:defRPr/>
              </a:pPr>
              <a:t>1/7/2017</a:t>
            </a:fld>
            <a:endParaRPr lang="en-US"/>
          </a:p>
        </p:txBody>
      </p:sp>
      <p:sp>
        <p:nvSpPr>
          <p:cNvPr id="8" name="Footer Placeholder 13"/>
          <p:cNvSpPr>
            <a:spLocks noGrp="1"/>
          </p:cNvSpPr>
          <p:nvPr>
            <p:ph type="ftr" sz="quarter" idx="11"/>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descr="ControlCase.png"/>
          <p:cNvPicPr>
            <a:picLocks noChangeAspect="1"/>
          </p:cNvPicPr>
          <p:nvPr userDrawn="1"/>
        </p:nvPicPr>
        <p:blipFill>
          <a:blip r:embed="rId2" cstate="print"/>
          <a:srcRect/>
          <a:stretch>
            <a:fillRect/>
          </a:stretch>
        </p:blipFill>
        <p:spPr bwMode="auto">
          <a:xfrm>
            <a:off x="990600" y="6227763"/>
            <a:ext cx="2133600" cy="5349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7"/>
          <p:cNvSpPr>
            <a:spLocks noGrp="1"/>
          </p:cNvSpPr>
          <p:nvPr>
            <p:ph type="dt" sz="half" idx="10"/>
          </p:nvPr>
        </p:nvSpPr>
        <p:spPr/>
        <p:txBody>
          <a:bodyPr rtlCol="0"/>
          <a:lstStyle>
            <a:lvl1pPr>
              <a:defRPr/>
            </a:lvl1pPr>
          </a:lstStyle>
          <a:p>
            <a:pPr>
              <a:defRPr/>
            </a:pPr>
            <a:fld id="{BDC0BE1A-C66B-497B-985A-8F698DBD5D1F}" type="datetimeFigureOut">
              <a:rPr lang="en-US"/>
              <a:pPr>
                <a:defRPr/>
              </a:pPr>
              <a:t>1/7/2017</a:t>
            </a:fld>
            <a:endParaRPr lang="en-US"/>
          </a:p>
        </p:txBody>
      </p:sp>
      <p:sp>
        <p:nvSpPr>
          <p:cNvPr id="7" name="Slide Number Placeholder 9"/>
          <p:cNvSpPr>
            <a:spLocks noGrp="1"/>
          </p:cNvSpPr>
          <p:nvPr>
            <p:ph type="sldNum" sz="quarter" idx="11"/>
          </p:nvPr>
        </p:nvSpPr>
        <p:spPr/>
        <p:txBody>
          <a:bodyPr rtlCol="0"/>
          <a:lstStyle>
            <a:lvl1pPr>
              <a:defRPr/>
            </a:lvl1pPr>
          </a:lstStyle>
          <a:p>
            <a:pPr>
              <a:defRPr/>
            </a:pPr>
            <a:fld id="{11C2DEE2-12AA-4924-BC41-7CE8D642CD24}" type="slidenum">
              <a:rPr lang="en-US"/>
              <a:pPr>
                <a:defRPr/>
              </a:pPr>
              <a:t>‹#›</a:t>
            </a:fld>
            <a:endParaRPr lang="en-US"/>
          </a:p>
        </p:txBody>
      </p:sp>
      <p:sp>
        <p:nvSpPr>
          <p:cNvPr id="8"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6" descr="ControlCase.png"/>
          <p:cNvPicPr>
            <a:picLocks noChangeAspect="1"/>
          </p:cNvPicPr>
          <p:nvPr userDrawn="1"/>
        </p:nvPicPr>
        <p:blipFill>
          <a:blip r:embed="rId2" cstate="print"/>
          <a:srcRect/>
          <a:stretch>
            <a:fillRect/>
          </a:stretch>
        </p:blipFill>
        <p:spPr bwMode="auto">
          <a:xfrm>
            <a:off x="990600" y="6227763"/>
            <a:ext cx="1981200" cy="496887"/>
          </a:xfrm>
          <a:prstGeom prst="rect">
            <a:avLst/>
          </a:prstGeom>
          <a:noFill/>
          <a:ln w="9525">
            <a:noFill/>
            <a:miter lim="800000"/>
            <a:headEnd/>
            <a:tailEnd/>
          </a:ln>
        </p:spPr>
      </p:pic>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Date Placeholder 9"/>
          <p:cNvSpPr>
            <a:spLocks noGrp="1"/>
          </p:cNvSpPr>
          <p:nvPr>
            <p:ph type="dt" sz="half" idx="10"/>
          </p:nvPr>
        </p:nvSpPr>
        <p:spPr/>
        <p:txBody>
          <a:bodyPr rtlCol="0"/>
          <a:lstStyle>
            <a:lvl1pPr>
              <a:defRPr/>
            </a:lvl1pPr>
          </a:lstStyle>
          <a:p>
            <a:pPr>
              <a:defRPr/>
            </a:pPr>
            <a:fld id="{11C383F1-4A28-405F-87BE-41D9F9D44B5C}" type="datetimeFigureOut">
              <a:rPr lang="en-US"/>
              <a:pPr>
                <a:defRPr/>
              </a:pPr>
              <a:t>1/7/2017</a:t>
            </a:fld>
            <a:endParaRPr lang="en-US"/>
          </a:p>
        </p:txBody>
      </p:sp>
      <p:sp>
        <p:nvSpPr>
          <p:cNvPr id="9" name="Slide Number Placeholder 11"/>
          <p:cNvSpPr>
            <a:spLocks noGrp="1"/>
          </p:cNvSpPr>
          <p:nvPr>
            <p:ph type="sldNum" sz="quarter" idx="11"/>
          </p:nvPr>
        </p:nvSpPr>
        <p:spPr/>
        <p:txBody>
          <a:bodyPr rtlCol="0"/>
          <a:lstStyle>
            <a:lvl1pPr>
              <a:defRPr/>
            </a:lvl1pPr>
          </a:lstStyle>
          <a:p>
            <a:pPr>
              <a:defRPr/>
            </a:pPr>
            <a:fld id="{A839787E-71FF-4969-B8AC-353BC2CCEEBD}" type="slidenum">
              <a:rPr lang="en-US"/>
              <a:pPr>
                <a:defRPr/>
              </a:pPr>
              <a:t>‹#›</a:t>
            </a:fld>
            <a:endParaRPr lang="en-US"/>
          </a:p>
        </p:txBody>
      </p:sp>
      <p:sp>
        <p:nvSpPr>
          <p:cNvPr id="10"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FAE3D72-D119-4D30-8323-14CBC23D90C5}" type="datetimeFigureOut">
              <a:rPr lang="en-US"/>
              <a:pPr>
                <a:defRPr/>
              </a:pPr>
              <a:t>1/7/2017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solidFill>
                  <a:srgbClr val="FFFFFF"/>
                </a:solidFill>
              </a:defRPr>
            </a:lvl1pPr>
          </a:lstStyle>
          <a:p>
            <a:pPr>
              <a:defRPr/>
            </a:pPr>
            <a:fld id="{74A37F87-A0FA-4E61-BBB7-E3E752B1CF10}" type="slidenum">
              <a:rPr lang="en-US"/>
              <a:pPr>
                <a:defRPr/>
              </a:pPr>
              <a:t>‹#›</a:t>
            </a:fld>
            <a:endParaRPr lang="en-US"/>
          </a:p>
        </p:txBody>
      </p:sp>
      <p:pic>
        <p:nvPicPr>
          <p:cNvPr id="7" name="Picture 6" descr="Logo PSTK3IT.jpg"/>
          <p:cNvPicPr>
            <a:picLocks noChangeAspect="1"/>
          </p:cNvPicPr>
          <p:nvPr userDrawn="1"/>
        </p:nvPicPr>
        <p:blipFill>
          <a:blip r:embed="rId2" cstate="print"/>
          <a:stretch>
            <a:fillRect/>
          </a:stretch>
        </p:blipFill>
        <p:spPr>
          <a:xfrm>
            <a:off x="685800" y="6157914"/>
            <a:ext cx="2362200" cy="586558"/>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ntrolCase.png"/>
          <p:cNvPicPr>
            <a:picLocks noChangeAspect="1"/>
          </p:cNvPicPr>
          <p:nvPr userDrawn="1"/>
        </p:nvPicPr>
        <p:blipFill>
          <a:blip r:embed="rId2" cstate="print"/>
          <a:srcRect/>
          <a:stretch>
            <a:fillRect/>
          </a:stretch>
        </p:blipFill>
        <p:spPr bwMode="auto">
          <a:xfrm>
            <a:off x="990600" y="6227763"/>
            <a:ext cx="1981200" cy="496887"/>
          </a:xfrm>
          <a:prstGeom prst="rect">
            <a:avLst/>
          </a:prstGeom>
          <a:noFill/>
          <a:ln w="9525">
            <a:noFill/>
            <a:miter lim="800000"/>
            <a:headEnd/>
            <a:tailEnd/>
          </a:ln>
        </p:spPr>
      </p:pic>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0EBA0278-A27D-41E1-BF83-57E62AA451F3}" type="datetimeFigureOut">
              <a:rPr lang="en-US"/>
              <a:pPr>
                <a:defRPr/>
              </a:pPr>
              <a:t>1/7/2017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solidFill>
                  <a:srgbClr val="FFFFFF"/>
                </a:solidFill>
              </a:defRPr>
            </a:lvl1pPr>
          </a:lstStyle>
          <a:p>
            <a:pPr>
              <a:defRPr/>
            </a:pPr>
            <a:fld id="{E5DD3D76-53A7-439E-8C98-E617654578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BB6E4D7-5B43-42E6-B986-D0D82A53C0ED}" type="datetimeFigureOut">
              <a:rPr lang="en-US"/>
              <a:pPr>
                <a:defRPr/>
              </a:pPr>
              <a:t>1/7/2017</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A527413B-AC79-4138-A7A9-F93B05347CB6}"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A4B2A44-F877-4E02-A7DD-263A036D7BCC}" type="datetimeFigureOut">
              <a:rPr lang="en-US"/>
              <a:pPr>
                <a:defRPr/>
              </a:pPr>
              <a:t>1/7/2017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CCC21FC-4F43-4386-90E3-BE2DB490D8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D1D3B080-EB99-4B3D-9663-5CA813A55F89}" type="datetimeFigureOut">
              <a:rPr lang="en-US"/>
              <a:pPr>
                <a:defRPr/>
              </a:pPr>
              <a:t>1/7/2017</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A71F2501-8ABB-41DA-8890-D6CC2B2F50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35" r:id="rId9"/>
    <p:sldLayoutId id="2147483745" r:id="rId10"/>
    <p:sldLayoutId id="2147483736"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8.bin"/><Relationship Id="rId5" Type="http://schemas.openxmlformats.org/officeDocument/2006/relationships/oleObject" Target="../embeddings/oleObject3.bin"/><Relationship Id="rId10" Type="http://schemas.openxmlformats.org/officeDocument/2006/relationships/oleObject" Target="../embeddings/oleObject7.bin"/><Relationship Id="rId4" Type="http://schemas.openxmlformats.org/officeDocument/2006/relationships/oleObject" Target="../embeddings/oleObject2.bin"/><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04800" y="2133600"/>
            <a:ext cx="8610600" cy="1828800"/>
          </a:xfrm>
        </p:spPr>
        <p:txBody>
          <a:bodyPr/>
          <a:lstStyle/>
          <a:p>
            <a:pPr algn="ctr" eaLnBrk="1" hangingPunct="1"/>
            <a:r>
              <a:rPr lang="en-US" sz="3600" b="1" cap="none" dirty="0" smtClean="0"/>
              <a:t>Information Security Management System</a:t>
            </a:r>
            <a:br>
              <a:rPr lang="en-US" sz="3600" b="1" cap="none" dirty="0" smtClean="0"/>
            </a:br>
            <a:r>
              <a:rPr lang="en-US" sz="3600" b="1" cap="none" dirty="0" smtClean="0"/>
              <a:t>ISO/IEC 27001:2005</a:t>
            </a:r>
            <a:br>
              <a:rPr lang="en-US" sz="3600" b="1" cap="none" dirty="0" smtClean="0"/>
            </a:br>
            <a:r>
              <a:rPr lang="en-US" sz="3600" b="1" cap="none" dirty="0" smtClean="0"/>
              <a:t>Introduction and Requirements</a:t>
            </a:r>
          </a:p>
        </p:txBody>
      </p:sp>
      <p:sp>
        <p:nvSpPr>
          <p:cNvPr id="12291" name="Subtitle 2"/>
          <p:cNvSpPr>
            <a:spLocks noGrp="1"/>
          </p:cNvSpPr>
          <p:nvPr>
            <p:ph type="subTitle" idx="1"/>
          </p:nvPr>
        </p:nvSpPr>
        <p:spPr>
          <a:xfrm>
            <a:off x="2362200" y="6049963"/>
            <a:ext cx="6705600" cy="685800"/>
          </a:xfrm>
        </p:spPr>
        <p:txBody>
          <a:bodyPr/>
          <a:lstStyle/>
          <a:p>
            <a:pPr algn="r" eaLnBrk="1" hangingPunct="1"/>
            <a:r>
              <a:rPr lang="en-US" sz="2000" dirty="0" smtClean="0"/>
              <a:t> Magister </a:t>
            </a:r>
            <a:r>
              <a:rPr lang="en-US" sz="2000" dirty="0" err="1" smtClean="0"/>
              <a:t>Sistem</a:t>
            </a:r>
            <a:r>
              <a:rPr lang="en-US" sz="2000" dirty="0" smtClean="0"/>
              <a:t> </a:t>
            </a:r>
            <a:r>
              <a:rPr lang="en-US" sz="2000" dirty="0" err="1" smtClean="0"/>
              <a:t>Informasi</a:t>
            </a:r>
            <a:r>
              <a:rPr lang="en-US" sz="2000" dirty="0" smtClean="0"/>
              <a:t> UNIKOM</a:t>
            </a:r>
          </a:p>
        </p:txBody>
      </p:sp>
      <p:sp>
        <p:nvSpPr>
          <p:cNvPr id="6" name="Rectangle 5"/>
          <p:cNvSpPr/>
          <p:nvPr/>
        </p:nvSpPr>
        <p:spPr>
          <a:xfrm>
            <a:off x="0" y="0"/>
            <a:ext cx="9144000" cy="914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pic>
        <p:nvPicPr>
          <p:cNvPr id="7" name="Picture 6" descr="Logo PSTK3IT.jpg"/>
          <p:cNvPicPr>
            <a:picLocks noChangeAspect="1"/>
          </p:cNvPicPr>
          <p:nvPr/>
        </p:nvPicPr>
        <p:blipFill>
          <a:blip r:embed="rId2" cstate="print"/>
          <a:stretch>
            <a:fillRect/>
          </a:stretch>
        </p:blipFill>
        <p:spPr>
          <a:xfrm>
            <a:off x="76200" y="6194727"/>
            <a:ext cx="2057400" cy="510873"/>
          </a:xfrm>
          <a:prstGeom prst="rect">
            <a:avLst/>
          </a:prstGeom>
        </p:spPr>
      </p:pic>
      <p:sp>
        <p:nvSpPr>
          <p:cNvPr id="8" name="TextBox 7"/>
          <p:cNvSpPr txBox="1"/>
          <p:nvPr/>
        </p:nvSpPr>
        <p:spPr>
          <a:xfrm>
            <a:off x="2743200" y="4495800"/>
            <a:ext cx="3502369" cy="369332"/>
          </a:xfrm>
          <a:prstGeom prst="rect">
            <a:avLst/>
          </a:prstGeom>
          <a:noFill/>
        </p:spPr>
        <p:txBody>
          <a:bodyPr wrap="none" rtlCol="0">
            <a:spAutoFit/>
          </a:bodyPr>
          <a:lstStyle/>
          <a:p>
            <a:r>
              <a:rPr lang="en-US" dirty="0" smtClean="0"/>
              <a:t>Dr. Ir. </a:t>
            </a:r>
            <a:r>
              <a:rPr lang="en-US" dirty="0" err="1" smtClean="0"/>
              <a:t>Yeffry</a:t>
            </a:r>
            <a:r>
              <a:rPr lang="en-US" dirty="0" smtClean="0"/>
              <a:t> </a:t>
            </a:r>
            <a:r>
              <a:rPr lang="en-US" dirty="0" err="1" smtClean="0"/>
              <a:t>Handoko</a:t>
            </a:r>
            <a:r>
              <a:rPr lang="en-US" dirty="0" smtClean="0"/>
              <a:t> Putra, M.T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ChangeArrowheads="1"/>
          </p:cNvSpPr>
          <p:nvPr>
            <p:ph type="sldNum" sz="quarter" idx="10"/>
          </p:nvPr>
        </p:nvSpPr>
        <p:spPr/>
        <p:txBody>
          <a:bodyPr/>
          <a:lstStyle/>
          <a:p>
            <a:fld id="{8252CE75-2690-41C2-B047-614153D582C8}" type="slidenum">
              <a:rPr lang="en-US"/>
              <a:pPr/>
              <a:t>10</a:t>
            </a:fld>
            <a:endParaRPr lang="en-US"/>
          </a:p>
        </p:txBody>
      </p:sp>
      <p:sp>
        <p:nvSpPr>
          <p:cNvPr id="433154" name="Rectangle 2"/>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Elements of Information Security</a:t>
            </a:r>
          </a:p>
        </p:txBody>
      </p:sp>
      <p:sp>
        <p:nvSpPr>
          <p:cNvPr id="433155" name="Rectangle 3"/>
          <p:cNvSpPr>
            <a:spLocks noChangeArrowheads="1"/>
          </p:cNvSpPr>
          <p:nvPr/>
        </p:nvSpPr>
        <p:spPr bwMode="auto">
          <a:xfrm>
            <a:off x="381000" y="1600200"/>
            <a:ext cx="8229600" cy="838200"/>
          </a:xfrm>
          <a:prstGeom prst="rect">
            <a:avLst/>
          </a:prstGeom>
          <a:noFill/>
          <a:ln w="9525">
            <a:noFill/>
            <a:miter lim="800000"/>
            <a:headEnd/>
            <a:tailEnd/>
          </a:ln>
          <a:effectLst/>
        </p:spPr>
        <p:txBody>
          <a:bodyPr/>
          <a:lstStyle/>
          <a:p>
            <a:pPr marL="342900" indent="-342900" algn="l" eaLnBrk="0" hangingPunct="0">
              <a:lnSpc>
                <a:spcPct val="90000"/>
              </a:lnSpc>
            </a:pPr>
            <a:r>
              <a:rPr lang="en-US" sz="2000" dirty="0" smtClean="0"/>
              <a:t>	Information </a:t>
            </a:r>
            <a:r>
              <a:rPr lang="en-US" sz="2000" dirty="0"/>
              <a:t>Security is the protection of information and </a:t>
            </a:r>
            <a:r>
              <a:rPr lang="en-US" sz="2000" dirty="0" smtClean="0"/>
              <a:t>information assets </a:t>
            </a:r>
            <a:r>
              <a:rPr lang="en-US" sz="2000" dirty="0"/>
              <a:t>to preserve </a:t>
            </a:r>
            <a:r>
              <a:rPr lang="en-US" sz="2000" dirty="0" smtClean="0"/>
              <a:t>:</a:t>
            </a:r>
            <a:endParaRPr lang="en-US" sz="2000" dirty="0"/>
          </a:p>
        </p:txBody>
      </p:sp>
      <p:pic>
        <p:nvPicPr>
          <p:cNvPr id="15" name="Picture 5"/>
          <p:cNvPicPr>
            <a:picLocks noChangeAspect="1" noChangeArrowheads="1"/>
          </p:cNvPicPr>
          <p:nvPr/>
        </p:nvPicPr>
        <p:blipFill>
          <a:blip r:embed="rId2" cstate="print"/>
          <a:srcRect/>
          <a:stretch>
            <a:fillRect/>
          </a:stretch>
        </p:blipFill>
        <p:spPr bwMode="auto">
          <a:xfrm>
            <a:off x="1119187" y="2222801"/>
            <a:ext cx="6500813" cy="3873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
          <p:cNvSpPr>
            <a:spLocks noGrp="1" noChangeArrowheads="1"/>
          </p:cNvSpPr>
          <p:nvPr>
            <p:ph type="sldNum" sz="quarter" idx="10"/>
          </p:nvPr>
        </p:nvSpPr>
        <p:spPr/>
        <p:txBody>
          <a:bodyPr/>
          <a:lstStyle/>
          <a:p>
            <a:fld id="{11796399-1088-492C-B4F4-2F56A4D7475B}" type="slidenum">
              <a:rPr lang="en-US"/>
              <a:pPr/>
              <a:t>11</a:t>
            </a:fld>
            <a:endParaRPr lang="en-US"/>
          </a:p>
        </p:txBody>
      </p:sp>
      <p:sp>
        <p:nvSpPr>
          <p:cNvPr id="407555" name="Rectangle 1027"/>
          <p:cNvSpPr>
            <a:spLocks noGrp="1" noChangeArrowheads="1"/>
          </p:cNvSpPr>
          <p:nvPr>
            <p:ph type="title" idx="4294967295"/>
          </p:nvPr>
        </p:nvSpPr>
        <p:spPr>
          <a:noFill/>
        </p:spPr>
        <p:txBody>
          <a:bodyPr/>
          <a:lstStyle/>
          <a:p>
            <a:r>
              <a:rPr lang="en-US" sz="2800" b="1" smtClean="0">
                <a:effectLst>
                  <a:outerShdw blurRad="38100" dist="38100" dir="2700000" algn="tl">
                    <a:srgbClr val="C0C0C0"/>
                  </a:outerShdw>
                </a:effectLst>
                <a:latin typeface="Arial" pitchFamily="34" charset="0"/>
              </a:rPr>
              <a:t>Potential Issues</a:t>
            </a:r>
          </a:p>
        </p:txBody>
      </p:sp>
      <p:sp>
        <p:nvSpPr>
          <p:cNvPr id="407556" name="Text Box 1028"/>
          <p:cNvSpPr txBox="1">
            <a:spLocks noChangeArrowheads="1"/>
          </p:cNvSpPr>
          <p:nvPr/>
        </p:nvSpPr>
        <p:spPr bwMode="auto">
          <a:xfrm>
            <a:off x="3870325" y="1676400"/>
            <a:ext cx="2149475" cy="457200"/>
          </a:xfrm>
          <a:prstGeom prst="rect">
            <a:avLst/>
          </a:prstGeom>
          <a:noFill/>
          <a:ln w="9525">
            <a:noFill/>
            <a:miter lim="800000"/>
            <a:headEnd/>
            <a:tailEnd/>
          </a:ln>
          <a:effectLst/>
        </p:spPr>
        <p:txBody>
          <a:bodyPr>
            <a:spAutoFit/>
          </a:bodyPr>
          <a:lstStyle/>
          <a:p>
            <a:pPr algn="l">
              <a:spcBef>
                <a:spcPct val="0"/>
              </a:spcBef>
              <a:buFontTx/>
              <a:buNone/>
            </a:pPr>
            <a:endParaRPr lang="en-US" sz="2400">
              <a:solidFill>
                <a:schemeClr val="tx1"/>
              </a:solidFill>
              <a:latin typeface="Tahoma" pitchFamily="34" charset="0"/>
            </a:endParaRPr>
          </a:p>
        </p:txBody>
      </p:sp>
      <p:pic>
        <p:nvPicPr>
          <p:cNvPr id="39" name="Picture 7" descr="password"/>
          <p:cNvPicPr>
            <a:picLocks noChangeAspect="1" noChangeArrowheads="1"/>
          </p:cNvPicPr>
          <p:nvPr/>
        </p:nvPicPr>
        <p:blipFill>
          <a:blip r:embed="rId2" cstate="print"/>
          <a:srcRect/>
          <a:stretch>
            <a:fillRect/>
          </a:stretch>
        </p:blipFill>
        <p:spPr bwMode="auto">
          <a:xfrm>
            <a:off x="990600" y="1752600"/>
            <a:ext cx="1450975" cy="1235075"/>
          </a:xfrm>
          <a:prstGeom prst="rect">
            <a:avLst/>
          </a:prstGeom>
          <a:noFill/>
          <a:ln w="9525">
            <a:noFill/>
            <a:miter lim="800000"/>
            <a:headEnd/>
            <a:tailEnd/>
          </a:ln>
        </p:spPr>
      </p:pic>
      <p:sp>
        <p:nvSpPr>
          <p:cNvPr id="40" name="Text Box 9"/>
          <p:cNvSpPr txBox="1">
            <a:spLocks noChangeArrowheads="1"/>
          </p:cNvSpPr>
          <p:nvPr/>
        </p:nvSpPr>
        <p:spPr bwMode="auto">
          <a:xfrm>
            <a:off x="990600" y="3063875"/>
            <a:ext cx="1676400" cy="596900"/>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High User Knowledge of IT Systems</a:t>
            </a:r>
          </a:p>
        </p:txBody>
      </p:sp>
      <p:pic>
        <p:nvPicPr>
          <p:cNvPr id="41" name="Picture 10" descr="PE03479_[1]"/>
          <p:cNvPicPr>
            <a:picLocks noChangeAspect="1" noChangeArrowheads="1"/>
          </p:cNvPicPr>
          <p:nvPr/>
        </p:nvPicPr>
        <p:blipFill>
          <a:blip r:embed="rId3" cstate="print"/>
          <a:srcRect/>
          <a:stretch>
            <a:fillRect/>
          </a:stretch>
        </p:blipFill>
        <p:spPr bwMode="auto">
          <a:xfrm>
            <a:off x="3581400" y="1792288"/>
            <a:ext cx="1195388" cy="1195387"/>
          </a:xfrm>
          <a:prstGeom prst="rect">
            <a:avLst/>
          </a:prstGeom>
          <a:noFill/>
          <a:ln w="9525">
            <a:noFill/>
            <a:miter lim="800000"/>
            <a:headEnd/>
            <a:tailEnd/>
          </a:ln>
        </p:spPr>
      </p:pic>
      <p:sp>
        <p:nvSpPr>
          <p:cNvPr id="42" name="Text Box 11"/>
          <p:cNvSpPr txBox="1">
            <a:spLocks noChangeArrowheads="1"/>
          </p:cNvSpPr>
          <p:nvPr/>
        </p:nvSpPr>
        <p:spPr bwMode="auto">
          <a:xfrm>
            <a:off x="3581400" y="3122613"/>
            <a:ext cx="1476375" cy="596900"/>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Theft, Sabotage, Misuse</a:t>
            </a:r>
          </a:p>
        </p:txBody>
      </p:sp>
      <p:grpSp>
        <p:nvGrpSpPr>
          <p:cNvPr id="2" name="Group 14"/>
          <p:cNvGrpSpPr>
            <a:grpSpLocks/>
          </p:cNvGrpSpPr>
          <p:nvPr/>
        </p:nvGrpSpPr>
        <p:grpSpPr bwMode="auto">
          <a:xfrm>
            <a:off x="6248400" y="1897063"/>
            <a:ext cx="1898650" cy="938212"/>
            <a:chOff x="3648" y="864"/>
            <a:chExt cx="1605" cy="791"/>
          </a:xfrm>
        </p:grpSpPr>
        <p:pic>
          <p:nvPicPr>
            <p:cNvPr id="407562" name="Picture 12" descr="j0210820[1]"/>
            <p:cNvPicPr>
              <a:picLocks noChangeAspect="1" noChangeArrowheads="1"/>
            </p:cNvPicPr>
            <p:nvPr/>
          </p:nvPicPr>
          <p:blipFill>
            <a:blip r:embed="rId4" cstate="print"/>
            <a:srcRect/>
            <a:stretch>
              <a:fillRect/>
            </a:stretch>
          </p:blipFill>
          <p:spPr bwMode="auto">
            <a:xfrm>
              <a:off x="3648" y="864"/>
              <a:ext cx="912" cy="685"/>
            </a:xfrm>
            <a:prstGeom prst="rect">
              <a:avLst/>
            </a:prstGeom>
            <a:noFill/>
            <a:ln w="9525">
              <a:noFill/>
              <a:miter lim="800000"/>
              <a:headEnd/>
              <a:tailEnd/>
            </a:ln>
          </p:spPr>
        </p:pic>
        <p:pic>
          <p:nvPicPr>
            <p:cNvPr id="407563" name="Picture 13" descr="AN00785_[1]"/>
            <p:cNvPicPr>
              <a:picLocks noChangeAspect="1" noChangeArrowheads="1"/>
            </p:cNvPicPr>
            <p:nvPr/>
          </p:nvPicPr>
          <p:blipFill>
            <a:blip r:embed="rId5" cstate="print"/>
            <a:srcRect/>
            <a:stretch>
              <a:fillRect/>
            </a:stretch>
          </p:blipFill>
          <p:spPr bwMode="auto">
            <a:xfrm>
              <a:off x="4560" y="864"/>
              <a:ext cx="693" cy="791"/>
            </a:xfrm>
            <a:prstGeom prst="rect">
              <a:avLst/>
            </a:prstGeom>
            <a:noFill/>
            <a:ln w="9525">
              <a:noFill/>
              <a:miter lim="800000"/>
              <a:headEnd/>
              <a:tailEnd/>
            </a:ln>
          </p:spPr>
        </p:pic>
      </p:grpSp>
      <p:sp>
        <p:nvSpPr>
          <p:cNvPr id="46" name="Text Box 15"/>
          <p:cNvSpPr txBox="1">
            <a:spLocks noChangeArrowheads="1"/>
          </p:cNvSpPr>
          <p:nvPr/>
        </p:nvSpPr>
        <p:spPr bwMode="auto">
          <a:xfrm>
            <a:off x="6324600" y="3122613"/>
            <a:ext cx="1816100" cy="261937"/>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Virus Attacks</a:t>
            </a:r>
          </a:p>
        </p:txBody>
      </p:sp>
      <p:pic>
        <p:nvPicPr>
          <p:cNvPr id="47" name="Picture 16"/>
          <p:cNvPicPr>
            <a:picLocks noChangeAspect="1" noChangeArrowheads="1"/>
          </p:cNvPicPr>
          <p:nvPr/>
        </p:nvPicPr>
        <p:blipFill>
          <a:blip r:embed="rId6" cstate="print"/>
          <a:srcRect/>
          <a:stretch>
            <a:fillRect/>
          </a:stretch>
        </p:blipFill>
        <p:spPr bwMode="auto">
          <a:xfrm>
            <a:off x="1066800" y="4038600"/>
            <a:ext cx="1081088" cy="1195388"/>
          </a:xfrm>
          <a:prstGeom prst="rect">
            <a:avLst/>
          </a:prstGeom>
          <a:noFill/>
          <a:ln w="12700">
            <a:noFill/>
            <a:miter lim="800000"/>
            <a:headEnd/>
            <a:tailEnd/>
          </a:ln>
        </p:spPr>
      </p:pic>
      <p:sp>
        <p:nvSpPr>
          <p:cNvPr id="48" name="Text Box 17"/>
          <p:cNvSpPr txBox="1">
            <a:spLocks noChangeArrowheads="1"/>
          </p:cNvSpPr>
          <p:nvPr/>
        </p:nvSpPr>
        <p:spPr bwMode="auto">
          <a:xfrm>
            <a:off x="914400" y="5422900"/>
            <a:ext cx="1401763" cy="596900"/>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Systems &amp; Network Failure</a:t>
            </a:r>
          </a:p>
        </p:txBody>
      </p:sp>
      <p:pic>
        <p:nvPicPr>
          <p:cNvPr id="49" name="Picture 18" descr="policy-"/>
          <p:cNvPicPr>
            <a:picLocks noChangeAspect="1" noChangeArrowheads="1"/>
          </p:cNvPicPr>
          <p:nvPr/>
        </p:nvPicPr>
        <p:blipFill>
          <a:blip r:embed="rId7" cstate="print"/>
          <a:srcRect/>
          <a:stretch>
            <a:fillRect/>
          </a:stretch>
        </p:blipFill>
        <p:spPr bwMode="auto">
          <a:xfrm>
            <a:off x="2895600" y="4095750"/>
            <a:ext cx="1422400" cy="1200150"/>
          </a:xfrm>
          <a:prstGeom prst="rect">
            <a:avLst/>
          </a:prstGeom>
          <a:noFill/>
          <a:ln w="9525">
            <a:noFill/>
            <a:miter lim="800000"/>
            <a:headEnd/>
            <a:tailEnd/>
          </a:ln>
        </p:spPr>
      </p:pic>
      <p:pic>
        <p:nvPicPr>
          <p:cNvPr id="50" name="Picture 19" descr="j0098009[1]"/>
          <p:cNvPicPr>
            <a:picLocks noChangeAspect="1" noChangeArrowheads="1"/>
          </p:cNvPicPr>
          <p:nvPr/>
        </p:nvPicPr>
        <p:blipFill>
          <a:blip r:embed="rId8" cstate="print"/>
          <a:srcRect/>
          <a:stretch>
            <a:fillRect/>
          </a:stretch>
        </p:blipFill>
        <p:spPr bwMode="auto">
          <a:xfrm>
            <a:off x="5181600" y="4095750"/>
            <a:ext cx="1250950" cy="1212850"/>
          </a:xfrm>
          <a:prstGeom prst="rect">
            <a:avLst/>
          </a:prstGeom>
          <a:noFill/>
          <a:ln w="9525">
            <a:noFill/>
            <a:miter lim="800000"/>
            <a:headEnd/>
            <a:tailEnd/>
          </a:ln>
        </p:spPr>
      </p:pic>
      <p:sp>
        <p:nvSpPr>
          <p:cNvPr id="51" name="Text Box 21"/>
          <p:cNvSpPr txBox="1">
            <a:spLocks noChangeArrowheads="1"/>
          </p:cNvSpPr>
          <p:nvPr/>
        </p:nvSpPr>
        <p:spPr bwMode="auto">
          <a:xfrm>
            <a:off x="2828925" y="5467350"/>
            <a:ext cx="1438275" cy="430213"/>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Lack Of Documentation</a:t>
            </a:r>
          </a:p>
        </p:txBody>
      </p:sp>
      <p:sp>
        <p:nvSpPr>
          <p:cNvPr id="52" name="Text Box 22"/>
          <p:cNvSpPr txBox="1">
            <a:spLocks noChangeArrowheads="1"/>
          </p:cNvSpPr>
          <p:nvPr/>
        </p:nvSpPr>
        <p:spPr bwMode="auto">
          <a:xfrm>
            <a:off x="5410200" y="5422900"/>
            <a:ext cx="1362075" cy="596900"/>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Lapse in Physical Security</a:t>
            </a:r>
          </a:p>
        </p:txBody>
      </p:sp>
      <p:grpSp>
        <p:nvGrpSpPr>
          <p:cNvPr id="3" name="Group 27"/>
          <p:cNvGrpSpPr>
            <a:grpSpLocks/>
          </p:cNvGrpSpPr>
          <p:nvPr/>
        </p:nvGrpSpPr>
        <p:grpSpPr bwMode="auto">
          <a:xfrm>
            <a:off x="7086600" y="4171950"/>
            <a:ext cx="1476375" cy="966788"/>
            <a:chOff x="4512" y="2544"/>
            <a:chExt cx="1248" cy="816"/>
          </a:xfrm>
        </p:grpSpPr>
        <p:pic>
          <p:nvPicPr>
            <p:cNvPr id="407572" name="Picture 23" descr="MCj04316220000[1]"/>
            <p:cNvPicPr>
              <a:picLocks noChangeAspect="1" noChangeArrowheads="1"/>
            </p:cNvPicPr>
            <p:nvPr/>
          </p:nvPicPr>
          <p:blipFill>
            <a:blip r:embed="rId9" cstate="print"/>
            <a:srcRect/>
            <a:stretch>
              <a:fillRect/>
            </a:stretch>
          </p:blipFill>
          <p:spPr bwMode="auto">
            <a:xfrm>
              <a:off x="5184" y="2736"/>
              <a:ext cx="576" cy="576"/>
            </a:xfrm>
            <a:prstGeom prst="rect">
              <a:avLst/>
            </a:prstGeom>
            <a:noFill/>
            <a:ln w="9525">
              <a:noFill/>
              <a:miter lim="800000"/>
              <a:headEnd/>
              <a:tailEnd/>
            </a:ln>
          </p:spPr>
        </p:pic>
        <p:pic>
          <p:nvPicPr>
            <p:cNvPr id="407573" name="Picture 24" descr="j0293828"/>
            <p:cNvPicPr>
              <a:picLocks noChangeAspect="1" noChangeArrowheads="1"/>
            </p:cNvPicPr>
            <p:nvPr/>
          </p:nvPicPr>
          <p:blipFill>
            <a:blip r:embed="rId10" cstate="print"/>
            <a:srcRect/>
            <a:stretch>
              <a:fillRect/>
            </a:stretch>
          </p:blipFill>
          <p:spPr bwMode="auto">
            <a:xfrm>
              <a:off x="4512" y="2544"/>
              <a:ext cx="593" cy="816"/>
            </a:xfrm>
            <a:prstGeom prst="rect">
              <a:avLst/>
            </a:prstGeom>
            <a:noFill/>
            <a:ln w="9525">
              <a:noFill/>
              <a:miter lim="800000"/>
              <a:headEnd/>
              <a:tailEnd/>
            </a:ln>
          </p:spPr>
        </p:pic>
      </p:grpSp>
      <p:sp>
        <p:nvSpPr>
          <p:cNvPr id="56" name="Text Box 26"/>
          <p:cNvSpPr txBox="1">
            <a:spLocks noChangeArrowheads="1"/>
          </p:cNvSpPr>
          <p:nvPr/>
        </p:nvSpPr>
        <p:spPr bwMode="auto">
          <a:xfrm>
            <a:off x="7086600" y="5410200"/>
            <a:ext cx="1458913" cy="596900"/>
          </a:xfrm>
          <a:prstGeom prst="rect">
            <a:avLst/>
          </a:prstGeom>
          <a:noFill/>
          <a:ln w="12700">
            <a:noFill/>
            <a:miter lim="800000"/>
            <a:headEnd/>
            <a:tailEnd/>
          </a:ln>
          <a:effectLst/>
        </p:spPr>
        <p:txBody>
          <a:bodyPr>
            <a:spAutoFit/>
          </a:bodyPr>
          <a:lstStyle/>
          <a:p>
            <a:pPr fontAlgn="auto">
              <a:spcBef>
                <a:spcPct val="50000"/>
              </a:spcBef>
              <a:spcAft>
                <a:spcPts val="0"/>
              </a:spcAft>
              <a:buFontTx/>
              <a:buNone/>
              <a:defRPr/>
            </a:pPr>
            <a:r>
              <a:rPr lang="en-US" sz="1100" b="1" dirty="0">
                <a:solidFill>
                  <a:schemeClr val="tx2">
                    <a:lumMod val="75000"/>
                  </a:schemeClr>
                </a:solidFill>
                <a:latin typeface="Verdana" pitchFamily="34" charset="0"/>
              </a:rPr>
              <a:t>Natural Calamities &amp; Fire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blinds(horizontal)">
                                      <p:cBhvr>
                                        <p:cTn id="11" dur="500"/>
                                        <p:tgtEl>
                                          <p:spTgt spid="4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linds(horizontal)">
                                      <p:cBhvr>
                                        <p:cTn id="15" dur="500"/>
                                        <p:tgtEl>
                                          <p:spTgt spid="4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linds(horizontal)">
                                      <p:cBhvr>
                                        <p:cTn id="19" dur="500"/>
                                        <p:tgtEl>
                                          <p:spTgt spid="42"/>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linds(horizontal)">
                                      <p:cBhvr>
                                        <p:cTn id="27" dur="500"/>
                                        <p:tgtEl>
                                          <p:spTgt spid="46"/>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linds(horizontal)">
                                      <p:cBhvr>
                                        <p:cTn id="31" dur="500"/>
                                        <p:tgtEl>
                                          <p:spTgt spid="47"/>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linds(horizontal)">
                                      <p:cBhvr>
                                        <p:cTn id="35" dur="500"/>
                                        <p:tgtEl>
                                          <p:spTgt spid="48"/>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blinds(horizontal)">
                                      <p:cBhvr>
                                        <p:cTn id="39" dur="500"/>
                                        <p:tgtEl>
                                          <p:spTgt spid="49"/>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linds(horizontal)">
                                      <p:cBhvr>
                                        <p:cTn id="43" dur="500"/>
                                        <p:tgtEl>
                                          <p:spTgt spid="51"/>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blinds(horizontal)">
                                      <p:cBhvr>
                                        <p:cTn id="47" dur="500"/>
                                        <p:tgtEl>
                                          <p:spTgt spid="50"/>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linds(horizontal)">
                                      <p:cBhvr>
                                        <p:cTn id="51" dur="500"/>
                                        <p:tgtEl>
                                          <p:spTgt spid="52"/>
                                        </p:tgtEl>
                                      </p:cBhvr>
                                    </p:animEffect>
                                  </p:childTnLst>
                                </p:cTn>
                              </p:par>
                            </p:childTnLst>
                          </p:cTn>
                        </p:par>
                        <p:par>
                          <p:cTn id="52" fill="hold">
                            <p:stCondLst>
                              <p:cond delay="6000"/>
                            </p:stCondLst>
                            <p:childTnLst>
                              <p:par>
                                <p:cTn id="53" presetID="3" presetClass="entr" presetSubtype="1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linds(horizontal)">
                                      <p:cBhvr>
                                        <p:cTn id="55" dur="500"/>
                                        <p:tgtEl>
                                          <p:spTgt spid="3"/>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linds(horizontal)">
                                      <p:cBhvr>
                                        <p:cTn id="5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42" grpId="0" autoUpdateAnimBg="0"/>
      <p:bldP spid="46" grpId="0" autoUpdateAnimBg="0"/>
      <p:bldP spid="48" grpId="0" autoUpdateAnimBg="0"/>
      <p:bldP spid="51" grpId="0" autoUpdateAnimBg="0"/>
      <p:bldP spid="52" grpId="0" autoUpdateAnimBg="0"/>
      <p:bldP spid="5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13"/>
          <p:cNvSpPr>
            <a:spLocks noGrp="1" noChangeArrowheads="1"/>
          </p:cNvSpPr>
          <p:nvPr>
            <p:ph type="sldNum" sz="quarter" idx="10"/>
          </p:nvPr>
        </p:nvSpPr>
        <p:spPr/>
        <p:txBody>
          <a:bodyPr/>
          <a:lstStyle/>
          <a:p>
            <a:fld id="{C8AEFBCA-E248-40D1-9D6E-B90EEF4C356D}" type="slidenum">
              <a:rPr lang="en-US"/>
              <a:pPr/>
              <a:t>12</a:t>
            </a:fld>
            <a:endParaRPr lang="en-US"/>
          </a:p>
        </p:txBody>
      </p:sp>
      <p:sp>
        <p:nvSpPr>
          <p:cNvPr id="333829" name="Rectangle 5"/>
          <p:cNvSpPr>
            <a:spLocks noGrp="1" noChangeArrowheads="1"/>
          </p:cNvSpPr>
          <p:nvPr>
            <p:ph type="title" idx="4294967295"/>
          </p:nvPr>
        </p:nvSpPr>
        <p:spPr>
          <a:noFill/>
        </p:spPr>
        <p:txBody>
          <a:bodyPr/>
          <a:lstStyle/>
          <a:p>
            <a:r>
              <a:rPr lang="en-US" sz="2800" b="1" smtClean="0">
                <a:effectLst>
                  <a:outerShdw blurRad="38100" dist="38100" dir="2700000" algn="tl">
                    <a:srgbClr val="C0C0C0"/>
                  </a:outerShdw>
                </a:effectLst>
                <a:latin typeface="Arial" pitchFamily="34" charset="0"/>
              </a:rPr>
              <a:t>IS IT A PROBLEM ???</a:t>
            </a:r>
          </a:p>
        </p:txBody>
      </p:sp>
      <p:sp>
        <p:nvSpPr>
          <p:cNvPr id="333830" name="WordArt 6"/>
          <p:cNvSpPr>
            <a:spLocks noChangeArrowheads="1" noChangeShapeType="1" noTextEdit="1"/>
          </p:cNvSpPr>
          <p:nvPr/>
        </p:nvSpPr>
        <p:spPr bwMode="auto">
          <a:xfrm>
            <a:off x="1600200" y="5181600"/>
            <a:ext cx="4572000" cy="720725"/>
          </a:xfrm>
          <a:prstGeom prst="rect">
            <a:avLst/>
          </a:prstGeom>
        </p:spPr>
        <p:txBody>
          <a:bodyPr wrap="none" fromWordArt="1">
            <a:prstTxWarp prst="textPlain">
              <a:avLst>
                <a:gd name="adj" fmla="val 46218"/>
              </a:avLst>
            </a:prstTxWarp>
          </a:bodyPr>
          <a:lstStyle/>
          <a:p>
            <a:r>
              <a:rPr lang="en-US" sz="3600" kern="10" dirty="0">
                <a:ln w="9525">
                  <a:solidFill>
                    <a:srgbClr val="000000"/>
                  </a:solidFill>
                  <a:round/>
                  <a:headEnd/>
                  <a:tailEnd/>
                </a:ln>
                <a:solidFill>
                  <a:srgbClr val="FF6600"/>
                </a:solidFill>
                <a:latin typeface="Arial Black"/>
              </a:rPr>
              <a:t>We Need a Solution</a:t>
            </a:r>
          </a:p>
        </p:txBody>
      </p:sp>
      <p:grpSp>
        <p:nvGrpSpPr>
          <p:cNvPr id="2" name="Group 3"/>
          <p:cNvGrpSpPr>
            <a:grpSpLocks/>
          </p:cNvGrpSpPr>
          <p:nvPr/>
        </p:nvGrpSpPr>
        <p:grpSpPr bwMode="auto">
          <a:xfrm>
            <a:off x="5172075" y="1295400"/>
            <a:ext cx="3133725" cy="4562475"/>
            <a:chOff x="2842" y="819"/>
            <a:chExt cx="1974" cy="2874"/>
          </a:xfrm>
        </p:grpSpPr>
        <p:grpSp>
          <p:nvGrpSpPr>
            <p:cNvPr id="3" name="Group 4"/>
            <p:cNvGrpSpPr>
              <a:grpSpLocks/>
            </p:cNvGrpSpPr>
            <p:nvPr/>
          </p:nvGrpSpPr>
          <p:grpSpPr bwMode="auto">
            <a:xfrm>
              <a:off x="3652" y="1064"/>
              <a:ext cx="352" cy="548"/>
              <a:chOff x="3652" y="1064"/>
              <a:chExt cx="352" cy="548"/>
            </a:xfrm>
          </p:grpSpPr>
          <p:grpSp>
            <p:nvGrpSpPr>
              <p:cNvPr id="4" name="Group 5"/>
              <p:cNvGrpSpPr>
                <a:grpSpLocks/>
              </p:cNvGrpSpPr>
              <p:nvPr/>
            </p:nvGrpSpPr>
            <p:grpSpPr bwMode="auto">
              <a:xfrm>
                <a:off x="3652" y="1271"/>
                <a:ext cx="344" cy="89"/>
                <a:chOff x="3652" y="1271"/>
                <a:chExt cx="344" cy="89"/>
              </a:xfrm>
            </p:grpSpPr>
            <p:sp>
              <p:nvSpPr>
                <p:cNvPr id="333834" name="Freeform 6"/>
                <p:cNvSpPr>
                  <a:spLocks/>
                </p:cNvSpPr>
                <p:nvPr/>
              </p:nvSpPr>
              <p:spPr bwMode="auto">
                <a:xfrm>
                  <a:off x="3965" y="1271"/>
                  <a:ext cx="31" cy="89"/>
                </a:xfrm>
                <a:custGeom>
                  <a:avLst/>
                  <a:gdLst>
                    <a:gd name="T0" fmla="*/ 1 w 61"/>
                    <a:gd name="T1" fmla="*/ 1 h 178"/>
                    <a:gd name="T2" fmla="*/ 1 w 61"/>
                    <a:gd name="T3" fmla="*/ 1 h 178"/>
                    <a:gd name="T4" fmla="*/ 1 w 61"/>
                    <a:gd name="T5" fmla="*/ 0 h 178"/>
                    <a:gd name="T6" fmla="*/ 1 w 61"/>
                    <a:gd name="T7" fmla="*/ 0 h 178"/>
                    <a:gd name="T8" fmla="*/ 1 w 61"/>
                    <a:gd name="T9" fmla="*/ 1 h 178"/>
                    <a:gd name="T10" fmla="*/ 1 w 61"/>
                    <a:gd name="T11" fmla="*/ 1 h 178"/>
                    <a:gd name="T12" fmla="*/ 1 w 61"/>
                    <a:gd name="T13" fmla="*/ 1 h 178"/>
                    <a:gd name="T14" fmla="*/ 1 w 61"/>
                    <a:gd name="T15" fmla="*/ 1 h 178"/>
                    <a:gd name="T16" fmla="*/ 1 w 61"/>
                    <a:gd name="T17" fmla="*/ 1 h 178"/>
                    <a:gd name="T18" fmla="*/ 1 w 61"/>
                    <a:gd name="T19" fmla="*/ 1 h 178"/>
                    <a:gd name="T20" fmla="*/ 1 w 61"/>
                    <a:gd name="T21" fmla="*/ 1 h 178"/>
                    <a:gd name="T22" fmla="*/ 1 w 61"/>
                    <a:gd name="T23" fmla="*/ 1 h 178"/>
                    <a:gd name="T24" fmla="*/ 1 w 61"/>
                    <a:gd name="T25" fmla="*/ 1 h 178"/>
                    <a:gd name="T26" fmla="*/ 1 w 61"/>
                    <a:gd name="T27" fmla="*/ 1 h 178"/>
                    <a:gd name="T28" fmla="*/ 1 w 61"/>
                    <a:gd name="T29" fmla="*/ 1 h 178"/>
                    <a:gd name="T30" fmla="*/ 1 w 61"/>
                    <a:gd name="T31" fmla="*/ 1 h 178"/>
                    <a:gd name="T32" fmla="*/ 1 w 61"/>
                    <a:gd name="T33" fmla="*/ 1 h 178"/>
                    <a:gd name="T34" fmla="*/ 1 w 61"/>
                    <a:gd name="T35" fmla="*/ 1 h 178"/>
                    <a:gd name="T36" fmla="*/ 1 w 61"/>
                    <a:gd name="T37" fmla="*/ 1 h 178"/>
                    <a:gd name="T38" fmla="*/ 1 w 61"/>
                    <a:gd name="T39" fmla="*/ 1 h 178"/>
                    <a:gd name="T40" fmla="*/ 1 w 61"/>
                    <a:gd name="T41" fmla="*/ 1 h 178"/>
                    <a:gd name="T42" fmla="*/ 1 w 61"/>
                    <a:gd name="T43" fmla="*/ 1 h 178"/>
                    <a:gd name="T44" fmla="*/ 0 w 61"/>
                    <a:gd name="T45" fmla="*/ 1 h 178"/>
                    <a:gd name="T46" fmla="*/ 1 w 61"/>
                    <a:gd name="T47" fmla="*/ 1 h 1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178"/>
                    <a:gd name="T74" fmla="*/ 61 w 61"/>
                    <a:gd name="T75" fmla="*/ 178 h 1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178">
                      <a:moveTo>
                        <a:pt x="1" y="11"/>
                      </a:moveTo>
                      <a:lnTo>
                        <a:pt x="25" y="1"/>
                      </a:lnTo>
                      <a:lnTo>
                        <a:pt x="36" y="0"/>
                      </a:lnTo>
                      <a:lnTo>
                        <a:pt x="44" y="0"/>
                      </a:lnTo>
                      <a:lnTo>
                        <a:pt x="49" y="1"/>
                      </a:lnTo>
                      <a:lnTo>
                        <a:pt x="54" y="5"/>
                      </a:lnTo>
                      <a:lnTo>
                        <a:pt x="59" y="15"/>
                      </a:lnTo>
                      <a:lnTo>
                        <a:pt x="61" y="25"/>
                      </a:lnTo>
                      <a:lnTo>
                        <a:pt x="59" y="38"/>
                      </a:lnTo>
                      <a:lnTo>
                        <a:pt x="58" y="48"/>
                      </a:lnTo>
                      <a:lnTo>
                        <a:pt x="51" y="60"/>
                      </a:lnTo>
                      <a:lnTo>
                        <a:pt x="46" y="68"/>
                      </a:lnTo>
                      <a:lnTo>
                        <a:pt x="39" y="76"/>
                      </a:lnTo>
                      <a:lnTo>
                        <a:pt x="36" y="88"/>
                      </a:lnTo>
                      <a:lnTo>
                        <a:pt x="36" y="96"/>
                      </a:lnTo>
                      <a:lnTo>
                        <a:pt x="36" y="113"/>
                      </a:lnTo>
                      <a:lnTo>
                        <a:pt x="36" y="126"/>
                      </a:lnTo>
                      <a:lnTo>
                        <a:pt x="38" y="138"/>
                      </a:lnTo>
                      <a:lnTo>
                        <a:pt x="36" y="148"/>
                      </a:lnTo>
                      <a:lnTo>
                        <a:pt x="31" y="160"/>
                      </a:lnTo>
                      <a:lnTo>
                        <a:pt x="25" y="167"/>
                      </a:lnTo>
                      <a:lnTo>
                        <a:pt x="15" y="173"/>
                      </a:lnTo>
                      <a:lnTo>
                        <a:pt x="0" y="178"/>
                      </a:lnTo>
                      <a:lnTo>
                        <a:pt x="1" y="11"/>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35" name="Freeform 7"/>
                <p:cNvSpPr>
                  <a:spLocks/>
                </p:cNvSpPr>
                <p:nvPr/>
              </p:nvSpPr>
              <p:spPr bwMode="auto">
                <a:xfrm>
                  <a:off x="3652" y="1271"/>
                  <a:ext cx="29" cy="89"/>
                </a:xfrm>
                <a:custGeom>
                  <a:avLst/>
                  <a:gdLst>
                    <a:gd name="T0" fmla="*/ 0 w 60"/>
                    <a:gd name="T1" fmla="*/ 1 h 178"/>
                    <a:gd name="T2" fmla="*/ 0 w 60"/>
                    <a:gd name="T3" fmla="*/ 1 h 178"/>
                    <a:gd name="T4" fmla="*/ 0 w 60"/>
                    <a:gd name="T5" fmla="*/ 0 h 178"/>
                    <a:gd name="T6" fmla="*/ 0 w 60"/>
                    <a:gd name="T7" fmla="*/ 0 h 178"/>
                    <a:gd name="T8" fmla="*/ 0 w 60"/>
                    <a:gd name="T9" fmla="*/ 1 h 178"/>
                    <a:gd name="T10" fmla="*/ 0 w 60"/>
                    <a:gd name="T11" fmla="*/ 1 h 178"/>
                    <a:gd name="T12" fmla="*/ 0 w 60"/>
                    <a:gd name="T13" fmla="*/ 1 h 178"/>
                    <a:gd name="T14" fmla="*/ 0 w 60"/>
                    <a:gd name="T15" fmla="*/ 1 h 178"/>
                    <a:gd name="T16" fmla="*/ 0 w 60"/>
                    <a:gd name="T17" fmla="*/ 1 h 178"/>
                    <a:gd name="T18" fmla="*/ 0 w 60"/>
                    <a:gd name="T19" fmla="*/ 1 h 178"/>
                    <a:gd name="T20" fmla="*/ 0 w 60"/>
                    <a:gd name="T21" fmla="*/ 1 h 178"/>
                    <a:gd name="T22" fmla="*/ 0 w 60"/>
                    <a:gd name="T23" fmla="*/ 1 h 178"/>
                    <a:gd name="T24" fmla="*/ 0 w 60"/>
                    <a:gd name="T25" fmla="*/ 1 h 178"/>
                    <a:gd name="T26" fmla="*/ 0 w 60"/>
                    <a:gd name="T27" fmla="*/ 1 h 178"/>
                    <a:gd name="T28" fmla="*/ 0 w 60"/>
                    <a:gd name="T29" fmla="*/ 1 h 178"/>
                    <a:gd name="T30" fmla="*/ 0 w 60"/>
                    <a:gd name="T31" fmla="*/ 1 h 178"/>
                    <a:gd name="T32" fmla="*/ 0 w 60"/>
                    <a:gd name="T33" fmla="*/ 1 h 178"/>
                    <a:gd name="T34" fmla="*/ 0 w 60"/>
                    <a:gd name="T35" fmla="*/ 1 h 178"/>
                    <a:gd name="T36" fmla="*/ 0 w 60"/>
                    <a:gd name="T37" fmla="*/ 1 h 178"/>
                    <a:gd name="T38" fmla="*/ 0 w 60"/>
                    <a:gd name="T39" fmla="*/ 1 h 178"/>
                    <a:gd name="T40" fmla="*/ 0 w 60"/>
                    <a:gd name="T41" fmla="*/ 1 h 178"/>
                    <a:gd name="T42" fmla="*/ 0 w 60"/>
                    <a:gd name="T43" fmla="*/ 1 h 178"/>
                    <a:gd name="T44" fmla="*/ 0 w 60"/>
                    <a:gd name="T45" fmla="*/ 1 h 178"/>
                    <a:gd name="T46" fmla="*/ 0 w 60"/>
                    <a:gd name="T47" fmla="*/ 1 h 1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178"/>
                    <a:gd name="T74" fmla="*/ 60 w 60"/>
                    <a:gd name="T75" fmla="*/ 178 h 1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178">
                      <a:moveTo>
                        <a:pt x="60" y="11"/>
                      </a:moveTo>
                      <a:lnTo>
                        <a:pt x="35" y="1"/>
                      </a:lnTo>
                      <a:lnTo>
                        <a:pt x="25" y="0"/>
                      </a:lnTo>
                      <a:lnTo>
                        <a:pt x="15" y="0"/>
                      </a:lnTo>
                      <a:lnTo>
                        <a:pt x="10" y="1"/>
                      </a:lnTo>
                      <a:lnTo>
                        <a:pt x="5" y="5"/>
                      </a:lnTo>
                      <a:lnTo>
                        <a:pt x="2" y="15"/>
                      </a:lnTo>
                      <a:lnTo>
                        <a:pt x="0" y="25"/>
                      </a:lnTo>
                      <a:lnTo>
                        <a:pt x="0" y="38"/>
                      </a:lnTo>
                      <a:lnTo>
                        <a:pt x="2" y="48"/>
                      </a:lnTo>
                      <a:lnTo>
                        <a:pt x="9" y="60"/>
                      </a:lnTo>
                      <a:lnTo>
                        <a:pt x="15" y="68"/>
                      </a:lnTo>
                      <a:lnTo>
                        <a:pt x="20" y="76"/>
                      </a:lnTo>
                      <a:lnTo>
                        <a:pt x="24" y="88"/>
                      </a:lnTo>
                      <a:lnTo>
                        <a:pt x="25" y="96"/>
                      </a:lnTo>
                      <a:lnTo>
                        <a:pt x="24" y="113"/>
                      </a:lnTo>
                      <a:lnTo>
                        <a:pt x="24" y="126"/>
                      </a:lnTo>
                      <a:lnTo>
                        <a:pt x="22" y="138"/>
                      </a:lnTo>
                      <a:lnTo>
                        <a:pt x="24" y="148"/>
                      </a:lnTo>
                      <a:lnTo>
                        <a:pt x="29" y="160"/>
                      </a:lnTo>
                      <a:lnTo>
                        <a:pt x="35" y="167"/>
                      </a:lnTo>
                      <a:lnTo>
                        <a:pt x="45" y="173"/>
                      </a:lnTo>
                      <a:lnTo>
                        <a:pt x="60" y="178"/>
                      </a:lnTo>
                      <a:lnTo>
                        <a:pt x="60" y="11"/>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36" name="Rectangle 8"/>
              <p:cNvSpPr>
                <a:spLocks noChangeArrowheads="1"/>
              </p:cNvSpPr>
              <p:nvPr/>
            </p:nvSpPr>
            <p:spPr bwMode="auto">
              <a:xfrm>
                <a:off x="3745" y="1514"/>
                <a:ext cx="165" cy="98"/>
              </a:xfrm>
              <a:prstGeom prst="rect">
                <a:avLst/>
              </a:prstGeom>
              <a:solidFill>
                <a:srgbClr val="FFC080"/>
              </a:solidFill>
              <a:ln w="11113">
                <a:solidFill>
                  <a:srgbClr val="000000"/>
                </a:solidFill>
                <a:miter lim="800000"/>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37" name="Freeform 9"/>
              <p:cNvSpPr>
                <a:spLocks/>
              </p:cNvSpPr>
              <p:nvPr/>
            </p:nvSpPr>
            <p:spPr bwMode="auto">
              <a:xfrm>
                <a:off x="3676" y="1106"/>
                <a:ext cx="300" cy="446"/>
              </a:xfrm>
              <a:custGeom>
                <a:avLst/>
                <a:gdLst>
                  <a:gd name="T0" fmla="*/ 0 w 601"/>
                  <a:gd name="T1" fmla="*/ 0 h 893"/>
                  <a:gd name="T2" fmla="*/ 0 w 601"/>
                  <a:gd name="T3" fmla="*/ 1 h 893"/>
                  <a:gd name="T4" fmla="*/ 0 w 601"/>
                  <a:gd name="T5" fmla="*/ 1 h 893"/>
                  <a:gd name="T6" fmla="*/ 0 w 601"/>
                  <a:gd name="T7" fmla="*/ 1 h 893"/>
                  <a:gd name="T8" fmla="*/ 0 w 601"/>
                  <a:gd name="T9" fmla="*/ 2 h 893"/>
                  <a:gd name="T10" fmla="*/ 0 w 601"/>
                  <a:gd name="T11" fmla="*/ 2 h 893"/>
                  <a:gd name="T12" fmla="*/ 0 w 601"/>
                  <a:gd name="T13" fmla="*/ 2 h 893"/>
                  <a:gd name="T14" fmla="*/ 0 w 601"/>
                  <a:gd name="T15" fmla="*/ 3 h 893"/>
                  <a:gd name="T16" fmla="*/ 0 w 601"/>
                  <a:gd name="T17" fmla="*/ 3 h 893"/>
                  <a:gd name="T18" fmla="*/ 0 w 601"/>
                  <a:gd name="T19" fmla="*/ 3 h 893"/>
                  <a:gd name="T20" fmla="*/ 1 w 601"/>
                  <a:gd name="T21" fmla="*/ 3 h 893"/>
                  <a:gd name="T22" fmla="*/ 1 w 601"/>
                  <a:gd name="T23" fmla="*/ 3 h 893"/>
                  <a:gd name="T24" fmla="*/ 1 w 601"/>
                  <a:gd name="T25" fmla="*/ 3 h 893"/>
                  <a:gd name="T26" fmla="*/ 1 w 601"/>
                  <a:gd name="T27" fmla="*/ 3 h 893"/>
                  <a:gd name="T28" fmla="*/ 1 w 601"/>
                  <a:gd name="T29" fmla="*/ 3 h 893"/>
                  <a:gd name="T30" fmla="*/ 1 w 601"/>
                  <a:gd name="T31" fmla="*/ 3 h 893"/>
                  <a:gd name="T32" fmla="*/ 2 w 601"/>
                  <a:gd name="T33" fmla="*/ 2 h 893"/>
                  <a:gd name="T34" fmla="*/ 2 w 601"/>
                  <a:gd name="T35" fmla="*/ 2 h 893"/>
                  <a:gd name="T36" fmla="*/ 2 w 601"/>
                  <a:gd name="T37" fmla="*/ 2 h 893"/>
                  <a:gd name="T38" fmla="*/ 2 w 601"/>
                  <a:gd name="T39" fmla="*/ 2 h 893"/>
                  <a:gd name="T40" fmla="*/ 2 w 601"/>
                  <a:gd name="T41" fmla="*/ 2 h 893"/>
                  <a:gd name="T42" fmla="*/ 2 w 601"/>
                  <a:gd name="T43" fmla="*/ 1 h 893"/>
                  <a:gd name="T44" fmla="*/ 2 w 601"/>
                  <a:gd name="T45" fmla="*/ 1 h 893"/>
                  <a:gd name="T46" fmla="*/ 2 w 601"/>
                  <a:gd name="T47" fmla="*/ 1 h 893"/>
                  <a:gd name="T48" fmla="*/ 2 w 601"/>
                  <a:gd name="T49" fmla="*/ 1 h 893"/>
                  <a:gd name="T50" fmla="*/ 2 w 601"/>
                  <a:gd name="T51" fmla="*/ 0 h 893"/>
                  <a:gd name="T52" fmla="*/ 2 w 601"/>
                  <a:gd name="T53" fmla="*/ 0 h 893"/>
                  <a:gd name="T54" fmla="*/ 2 w 601"/>
                  <a:gd name="T55" fmla="*/ 0 h 893"/>
                  <a:gd name="T56" fmla="*/ 1 w 601"/>
                  <a:gd name="T57" fmla="*/ 0 h 893"/>
                  <a:gd name="T58" fmla="*/ 1 w 601"/>
                  <a:gd name="T59" fmla="*/ 0 h 893"/>
                  <a:gd name="T60" fmla="*/ 1 w 601"/>
                  <a:gd name="T61" fmla="*/ 0 h 893"/>
                  <a:gd name="T62" fmla="*/ 1 w 601"/>
                  <a:gd name="T63" fmla="*/ 0 h 893"/>
                  <a:gd name="T64" fmla="*/ 1 w 601"/>
                  <a:gd name="T65" fmla="*/ 0 h 893"/>
                  <a:gd name="T66" fmla="*/ 1 w 601"/>
                  <a:gd name="T67" fmla="*/ 0 h 893"/>
                  <a:gd name="T68" fmla="*/ 0 w 601"/>
                  <a:gd name="T69" fmla="*/ 0 h 893"/>
                  <a:gd name="T70" fmla="*/ 0 w 601"/>
                  <a:gd name="T71" fmla="*/ 0 h 893"/>
                  <a:gd name="T72" fmla="*/ 0 w 601"/>
                  <a:gd name="T73" fmla="*/ 0 h 8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1"/>
                  <a:gd name="T112" fmla="*/ 0 h 893"/>
                  <a:gd name="T113" fmla="*/ 601 w 601"/>
                  <a:gd name="T114" fmla="*/ 893 h 8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1" h="893">
                    <a:moveTo>
                      <a:pt x="60" y="144"/>
                    </a:moveTo>
                    <a:lnTo>
                      <a:pt x="40" y="182"/>
                    </a:lnTo>
                    <a:lnTo>
                      <a:pt x="25" y="222"/>
                    </a:lnTo>
                    <a:lnTo>
                      <a:pt x="15" y="261"/>
                    </a:lnTo>
                    <a:lnTo>
                      <a:pt x="9" y="309"/>
                    </a:lnTo>
                    <a:lnTo>
                      <a:pt x="4" y="362"/>
                    </a:lnTo>
                    <a:lnTo>
                      <a:pt x="2" y="411"/>
                    </a:lnTo>
                    <a:lnTo>
                      <a:pt x="0" y="459"/>
                    </a:lnTo>
                    <a:lnTo>
                      <a:pt x="0" y="519"/>
                    </a:lnTo>
                    <a:lnTo>
                      <a:pt x="4" y="568"/>
                    </a:lnTo>
                    <a:lnTo>
                      <a:pt x="10" y="616"/>
                    </a:lnTo>
                    <a:lnTo>
                      <a:pt x="18" y="651"/>
                    </a:lnTo>
                    <a:lnTo>
                      <a:pt x="33" y="693"/>
                    </a:lnTo>
                    <a:lnTo>
                      <a:pt x="53" y="726"/>
                    </a:lnTo>
                    <a:lnTo>
                      <a:pt x="71" y="755"/>
                    </a:lnTo>
                    <a:lnTo>
                      <a:pt x="99" y="788"/>
                    </a:lnTo>
                    <a:lnTo>
                      <a:pt x="129" y="816"/>
                    </a:lnTo>
                    <a:lnTo>
                      <a:pt x="164" y="845"/>
                    </a:lnTo>
                    <a:lnTo>
                      <a:pt x="198" y="863"/>
                    </a:lnTo>
                    <a:lnTo>
                      <a:pt x="233" y="878"/>
                    </a:lnTo>
                    <a:lnTo>
                      <a:pt x="250" y="885"/>
                    </a:lnTo>
                    <a:lnTo>
                      <a:pt x="271" y="891"/>
                    </a:lnTo>
                    <a:lnTo>
                      <a:pt x="299" y="893"/>
                    </a:lnTo>
                    <a:lnTo>
                      <a:pt x="316" y="891"/>
                    </a:lnTo>
                    <a:lnTo>
                      <a:pt x="340" y="888"/>
                    </a:lnTo>
                    <a:lnTo>
                      <a:pt x="368" y="880"/>
                    </a:lnTo>
                    <a:lnTo>
                      <a:pt x="392" y="871"/>
                    </a:lnTo>
                    <a:lnTo>
                      <a:pt x="416" y="858"/>
                    </a:lnTo>
                    <a:lnTo>
                      <a:pt x="441" y="841"/>
                    </a:lnTo>
                    <a:lnTo>
                      <a:pt x="463" y="825"/>
                    </a:lnTo>
                    <a:lnTo>
                      <a:pt x="484" y="805"/>
                    </a:lnTo>
                    <a:lnTo>
                      <a:pt x="502" y="785"/>
                    </a:lnTo>
                    <a:lnTo>
                      <a:pt x="517" y="765"/>
                    </a:lnTo>
                    <a:lnTo>
                      <a:pt x="539" y="740"/>
                    </a:lnTo>
                    <a:lnTo>
                      <a:pt x="552" y="720"/>
                    </a:lnTo>
                    <a:lnTo>
                      <a:pt x="565" y="698"/>
                    </a:lnTo>
                    <a:lnTo>
                      <a:pt x="572" y="681"/>
                    </a:lnTo>
                    <a:lnTo>
                      <a:pt x="578" y="664"/>
                    </a:lnTo>
                    <a:lnTo>
                      <a:pt x="585" y="641"/>
                    </a:lnTo>
                    <a:lnTo>
                      <a:pt x="591" y="613"/>
                    </a:lnTo>
                    <a:lnTo>
                      <a:pt x="596" y="576"/>
                    </a:lnTo>
                    <a:lnTo>
                      <a:pt x="600" y="546"/>
                    </a:lnTo>
                    <a:lnTo>
                      <a:pt x="601" y="513"/>
                    </a:lnTo>
                    <a:lnTo>
                      <a:pt x="601" y="479"/>
                    </a:lnTo>
                    <a:lnTo>
                      <a:pt x="600" y="432"/>
                    </a:lnTo>
                    <a:lnTo>
                      <a:pt x="598" y="397"/>
                    </a:lnTo>
                    <a:lnTo>
                      <a:pt x="595" y="364"/>
                    </a:lnTo>
                    <a:lnTo>
                      <a:pt x="593" y="326"/>
                    </a:lnTo>
                    <a:lnTo>
                      <a:pt x="591" y="297"/>
                    </a:lnTo>
                    <a:lnTo>
                      <a:pt x="586" y="266"/>
                    </a:lnTo>
                    <a:lnTo>
                      <a:pt x="581" y="241"/>
                    </a:lnTo>
                    <a:lnTo>
                      <a:pt x="573" y="214"/>
                    </a:lnTo>
                    <a:lnTo>
                      <a:pt x="565" y="192"/>
                    </a:lnTo>
                    <a:lnTo>
                      <a:pt x="557" y="175"/>
                    </a:lnTo>
                    <a:lnTo>
                      <a:pt x="548" y="160"/>
                    </a:lnTo>
                    <a:lnTo>
                      <a:pt x="534" y="134"/>
                    </a:lnTo>
                    <a:lnTo>
                      <a:pt x="522" y="117"/>
                    </a:lnTo>
                    <a:lnTo>
                      <a:pt x="509" y="102"/>
                    </a:lnTo>
                    <a:lnTo>
                      <a:pt x="492" y="85"/>
                    </a:lnTo>
                    <a:lnTo>
                      <a:pt x="477" y="72"/>
                    </a:lnTo>
                    <a:lnTo>
                      <a:pt x="461" y="59"/>
                    </a:lnTo>
                    <a:lnTo>
                      <a:pt x="439" y="45"/>
                    </a:lnTo>
                    <a:lnTo>
                      <a:pt x="418" y="32"/>
                    </a:lnTo>
                    <a:lnTo>
                      <a:pt x="392" y="20"/>
                    </a:lnTo>
                    <a:lnTo>
                      <a:pt x="364" y="12"/>
                    </a:lnTo>
                    <a:lnTo>
                      <a:pt x="332" y="5"/>
                    </a:lnTo>
                    <a:lnTo>
                      <a:pt x="301" y="0"/>
                    </a:lnTo>
                    <a:lnTo>
                      <a:pt x="256" y="5"/>
                    </a:lnTo>
                    <a:lnTo>
                      <a:pt x="218" y="17"/>
                    </a:lnTo>
                    <a:lnTo>
                      <a:pt x="179" y="34"/>
                    </a:lnTo>
                    <a:lnTo>
                      <a:pt x="146" y="54"/>
                    </a:lnTo>
                    <a:lnTo>
                      <a:pt x="114" y="77"/>
                    </a:lnTo>
                    <a:lnTo>
                      <a:pt x="85" y="109"/>
                    </a:lnTo>
                    <a:lnTo>
                      <a:pt x="60" y="144"/>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38" name="Freeform 10"/>
              <p:cNvSpPr>
                <a:spLocks/>
              </p:cNvSpPr>
              <p:nvPr/>
            </p:nvSpPr>
            <p:spPr bwMode="auto">
              <a:xfrm>
                <a:off x="3765" y="1443"/>
                <a:ext cx="122" cy="26"/>
              </a:xfrm>
              <a:custGeom>
                <a:avLst/>
                <a:gdLst>
                  <a:gd name="T0" fmla="*/ 0 w 244"/>
                  <a:gd name="T1" fmla="*/ 0 h 54"/>
                  <a:gd name="T2" fmla="*/ 1 w 244"/>
                  <a:gd name="T3" fmla="*/ 0 h 54"/>
                  <a:gd name="T4" fmla="*/ 1 w 244"/>
                  <a:gd name="T5" fmla="*/ 0 h 54"/>
                  <a:gd name="T6" fmla="*/ 1 w 244"/>
                  <a:gd name="T7" fmla="*/ 0 h 54"/>
                  <a:gd name="T8" fmla="*/ 1 w 244"/>
                  <a:gd name="T9" fmla="*/ 0 h 54"/>
                  <a:gd name="T10" fmla="*/ 1 w 244"/>
                  <a:gd name="T11" fmla="*/ 0 h 54"/>
                  <a:gd name="T12" fmla="*/ 1 w 244"/>
                  <a:gd name="T13" fmla="*/ 0 h 54"/>
                  <a:gd name="T14" fmla="*/ 1 w 244"/>
                  <a:gd name="T15" fmla="*/ 0 h 54"/>
                  <a:gd name="T16" fmla="*/ 1 w 244"/>
                  <a:gd name="T17" fmla="*/ 0 h 54"/>
                  <a:gd name="T18" fmla="*/ 1 w 244"/>
                  <a:gd name="T19" fmla="*/ 0 h 54"/>
                  <a:gd name="T20" fmla="*/ 1 w 244"/>
                  <a:gd name="T21" fmla="*/ 0 h 54"/>
                  <a:gd name="T22" fmla="*/ 1 w 244"/>
                  <a:gd name="T23" fmla="*/ 0 h 54"/>
                  <a:gd name="T24" fmla="*/ 1 w 244"/>
                  <a:gd name="T25" fmla="*/ 0 h 54"/>
                  <a:gd name="T26" fmla="*/ 1 w 244"/>
                  <a:gd name="T27" fmla="*/ 0 h 54"/>
                  <a:gd name="T28" fmla="*/ 1 w 244"/>
                  <a:gd name="T29" fmla="*/ 0 h 54"/>
                  <a:gd name="T30" fmla="*/ 1 w 244"/>
                  <a:gd name="T31" fmla="*/ 0 h 54"/>
                  <a:gd name="T32" fmla="*/ 1 w 244"/>
                  <a:gd name="T33" fmla="*/ 0 h 54"/>
                  <a:gd name="T34" fmla="*/ 1 w 244"/>
                  <a:gd name="T35" fmla="*/ 0 h 54"/>
                  <a:gd name="T36" fmla="*/ 1 w 244"/>
                  <a:gd name="T37" fmla="*/ 0 h 54"/>
                  <a:gd name="T38" fmla="*/ 1 w 244"/>
                  <a:gd name="T39" fmla="*/ 0 h 54"/>
                  <a:gd name="T40" fmla="*/ 1 w 244"/>
                  <a:gd name="T41" fmla="*/ 0 h 54"/>
                  <a:gd name="T42" fmla="*/ 1 w 244"/>
                  <a:gd name="T43" fmla="*/ 0 h 54"/>
                  <a:gd name="T44" fmla="*/ 1 w 244"/>
                  <a:gd name="T45" fmla="*/ 0 h 54"/>
                  <a:gd name="T46" fmla="*/ 1 w 244"/>
                  <a:gd name="T47" fmla="*/ 0 h 54"/>
                  <a:gd name="T48" fmla="*/ 1 w 244"/>
                  <a:gd name="T49" fmla="*/ 0 h 54"/>
                  <a:gd name="T50" fmla="*/ 0 w 244"/>
                  <a:gd name="T51" fmla="*/ 0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
                  <a:gd name="T79" fmla="*/ 0 h 54"/>
                  <a:gd name="T80" fmla="*/ 244 w 244"/>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 h="54">
                    <a:moveTo>
                      <a:pt x="0" y="37"/>
                    </a:moveTo>
                    <a:lnTo>
                      <a:pt x="8" y="31"/>
                    </a:lnTo>
                    <a:lnTo>
                      <a:pt x="19" y="21"/>
                    </a:lnTo>
                    <a:lnTo>
                      <a:pt x="41" y="10"/>
                    </a:lnTo>
                    <a:lnTo>
                      <a:pt x="66" y="4"/>
                    </a:lnTo>
                    <a:lnTo>
                      <a:pt x="90" y="0"/>
                    </a:lnTo>
                    <a:lnTo>
                      <a:pt x="112" y="0"/>
                    </a:lnTo>
                    <a:lnTo>
                      <a:pt x="127" y="2"/>
                    </a:lnTo>
                    <a:lnTo>
                      <a:pt x="138" y="0"/>
                    </a:lnTo>
                    <a:lnTo>
                      <a:pt x="150" y="0"/>
                    </a:lnTo>
                    <a:lnTo>
                      <a:pt x="165" y="2"/>
                    </a:lnTo>
                    <a:lnTo>
                      <a:pt x="183" y="5"/>
                    </a:lnTo>
                    <a:lnTo>
                      <a:pt x="199" y="10"/>
                    </a:lnTo>
                    <a:lnTo>
                      <a:pt x="219" y="17"/>
                    </a:lnTo>
                    <a:lnTo>
                      <a:pt x="229" y="24"/>
                    </a:lnTo>
                    <a:lnTo>
                      <a:pt x="237" y="31"/>
                    </a:lnTo>
                    <a:lnTo>
                      <a:pt x="244" y="41"/>
                    </a:lnTo>
                    <a:lnTo>
                      <a:pt x="242" y="44"/>
                    </a:lnTo>
                    <a:lnTo>
                      <a:pt x="219" y="51"/>
                    </a:lnTo>
                    <a:lnTo>
                      <a:pt x="180" y="54"/>
                    </a:lnTo>
                    <a:lnTo>
                      <a:pt x="142" y="54"/>
                    </a:lnTo>
                    <a:lnTo>
                      <a:pt x="102" y="54"/>
                    </a:lnTo>
                    <a:lnTo>
                      <a:pt x="49" y="51"/>
                    </a:lnTo>
                    <a:lnTo>
                      <a:pt x="14" y="47"/>
                    </a:lnTo>
                    <a:lnTo>
                      <a:pt x="5" y="44"/>
                    </a:lnTo>
                    <a:lnTo>
                      <a:pt x="0" y="37"/>
                    </a:lnTo>
                    <a:close/>
                  </a:path>
                </a:pathLst>
              </a:custGeom>
              <a:solidFill>
                <a:srgbClr val="FFE0C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39" name="Freeform 11"/>
              <p:cNvSpPr>
                <a:spLocks/>
              </p:cNvSpPr>
              <p:nvPr/>
            </p:nvSpPr>
            <p:spPr bwMode="auto">
              <a:xfrm>
                <a:off x="3657" y="1064"/>
                <a:ext cx="347" cy="240"/>
              </a:xfrm>
              <a:custGeom>
                <a:avLst/>
                <a:gdLst>
                  <a:gd name="T0" fmla="*/ 0 w 695"/>
                  <a:gd name="T1" fmla="*/ 2 h 480"/>
                  <a:gd name="T2" fmla="*/ 0 w 695"/>
                  <a:gd name="T3" fmla="*/ 2 h 480"/>
                  <a:gd name="T4" fmla="*/ 0 w 695"/>
                  <a:gd name="T5" fmla="*/ 2 h 480"/>
                  <a:gd name="T6" fmla="*/ 0 w 695"/>
                  <a:gd name="T7" fmla="*/ 2 h 480"/>
                  <a:gd name="T8" fmla="*/ 0 w 695"/>
                  <a:gd name="T9" fmla="*/ 2 h 480"/>
                  <a:gd name="T10" fmla="*/ 0 w 695"/>
                  <a:gd name="T11" fmla="*/ 2 h 480"/>
                  <a:gd name="T12" fmla="*/ 0 w 695"/>
                  <a:gd name="T13" fmla="*/ 2 h 480"/>
                  <a:gd name="T14" fmla="*/ 0 w 695"/>
                  <a:gd name="T15" fmla="*/ 2 h 480"/>
                  <a:gd name="T16" fmla="*/ 0 w 695"/>
                  <a:gd name="T17" fmla="*/ 1 h 480"/>
                  <a:gd name="T18" fmla="*/ 0 w 695"/>
                  <a:gd name="T19" fmla="*/ 1 h 480"/>
                  <a:gd name="T20" fmla="*/ 0 w 695"/>
                  <a:gd name="T21" fmla="*/ 1 h 480"/>
                  <a:gd name="T22" fmla="*/ 0 w 695"/>
                  <a:gd name="T23" fmla="*/ 1 h 480"/>
                  <a:gd name="T24" fmla="*/ 0 w 695"/>
                  <a:gd name="T25" fmla="*/ 1 h 480"/>
                  <a:gd name="T26" fmla="*/ 0 w 695"/>
                  <a:gd name="T27" fmla="*/ 1 h 480"/>
                  <a:gd name="T28" fmla="*/ 0 w 695"/>
                  <a:gd name="T29" fmla="*/ 1 h 480"/>
                  <a:gd name="T30" fmla="*/ 0 w 695"/>
                  <a:gd name="T31" fmla="*/ 1 h 480"/>
                  <a:gd name="T32" fmla="*/ 0 w 695"/>
                  <a:gd name="T33" fmla="*/ 1 h 480"/>
                  <a:gd name="T34" fmla="*/ 0 w 695"/>
                  <a:gd name="T35" fmla="*/ 1 h 480"/>
                  <a:gd name="T36" fmla="*/ 0 w 695"/>
                  <a:gd name="T37" fmla="*/ 1 h 480"/>
                  <a:gd name="T38" fmla="*/ 0 w 695"/>
                  <a:gd name="T39" fmla="*/ 1 h 480"/>
                  <a:gd name="T40" fmla="*/ 0 w 695"/>
                  <a:gd name="T41" fmla="*/ 1 h 480"/>
                  <a:gd name="T42" fmla="*/ 1 w 695"/>
                  <a:gd name="T43" fmla="*/ 1 h 480"/>
                  <a:gd name="T44" fmla="*/ 1 w 695"/>
                  <a:gd name="T45" fmla="*/ 0 h 480"/>
                  <a:gd name="T46" fmla="*/ 1 w 695"/>
                  <a:gd name="T47" fmla="*/ 1 h 480"/>
                  <a:gd name="T48" fmla="*/ 1 w 695"/>
                  <a:gd name="T49" fmla="*/ 1 h 480"/>
                  <a:gd name="T50" fmla="*/ 1 w 695"/>
                  <a:gd name="T51" fmla="*/ 1 h 480"/>
                  <a:gd name="T52" fmla="*/ 1 w 695"/>
                  <a:gd name="T53" fmla="*/ 1 h 480"/>
                  <a:gd name="T54" fmla="*/ 2 w 695"/>
                  <a:gd name="T55" fmla="*/ 1 h 480"/>
                  <a:gd name="T56" fmla="*/ 2 w 695"/>
                  <a:gd name="T57" fmla="*/ 1 h 480"/>
                  <a:gd name="T58" fmla="*/ 2 w 695"/>
                  <a:gd name="T59" fmla="*/ 1 h 480"/>
                  <a:gd name="T60" fmla="*/ 2 w 695"/>
                  <a:gd name="T61" fmla="*/ 1 h 480"/>
                  <a:gd name="T62" fmla="*/ 2 w 695"/>
                  <a:gd name="T63" fmla="*/ 1 h 480"/>
                  <a:gd name="T64" fmla="*/ 2 w 695"/>
                  <a:gd name="T65" fmla="*/ 1 h 480"/>
                  <a:gd name="T66" fmla="*/ 2 w 695"/>
                  <a:gd name="T67" fmla="*/ 1 h 480"/>
                  <a:gd name="T68" fmla="*/ 2 w 695"/>
                  <a:gd name="T69" fmla="*/ 1 h 480"/>
                  <a:gd name="T70" fmla="*/ 2 w 695"/>
                  <a:gd name="T71" fmla="*/ 1 h 480"/>
                  <a:gd name="T72" fmla="*/ 2 w 695"/>
                  <a:gd name="T73" fmla="*/ 2 h 480"/>
                  <a:gd name="T74" fmla="*/ 2 w 695"/>
                  <a:gd name="T75" fmla="*/ 2 h 480"/>
                  <a:gd name="T76" fmla="*/ 2 w 695"/>
                  <a:gd name="T77" fmla="*/ 2 h 480"/>
                  <a:gd name="T78" fmla="*/ 2 w 695"/>
                  <a:gd name="T79" fmla="*/ 2 h 480"/>
                  <a:gd name="T80" fmla="*/ 2 w 695"/>
                  <a:gd name="T81" fmla="*/ 1 h 480"/>
                  <a:gd name="T82" fmla="*/ 1 w 695"/>
                  <a:gd name="T83" fmla="*/ 1 h 480"/>
                  <a:gd name="T84" fmla="*/ 1 w 695"/>
                  <a:gd name="T85" fmla="*/ 1 h 480"/>
                  <a:gd name="T86" fmla="*/ 0 w 695"/>
                  <a:gd name="T87" fmla="*/ 1 h 480"/>
                  <a:gd name="T88" fmla="*/ 0 w 695"/>
                  <a:gd name="T89" fmla="*/ 1 h 480"/>
                  <a:gd name="T90" fmla="*/ 0 w 695"/>
                  <a:gd name="T91" fmla="*/ 1 h 480"/>
                  <a:gd name="T92" fmla="*/ 0 w 695"/>
                  <a:gd name="T93" fmla="*/ 2 h 480"/>
                  <a:gd name="T94" fmla="*/ 0 w 695"/>
                  <a:gd name="T95" fmla="*/ 2 h 4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5"/>
                  <a:gd name="T145" fmla="*/ 0 h 480"/>
                  <a:gd name="T146" fmla="*/ 695 w 695"/>
                  <a:gd name="T147" fmla="*/ 480 h 4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5" h="480">
                    <a:moveTo>
                      <a:pt x="42" y="480"/>
                    </a:moveTo>
                    <a:lnTo>
                      <a:pt x="35" y="472"/>
                    </a:lnTo>
                    <a:lnTo>
                      <a:pt x="22" y="457"/>
                    </a:lnTo>
                    <a:lnTo>
                      <a:pt x="35" y="450"/>
                    </a:lnTo>
                    <a:lnTo>
                      <a:pt x="27" y="437"/>
                    </a:lnTo>
                    <a:lnTo>
                      <a:pt x="19" y="422"/>
                    </a:lnTo>
                    <a:lnTo>
                      <a:pt x="12" y="412"/>
                    </a:lnTo>
                    <a:lnTo>
                      <a:pt x="30" y="412"/>
                    </a:lnTo>
                    <a:lnTo>
                      <a:pt x="25" y="397"/>
                    </a:lnTo>
                    <a:lnTo>
                      <a:pt x="15" y="380"/>
                    </a:lnTo>
                    <a:lnTo>
                      <a:pt x="0" y="365"/>
                    </a:lnTo>
                    <a:lnTo>
                      <a:pt x="20" y="364"/>
                    </a:lnTo>
                    <a:lnTo>
                      <a:pt x="15" y="350"/>
                    </a:lnTo>
                    <a:lnTo>
                      <a:pt x="7" y="334"/>
                    </a:lnTo>
                    <a:lnTo>
                      <a:pt x="19" y="337"/>
                    </a:lnTo>
                    <a:lnTo>
                      <a:pt x="28" y="340"/>
                    </a:lnTo>
                    <a:lnTo>
                      <a:pt x="25" y="330"/>
                    </a:lnTo>
                    <a:lnTo>
                      <a:pt x="17" y="319"/>
                    </a:lnTo>
                    <a:lnTo>
                      <a:pt x="27" y="319"/>
                    </a:lnTo>
                    <a:lnTo>
                      <a:pt x="22" y="300"/>
                    </a:lnTo>
                    <a:lnTo>
                      <a:pt x="32" y="302"/>
                    </a:lnTo>
                    <a:lnTo>
                      <a:pt x="32" y="288"/>
                    </a:lnTo>
                    <a:lnTo>
                      <a:pt x="28" y="277"/>
                    </a:lnTo>
                    <a:lnTo>
                      <a:pt x="20" y="257"/>
                    </a:lnTo>
                    <a:lnTo>
                      <a:pt x="32" y="260"/>
                    </a:lnTo>
                    <a:lnTo>
                      <a:pt x="43" y="263"/>
                    </a:lnTo>
                    <a:lnTo>
                      <a:pt x="35" y="250"/>
                    </a:lnTo>
                    <a:lnTo>
                      <a:pt x="52" y="252"/>
                    </a:lnTo>
                    <a:lnTo>
                      <a:pt x="65" y="253"/>
                    </a:lnTo>
                    <a:lnTo>
                      <a:pt x="53" y="237"/>
                    </a:lnTo>
                    <a:lnTo>
                      <a:pt x="47" y="227"/>
                    </a:lnTo>
                    <a:lnTo>
                      <a:pt x="37" y="213"/>
                    </a:lnTo>
                    <a:lnTo>
                      <a:pt x="50" y="212"/>
                    </a:lnTo>
                    <a:lnTo>
                      <a:pt x="63" y="212"/>
                    </a:lnTo>
                    <a:lnTo>
                      <a:pt x="75" y="210"/>
                    </a:lnTo>
                    <a:lnTo>
                      <a:pt x="65" y="200"/>
                    </a:lnTo>
                    <a:lnTo>
                      <a:pt x="53" y="190"/>
                    </a:lnTo>
                    <a:lnTo>
                      <a:pt x="66" y="185"/>
                    </a:lnTo>
                    <a:lnTo>
                      <a:pt x="60" y="168"/>
                    </a:lnTo>
                    <a:lnTo>
                      <a:pt x="53" y="157"/>
                    </a:lnTo>
                    <a:lnTo>
                      <a:pt x="48" y="147"/>
                    </a:lnTo>
                    <a:lnTo>
                      <a:pt x="63" y="148"/>
                    </a:lnTo>
                    <a:lnTo>
                      <a:pt x="76" y="152"/>
                    </a:lnTo>
                    <a:lnTo>
                      <a:pt x="80" y="135"/>
                    </a:lnTo>
                    <a:lnTo>
                      <a:pt x="78" y="117"/>
                    </a:lnTo>
                    <a:lnTo>
                      <a:pt x="75" y="100"/>
                    </a:lnTo>
                    <a:lnTo>
                      <a:pt x="63" y="80"/>
                    </a:lnTo>
                    <a:lnTo>
                      <a:pt x="86" y="92"/>
                    </a:lnTo>
                    <a:lnTo>
                      <a:pt x="96" y="97"/>
                    </a:lnTo>
                    <a:lnTo>
                      <a:pt x="108" y="105"/>
                    </a:lnTo>
                    <a:lnTo>
                      <a:pt x="121" y="105"/>
                    </a:lnTo>
                    <a:lnTo>
                      <a:pt x="121" y="92"/>
                    </a:lnTo>
                    <a:lnTo>
                      <a:pt x="124" y="78"/>
                    </a:lnTo>
                    <a:lnTo>
                      <a:pt x="132" y="61"/>
                    </a:lnTo>
                    <a:lnTo>
                      <a:pt x="139" y="73"/>
                    </a:lnTo>
                    <a:lnTo>
                      <a:pt x="144" y="80"/>
                    </a:lnTo>
                    <a:lnTo>
                      <a:pt x="154" y="87"/>
                    </a:lnTo>
                    <a:lnTo>
                      <a:pt x="160" y="75"/>
                    </a:lnTo>
                    <a:lnTo>
                      <a:pt x="169" y="63"/>
                    </a:lnTo>
                    <a:lnTo>
                      <a:pt x="184" y="51"/>
                    </a:lnTo>
                    <a:lnTo>
                      <a:pt x="197" y="38"/>
                    </a:lnTo>
                    <a:lnTo>
                      <a:pt x="213" y="28"/>
                    </a:lnTo>
                    <a:lnTo>
                      <a:pt x="233" y="23"/>
                    </a:lnTo>
                    <a:lnTo>
                      <a:pt x="260" y="18"/>
                    </a:lnTo>
                    <a:lnTo>
                      <a:pt x="298" y="8"/>
                    </a:lnTo>
                    <a:lnTo>
                      <a:pt x="322" y="3"/>
                    </a:lnTo>
                    <a:lnTo>
                      <a:pt x="344" y="1"/>
                    </a:lnTo>
                    <a:lnTo>
                      <a:pt x="360" y="0"/>
                    </a:lnTo>
                    <a:lnTo>
                      <a:pt x="385" y="0"/>
                    </a:lnTo>
                    <a:lnTo>
                      <a:pt x="431" y="1"/>
                    </a:lnTo>
                    <a:lnTo>
                      <a:pt x="415" y="8"/>
                    </a:lnTo>
                    <a:lnTo>
                      <a:pt x="405" y="18"/>
                    </a:lnTo>
                    <a:lnTo>
                      <a:pt x="402" y="23"/>
                    </a:lnTo>
                    <a:lnTo>
                      <a:pt x="418" y="28"/>
                    </a:lnTo>
                    <a:lnTo>
                      <a:pt x="438" y="30"/>
                    </a:lnTo>
                    <a:lnTo>
                      <a:pt x="458" y="28"/>
                    </a:lnTo>
                    <a:lnTo>
                      <a:pt x="476" y="26"/>
                    </a:lnTo>
                    <a:lnTo>
                      <a:pt x="491" y="23"/>
                    </a:lnTo>
                    <a:lnTo>
                      <a:pt x="519" y="25"/>
                    </a:lnTo>
                    <a:lnTo>
                      <a:pt x="501" y="31"/>
                    </a:lnTo>
                    <a:lnTo>
                      <a:pt x="486" y="43"/>
                    </a:lnTo>
                    <a:lnTo>
                      <a:pt x="501" y="45"/>
                    </a:lnTo>
                    <a:lnTo>
                      <a:pt x="514" y="43"/>
                    </a:lnTo>
                    <a:lnTo>
                      <a:pt x="534" y="45"/>
                    </a:lnTo>
                    <a:lnTo>
                      <a:pt x="565" y="55"/>
                    </a:lnTo>
                    <a:lnTo>
                      <a:pt x="547" y="58"/>
                    </a:lnTo>
                    <a:lnTo>
                      <a:pt x="530" y="61"/>
                    </a:lnTo>
                    <a:lnTo>
                      <a:pt x="520" y="66"/>
                    </a:lnTo>
                    <a:lnTo>
                      <a:pt x="542" y="70"/>
                    </a:lnTo>
                    <a:lnTo>
                      <a:pt x="558" y="73"/>
                    </a:lnTo>
                    <a:lnTo>
                      <a:pt x="570" y="75"/>
                    </a:lnTo>
                    <a:lnTo>
                      <a:pt x="586" y="82"/>
                    </a:lnTo>
                    <a:lnTo>
                      <a:pt x="606" y="92"/>
                    </a:lnTo>
                    <a:lnTo>
                      <a:pt x="636" y="102"/>
                    </a:lnTo>
                    <a:lnTo>
                      <a:pt x="618" y="107"/>
                    </a:lnTo>
                    <a:lnTo>
                      <a:pt x="605" y="113"/>
                    </a:lnTo>
                    <a:lnTo>
                      <a:pt x="595" y="120"/>
                    </a:lnTo>
                    <a:lnTo>
                      <a:pt x="593" y="128"/>
                    </a:lnTo>
                    <a:lnTo>
                      <a:pt x="606" y="130"/>
                    </a:lnTo>
                    <a:lnTo>
                      <a:pt x="619" y="135"/>
                    </a:lnTo>
                    <a:lnTo>
                      <a:pt x="633" y="142"/>
                    </a:lnTo>
                    <a:lnTo>
                      <a:pt x="652" y="147"/>
                    </a:lnTo>
                    <a:lnTo>
                      <a:pt x="667" y="145"/>
                    </a:lnTo>
                    <a:lnTo>
                      <a:pt x="656" y="158"/>
                    </a:lnTo>
                    <a:lnTo>
                      <a:pt x="652" y="178"/>
                    </a:lnTo>
                    <a:lnTo>
                      <a:pt x="659" y="195"/>
                    </a:lnTo>
                    <a:lnTo>
                      <a:pt x="664" y="210"/>
                    </a:lnTo>
                    <a:lnTo>
                      <a:pt x="667" y="223"/>
                    </a:lnTo>
                    <a:lnTo>
                      <a:pt x="656" y="248"/>
                    </a:lnTo>
                    <a:lnTo>
                      <a:pt x="695" y="247"/>
                    </a:lnTo>
                    <a:lnTo>
                      <a:pt x="661" y="270"/>
                    </a:lnTo>
                    <a:lnTo>
                      <a:pt x="649" y="285"/>
                    </a:lnTo>
                    <a:lnTo>
                      <a:pt x="644" y="312"/>
                    </a:lnTo>
                    <a:lnTo>
                      <a:pt x="661" y="324"/>
                    </a:lnTo>
                    <a:lnTo>
                      <a:pt x="654" y="340"/>
                    </a:lnTo>
                    <a:lnTo>
                      <a:pt x="649" y="362"/>
                    </a:lnTo>
                    <a:lnTo>
                      <a:pt x="661" y="380"/>
                    </a:lnTo>
                    <a:lnTo>
                      <a:pt x="644" y="407"/>
                    </a:lnTo>
                    <a:lnTo>
                      <a:pt x="638" y="424"/>
                    </a:lnTo>
                    <a:lnTo>
                      <a:pt x="629" y="477"/>
                    </a:lnTo>
                    <a:lnTo>
                      <a:pt x="616" y="352"/>
                    </a:lnTo>
                    <a:lnTo>
                      <a:pt x="601" y="305"/>
                    </a:lnTo>
                    <a:lnTo>
                      <a:pt x="570" y="235"/>
                    </a:lnTo>
                    <a:lnTo>
                      <a:pt x="544" y="212"/>
                    </a:lnTo>
                    <a:lnTo>
                      <a:pt x="502" y="200"/>
                    </a:lnTo>
                    <a:lnTo>
                      <a:pt x="458" y="197"/>
                    </a:lnTo>
                    <a:lnTo>
                      <a:pt x="410" y="185"/>
                    </a:lnTo>
                    <a:lnTo>
                      <a:pt x="369" y="175"/>
                    </a:lnTo>
                    <a:lnTo>
                      <a:pt x="321" y="163"/>
                    </a:lnTo>
                    <a:lnTo>
                      <a:pt x="276" y="160"/>
                    </a:lnTo>
                    <a:lnTo>
                      <a:pt x="194" y="157"/>
                    </a:lnTo>
                    <a:lnTo>
                      <a:pt x="184" y="167"/>
                    </a:lnTo>
                    <a:lnTo>
                      <a:pt x="170" y="177"/>
                    </a:lnTo>
                    <a:lnTo>
                      <a:pt x="157" y="185"/>
                    </a:lnTo>
                    <a:lnTo>
                      <a:pt x="147" y="185"/>
                    </a:lnTo>
                    <a:lnTo>
                      <a:pt x="136" y="190"/>
                    </a:lnTo>
                    <a:lnTo>
                      <a:pt x="124" y="212"/>
                    </a:lnTo>
                    <a:lnTo>
                      <a:pt x="111" y="233"/>
                    </a:lnTo>
                    <a:lnTo>
                      <a:pt x="108" y="263"/>
                    </a:lnTo>
                    <a:lnTo>
                      <a:pt x="98" y="283"/>
                    </a:lnTo>
                    <a:lnTo>
                      <a:pt x="88" y="307"/>
                    </a:lnTo>
                    <a:lnTo>
                      <a:pt x="76" y="324"/>
                    </a:lnTo>
                    <a:lnTo>
                      <a:pt x="66" y="342"/>
                    </a:lnTo>
                    <a:lnTo>
                      <a:pt x="60" y="364"/>
                    </a:lnTo>
                    <a:lnTo>
                      <a:pt x="55" y="389"/>
                    </a:lnTo>
                    <a:lnTo>
                      <a:pt x="42" y="480"/>
                    </a:lnTo>
                    <a:close/>
                  </a:path>
                </a:pathLst>
              </a:custGeom>
              <a:solidFill>
                <a:srgbClr val="20100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nvGrpSpPr>
              <p:cNvPr id="5" name="Group 12"/>
              <p:cNvGrpSpPr>
                <a:grpSpLocks/>
              </p:cNvGrpSpPr>
              <p:nvPr/>
            </p:nvGrpSpPr>
            <p:grpSpPr bwMode="auto">
              <a:xfrm>
                <a:off x="3748" y="1299"/>
                <a:ext cx="147" cy="25"/>
                <a:chOff x="3748" y="1299"/>
                <a:chExt cx="147" cy="25"/>
              </a:xfrm>
            </p:grpSpPr>
            <p:grpSp>
              <p:nvGrpSpPr>
                <p:cNvPr id="6" name="Group 13"/>
                <p:cNvGrpSpPr>
                  <a:grpSpLocks/>
                </p:cNvGrpSpPr>
                <p:nvPr/>
              </p:nvGrpSpPr>
              <p:grpSpPr bwMode="auto">
                <a:xfrm>
                  <a:off x="3748" y="1299"/>
                  <a:ext cx="25" cy="25"/>
                  <a:chOff x="3748" y="1299"/>
                  <a:chExt cx="25" cy="25"/>
                </a:xfrm>
              </p:grpSpPr>
              <p:sp>
                <p:nvSpPr>
                  <p:cNvPr id="333842" name="Oval 14"/>
                  <p:cNvSpPr>
                    <a:spLocks noChangeArrowheads="1"/>
                  </p:cNvSpPr>
                  <p:nvPr/>
                </p:nvSpPr>
                <p:spPr bwMode="auto">
                  <a:xfrm>
                    <a:off x="3748" y="1299"/>
                    <a:ext cx="25" cy="25"/>
                  </a:xfrm>
                  <a:prstGeom prst="ellipse">
                    <a:avLst/>
                  </a:prstGeom>
                  <a:solidFill>
                    <a:srgbClr val="4040FF"/>
                  </a:solidFill>
                  <a:ln w="11113">
                    <a:solidFill>
                      <a:srgbClr val="00008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43" name="Oval 15"/>
                  <p:cNvSpPr>
                    <a:spLocks noChangeArrowheads="1"/>
                  </p:cNvSpPr>
                  <p:nvPr/>
                </p:nvSpPr>
                <p:spPr bwMode="auto">
                  <a:xfrm>
                    <a:off x="3755" y="1303"/>
                    <a:ext cx="11" cy="12"/>
                  </a:xfrm>
                  <a:prstGeom prst="ellipse">
                    <a:avLst/>
                  </a:prstGeom>
                  <a:solidFill>
                    <a:srgbClr val="FFFFFF"/>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7" name="Group 16"/>
                <p:cNvGrpSpPr>
                  <a:grpSpLocks/>
                </p:cNvGrpSpPr>
                <p:nvPr/>
              </p:nvGrpSpPr>
              <p:grpSpPr bwMode="auto">
                <a:xfrm>
                  <a:off x="3870" y="1299"/>
                  <a:ext cx="25" cy="25"/>
                  <a:chOff x="3870" y="1299"/>
                  <a:chExt cx="25" cy="25"/>
                </a:xfrm>
              </p:grpSpPr>
              <p:sp>
                <p:nvSpPr>
                  <p:cNvPr id="333845" name="Oval 17"/>
                  <p:cNvSpPr>
                    <a:spLocks noChangeArrowheads="1"/>
                  </p:cNvSpPr>
                  <p:nvPr/>
                </p:nvSpPr>
                <p:spPr bwMode="auto">
                  <a:xfrm>
                    <a:off x="3870" y="1299"/>
                    <a:ext cx="25" cy="25"/>
                  </a:xfrm>
                  <a:prstGeom prst="ellipse">
                    <a:avLst/>
                  </a:prstGeom>
                  <a:solidFill>
                    <a:srgbClr val="4040FF"/>
                  </a:solidFill>
                  <a:ln w="11113">
                    <a:solidFill>
                      <a:srgbClr val="00008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46" name="Oval 18"/>
                  <p:cNvSpPr>
                    <a:spLocks noChangeArrowheads="1"/>
                  </p:cNvSpPr>
                  <p:nvPr/>
                </p:nvSpPr>
                <p:spPr bwMode="auto">
                  <a:xfrm>
                    <a:off x="3876" y="1303"/>
                    <a:ext cx="11" cy="14"/>
                  </a:xfrm>
                  <a:prstGeom prst="ellipse">
                    <a:avLst/>
                  </a:prstGeom>
                  <a:solidFill>
                    <a:srgbClr val="FFFFFF"/>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sp>
            <p:nvSpPr>
              <p:cNvPr id="333847" name="Arc 19"/>
              <p:cNvSpPr>
                <a:spLocks/>
              </p:cNvSpPr>
              <p:nvPr/>
            </p:nvSpPr>
            <p:spPr bwMode="auto">
              <a:xfrm>
                <a:off x="3790" y="1380"/>
                <a:ext cx="68" cy="35"/>
              </a:xfrm>
              <a:custGeom>
                <a:avLst/>
                <a:gdLst>
                  <a:gd name="T0" fmla="*/ 0 w 43200"/>
                  <a:gd name="T1" fmla="*/ 0 h 22191"/>
                  <a:gd name="T2" fmla="*/ 0 w 43200"/>
                  <a:gd name="T3" fmla="*/ 0 h 22191"/>
                  <a:gd name="T4" fmla="*/ 0 w 43200"/>
                  <a:gd name="T5" fmla="*/ 0 h 22191"/>
                  <a:gd name="T6" fmla="*/ 0 60000 65536"/>
                  <a:gd name="T7" fmla="*/ 0 60000 65536"/>
                  <a:gd name="T8" fmla="*/ 0 60000 65536"/>
                  <a:gd name="T9" fmla="*/ 0 w 43200"/>
                  <a:gd name="T10" fmla="*/ 0 h 22191"/>
                  <a:gd name="T11" fmla="*/ 43200 w 43200"/>
                  <a:gd name="T12" fmla="*/ 22191 h 22191"/>
                </a:gdLst>
                <a:ahLst/>
                <a:cxnLst>
                  <a:cxn ang="T6">
                    <a:pos x="T0" y="T1"/>
                  </a:cxn>
                  <a:cxn ang="T7">
                    <a:pos x="T2" y="T3"/>
                  </a:cxn>
                  <a:cxn ang="T8">
                    <a:pos x="T4" y="T5"/>
                  </a:cxn>
                </a:cxnLst>
                <a:rect l="T9" t="T10" r="T11" b="T12"/>
                <a:pathLst>
                  <a:path w="43200" h="22191" fill="none" extrusionOk="0">
                    <a:moveTo>
                      <a:pt x="43191" y="0"/>
                    </a:moveTo>
                    <a:cubicBezTo>
                      <a:pt x="43197" y="196"/>
                      <a:pt x="43200" y="393"/>
                      <a:pt x="43200" y="591"/>
                    </a:cubicBezTo>
                    <a:cubicBezTo>
                      <a:pt x="43200" y="12520"/>
                      <a:pt x="33529" y="22191"/>
                      <a:pt x="21600" y="22191"/>
                    </a:cubicBezTo>
                    <a:cubicBezTo>
                      <a:pt x="9670" y="22191"/>
                      <a:pt x="0" y="12520"/>
                      <a:pt x="0" y="591"/>
                    </a:cubicBezTo>
                    <a:cubicBezTo>
                      <a:pt x="-1" y="399"/>
                      <a:pt x="2" y="207"/>
                      <a:pt x="7" y="15"/>
                    </a:cubicBezTo>
                  </a:path>
                  <a:path w="43200" h="22191" stroke="0" extrusionOk="0">
                    <a:moveTo>
                      <a:pt x="43191" y="0"/>
                    </a:moveTo>
                    <a:cubicBezTo>
                      <a:pt x="43197" y="196"/>
                      <a:pt x="43200" y="393"/>
                      <a:pt x="43200" y="591"/>
                    </a:cubicBezTo>
                    <a:cubicBezTo>
                      <a:pt x="43200" y="12520"/>
                      <a:pt x="33529" y="22191"/>
                      <a:pt x="21600" y="22191"/>
                    </a:cubicBezTo>
                    <a:cubicBezTo>
                      <a:pt x="9670" y="22191"/>
                      <a:pt x="0" y="12520"/>
                      <a:pt x="0" y="591"/>
                    </a:cubicBezTo>
                    <a:cubicBezTo>
                      <a:pt x="-1" y="399"/>
                      <a:pt x="2" y="207"/>
                      <a:pt x="7" y="15"/>
                    </a:cubicBezTo>
                    <a:lnTo>
                      <a:pt x="21600" y="591"/>
                    </a:lnTo>
                    <a:close/>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nvGrpSpPr>
              <p:cNvPr id="8" name="Group 20"/>
              <p:cNvGrpSpPr>
                <a:grpSpLocks/>
              </p:cNvGrpSpPr>
              <p:nvPr/>
            </p:nvGrpSpPr>
            <p:grpSpPr bwMode="auto">
              <a:xfrm>
                <a:off x="3722" y="1219"/>
                <a:ext cx="210" cy="59"/>
                <a:chOff x="3722" y="1219"/>
                <a:chExt cx="210" cy="59"/>
              </a:xfrm>
            </p:grpSpPr>
            <p:sp>
              <p:nvSpPr>
                <p:cNvPr id="333849" name="Freeform 21"/>
                <p:cNvSpPr>
                  <a:spLocks/>
                </p:cNvSpPr>
                <p:nvPr/>
              </p:nvSpPr>
              <p:spPr bwMode="auto">
                <a:xfrm>
                  <a:off x="3722" y="1219"/>
                  <a:ext cx="64" cy="55"/>
                </a:xfrm>
                <a:custGeom>
                  <a:avLst/>
                  <a:gdLst>
                    <a:gd name="T0" fmla="*/ 0 w 129"/>
                    <a:gd name="T1" fmla="*/ 1 h 110"/>
                    <a:gd name="T2" fmla="*/ 0 w 129"/>
                    <a:gd name="T3" fmla="*/ 1 h 110"/>
                    <a:gd name="T4" fmla="*/ 0 w 129"/>
                    <a:gd name="T5" fmla="*/ 1 h 110"/>
                    <a:gd name="T6" fmla="*/ 0 w 129"/>
                    <a:gd name="T7" fmla="*/ 1 h 110"/>
                    <a:gd name="T8" fmla="*/ 0 w 129"/>
                    <a:gd name="T9" fmla="*/ 1 h 110"/>
                    <a:gd name="T10" fmla="*/ 0 w 129"/>
                    <a:gd name="T11" fmla="*/ 1 h 110"/>
                    <a:gd name="T12" fmla="*/ 0 w 129"/>
                    <a:gd name="T13" fmla="*/ 1 h 110"/>
                    <a:gd name="T14" fmla="*/ 0 w 129"/>
                    <a:gd name="T15" fmla="*/ 1 h 110"/>
                    <a:gd name="T16" fmla="*/ 0 w 129"/>
                    <a:gd name="T17" fmla="*/ 1 h 110"/>
                    <a:gd name="T18" fmla="*/ 0 w 129"/>
                    <a:gd name="T19" fmla="*/ 1 h 110"/>
                    <a:gd name="T20" fmla="*/ 0 w 129"/>
                    <a:gd name="T21" fmla="*/ 1 h 110"/>
                    <a:gd name="T22" fmla="*/ 0 w 129"/>
                    <a:gd name="T23" fmla="*/ 1 h 110"/>
                    <a:gd name="T24" fmla="*/ 0 w 129"/>
                    <a:gd name="T25" fmla="*/ 1 h 110"/>
                    <a:gd name="T26" fmla="*/ 0 w 129"/>
                    <a:gd name="T27" fmla="*/ 1 h 110"/>
                    <a:gd name="T28" fmla="*/ 0 w 129"/>
                    <a:gd name="T29" fmla="*/ 1 h 110"/>
                    <a:gd name="T30" fmla="*/ 0 w 129"/>
                    <a:gd name="T31" fmla="*/ 1 h 110"/>
                    <a:gd name="T32" fmla="*/ 0 w 129"/>
                    <a:gd name="T33" fmla="*/ 1 h 110"/>
                    <a:gd name="T34" fmla="*/ 0 w 129"/>
                    <a:gd name="T35" fmla="*/ 1 h 110"/>
                    <a:gd name="T36" fmla="*/ 0 w 129"/>
                    <a:gd name="T37" fmla="*/ 1 h 110"/>
                    <a:gd name="T38" fmla="*/ 0 w 129"/>
                    <a:gd name="T39" fmla="*/ 1 h 110"/>
                    <a:gd name="T40" fmla="*/ 0 w 129"/>
                    <a:gd name="T41" fmla="*/ 1 h 110"/>
                    <a:gd name="T42" fmla="*/ 0 w 129"/>
                    <a:gd name="T43" fmla="*/ 1 h 110"/>
                    <a:gd name="T44" fmla="*/ 0 w 129"/>
                    <a:gd name="T45" fmla="*/ 1 h 110"/>
                    <a:gd name="T46" fmla="*/ 0 w 129"/>
                    <a:gd name="T47" fmla="*/ 0 h 110"/>
                    <a:gd name="T48" fmla="*/ 0 w 129"/>
                    <a:gd name="T49" fmla="*/ 1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10"/>
                    <a:gd name="T77" fmla="*/ 129 w 12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10">
                      <a:moveTo>
                        <a:pt x="110" y="9"/>
                      </a:moveTo>
                      <a:lnTo>
                        <a:pt x="97" y="14"/>
                      </a:lnTo>
                      <a:lnTo>
                        <a:pt x="84" y="20"/>
                      </a:lnTo>
                      <a:lnTo>
                        <a:pt x="74" y="27"/>
                      </a:lnTo>
                      <a:lnTo>
                        <a:pt x="66" y="34"/>
                      </a:lnTo>
                      <a:lnTo>
                        <a:pt x="58" y="47"/>
                      </a:lnTo>
                      <a:lnTo>
                        <a:pt x="49" y="62"/>
                      </a:lnTo>
                      <a:lnTo>
                        <a:pt x="43" y="74"/>
                      </a:lnTo>
                      <a:lnTo>
                        <a:pt x="36" y="82"/>
                      </a:lnTo>
                      <a:lnTo>
                        <a:pt x="28" y="92"/>
                      </a:lnTo>
                      <a:lnTo>
                        <a:pt x="0" y="110"/>
                      </a:lnTo>
                      <a:lnTo>
                        <a:pt x="18" y="105"/>
                      </a:lnTo>
                      <a:lnTo>
                        <a:pt x="29" y="102"/>
                      </a:lnTo>
                      <a:lnTo>
                        <a:pt x="41" y="95"/>
                      </a:lnTo>
                      <a:lnTo>
                        <a:pt x="54" y="84"/>
                      </a:lnTo>
                      <a:lnTo>
                        <a:pt x="61" y="75"/>
                      </a:lnTo>
                      <a:lnTo>
                        <a:pt x="71" y="62"/>
                      </a:lnTo>
                      <a:lnTo>
                        <a:pt x="76" y="50"/>
                      </a:lnTo>
                      <a:lnTo>
                        <a:pt x="82" y="40"/>
                      </a:lnTo>
                      <a:lnTo>
                        <a:pt x="91" y="29"/>
                      </a:lnTo>
                      <a:lnTo>
                        <a:pt x="99" y="24"/>
                      </a:lnTo>
                      <a:lnTo>
                        <a:pt x="112" y="17"/>
                      </a:lnTo>
                      <a:lnTo>
                        <a:pt x="122" y="12"/>
                      </a:lnTo>
                      <a:lnTo>
                        <a:pt x="129" y="0"/>
                      </a:lnTo>
                      <a:lnTo>
                        <a:pt x="110" y="9"/>
                      </a:lnTo>
                      <a:close/>
                    </a:path>
                  </a:pathLst>
                </a:custGeom>
                <a:solidFill>
                  <a:srgbClr val="201000"/>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50" name="Freeform 22"/>
                <p:cNvSpPr>
                  <a:spLocks/>
                </p:cNvSpPr>
                <p:nvPr/>
              </p:nvSpPr>
              <p:spPr bwMode="auto">
                <a:xfrm>
                  <a:off x="3868" y="1223"/>
                  <a:ext cx="64" cy="55"/>
                </a:xfrm>
                <a:custGeom>
                  <a:avLst/>
                  <a:gdLst>
                    <a:gd name="T0" fmla="*/ 0 w 129"/>
                    <a:gd name="T1" fmla="*/ 1 h 110"/>
                    <a:gd name="T2" fmla="*/ 0 w 129"/>
                    <a:gd name="T3" fmla="*/ 1 h 110"/>
                    <a:gd name="T4" fmla="*/ 0 w 129"/>
                    <a:gd name="T5" fmla="*/ 1 h 110"/>
                    <a:gd name="T6" fmla="*/ 0 w 129"/>
                    <a:gd name="T7" fmla="*/ 1 h 110"/>
                    <a:gd name="T8" fmla="*/ 0 w 129"/>
                    <a:gd name="T9" fmla="*/ 1 h 110"/>
                    <a:gd name="T10" fmla="*/ 0 w 129"/>
                    <a:gd name="T11" fmla="*/ 1 h 110"/>
                    <a:gd name="T12" fmla="*/ 0 w 129"/>
                    <a:gd name="T13" fmla="*/ 1 h 110"/>
                    <a:gd name="T14" fmla="*/ 0 w 129"/>
                    <a:gd name="T15" fmla="*/ 1 h 110"/>
                    <a:gd name="T16" fmla="*/ 0 w 129"/>
                    <a:gd name="T17" fmla="*/ 1 h 110"/>
                    <a:gd name="T18" fmla="*/ 0 w 129"/>
                    <a:gd name="T19" fmla="*/ 1 h 110"/>
                    <a:gd name="T20" fmla="*/ 0 w 129"/>
                    <a:gd name="T21" fmla="*/ 1 h 110"/>
                    <a:gd name="T22" fmla="*/ 0 w 129"/>
                    <a:gd name="T23" fmla="*/ 1 h 110"/>
                    <a:gd name="T24" fmla="*/ 0 w 129"/>
                    <a:gd name="T25" fmla="*/ 1 h 110"/>
                    <a:gd name="T26" fmla="*/ 0 w 129"/>
                    <a:gd name="T27" fmla="*/ 1 h 110"/>
                    <a:gd name="T28" fmla="*/ 0 w 129"/>
                    <a:gd name="T29" fmla="*/ 1 h 110"/>
                    <a:gd name="T30" fmla="*/ 0 w 129"/>
                    <a:gd name="T31" fmla="*/ 1 h 110"/>
                    <a:gd name="T32" fmla="*/ 0 w 129"/>
                    <a:gd name="T33" fmla="*/ 1 h 110"/>
                    <a:gd name="T34" fmla="*/ 0 w 129"/>
                    <a:gd name="T35" fmla="*/ 1 h 110"/>
                    <a:gd name="T36" fmla="*/ 0 w 129"/>
                    <a:gd name="T37" fmla="*/ 1 h 110"/>
                    <a:gd name="T38" fmla="*/ 0 w 129"/>
                    <a:gd name="T39" fmla="*/ 1 h 110"/>
                    <a:gd name="T40" fmla="*/ 0 w 129"/>
                    <a:gd name="T41" fmla="*/ 1 h 110"/>
                    <a:gd name="T42" fmla="*/ 0 w 129"/>
                    <a:gd name="T43" fmla="*/ 1 h 110"/>
                    <a:gd name="T44" fmla="*/ 0 w 129"/>
                    <a:gd name="T45" fmla="*/ 1 h 110"/>
                    <a:gd name="T46" fmla="*/ 0 w 129"/>
                    <a:gd name="T47" fmla="*/ 0 h 110"/>
                    <a:gd name="T48" fmla="*/ 0 w 129"/>
                    <a:gd name="T49" fmla="*/ 1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10"/>
                    <a:gd name="T77" fmla="*/ 129 w 129"/>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10">
                      <a:moveTo>
                        <a:pt x="18" y="8"/>
                      </a:moveTo>
                      <a:lnTo>
                        <a:pt x="33" y="13"/>
                      </a:lnTo>
                      <a:lnTo>
                        <a:pt x="45" y="18"/>
                      </a:lnTo>
                      <a:lnTo>
                        <a:pt x="54" y="25"/>
                      </a:lnTo>
                      <a:lnTo>
                        <a:pt x="63" y="33"/>
                      </a:lnTo>
                      <a:lnTo>
                        <a:pt x="71" y="46"/>
                      </a:lnTo>
                      <a:lnTo>
                        <a:pt x="79" y="61"/>
                      </a:lnTo>
                      <a:lnTo>
                        <a:pt x="86" y="73"/>
                      </a:lnTo>
                      <a:lnTo>
                        <a:pt x="92" y="81"/>
                      </a:lnTo>
                      <a:lnTo>
                        <a:pt x="101" y="91"/>
                      </a:lnTo>
                      <a:lnTo>
                        <a:pt x="129" y="110"/>
                      </a:lnTo>
                      <a:lnTo>
                        <a:pt x="111" y="105"/>
                      </a:lnTo>
                      <a:lnTo>
                        <a:pt x="99" y="100"/>
                      </a:lnTo>
                      <a:lnTo>
                        <a:pt x="87" y="93"/>
                      </a:lnTo>
                      <a:lnTo>
                        <a:pt x="74" y="83"/>
                      </a:lnTo>
                      <a:lnTo>
                        <a:pt x="68" y="75"/>
                      </a:lnTo>
                      <a:lnTo>
                        <a:pt x="58" y="60"/>
                      </a:lnTo>
                      <a:lnTo>
                        <a:pt x="53" y="50"/>
                      </a:lnTo>
                      <a:lnTo>
                        <a:pt x="46" y="40"/>
                      </a:lnTo>
                      <a:lnTo>
                        <a:pt x="38" y="28"/>
                      </a:lnTo>
                      <a:lnTo>
                        <a:pt x="30" y="23"/>
                      </a:lnTo>
                      <a:lnTo>
                        <a:pt x="17" y="16"/>
                      </a:lnTo>
                      <a:lnTo>
                        <a:pt x="7" y="11"/>
                      </a:lnTo>
                      <a:lnTo>
                        <a:pt x="0" y="0"/>
                      </a:lnTo>
                      <a:lnTo>
                        <a:pt x="18" y="8"/>
                      </a:lnTo>
                      <a:close/>
                    </a:path>
                  </a:pathLst>
                </a:custGeom>
                <a:solidFill>
                  <a:srgbClr val="201000"/>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9" name="Group 23"/>
              <p:cNvGrpSpPr>
                <a:grpSpLocks/>
              </p:cNvGrpSpPr>
              <p:nvPr/>
            </p:nvGrpSpPr>
            <p:grpSpPr bwMode="auto">
              <a:xfrm>
                <a:off x="3676" y="1269"/>
                <a:ext cx="307" cy="87"/>
                <a:chOff x="3676" y="1269"/>
                <a:chExt cx="307" cy="87"/>
              </a:xfrm>
            </p:grpSpPr>
            <p:grpSp>
              <p:nvGrpSpPr>
                <p:cNvPr id="10" name="Group 24"/>
                <p:cNvGrpSpPr>
                  <a:grpSpLocks/>
                </p:cNvGrpSpPr>
                <p:nvPr/>
              </p:nvGrpSpPr>
              <p:grpSpPr bwMode="auto">
                <a:xfrm>
                  <a:off x="3717" y="1269"/>
                  <a:ext cx="214" cy="87"/>
                  <a:chOff x="3717" y="1269"/>
                  <a:chExt cx="214" cy="87"/>
                </a:xfrm>
              </p:grpSpPr>
              <p:sp>
                <p:nvSpPr>
                  <p:cNvPr id="333853" name="Oval 25"/>
                  <p:cNvSpPr>
                    <a:spLocks noChangeArrowheads="1"/>
                  </p:cNvSpPr>
                  <p:nvPr/>
                </p:nvSpPr>
                <p:spPr bwMode="auto">
                  <a:xfrm>
                    <a:off x="3845" y="1269"/>
                    <a:ext cx="86" cy="87"/>
                  </a:xfrm>
                  <a:prstGeom prst="ellipse">
                    <a:avLst/>
                  </a:pr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54" name="Oval 26"/>
                  <p:cNvSpPr>
                    <a:spLocks noChangeArrowheads="1"/>
                  </p:cNvSpPr>
                  <p:nvPr/>
                </p:nvSpPr>
                <p:spPr bwMode="auto">
                  <a:xfrm>
                    <a:off x="3717" y="1269"/>
                    <a:ext cx="87" cy="87"/>
                  </a:xfrm>
                  <a:prstGeom prst="ellipse">
                    <a:avLst/>
                  </a:pr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55" name="Arc 27"/>
                <p:cNvSpPr>
                  <a:spLocks/>
                </p:cNvSpPr>
                <p:nvPr/>
              </p:nvSpPr>
              <p:spPr bwMode="auto">
                <a:xfrm>
                  <a:off x="3804" y="1293"/>
                  <a:ext cx="38" cy="25"/>
                </a:xfrm>
                <a:custGeom>
                  <a:avLst/>
                  <a:gdLst>
                    <a:gd name="T0" fmla="*/ 0 w 33591"/>
                    <a:gd name="T1" fmla="*/ 0 h 21600"/>
                    <a:gd name="T2" fmla="*/ 0 w 33591"/>
                    <a:gd name="T3" fmla="*/ 0 h 21600"/>
                    <a:gd name="T4" fmla="*/ 0 w 33591"/>
                    <a:gd name="T5" fmla="*/ 0 h 21600"/>
                    <a:gd name="T6" fmla="*/ 0 60000 65536"/>
                    <a:gd name="T7" fmla="*/ 0 60000 65536"/>
                    <a:gd name="T8" fmla="*/ 0 60000 65536"/>
                    <a:gd name="T9" fmla="*/ 0 w 33591"/>
                    <a:gd name="T10" fmla="*/ 0 h 21600"/>
                    <a:gd name="T11" fmla="*/ 33591 w 33591"/>
                    <a:gd name="T12" fmla="*/ 21600 h 21600"/>
                  </a:gdLst>
                  <a:ahLst/>
                  <a:cxnLst>
                    <a:cxn ang="T6">
                      <a:pos x="T0" y="T1"/>
                    </a:cxn>
                    <a:cxn ang="T7">
                      <a:pos x="T2" y="T3"/>
                    </a:cxn>
                    <a:cxn ang="T8">
                      <a:pos x="T4" y="T5"/>
                    </a:cxn>
                  </a:cxnLst>
                  <a:rect l="T9" t="T10" r="T11" b="T12"/>
                  <a:pathLst>
                    <a:path w="33591" h="21600" fill="none" extrusionOk="0">
                      <a:moveTo>
                        <a:pt x="0" y="10152"/>
                      </a:moveTo>
                      <a:cubicBezTo>
                        <a:pt x="3947" y="3836"/>
                        <a:pt x="10869" y="-1"/>
                        <a:pt x="18317" y="0"/>
                      </a:cubicBezTo>
                      <a:cubicBezTo>
                        <a:pt x="24045" y="0"/>
                        <a:pt x="29539" y="2275"/>
                        <a:pt x="33590" y="6326"/>
                      </a:cubicBezTo>
                    </a:path>
                    <a:path w="33591" h="21600" stroke="0" extrusionOk="0">
                      <a:moveTo>
                        <a:pt x="0" y="10152"/>
                      </a:moveTo>
                      <a:cubicBezTo>
                        <a:pt x="3947" y="3836"/>
                        <a:pt x="10869" y="-1"/>
                        <a:pt x="18317" y="0"/>
                      </a:cubicBezTo>
                      <a:cubicBezTo>
                        <a:pt x="24045" y="0"/>
                        <a:pt x="29539" y="2275"/>
                        <a:pt x="33590" y="6326"/>
                      </a:cubicBezTo>
                      <a:lnTo>
                        <a:pt x="18317" y="21600"/>
                      </a:lnTo>
                      <a:close/>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56" name="Line 28"/>
                <p:cNvSpPr>
                  <a:spLocks noChangeShapeType="1"/>
                </p:cNvSpPr>
                <p:nvPr/>
              </p:nvSpPr>
              <p:spPr bwMode="auto">
                <a:xfrm>
                  <a:off x="3676" y="1291"/>
                  <a:ext cx="49" cy="8"/>
                </a:xfrm>
                <a:prstGeom prst="line">
                  <a:avLst/>
                </a:prstGeom>
                <a:noFill/>
                <a:ln w="11113">
                  <a:solidFill>
                    <a:srgbClr val="000000"/>
                  </a:solidFill>
                  <a:round/>
                  <a:headEnd/>
                  <a:tailEnd/>
                </a:ln>
              </p:spPr>
              <p:txBody>
                <a:bodyPr/>
                <a:lstStyle/>
                <a:p>
                  <a:endParaRPr lang="en-US"/>
                </a:p>
              </p:txBody>
            </p:sp>
            <p:sp>
              <p:nvSpPr>
                <p:cNvPr id="333857" name="Line 29"/>
                <p:cNvSpPr>
                  <a:spLocks noChangeShapeType="1"/>
                </p:cNvSpPr>
                <p:nvPr/>
              </p:nvSpPr>
              <p:spPr bwMode="auto">
                <a:xfrm flipV="1">
                  <a:off x="3931" y="1279"/>
                  <a:ext cx="52" cy="18"/>
                </a:xfrm>
                <a:prstGeom prst="line">
                  <a:avLst/>
                </a:prstGeom>
                <a:noFill/>
                <a:ln w="11113">
                  <a:solidFill>
                    <a:srgbClr val="000000"/>
                  </a:solidFill>
                  <a:round/>
                  <a:headEnd/>
                  <a:tailEnd/>
                </a:ln>
              </p:spPr>
              <p:txBody>
                <a:bodyPr/>
                <a:lstStyle/>
                <a:p>
                  <a:endParaRPr lang="en-US"/>
                </a:p>
              </p:txBody>
            </p:sp>
          </p:grpSp>
          <p:sp>
            <p:nvSpPr>
              <p:cNvPr id="333858" name="Freeform 30"/>
              <p:cNvSpPr>
                <a:spLocks/>
              </p:cNvSpPr>
              <p:nvPr/>
            </p:nvSpPr>
            <p:spPr bwMode="auto">
              <a:xfrm>
                <a:off x="3818" y="1491"/>
                <a:ext cx="17" cy="3"/>
              </a:xfrm>
              <a:custGeom>
                <a:avLst/>
                <a:gdLst>
                  <a:gd name="T0" fmla="*/ 0 w 35"/>
                  <a:gd name="T1" fmla="*/ 1 h 5"/>
                  <a:gd name="T2" fmla="*/ 0 w 35"/>
                  <a:gd name="T3" fmla="*/ 0 h 5"/>
                  <a:gd name="T4" fmla="*/ 0 w 35"/>
                  <a:gd name="T5" fmla="*/ 1 h 5"/>
                  <a:gd name="T6" fmla="*/ 0 w 35"/>
                  <a:gd name="T7" fmla="*/ 1 h 5"/>
                  <a:gd name="T8" fmla="*/ 0 60000 65536"/>
                  <a:gd name="T9" fmla="*/ 0 60000 65536"/>
                  <a:gd name="T10" fmla="*/ 0 60000 65536"/>
                  <a:gd name="T11" fmla="*/ 0 60000 65536"/>
                  <a:gd name="T12" fmla="*/ 0 w 35"/>
                  <a:gd name="T13" fmla="*/ 0 h 5"/>
                  <a:gd name="T14" fmla="*/ 35 w 35"/>
                  <a:gd name="T15" fmla="*/ 5 h 5"/>
                </a:gdLst>
                <a:ahLst/>
                <a:cxnLst>
                  <a:cxn ang="T8">
                    <a:pos x="T0" y="T1"/>
                  </a:cxn>
                  <a:cxn ang="T9">
                    <a:pos x="T2" y="T3"/>
                  </a:cxn>
                  <a:cxn ang="T10">
                    <a:pos x="T4" y="T5"/>
                  </a:cxn>
                  <a:cxn ang="T11">
                    <a:pos x="T6" y="T7"/>
                  </a:cxn>
                </a:cxnLst>
                <a:rect l="T12" t="T13" r="T14" b="T15"/>
                <a:pathLst>
                  <a:path w="35" h="5">
                    <a:moveTo>
                      <a:pt x="0" y="4"/>
                    </a:moveTo>
                    <a:lnTo>
                      <a:pt x="13" y="0"/>
                    </a:lnTo>
                    <a:lnTo>
                      <a:pt x="25" y="4"/>
                    </a:lnTo>
                    <a:lnTo>
                      <a:pt x="35" y="5"/>
                    </a:lnTo>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11" name="Group 31"/>
            <p:cNvGrpSpPr>
              <a:grpSpLocks/>
            </p:cNvGrpSpPr>
            <p:nvPr/>
          </p:nvGrpSpPr>
          <p:grpSpPr bwMode="auto">
            <a:xfrm>
              <a:off x="2842" y="1525"/>
              <a:ext cx="1974" cy="2168"/>
              <a:chOff x="2842" y="1525"/>
              <a:chExt cx="1974" cy="2168"/>
            </a:xfrm>
          </p:grpSpPr>
          <p:sp>
            <p:nvSpPr>
              <p:cNvPr id="333860" name="Freeform 32"/>
              <p:cNvSpPr>
                <a:spLocks/>
              </p:cNvSpPr>
              <p:nvPr/>
            </p:nvSpPr>
            <p:spPr bwMode="auto">
              <a:xfrm>
                <a:off x="3575" y="1538"/>
                <a:ext cx="517" cy="839"/>
              </a:xfrm>
              <a:custGeom>
                <a:avLst/>
                <a:gdLst>
                  <a:gd name="T0" fmla="*/ 2 w 1033"/>
                  <a:gd name="T1" fmla="*/ 1 h 1677"/>
                  <a:gd name="T2" fmla="*/ 1 w 1033"/>
                  <a:gd name="T3" fmla="*/ 1 h 1677"/>
                  <a:gd name="T4" fmla="*/ 1 w 1033"/>
                  <a:gd name="T5" fmla="*/ 1 h 1677"/>
                  <a:gd name="T6" fmla="*/ 1 w 1033"/>
                  <a:gd name="T7" fmla="*/ 0 h 1677"/>
                  <a:gd name="T8" fmla="*/ 1 w 1033"/>
                  <a:gd name="T9" fmla="*/ 2 h 1677"/>
                  <a:gd name="T10" fmla="*/ 1 w 1033"/>
                  <a:gd name="T11" fmla="*/ 2 h 1677"/>
                  <a:gd name="T12" fmla="*/ 1 w 1033"/>
                  <a:gd name="T13" fmla="*/ 3 h 1677"/>
                  <a:gd name="T14" fmla="*/ 1 w 1033"/>
                  <a:gd name="T15" fmla="*/ 4 h 1677"/>
                  <a:gd name="T16" fmla="*/ 0 w 1033"/>
                  <a:gd name="T17" fmla="*/ 5 h 1677"/>
                  <a:gd name="T18" fmla="*/ 1 w 1033"/>
                  <a:gd name="T19" fmla="*/ 6 h 1677"/>
                  <a:gd name="T20" fmla="*/ 1 w 1033"/>
                  <a:gd name="T21" fmla="*/ 7 h 1677"/>
                  <a:gd name="T22" fmla="*/ 1 w 1033"/>
                  <a:gd name="T23" fmla="*/ 7 h 1677"/>
                  <a:gd name="T24" fmla="*/ 1 w 1033"/>
                  <a:gd name="T25" fmla="*/ 7 h 1677"/>
                  <a:gd name="T26" fmla="*/ 2 w 1033"/>
                  <a:gd name="T27" fmla="*/ 7 h 1677"/>
                  <a:gd name="T28" fmla="*/ 2 w 1033"/>
                  <a:gd name="T29" fmla="*/ 7 h 1677"/>
                  <a:gd name="T30" fmla="*/ 3 w 1033"/>
                  <a:gd name="T31" fmla="*/ 7 h 1677"/>
                  <a:gd name="T32" fmla="*/ 4 w 1033"/>
                  <a:gd name="T33" fmla="*/ 7 h 1677"/>
                  <a:gd name="T34" fmla="*/ 4 w 1033"/>
                  <a:gd name="T35" fmla="*/ 7 h 1677"/>
                  <a:gd name="T36" fmla="*/ 4 w 1033"/>
                  <a:gd name="T37" fmla="*/ 6 h 1677"/>
                  <a:gd name="T38" fmla="*/ 5 w 1033"/>
                  <a:gd name="T39" fmla="*/ 5 h 1677"/>
                  <a:gd name="T40" fmla="*/ 4 w 1033"/>
                  <a:gd name="T41" fmla="*/ 4 h 1677"/>
                  <a:gd name="T42" fmla="*/ 4 w 1033"/>
                  <a:gd name="T43" fmla="*/ 2 h 1677"/>
                  <a:gd name="T44" fmla="*/ 4 w 1033"/>
                  <a:gd name="T45" fmla="*/ 1 h 1677"/>
                  <a:gd name="T46" fmla="*/ 4 w 1033"/>
                  <a:gd name="T47" fmla="*/ 1 h 1677"/>
                  <a:gd name="T48" fmla="*/ 4 w 1033"/>
                  <a:gd name="T49" fmla="*/ 1 h 1677"/>
                  <a:gd name="T50" fmla="*/ 3 w 1033"/>
                  <a:gd name="T51" fmla="*/ 1 h 1677"/>
                  <a:gd name="T52" fmla="*/ 3 w 1033"/>
                  <a:gd name="T53" fmla="*/ 1 h 1677"/>
                  <a:gd name="T54" fmla="*/ 2 w 1033"/>
                  <a:gd name="T55" fmla="*/ 1 h 1677"/>
                  <a:gd name="T56" fmla="*/ 2 w 1033"/>
                  <a:gd name="T57" fmla="*/ 1 h 1677"/>
                  <a:gd name="T58" fmla="*/ 2 w 1033"/>
                  <a:gd name="T59" fmla="*/ 1 h 16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33"/>
                  <a:gd name="T91" fmla="*/ 0 h 1677"/>
                  <a:gd name="T92" fmla="*/ 1033 w 1033"/>
                  <a:gd name="T93" fmla="*/ 1677 h 16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33" h="1677">
                    <a:moveTo>
                      <a:pt x="307" y="25"/>
                    </a:moveTo>
                    <a:lnTo>
                      <a:pt x="208" y="15"/>
                    </a:lnTo>
                    <a:lnTo>
                      <a:pt x="139" y="5"/>
                    </a:lnTo>
                    <a:lnTo>
                      <a:pt x="99" y="0"/>
                    </a:lnTo>
                    <a:lnTo>
                      <a:pt x="99" y="260"/>
                    </a:lnTo>
                    <a:lnTo>
                      <a:pt x="84" y="490"/>
                    </a:lnTo>
                    <a:lnTo>
                      <a:pt x="74" y="546"/>
                    </a:lnTo>
                    <a:lnTo>
                      <a:pt x="44" y="881"/>
                    </a:lnTo>
                    <a:lnTo>
                      <a:pt x="0" y="1080"/>
                    </a:lnTo>
                    <a:lnTo>
                      <a:pt x="35" y="1410"/>
                    </a:lnTo>
                    <a:lnTo>
                      <a:pt x="64" y="1587"/>
                    </a:lnTo>
                    <a:lnTo>
                      <a:pt x="99" y="1632"/>
                    </a:lnTo>
                    <a:lnTo>
                      <a:pt x="168" y="1637"/>
                    </a:lnTo>
                    <a:lnTo>
                      <a:pt x="361" y="1657"/>
                    </a:lnTo>
                    <a:lnTo>
                      <a:pt x="505" y="1677"/>
                    </a:lnTo>
                    <a:lnTo>
                      <a:pt x="716" y="1657"/>
                    </a:lnTo>
                    <a:lnTo>
                      <a:pt x="924" y="1627"/>
                    </a:lnTo>
                    <a:lnTo>
                      <a:pt x="1004" y="1607"/>
                    </a:lnTo>
                    <a:lnTo>
                      <a:pt x="999" y="1410"/>
                    </a:lnTo>
                    <a:lnTo>
                      <a:pt x="1033" y="1050"/>
                    </a:lnTo>
                    <a:lnTo>
                      <a:pt x="1024" y="781"/>
                    </a:lnTo>
                    <a:lnTo>
                      <a:pt x="984" y="500"/>
                    </a:lnTo>
                    <a:lnTo>
                      <a:pt x="915" y="245"/>
                    </a:lnTo>
                    <a:lnTo>
                      <a:pt x="890" y="55"/>
                    </a:lnTo>
                    <a:lnTo>
                      <a:pt x="880" y="5"/>
                    </a:lnTo>
                    <a:lnTo>
                      <a:pt x="711" y="50"/>
                    </a:lnTo>
                    <a:lnTo>
                      <a:pt x="617" y="90"/>
                    </a:lnTo>
                    <a:lnTo>
                      <a:pt x="475" y="100"/>
                    </a:lnTo>
                    <a:lnTo>
                      <a:pt x="366" y="80"/>
                    </a:lnTo>
                    <a:lnTo>
                      <a:pt x="307" y="25"/>
                    </a:lnTo>
                    <a:close/>
                  </a:path>
                </a:pathLst>
              </a:custGeom>
              <a:solidFill>
                <a:srgbClr val="E0E0E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nvGrpSpPr>
              <p:cNvPr id="12" name="Group 33"/>
              <p:cNvGrpSpPr>
                <a:grpSpLocks/>
              </p:cNvGrpSpPr>
              <p:nvPr/>
            </p:nvGrpSpPr>
            <p:grpSpPr bwMode="auto">
              <a:xfrm>
                <a:off x="3379" y="2346"/>
                <a:ext cx="1000" cy="1347"/>
                <a:chOff x="3379" y="2346"/>
                <a:chExt cx="1000" cy="1347"/>
              </a:xfrm>
            </p:grpSpPr>
            <p:grpSp>
              <p:nvGrpSpPr>
                <p:cNvPr id="13" name="Group 34"/>
                <p:cNvGrpSpPr>
                  <a:grpSpLocks/>
                </p:cNvGrpSpPr>
                <p:nvPr/>
              </p:nvGrpSpPr>
              <p:grpSpPr bwMode="auto">
                <a:xfrm>
                  <a:off x="3379" y="3426"/>
                  <a:ext cx="1000" cy="267"/>
                  <a:chOff x="3379" y="3426"/>
                  <a:chExt cx="1000" cy="267"/>
                </a:xfrm>
              </p:grpSpPr>
              <p:sp>
                <p:nvSpPr>
                  <p:cNvPr id="333863" name="Freeform 35"/>
                  <p:cNvSpPr>
                    <a:spLocks/>
                  </p:cNvSpPr>
                  <p:nvPr/>
                </p:nvSpPr>
                <p:spPr bwMode="auto">
                  <a:xfrm>
                    <a:off x="4022" y="3472"/>
                    <a:ext cx="357" cy="221"/>
                  </a:xfrm>
                  <a:custGeom>
                    <a:avLst/>
                    <a:gdLst>
                      <a:gd name="T0" fmla="*/ 0 w 715"/>
                      <a:gd name="T1" fmla="*/ 1 h 442"/>
                      <a:gd name="T2" fmla="*/ 0 w 715"/>
                      <a:gd name="T3" fmla="*/ 1 h 442"/>
                      <a:gd name="T4" fmla="*/ 0 w 715"/>
                      <a:gd name="T5" fmla="*/ 1 h 442"/>
                      <a:gd name="T6" fmla="*/ 0 w 715"/>
                      <a:gd name="T7" fmla="*/ 1 h 442"/>
                      <a:gd name="T8" fmla="*/ 0 w 715"/>
                      <a:gd name="T9" fmla="*/ 1 h 442"/>
                      <a:gd name="T10" fmla="*/ 0 w 715"/>
                      <a:gd name="T11" fmla="*/ 2 h 442"/>
                      <a:gd name="T12" fmla="*/ 0 w 715"/>
                      <a:gd name="T13" fmla="*/ 2 h 442"/>
                      <a:gd name="T14" fmla="*/ 0 w 715"/>
                      <a:gd name="T15" fmla="*/ 2 h 442"/>
                      <a:gd name="T16" fmla="*/ 0 w 715"/>
                      <a:gd name="T17" fmla="*/ 2 h 442"/>
                      <a:gd name="T18" fmla="*/ 0 w 715"/>
                      <a:gd name="T19" fmla="*/ 2 h 442"/>
                      <a:gd name="T20" fmla="*/ 1 w 715"/>
                      <a:gd name="T21" fmla="*/ 2 h 442"/>
                      <a:gd name="T22" fmla="*/ 1 w 715"/>
                      <a:gd name="T23" fmla="*/ 2 h 442"/>
                      <a:gd name="T24" fmla="*/ 1 w 715"/>
                      <a:gd name="T25" fmla="*/ 2 h 442"/>
                      <a:gd name="T26" fmla="*/ 2 w 715"/>
                      <a:gd name="T27" fmla="*/ 2 h 442"/>
                      <a:gd name="T28" fmla="*/ 2 w 715"/>
                      <a:gd name="T29" fmla="*/ 2 h 442"/>
                      <a:gd name="T30" fmla="*/ 2 w 715"/>
                      <a:gd name="T31" fmla="*/ 2 h 442"/>
                      <a:gd name="T32" fmla="*/ 2 w 715"/>
                      <a:gd name="T33" fmla="*/ 2 h 442"/>
                      <a:gd name="T34" fmla="*/ 2 w 715"/>
                      <a:gd name="T35" fmla="*/ 2 h 442"/>
                      <a:gd name="T36" fmla="*/ 2 w 715"/>
                      <a:gd name="T37" fmla="*/ 2 h 442"/>
                      <a:gd name="T38" fmla="*/ 2 w 715"/>
                      <a:gd name="T39" fmla="*/ 2 h 442"/>
                      <a:gd name="T40" fmla="*/ 2 w 715"/>
                      <a:gd name="T41" fmla="*/ 2 h 442"/>
                      <a:gd name="T42" fmla="*/ 2 w 715"/>
                      <a:gd name="T43" fmla="*/ 2 h 442"/>
                      <a:gd name="T44" fmla="*/ 2 w 715"/>
                      <a:gd name="T45" fmla="*/ 2 h 442"/>
                      <a:gd name="T46" fmla="*/ 2 w 715"/>
                      <a:gd name="T47" fmla="*/ 1 h 442"/>
                      <a:gd name="T48" fmla="*/ 2 w 715"/>
                      <a:gd name="T49" fmla="*/ 1 h 442"/>
                      <a:gd name="T50" fmla="*/ 1 w 715"/>
                      <a:gd name="T51" fmla="*/ 0 h 442"/>
                      <a:gd name="T52" fmla="*/ 0 w 715"/>
                      <a:gd name="T53" fmla="*/ 1 h 4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15"/>
                      <a:gd name="T82" fmla="*/ 0 h 442"/>
                      <a:gd name="T83" fmla="*/ 715 w 715"/>
                      <a:gd name="T84" fmla="*/ 442 h 4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15" h="442">
                        <a:moveTo>
                          <a:pt x="2" y="55"/>
                        </a:moveTo>
                        <a:lnTo>
                          <a:pt x="0" y="110"/>
                        </a:lnTo>
                        <a:lnTo>
                          <a:pt x="2" y="148"/>
                        </a:lnTo>
                        <a:lnTo>
                          <a:pt x="5" y="183"/>
                        </a:lnTo>
                        <a:lnTo>
                          <a:pt x="22" y="233"/>
                        </a:lnTo>
                        <a:lnTo>
                          <a:pt x="97" y="275"/>
                        </a:lnTo>
                        <a:lnTo>
                          <a:pt x="137" y="273"/>
                        </a:lnTo>
                        <a:lnTo>
                          <a:pt x="145" y="308"/>
                        </a:lnTo>
                        <a:lnTo>
                          <a:pt x="168" y="328"/>
                        </a:lnTo>
                        <a:lnTo>
                          <a:pt x="203" y="352"/>
                        </a:lnTo>
                        <a:lnTo>
                          <a:pt x="256" y="377"/>
                        </a:lnTo>
                        <a:lnTo>
                          <a:pt x="400" y="417"/>
                        </a:lnTo>
                        <a:lnTo>
                          <a:pt x="469" y="434"/>
                        </a:lnTo>
                        <a:lnTo>
                          <a:pt x="548" y="442"/>
                        </a:lnTo>
                        <a:lnTo>
                          <a:pt x="619" y="437"/>
                        </a:lnTo>
                        <a:lnTo>
                          <a:pt x="657" y="425"/>
                        </a:lnTo>
                        <a:lnTo>
                          <a:pt x="690" y="402"/>
                        </a:lnTo>
                        <a:lnTo>
                          <a:pt x="708" y="372"/>
                        </a:lnTo>
                        <a:lnTo>
                          <a:pt x="713" y="337"/>
                        </a:lnTo>
                        <a:lnTo>
                          <a:pt x="715" y="318"/>
                        </a:lnTo>
                        <a:lnTo>
                          <a:pt x="713" y="300"/>
                        </a:lnTo>
                        <a:lnTo>
                          <a:pt x="707" y="285"/>
                        </a:lnTo>
                        <a:lnTo>
                          <a:pt x="695" y="268"/>
                        </a:lnTo>
                        <a:lnTo>
                          <a:pt x="611" y="223"/>
                        </a:lnTo>
                        <a:lnTo>
                          <a:pt x="537" y="173"/>
                        </a:lnTo>
                        <a:lnTo>
                          <a:pt x="385" y="0"/>
                        </a:lnTo>
                        <a:lnTo>
                          <a:pt x="2" y="55"/>
                        </a:lnTo>
                        <a:close/>
                      </a:path>
                    </a:pathLst>
                  </a:custGeom>
                  <a:solidFill>
                    <a:srgbClr val="000000"/>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64" name="Freeform 36"/>
                  <p:cNvSpPr>
                    <a:spLocks/>
                  </p:cNvSpPr>
                  <p:nvPr/>
                </p:nvSpPr>
                <p:spPr bwMode="auto">
                  <a:xfrm>
                    <a:off x="3379" y="3426"/>
                    <a:ext cx="419" cy="176"/>
                  </a:xfrm>
                  <a:custGeom>
                    <a:avLst/>
                    <a:gdLst>
                      <a:gd name="T0" fmla="*/ 2 w 837"/>
                      <a:gd name="T1" fmla="*/ 0 h 350"/>
                      <a:gd name="T2" fmla="*/ 2 w 837"/>
                      <a:gd name="T3" fmla="*/ 1 h 350"/>
                      <a:gd name="T4" fmla="*/ 1 w 837"/>
                      <a:gd name="T5" fmla="*/ 1 h 350"/>
                      <a:gd name="T6" fmla="*/ 1 w 837"/>
                      <a:gd name="T7" fmla="*/ 1 h 350"/>
                      <a:gd name="T8" fmla="*/ 1 w 837"/>
                      <a:gd name="T9" fmla="*/ 1 h 350"/>
                      <a:gd name="T10" fmla="*/ 1 w 837"/>
                      <a:gd name="T11" fmla="*/ 1 h 350"/>
                      <a:gd name="T12" fmla="*/ 1 w 837"/>
                      <a:gd name="T13" fmla="*/ 1 h 350"/>
                      <a:gd name="T14" fmla="*/ 0 w 837"/>
                      <a:gd name="T15" fmla="*/ 1 h 350"/>
                      <a:gd name="T16" fmla="*/ 0 w 837"/>
                      <a:gd name="T17" fmla="*/ 2 h 350"/>
                      <a:gd name="T18" fmla="*/ 1 w 837"/>
                      <a:gd name="T19" fmla="*/ 2 h 350"/>
                      <a:gd name="T20" fmla="*/ 1 w 837"/>
                      <a:gd name="T21" fmla="*/ 2 h 350"/>
                      <a:gd name="T22" fmla="*/ 1 w 837"/>
                      <a:gd name="T23" fmla="*/ 2 h 350"/>
                      <a:gd name="T24" fmla="*/ 1 w 837"/>
                      <a:gd name="T25" fmla="*/ 2 h 350"/>
                      <a:gd name="T26" fmla="*/ 1 w 837"/>
                      <a:gd name="T27" fmla="*/ 2 h 350"/>
                      <a:gd name="T28" fmla="*/ 1 w 837"/>
                      <a:gd name="T29" fmla="*/ 2 h 350"/>
                      <a:gd name="T30" fmla="*/ 1 w 837"/>
                      <a:gd name="T31" fmla="*/ 2 h 350"/>
                      <a:gd name="T32" fmla="*/ 2 w 837"/>
                      <a:gd name="T33" fmla="*/ 2 h 350"/>
                      <a:gd name="T34" fmla="*/ 2 w 837"/>
                      <a:gd name="T35" fmla="*/ 2 h 350"/>
                      <a:gd name="T36" fmla="*/ 2 w 837"/>
                      <a:gd name="T37" fmla="*/ 2 h 350"/>
                      <a:gd name="T38" fmla="*/ 2 w 837"/>
                      <a:gd name="T39" fmla="*/ 2 h 350"/>
                      <a:gd name="T40" fmla="*/ 2 w 837"/>
                      <a:gd name="T41" fmla="*/ 2 h 350"/>
                      <a:gd name="T42" fmla="*/ 3 w 837"/>
                      <a:gd name="T43" fmla="*/ 2 h 350"/>
                      <a:gd name="T44" fmla="*/ 3 w 837"/>
                      <a:gd name="T45" fmla="*/ 2 h 350"/>
                      <a:gd name="T46" fmla="*/ 3 w 837"/>
                      <a:gd name="T47" fmla="*/ 2 h 350"/>
                      <a:gd name="T48" fmla="*/ 3 w 837"/>
                      <a:gd name="T49" fmla="*/ 2 h 350"/>
                      <a:gd name="T50" fmla="*/ 3 w 837"/>
                      <a:gd name="T51" fmla="*/ 2 h 350"/>
                      <a:gd name="T52" fmla="*/ 3 w 837"/>
                      <a:gd name="T53" fmla="*/ 2 h 350"/>
                      <a:gd name="T54" fmla="*/ 3 w 837"/>
                      <a:gd name="T55" fmla="*/ 2 h 350"/>
                      <a:gd name="T56" fmla="*/ 4 w 837"/>
                      <a:gd name="T57" fmla="*/ 2 h 350"/>
                      <a:gd name="T58" fmla="*/ 4 w 837"/>
                      <a:gd name="T59" fmla="*/ 2 h 350"/>
                      <a:gd name="T60" fmla="*/ 4 w 837"/>
                      <a:gd name="T61" fmla="*/ 1 h 350"/>
                      <a:gd name="T62" fmla="*/ 4 w 837"/>
                      <a:gd name="T63" fmla="*/ 1 h 350"/>
                      <a:gd name="T64" fmla="*/ 4 w 837"/>
                      <a:gd name="T65" fmla="*/ 1 h 350"/>
                      <a:gd name="T66" fmla="*/ 4 w 837"/>
                      <a:gd name="T67" fmla="*/ 1 h 350"/>
                      <a:gd name="T68" fmla="*/ 4 w 837"/>
                      <a:gd name="T69" fmla="*/ 1 h 350"/>
                      <a:gd name="T70" fmla="*/ 3 w 837"/>
                      <a:gd name="T71" fmla="*/ 1 h 350"/>
                      <a:gd name="T72" fmla="*/ 2 w 837"/>
                      <a:gd name="T73" fmla="*/ 0 h 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7"/>
                      <a:gd name="T112" fmla="*/ 0 h 350"/>
                      <a:gd name="T113" fmla="*/ 837 w 837"/>
                      <a:gd name="T114" fmla="*/ 350 h 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7" h="350">
                        <a:moveTo>
                          <a:pt x="412" y="0"/>
                        </a:moveTo>
                        <a:lnTo>
                          <a:pt x="330" y="70"/>
                        </a:lnTo>
                        <a:lnTo>
                          <a:pt x="241" y="122"/>
                        </a:lnTo>
                        <a:lnTo>
                          <a:pt x="165" y="147"/>
                        </a:lnTo>
                        <a:lnTo>
                          <a:pt x="36" y="188"/>
                        </a:lnTo>
                        <a:lnTo>
                          <a:pt x="16" y="200"/>
                        </a:lnTo>
                        <a:lnTo>
                          <a:pt x="6" y="214"/>
                        </a:lnTo>
                        <a:lnTo>
                          <a:pt x="0" y="234"/>
                        </a:lnTo>
                        <a:lnTo>
                          <a:pt x="0" y="257"/>
                        </a:lnTo>
                        <a:lnTo>
                          <a:pt x="6" y="290"/>
                        </a:lnTo>
                        <a:lnTo>
                          <a:pt x="14" y="315"/>
                        </a:lnTo>
                        <a:lnTo>
                          <a:pt x="36" y="329"/>
                        </a:lnTo>
                        <a:lnTo>
                          <a:pt x="71" y="340"/>
                        </a:lnTo>
                        <a:lnTo>
                          <a:pt x="125" y="345"/>
                        </a:lnTo>
                        <a:lnTo>
                          <a:pt x="188" y="349"/>
                        </a:lnTo>
                        <a:lnTo>
                          <a:pt x="242" y="350"/>
                        </a:lnTo>
                        <a:lnTo>
                          <a:pt x="305" y="349"/>
                        </a:lnTo>
                        <a:lnTo>
                          <a:pt x="360" y="345"/>
                        </a:lnTo>
                        <a:lnTo>
                          <a:pt x="414" y="335"/>
                        </a:lnTo>
                        <a:lnTo>
                          <a:pt x="459" y="322"/>
                        </a:lnTo>
                        <a:lnTo>
                          <a:pt x="500" y="305"/>
                        </a:lnTo>
                        <a:lnTo>
                          <a:pt x="556" y="292"/>
                        </a:lnTo>
                        <a:lnTo>
                          <a:pt x="561" y="312"/>
                        </a:lnTo>
                        <a:lnTo>
                          <a:pt x="601" y="314"/>
                        </a:lnTo>
                        <a:lnTo>
                          <a:pt x="639" y="314"/>
                        </a:lnTo>
                        <a:lnTo>
                          <a:pt x="678" y="312"/>
                        </a:lnTo>
                        <a:lnTo>
                          <a:pt x="711" y="309"/>
                        </a:lnTo>
                        <a:lnTo>
                          <a:pt x="743" y="304"/>
                        </a:lnTo>
                        <a:lnTo>
                          <a:pt x="784" y="292"/>
                        </a:lnTo>
                        <a:lnTo>
                          <a:pt x="820" y="275"/>
                        </a:lnTo>
                        <a:lnTo>
                          <a:pt x="820" y="234"/>
                        </a:lnTo>
                        <a:lnTo>
                          <a:pt x="827" y="219"/>
                        </a:lnTo>
                        <a:lnTo>
                          <a:pt x="830" y="205"/>
                        </a:lnTo>
                        <a:lnTo>
                          <a:pt x="832" y="123"/>
                        </a:lnTo>
                        <a:lnTo>
                          <a:pt x="837" y="42"/>
                        </a:lnTo>
                        <a:lnTo>
                          <a:pt x="648" y="60"/>
                        </a:lnTo>
                        <a:lnTo>
                          <a:pt x="412" y="0"/>
                        </a:lnTo>
                        <a:close/>
                      </a:path>
                    </a:pathLst>
                  </a:custGeom>
                  <a:solidFill>
                    <a:srgbClr val="000000"/>
                  </a:solidFill>
                  <a:ln w="9525">
                    <a:no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65" name="Freeform 37"/>
                <p:cNvSpPr>
                  <a:spLocks/>
                </p:cNvSpPr>
                <p:nvPr/>
              </p:nvSpPr>
              <p:spPr bwMode="auto">
                <a:xfrm>
                  <a:off x="3586" y="2346"/>
                  <a:ext cx="653" cy="1179"/>
                </a:xfrm>
                <a:custGeom>
                  <a:avLst/>
                  <a:gdLst>
                    <a:gd name="T0" fmla="*/ 1 w 1306"/>
                    <a:gd name="T1" fmla="*/ 0 h 2359"/>
                    <a:gd name="T2" fmla="*/ 1 w 1306"/>
                    <a:gd name="T3" fmla="*/ 2 h 2359"/>
                    <a:gd name="T4" fmla="*/ 1 w 1306"/>
                    <a:gd name="T5" fmla="*/ 4 h 2359"/>
                    <a:gd name="T6" fmla="*/ 1 w 1306"/>
                    <a:gd name="T7" fmla="*/ 5 h 2359"/>
                    <a:gd name="T8" fmla="*/ 1 w 1306"/>
                    <a:gd name="T9" fmla="*/ 6 h 2359"/>
                    <a:gd name="T10" fmla="*/ 1 w 1306"/>
                    <a:gd name="T11" fmla="*/ 7 h 2359"/>
                    <a:gd name="T12" fmla="*/ 0 w 1306"/>
                    <a:gd name="T13" fmla="*/ 8 h 2359"/>
                    <a:gd name="T14" fmla="*/ 1 w 1306"/>
                    <a:gd name="T15" fmla="*/ 8 h 2359"/>
                    <a:gd name="T16" fmla="*/ 1 w 1306"/>
                    <a:gd name="T17" fmla="*/ 8 h 2359"/>
                    <a:gd name="T18" fmla="*/ 1 w 1306"/>
                    <a:gd name="T19" fmla="*/ 8 h 2359"/>
                    <a:gd name="T20" fmla="*/ 1 w 1306"/>
                    <a:gd name="T21" fmla="*/ 8 h 2359"/>
                    <a:gd name="T22" fmla="*/ 1 w 1306"/>
                    <a:gd name="T23" fmla="*/ 8 h 2359"/>
                    <a:gd name="T24" fmla="*/ 1 w 1306"/>
                    <a:gd name="T25" fmla="*/ 8 h 2359"/>
                    <a:gd name="T26" fmla="*/ 1 w 1306"/>
                    <a:gd name="T27" fmla="*/ 8 h 2359"/>
                    <a:gd name="T28" fmla="*/ 1 w 1306"/>
                    <a:gd name="T29" fmla="*/ 8 h 2359"/>
                    <a:gd name="T30" fmla="*/ 1 w 1306"/>
                    <a:gd name="T31" fmla="*/ 8 h 2359"/>
                    <a:gd name="T32" fmla="*/ 1 w 1306"/>
                    <a:gd name="T33" fmla="*/ 9 h 2359"/>
                    <a:gd name="T34" fmla="*/ 1 w 1306"/>
                    <a:gd name="T35" fmla="*/ 9 h 2359"/>
                    <a:gd name="T36" fmla="*/ 1 w 1306"/>
                    <a:gd name="T37" fmla="*/ 8 h 2359"/>
                    <a:gd name="T38" fmla="*/ 1 w 1306"/>
                    <a:gd name="T39" fmla="*/ 8 h 2359"/>
                    <a:gd name="T40" fmla="*/ 1 w 1306"/>
                    <a:gd name="T41" fmla="*/ 8 h 2359"/>
                    <a:gd name="T42" fmla="*/ 3 w 1306"/>
                    <a:gd name="T43" fmla="*/ 8 h 2359"/>
                    <a:gd name="T44" fmla="*/ 3 w 1306"/>
                    <a:gd name="T45" fmla="*/ 6 h 2359"/>
                    <a:gd name="T46" fmla="*/ 3 w 1306"/>
                    <a:gd name="T47" fmla="*/ 5 h 2359"/>
                    <a:gd name="T48" fmla="*/ 1 w 1306"/>
                    <a:gd name="T49" fmla="*/ 3 h 2359"/>
                    <a:gd name="T50" fmla="*/ 1 w 1306"/>
                    <a:gd name="T51" fmla="*/ 2 h 2359"/>
                    <a:gd name="T52" fmla="*/ 3 w 1306"/>
                    <a:gd name="T53" fmla="*/ 2 h 2359"/>
                    <a:gd name="T54" fmla="*/ 3 w 1306"/>
                    <a:gd name="T55" fmla="*/ 3 h 2359"/>
                    <a:gd name="T56" fmla="*/ 3 w 1306"/>
                    <a:gd name="T57" fmla="*/ 5 h 2359"/>
                    <a:gd name="T58" fmla="*/ 3 w 1306"/>
                    <a:gd name="T59" fmla="*/ 6 h 2359"/>
                    <a:gd name="T60" fmla="*/ 3 w 1306"/>
                    <a:gd name="T61" fmla="*/ 8 h 2359"/>
                    <a:gd name="T62" fmla="*/ 3 w 1306"/>
                    <a:gd name="T63" fmla="*/ 9 h 2359"/>
                    <a:gd name="T64" fmla="*/ 3 w 1306"/>
                    <a:gd name="T65" fmla="*/ 9 h 2359"/>
                    <a:gd name="T66" fmla="*/ 3 w 1306"/>
                    <a:gd name="T67" fmla="*/ 9 h 2359"/>
                    <a:gd name="T68" fmla="*/ 5 w 1306"/>
                    <a:gd name="T69" fmla="*/ 9 h 2359"/>
                    <a:gd name="T70" fmla="*/ 5 w 1306"/>
                    <a:gd name="T71" fmla="*/ 9 h 2359"/>
                    <a:gd name="T72" fmla="*/ 5 w 1306"/>
                    <a:gd name="T73" fmla="*/ 9 h 2359"/>
                    <a:gd name="T74" fmla="*/ 5 w 1306"/>
                    <a:gd name="T75" fmla="*/ 9 h 2359"/>
                    <a:gd name="T76" fmla="*/ 5 w 1306"/>
                    <a:gd name="T77" fmla="*/ 9 h 2359"/>
                    <a:gd name="T78" fmla="*/ 5 w 1306"/>
                    <a:gd name="T79" fmla="*/ 9 h 2359"/>
                    <a:gd name="T80" fmla="*/ 5 w 1306"/>
                    <a:gd name="T81" fmla="*/ 8 h 2359"/>
                    <a:gd name="T82" fmla="*/ 5 w 1306"/>
                    <a:gd name="T83" fmla="*/ 8 h 2359"/>
                    <a:gd name="T84" fmla="*/ 5 w 1306"/>
                    <a:gd name="T85" fmla="*/ 7 h 2359"/>
                    <a:gd name="T86" fmla="*/ 5 w 1306"/>
                    <a:gd name="T87" fmla="*/ 6 h 2359"/>
                    <a:gd name="T88" fmla="*/ 5 w 1306"/>
                    <a:gd name="T89" fmla="*/ 4 h 2359"/>
                    <a:gd name="T90" fmla="*/ 5 w 1306"/>
                    <a:gd name="T91" fmla="*/ 2 h 2359"/>
                    <a:gd name="T92" fmla="*/ 3 w 1306"/>
                    <a:gd name="T93" fmla="*/ 0 h 2359"/>
                    <a:gd name="T94" fmla="*/ 3 w 1306"/>
                    <a:gd name="T95" fmla="*/ 0 h 2359"/>
                    <a:gd name="T96" fmla="*/ 1 w 1306"/>
                    <a:gd name="T97" fmla="*/ 0 h 2359"/>
                    <a:gd name="T98" fmla="*/ 1 w 1306"/>
                    <a:gd name="T99" fmla="*/ 0 h 2359"/>
                    <a:gd name="T100" fmla="*/ 1 w 1306"/>
                    <a:gd name="T101" fmla="*/ 0 h 2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06"/>
                    <a:gd name="T154" fmla="*/ 0 h 2359"/>
                    <a:gd name="T155" fmla="*/ 1306 w 1306"/>
                    <a:gd name="T156" fmla="*/ 2359 h 23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06" h="2359">
                      <a:moveTo>
                        <a:pt x="50" y="0"/>
                      </a:moveTo>
                      <a:lnTo>
                        <a:pt x="10" y="710"/>
                      </a:lnTo>
                      <a:lnTo>
                        <a:pt x="20" y="1279"/>
                      </a:lnTo>
                      <a:lnTo>
                        <a:pt x="40" y="1499"/>
                      </a:lnTo>
                      <a:lnTo>
                        <a:pt x="70" y="1740"/>
                      </a:lnTo>
                      <a:lnTo>
                        <a:pt x="50" y="1970"/>
                      </a:lnTo>
                      <a:lnTo>
                        <a:pt x="0" y="2160"/>
                      </a:lnTo>
                      <a:lnTo>
                        <a:pt x="27" y="2190"/>
                      </a:lnTo>
                      <a:lnTo>
                        <a:pt x="52" y="2210"/>
                      </a:lnTo>
                      <a:lnTo>
                        <a:pt x="91" y="2229"/>
                      </a:lnTo>
                      <a:lnTo>
                        <a:pt x="129" y="2245"/>
                      </a:lnTo>
                      <a:lnTo>
                        <a:pt x="177" y="2262"/>
                      </a:lnTo>
                      <a:lnTo>
                        <a:pt x="228" y="2274"/>
                      </a:lnTo>
                      <a:lnTo>
                        <a:pt x="266" y="2282"/>
                      </a:lnTo>
                      <a:lnTo>
                        <a:pt x="314" y="2289"/>
                      </a:lnTo>
                      <a:lnTo>
                        <a:pt x="373" y="2300"/>
                      </a:lnTo>
                      <a:lnTo>
                        <a:pt x="438" y="2315"/>
                      </a:lnTo>
                      <a:lnTo>
                        <a:pt x="463" y="2320"/>
                      </a:lnTo>
                      <a:lnTo>
                        <a:pt x="473" y="2290"/>
                      </a:lnTo>
                      <a:lnTo>
                        <a:pt x="491" y="2234"/>
                      </a:lnTo>
                      <a:lnTo>
                        <a:pt x="506" y="2190"/>
                      </a:lnTo>
                      <a:lnTo>
                        <a:pt x="519" y="2132"/>
                      </a:lnTo>
                      <a:lnTo>
                        <a:pt x="524" y="1710"/>
                      </a:lnTo>
                      <a:lnTo>
                        <a:pt x="524" y="1329"/>
                      </a:lnTo>
                      <a:lnTo>
                        <a:pt x="494" y="900"/>
                      </a:lnTo>
                      <a:lnTo>
                        <a:pt x="504" y="630"/>
                      </a:lnTo>
                      <a:lnTo>
                        <a:pt x="514" y="545"/>
                      </a:lnTo>
                      <a:lnTo>
                        <a:pt x="613" y="950"/>
                      </a:lnTo>
                      <a:lnTo>
                        <a:pt x="702" y="1389"/>
                      </a:lnTo>
                      <a:lnTo>
                        <a:pt x="761" y="1639"/>
                      </a:lnTo>
                      <a:lnTo>
                        <a:pt x="801" y="2080"/>
                      </a:lnTo>
                      <a:lnTo>
                        <a:pt x="857" y="2330"/>
                      </a:lnTo>
                      <a:lnTo>
                        <a:pt x="913" y="2334"/>
                      </a:lnTo>
                      <a:lnTo>
                        <a:pt x="969" y="2339"/>
                      </a:lnTo>
                      <a:lnTo>
                        <a:pt x="1026" y="2347"/>
                      </a:lnTo>
                      <a:lnTo>
                        <a:pt x="1100" y="2356"/>
                      </a:lnTo>
                      <a:lnTo>
                        <a:pt x="1151" y="2359"/>
                      </a:lnTo>
                      <a:lnTo>
                        <a:pt x="1202" y="2349"/>
                      </a:lnTo>
                      <a:lnTo>
                        <a:pt x="1252" y="2329"/>
                      </a:lnTo>
                      <a:lnTo>
                        <a:pt x="1270" y="2314"/>
                      </a:lnTo>
                      <a:lnTo>
                        <a:pt x="1290" y="2300"/>
                      </a:lnTo>
                      <a:lnTo>
                        <a:pt x="1306" y="2284"/>
                      </a:lnTo>
                      <a:lnTo>
                        <a:pt x="1278" y="1985"/>
                      </a:lnTo>
                      <a:lnTo>
                        <a:pt x="1206" y="1571"/>
                      </a:lnTo>
                      <a:lnTo>
                        <a:pt x="1166" y="1252"/>
                      </a:lnTo>
                      <a:lnTo>
                        <a:pt x="1029" y="531"/>
                      </a:lnTo>
                      <a:lnTo>
                        <a:pt x="969" y="0"/>
                      </a:lnTo>
                      <a:lnTo>
                        <a:pt x="732" y="44"/>
                      </a:lnTo>
                      <a:lnTo>
                        <a:pt x="507" y="57"/>
                      </a:lnTo>
                      <a:lnTo>
                        <a:pt x="245" y="44"/>
                      </a:lnTo>
                      <a:lnTo>
                        <a:pt x="50" y="0"/>
                      </a:lnTo>
                      <a:close/>
                    </a:path>
                  </a:pathLst>
                </a:custGeom>
                <a:solidFill>
                  <a:srgbClr val="808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14" name="Group 38"/>
              <p:cNvGrpSpPr>
                <a:grpSpLocks/>
              </p:cNvGrpSpPr>
              <p:nvPr/>
            </p:nvGrpSpPr>
            <p:grpSpPr bwMode="auto">
              <a:xfrm>
                <a:off x="3140" y="1525"/>
                <a:ext cx="639" cy="1003"/>
                <a:chOff x="3140" y="1525"/>
                <a:chExt cx="639" cy="1003"/>
              </a:xfrm>
            </p:grpSpPr>
            <p:grpSp>
              <p:nvGrpSpPr>
                <p:cNvPr id="15" name="Group 39"/>
                <p:cNvGrpSpPr>
                  <a:grpSpLocks/>
                </p:cNvGrpSpPr>
                <p:nvPr/>
              </p:nvGrpSpPr>
              <p:grpSpPr bwMode="auto">
                <a:xfrm>
                  <a:off x="3140" y="1525"/>
                  <a:ext cx="639" cy="1003"/>
                  <a:chOff x="3140" y="1525"/>
                  <a:chExt cx="639" cy="1003"/>
                </a:xfrm>
              </p:grpSpPr>
              <p:sp>
                <p:nvSpPr>
                  <p:cNvPr id="333868" name="Freeform 40"/>
                  <p:cNvSpPr>
                    <a:spLocks/>
                  </p:cNvSpPr>
                  <p:nvPr/>
                </p:nvSpPr>
                <p:spPr bwMode="auto">
                  <a:xfrm>
                    <a:off x="3140" y="1525"/>
                    <a:ext cx="639" cy="1003"/>
                  </a:xfrm>
                  <a:custGeom>
                    <a:avLst/>
                    <a:gdLst>
                      <a:gd name="T0" fmla="*/ 1 w 1278"/>
                      <a:gd name="T1" fmla="*/ 2 h 2008"/>
                      <a:gd name="T2" fmla="*/ 1 w 1278"/>
                      <a:gd name="T3" fmla="*/ 2 h 2008"/>
                      <a:gd name="T4" fmla="*/ 1 w 1278"/>
                      <a:gd name="T5" fmla="*/ 2 h 2008"/>
                      <a:gd name="T6" fmla="*/ 1 w 1278"/>
                      <a:gd name="T7" fmla="*/ 2 h 2008"/>
                      <a:gd name="T8" fmla="*/ 1 w 1278"/>
                      <a:gd name="T9" fmla="*/ 2 h 2008"/>
                      <a:gd name="T10" fmla="*/ 1 w 1278"/>
                      <a:gd name="T11" fmla="*/ 3 h 2008"/>
                      <a:gd name="T12" fmla="*/ 0 w 1278"/>
                      <a:gd name="T13" fmla="*/ 3 h 2008"/>
                      <a:gd name="T14" fmla="*/ 1 w 1278"/>
                      <a:gd name="T15" fmla="*/ 3 h 2008"/>
                      <a:gd name="T16" fmla="*/ 1 w 1278"/>
                      <a:gd name="T17" fmla="*/ 4 h 2008"/>
                      <a:gd name="T18" fmla="*/ 1 w 1278"/>
                      <a:gd name="T19" fmla="*/ 4 h 2008"/>
                      <a:gd name="T20" fmla="*/ 1 w 1278"/>
                      <a:gd name="T21" fmla="*/ 4 h 2008"/>
                      <a:gd name="T22" fmla="*/ 1 w 1278"/>
                      <a:gd name="T23" fmla="*/ 4 h 2008"/>
                      <a:gd name="T24" fmla="*/ 2 w 1278"/>
                      <a:gd name="T25" fmla="*/ 4 h 2008"/>
                      <a:gd name="T26" fmla="*/ 3 w 1278"/>
                      <a:gd name="T27" fmla="*/ 4 h 2008"/>
                      <a:gd name="T28" fmla="*/ 3 w 1278"/>
                      <a:gd name="T29" fmla="*/ 4 h 2008"/>
                      <a:gd name="T30" fmla="*/ 3 w 1278"/>
                      <a:gd name="T31" fmla="*/ 4 h 2008"/>
                      <a:gd name="T32" fmla="*/ 3 w 1278"/>
                      <a:gd name="T33" fmla="*/ 5 h 2008"/>
                      <a:gd name="T34" fmla="*/ 3 w 1278"/>
                      <a:gd name="T35" fmla="*/ 5 h 2008"/>
                      <a:gd name="T36" fmla="*/ 3 w 1278"/>
                      <a:gd name="T37" fmla="*/ 6 h 2008"/>
                      <a:gd name="T38" fmla="*/ 3 w 1278"/>
                      <a:gd name="T39" fmla="*/ 7 h 2008"/>
                      <a:gd name="T40" fmla="*/ 3 w 1278"/>
                      <a:gd name="T41" fmla="*/ 7 h 2008"/>
                      <a:gd name="T42" fmla="*/ 3 w 1278"/>
                      <a:gd name="T43" fmla="*/ 7 h 2008"/>
                      <a:gd name="T44" fmla="*/ 5 w 1278"/>
                      <a:gd name="T45" fmla="*/ 7 h 2008"/>
                      <a:gd name="T46" fmla="*/ 5 w 1278"/>
                      <a:gd name="T47" fmla="*/ 7 h 2008"/>
                      <a:gd name="T48" fmla="*/ 5 w 1278"/>
                      <a:gd name="T49" fmla="*/ 6 h 2008"/>
                      <a:gd name="T50" fmla="*/ 5 w 1278"/>
                      <a:gd name="T51" fmla="*/ 6 h 2008"/>
                      <a:gd name="T52" fmla="*/ 5 w 1278"/>
                      <a:gd name="T53" fmla="*/ 5 h 2008"/>
                      <a:gd name="T54" fmla="*/ 5 w 1278"/>
                      <a:gd name="T55" fmla="*/ 3 h 2008"/>
                      <a:gd name="T56" fmla="*/ 5 w 1278"/>
                      <a:gd name="T57" fmla="*/ 0 h 2008"/>
                      <a:gd name="T58" fmla="*/ 3 w 1278"/>
                      <a:gd name="T59" fmla="*/ 0 h 2008"/>
                      <a:gd name="T60" fmla="*/ 3 w 1278"/>
                      <a:gd name="T61" fmla="*/ 0 h 2008"/>
                      <a:gd name="T62" fmla="*/ 3 w 1278"/>
                      <a:gd name="T63" fmla="*/ 0 h 2008"/>
                      <a:gd name="T64" fmla="*/ 3 w 1278"/>
                      <a:gd name="T65" fmla="*/ 0 h 2008"/>
                      <a:gd name="T66" fmla="*/ 2 w 1278"/>
                      <a:gd name="T67" fmla="*/ 0 h 2008"/>
                      <a:gd name="T68" fmla="*/ 2 w 1278"/>
                      <a:gd name="T69" fmla="*/ 0 h 2008"/>
                      <a:gd name="T70" fmla="*/ 2 w 1278"/>
                      <a:gd name="T71" fmla="*/ 0 h 2008"/>
                      <a:gd name="T72" fmla="*/ 2 w 1278"/>
                      <a:gd name="T73" fmla="*/ 2 h 2008"/>
                      <a:gd name="T74" fmla="*/ 2 w 1278"/>
                      <a:gd name="T75" fmla="*/ 2 h 20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8"/>
                      <a:gd name="T115" fmla="*/ 0 h 2008"/>
                      <a:gd name="T116" fmla="*/ 1278 w 1278"/>
                      <a:gd name="T117" fmla="*/ 2008 h 20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8" h="2008">
                        <a:moveTo>
                          <a:pt x="528" y="751"/>
                        </a:moveTo>
                        <a:lnTo>
                          <a:pt x="490" y="749"/>
                        </a:lnTo>
                        <a:lnTo>
                          <a:pt x="437" y="741"/>
                        </a:lnTo>
                        <a:lnTo>
                          <a:pt x="348" y="704"/>
                        </a:lnTo>
                        <a:lnTo>
                          <a:pt x="152" y="634"/>
                        </a:lnTo>
                        <a:lnTo>
                          <a:pt x="122" y="639"/>
                        </a:lnTo>
                        <a:lnTo>
                          <a:pt x="94" y="651"/>
                        </a:lnTo>
                        <a:lnTo>
                          <a:pt x="64" y="669"/>
                        </a:lnTo>
                        <a:lnTo>
                          <a:pt x="44" y="689"/>
                        </a:lnTo>
                        <a:lnTo>
                          <a:pt x="26" y="719"/>
                        </a:lnTo>
                        <a:lnTo>
                          <a:pt x="15" y="753"/>
                        </a:lnTo>
                        <a:lnTo>
                          <a:pt x="5" y="798"/>
                        </a:lnTo>
                        <a:lnTo>
                          <a:pt x="1" y="835"/>
                        </a:lnTo>
                        <a:lnTo>
                          <a:pt x="0" y="873"/>
                        </a:lnTo>
                        <a:lnTo>
                          <a:pt x="1" y="918"/>
                        </a:lnTo>
                        <a:lnTo>
                          <a:pt x="6" y="960"/>
                        </a:lnTo>
                        <a:lnTo>
                          <a:pt x="15" y="995"/>
                        </a:lnTo>
                        <a:lnTo>
                          <a:pt x="172" y="1043"/>
                        </a:lnTo>
                        <a:lnTo>
                          <a:pt x="238" y="1075"/>
                        </a:lnTo>
                        <a:lnTo>
                          <a:pt x="280" y="1100"/>
                        </a:lnTo>
                        <a:lnTo>
                          <a:pt x="317" y="1120"/>
                        </a:lnTo>
                        <a:lnTo>
                          <a:pt x="348" y="1133"/>
                        </a:lnTo>
                        <a:lnTo>
                          <a:pt x="394" y="1147"/>
                        </a:lnTo>
                        <a:lnTo>
                          <a:pt x="487" y="1173"/>
                        </a:lnTo>
                        <a:lnTo>
                          <a:pt x="642" y="1208"/>
                        </a:lnTo>
                        <a:lnTo>
                          <a:pt x="756" y="1228"/>
                        </a:lnTo>
                        <a:lnTo>
                          <a:pt x="784" y="1220"/>
                        </a:lnTo>
                        <a:lnTo>
                          <a:pt x="802" y="1200"/>
                        </a:lnTo>
                        <a:lnTo>
                          <a:pt x="815" y="1168"/>
                        </a:lnTo>
                        <a:lnTo>
                          <a:pt x="852" y="1088"/>
                        </a:lnTo>
                        <a:lnTo>
                          <a:pt x="860" y="1138"/>
                        </a:lnTo>
                        <a:lnTo>
                          <a:pt x="868" y="1267"/>
                        </a:lnTo>
                        <a:lnTo>
                          <a:pt x="863" y="1367"/>
                        </a:lnTo>
                        <a:lnTo>
                          <a:pt x="852" y="1419"/>
                        </a:lnTo>
                        <a:lnTo>
                          <a:pt x="850" y="1474"/>
                        </a:lnTo>
                        <a:lnTo>
                          <a:pt x="850" y="1527"/>
                        </a:lnTo>
                        <a:lnTo>
                          <a:pt x="843" y="1592"/>
                        </a:lnTo>
                        <a:lnTo>
                          <a:pt x="830" y="1652"/>
                        </a:lnTo>
                        <a:lnTo>
                          <a:pt x="794" y="1829"/>
                        </a:lnTo>
                        <a:lnTo>
                          <a:pt x="819" y="1859"/>
                        </a:lnTo>
                        <a:lnTo>
                          <a:pt x="853" y="1883"/>
                        </a:lnTo>
                        <a:lnTo>
                          <a:pt x="905" y="1903"/>
                        </a:lnTo>
                        <a:lnTo>
                          <a:pt x="957" y="1914"/>
                        </a:lnTo>
                        <a:lnTo>
                          <a:pt x="1000" y="1930"/>
                        </a:lnTo>
                        <a:lnTo>
                          <a:pt x="1048" y="1946"/>
                        </a:lnTo>
                        <a:lnTo>
                          <a:pt x="1091" y="1963"/>
                        </a:lnTo>
                        <a:lnTo>
                          <a:pt x="1139" y="1978"/>
                        </a:lnTo>
                        <a:lnTo>
                          <a:pt x="1200" y="1996"/>
                        </a:lnTo>
                        <a:lnTo>
                          <a:pt x="1278" y="2008"/>
                        </a:lnTo>
                        <a:lnTo>
                          <a:pt x="1241" y="1774"/>
                        </a:lnTo>
                        <a:lnTo>
                          <a:pt x="1228" y="1699"/>
                        </a:lnTo>
                        <a:lnTo>
                          <a:pt x="1222" y="1654"/>
                        </a:lnTo>
                        <a:lnTo>
                          <a:pt x="1220" y="1604"/>
                        </a:lnTo>
                        <a:lnTo>
                          <a:pt x="1215" y="1497"/>
                        </a:lnTo>
                        <a:lnTo>
                          <a:pt x="1218" y="1349"/>
                        </a:lnTo>
                        <a:lnTo>
                          <a:pt x="1243" y="970"/>
                        </a:lnTo>
                        <a:lnTo>
                          <a:pt x="1228" y="379"/>
                        </a:lnTo>
                        <a:lnTo>
                          <a:pt x="1170" y="55"/>
                        </a:lnTo>
                        <a:lnTo>
                          <a:pt x="1020" y="28"/>
                        </a:lnTo>
                        <a:lnTo>
                          <a:pt x="967" y="17"/>
                        </a:lnTo>
                        <a:lnTo>
                          <a:pt x="931" y="5"/>
                        </a:lnTo>
                        <a:lnTo>
                          <a:pt x="908" y="0"/>
                        </a:lnTo>
                        <a:lnTo>
                          <a:pt x="880" y="0"/>
                        </a:lnTo>
                        <a:lnTo>
                          <a:pt x="857" y="3"/>
                        </a:lnTo>
                        <a:lnTo>
                          <a:pt x="834" y="10"/>
                        </a:lnTo>
                        <a:lnTo>
                          <a:pt x="809" y="22"/>
                        </a:lnTo>
                        <a:lnTo>
                          <a:pt x="784" y="42"/>
                        </a:lnTo>
                        <a:lnTo>
                          <a:pt x="761" y="68"/>
                        </a:lnTo>
                        <a:lnTo>
                          <a:pt x="748" y="94"/>
                        </a:lnTo>
                        <a:lnTo>
                          <a:pt x="739" y="129"/>
                        </a:lnTo>
                        <a:lnTo>
                          <a:pt x="739" y="175"/>
                        </a:lnTo>
                        <a:lnTo>
                          <a:pt x="731" y="237"/>
                        </a:lnTo>
                        <a:lnTo>
                          <a:pt x="705" y="371"/>
                        </a:lnTo>
                        <a:lnTo>
                          <a:pt x="626" y="701"/>
                        </a:lnTo>
                        <a:lnTo>
                          <a:pt x="614" y="746"/>
                        </a:lnTo>
                        <a:lnTo>
                          <a:pt x="578" y="751"/>
                        </a:lnTo>
                        <a:lnTo>
                          <a:pt x="528" y="751"/>
                        </a:lnTo>
                        <a:close/>
                      </a:path>
                    </a:pathLst>
                  </a:custGeom>
                  <a:solidFill>
                    <a:srgbClr val="808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69" name="Freeform 41"/>
                  <p:cNvSpPr>
                    <a:spLocks/>
                  </p:cNvSpPr>
                  <p:nvPr/>
                </p:nvSpPr>
                <p:spPr bwMode="auto">
                  <a:xfrm>
                    <a:off x="3571" y="1793"/>
                    <a:ext cx="69" cy="270"/>
                  </a:xfrm>
                  <a:custGeom>
                    <a:avLst/>
                    <a:gdLst>
                      <a:gd name="T0" fmla="*/ 0 w 138"/>
                      <a:gd name="T1" fmla="*/ 2 h 540"/>
                      <a:gd name="T2" fmla="*/ 1 w 138"/>
                      <a:gd name="T3" fmla="*/ 1 h 540"/>
                      <a:gd name="T4" fmla="*/ 1 w 138"/>
                      <a:gd name="T5" fmla="*/ 1 h 540"/>
                      <a:gd name="T6" fmla="*/ 1 w 138"/>
                      <a:gd name="T7" fmla="*/ 1 h 540"/>
                      <a:gd name="T8" fmla="*/ 1 w 138"/>
                      <a:gd name="T9" fmla="*/ 0 h 540"/>
                      <a:gd name="T10" fmla="*/ 0 60000 65536"/>
                      <a:gd name="T11" fmla="*/ 0 60000 65536"/>
                      <a:gd name="T12" fmla="*/ 0 60000 65536"/>
                      <a:gd name="T13" fmla="*/ 0 60000 65536"/>
                      <a:gd name="T14" fmla="*/ 0 60000 65536"/>
                      <a:gd name="T15" fmla="*/ 0 w 138"/>
                      <a:gd name="T16" fmla="*/ 0 h 540"/>
                      <a:gd name="T17" fmla="*/ 138 w 138"/>
                      <a:gd name="T18" fmla="*/ 540 h 540"/>
                    </a:gdLst>
                    <a:ahLst/>
                    <a:cxnLst>
                      <a:cxn ang="T10">
                        <a:pos x="T0" y="T1"/>
                      </a:cxn>
                      <a:cxn ang="T11">
                        <a:pos x="T2" y="T3"/>
                      </a:cxn>
                      <a:cxn ang="T12">
                        <a:pos x="T4" y="T5"/>
                      </a:cxn>
                      <a:cxn ang="T13">
                        <a:pos x="T6" y="T7"/>
                      </a:cxn>
                      <a:cxn ang="T14">
                        <a:pos x="T8" y="T9"/>
                      </a:cxn>
                    </a:cxnLst>
                    <a:rect l="T15" t="T16" r="T17" b="T18"/>
                    <a:pathLst>
                      <a:path w="138" h="540">
                        <a:moveTo>
                          <a:pt x="0" y="540"/>
                        </a:moveTo>
                        <a:lnTo>
                          <a:pt x="49" y="361"/>
                        </a:lnTo>
                        <a:lnTo>
                          <a:pt x="99" y="181"/>
                        </a:lnTo>
                        <a:lnTo>
                          <a:pt x="89" y="31"/>
                        </a:lnTo>
                        <a:lnTo>
                          <a:pt x="138" y="0"/>
                        </a:lnTo>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70" name="Freeform 42"/>
                <p:cNvSpPr>
                  <a:spLocks/>
                </p:cNvSpPr>
                <p:nvPr/>
              </p:nvSpPr>
              <p:spPr bwMode="auto">
                <a:xfrm>
                  <a:off x="3449" y="1898"/>
                  <a:ext cx="57" cy="55"/>
                </a:xfrm>
                <a:custGeom>
                  <a:avLst/>
                  <a:gdLst>
                    <a:gd name="T0" fmla="*/ 0 w 116"/>
                    <a:gd name="T1" fmla="*/ 1 h 110"/>
                    <a:gd name="T2" fmla="*/ 0 w 116"/>
                    <a:gd name="T3" fmla="*/ 0 h 110"/>
                    <a:gd name="T4" fmla="*/ 0 w 116"/>
                    <a:gd name="T5" fmla="*/ 1 h 110"/>
                    <a:gd name="T6" fmla="*/ 0 w 116"/>
                    <a:gd name="T7" fmla="*/ 1 h 110"/>
                    <a:gd name="T8" fmla="*/ 0 w 116"/>
                    <a:gd name="T9" fmla="*/ 1 h 110"/>
                    <a:gd name="T10" fmla="*/ 0 w 116"/>
                    <a:gd name="T11" fmla="*/ 1 h 110"/>
                    <a:gd name="T12" fmla="*/ 0 60000 65536"/>
                    <a:gd name="T13" fmla="*/ 0 60000 65536"/>
                    <a:gd name="T14" fmla="*/ 0 60000 65536"/>
                    <a:gd name="T15" fmla="*/ 0 60000 65536"/>
                    <a:gd name="T16" fmla="*/ 0 60000 65536"/>
                    <a:gd name="T17" fmla="*/ 0 60000 65536"/>
                    <a:gd name="T18" fmla="*/ 0 w 116"/>
                    <a:gd name="T19" fmla="*/ 0 h 110"/>
                    <a:gd name="T20" fmla="*/ 116 w 116"/>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16" h="110">
                      <a:moveTo>
                        <a:pt x="0" y="3"/>
                      </a:moveTo>
                      <a:lnTo>
                        <a:pt x="55" y="0"/>
                      </a:lnTo>
                      <a:lnTo>
                        <a:pt x="84" y="13"/>
                      </a:lnTo>
                      <a:lnTo>
                        <a:pt x="106" y="40"/>
                      </a:lnTo>
                      <a:lnTo>
                        <a:pt x="116" y="80"/>
                      </a:lnTo>
                      <a:lnTo>
                        <a:pt x="114" y="110"/>
                      </a:lnTo>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71" name="Freeform 43"/>
                <p:cNvSpPr>
                  <a:spLocks/>
                </p:cNvSpPr>
                <p:nvPr/>
              </p:nvSpPr>
              <p:spPr bwMode="auto">
                <a:xfrm>
                  <a:off x="3643" y="1553"/>
                  <a:ext cx="133" cy="779"/>
                </a:xfrm>
                <a:custGeom>
                  <a:avLst/>
                  <a:gdLst>
                    <a:gd name="T0" fmla="*/ 0 w 268"/>
                    <a:gd name="T1" fmla="*/ 0 h 1559"/>
                    <a:gd name="T2" fmla="*/ 0 w 268"/>
                    <a:gd name="T3" fmla="*/ 0 h 1559"/>
                    <a:gd name="T4" fmla="*/ 0 w 268"/>
                    <a:gd name="T5" fmla="*/ 0 h 1559"/>
                    <a:gd name="T6" fmla="*/ 0 w 268"/>
                    <a:gd name="T7" fmla="*/ 0 h 1559"/>
                    <a:gd name="T8" fmla="*/ 0 w 268"/>
                    <a:gd name="T9" fmla="*/ 0 h 1559"/>
                    <a:gd name="T10" fmla="*/ 0 w 268"/>
                    <a:gd name="T11" fmla="*/ 0 h 1559"/>
                    <a:gd name="T12" fmla="*/ 0 w 268"/>
                    <a:gd name="T13" fmla="*/ 1 h 1559"/>
                    <a:gd name="T14" fmla="*/ 0 w 268"/>
                    <a:gd name="T15" fmla="*/ 1 h 1559"/>
                    <a:gd name="T16" fmla="*/ 0 w 268"/>
                    <a:gd name="T17" fmla="*/ 1 h 1559"/>
                    <a:gd name="T18" fmla="*/ 0 w 268"/>
                    <a:gd name="T19" fmla="*/ 2 h 1559"/>
                    <a:gd name="T20" fmla="*/ 0 w 268"/>
                    <a:gd name="T21" fmla="*/ 2 h 1559"/>
                    <a:gd name="T22" fmla="*/ 0 w 268"/>
                    <a:gd name="T23" fmla="*/ 2 h 1559"/>
                    <a:gd name="T24" fmla="*/ 0 w 268"/>
                    <a:gd name="T25" fmla="*/ 2 h 1559"/>
                    <a:gd name="T26" fmla="*/ 0 w 268"/>
                    <a:gd name="T27" fmla="*/ 3 h 1559"/>
                    <a:gd name="T28" fmla="*/ 0 w 268"/>
                    <a:gd name="T29" fmla="*/ 3 h 1559"/>
                    <a:gd name="T30" fmla="*/ 0 w 268"/>
                    <a:gd name="T31" fmla="*/ 4 h 1559"/>
                    <a:gd name="T32" fmla="*/ 0 w 268"/>
                    <a:gd name="T33" fmla="*/ 4 h 1559"/>
                    <a:gd name="T34" fmla="*/ 0 w 268"/>
                    <a:gd name="T35" fmla="*/ 5 h 1559"/>
                    <a:gd name="T36" fmla="*/ 0 w 268"/>
                    <a:gd name="T37" fmla="*/ 5 h 1559"/>
                    <a:gd name="T38" fmla="*/ 0 w 268"/>
                    <a:gd name="T39" fmla="*/ 5 h 1559"/>
                    <a:gd name="T40" fmla="*/ 0 w 268"/>
                    <a:gd name="T41" fmla="*/ 6 h 1559"/>
                    <a:gd name="T42" fmla="*/ 0 w 268"/>
                    <a:gd name="T43" fmla="*/ 4 h 1559"/>
                    <a:gd name="T44" fmla="*/ 0 w 268"/>
                    <a:gd name="T45" fmla="*/ 4 h 1559"/>
                    <a:gd name="T46" fmla="*/ 1 w 268"/>
                    <a:gd name="T47" fmla="*/ 3 h 1559"/>
                    <a:gd name="T48" fmla="*/ 1 w 268"/>
                    <a:gd name="T49" fmla="*/ 3 h 1559"/>
                    <a:gd name="T50" fmla="*/ 1 w 268"/>
                    <a:gd name="T51" fmla="*/ 3 h 1559"/>
                    <a:gd name="T52" fmla="*/ 1 w 268"/>
                    <a:gd name="T53" fmla="*/ 2 h 1559"/>
                    <a:gd name="T54" fmla="*/ 1 w 268"/>
                    <a:gd name="T55" fmla="*/ 2 h 1559"/>
                    <a:gd name="T56" fmla="*/ 1 w 268"/>
                    <a:gd name="T57" fmla="*/ 2 h 1559"/>
                    <a:gd name="T58" fmla="*/ 1 w 268"/>
                    <a:gd name="T59" fmla="*/ 1 h 1559"/>
                    <a:gd name="T60" fmla="*/ 1 w 268"/>
                    <a:gd name="T61" fmla="*/ 1 h 1559"/>
                    <a:gd name="T62" fmla="*/ 0 w 268"/>
                    <a:gd name="T63" fmla="*/ 1 h 1559"/>
                    <a:gd name="T64" fmla="*/ 0 w 268"/>
                    <a:gd name="T65" fmla="*/ 0 h 1559"/>
                    <a:gd name="T66" fmla="*/ 0 w 268"/>
                    <a:gd name="T67" fmla="*/ 0 h 1559"/>
                    <a:gd name="T68" fmla="*/ 0 w 268"/>
                    <a:gd name="T69" fmla="*/ 0 h 1559"/>
                    <a:gd name="T70" fmla="*/ 0 w 268"/>
                    <a:gd name="T71" fmla="*/ 0 h 1559"/>
                    <a:gd name="T72" fmla="*/ 0 w 268"/>
                    <a:gd name="T73" fmla="*/ 0 h 1559"/>
                    <a:gd name="T74" fmla="*/ 0 w 268"/>
                    <a:gd name="T75" fmla="*/ 0 h 1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8"/>
                    <a:gd name="T115" fmla="*/ 0 h 1559"/>
                    <a:gd name="T116" fmla="*/ 268 w 268"/>
                    <a:gd name="T117" fmla="*/ 1559 h 1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8" h="1559">
                      <a:moveTo>
                        <a:pt x="164" y="0"/>
                      </a:moveTo>
                      <a:lnTo>
                        <a:pt x="122" y="103"/>
                      </a:lnTo>
                      <a:lnTo>
                        <a:pt x="106" y="142"/>
                      </a:lnTo>
                      <a:lnTo>
                        <a:pt x="89" y="175"/>
                      </a:lnTo>
                      <a:lnTo>
                        <a:pt x="60" y="218"/>
                      </a:lnTo>
                      <a:lnTo>
                        <a:pt x="37" y="245"/>
                      </a:lnTo>
                      <a:lnTo>
                        <a:pt x="0" y="285"/>
                      </a:lnTo>
                      <a:lnTo>
                        <a:pt x="124" y="290"/>
                      </a:lnTo>
                      <a:lnTo>
                        <a:pt x="40" y="405"/>
                      </a:lnTo>
                      <a:lnTo>
                        <a:pt x="86" y="522"/>
                      </a:lnTo>
                      <a:lnTo>
                        <a:pt x="104" y="572"/>
                      </a:lnTo>
                      <a:lnTo>
                        <a:pt x="119" y="626"/>
                      </a:lnTo>
                      <a:lnTo>
                        <a:pt x="132" y="692"/>
                      </a:lnTo>
                      <a:lnTo>
                        <a:pt x="157" y="849"/>
                      </a:lnTo>
                      <a:lnTo>
                        <a:pt x="169" y="936"/>
                      </a:lnTo>
                      <a:lnTo>
                        <a:pt x="175" y="1026"/>
                      </a:lnTo>
                      <a:lnTo>
                        <a:pt x="179" y="1095"/>
                      </a:lnTo>
                      <a:lnTo>
                        <a:pt x="179" y="1285"/>
                      </a:lnTo>
                      <a:lnTo>
                        <a:pt x="182" y="1337"/>
                      </a:lnTo>
                      <a:lnTo>
                        <a:pt x="190" y="1405"/>
                      </a:lnTo>
                      <a:lnTo>
                        <a:pt x="212" y="1559"/>
                      </a:lnTo>
                      <a:lnTo>
                        <a:pt x="238" y="1190"/>
                      </a:lnTo>
                      <a:lnTo>
                        <a:pt x="246" y="1095"/>
                      </a:lnTo>
                      <a:lnTo>
                        <a:pt x="258" y="960"/>
                      </a:lnTo>
                      <a:lnTo>
                        <a:pt x="263" y="888"/>
                      </a:lnTo>
                      <a:lnTo>
                        <a:pt x="266" y="818"/>
                      </a:lnTo>
                      <a:lnTo>
                        <a:pt x="266" y="726"/>
                      </a:lnTo>
                      <a:lnTo>
                        <a:pt x="268" y="622"/>
                      </a:lnTo>
                      <a:lnTo>
                        <a:pt x="268" y="521"/>
                      </a:lnTo>
                      <a:lnTo>
                        <a:pt x="266" y="459"/>
                      </a:lnTo>
                      <a:lnTo>
                        <a:pt x="259" y="354"/>
                      </a:lnTo>
                      <a:lnTo>
                        <a:pt x="256" y="299"/>
                      </a:lnTo>
                      <a:lnTo>
                        <a:pt x="248" y="235"/>
                      </a:lnTo>
                      <a:lnTo>
                        <a:pt x="240" y="198"/>
                      </a:lnTo>
                      <a:lnTo>
                        <a:pt x="230" y="158"/>
                      </a:lnTo>
                      <a:lnTo>
                        <a:pt x="220" y="127"/>
                      </a:lnTo>
                      <a:lnTo>
                        <a:pt x="210" y="95"/>
                      </a:lnTo>
                      <a:lnTo>
                        <a:pt x="164" y="0"/>
                      </a:lnTo>
                      <a:close/>
                    </a:path>
                  </a:pathLst>
                </a:custGeom>
                <a:solidFill>
                  <a:srgbClr val="808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72" name="Freeform 44"/>
              <p:cNvSpPr>
                <a:spLocks/>
              </p:cNvSpPr>
              <p:nvPr/>
            </p:nvSpPr>
            <p:spPr bwMode="auto">
              <a:xfrm>
                <a:off x="3778" y="1619"/>
                <a:ext cx="104" cy="783"/>
              </a:xfrm>
              <a:custGeom>
                <a:avLst/>
                <a:gdLst>
                  <a:gd name="T0" fmla="*/ 1 w 208"/>
                  <a:gd name="T1" fmla="*/ 0 h 1565"/>
                  <a:gd name="T2" fmla="*/ 1 w 208"/>
                  <a:gd name="T3" fmla="*/ 1 h 1565"/>
                  <a:gd name="T4" fmla="*/ 1 w 208"/>
                  <a:gd name="T5" fmla="*/ 3 h 1565"/>
                  <a:gd name="T6" fmla="*/ 1 w 208"/>
                  <a:gd name="T7" fmla="*/ 5 h 1565"/>
                  <a:gd name="T8" fmla="*/ 0 w 208"/>
                  <a:gd name="T9" fmla="*/ 6 h 1565"/>
                  <a:gd name="T10" fmla="*/ 1 w 208"/>
                  <a:gd name="T11" fmla="*/ 7 h 1565"/>
                  <a:gd name="T12" fmla="*/ 1 w 208"/>
                  <a:gd name="T13" fmla="*/ 6 h 1565"/>
                  <a:gd name="T14" fmla="*/ 1 w 208"/>
                  <a:gd name="T15" fmla="*/ 5 h 1565"/>
                  <a:gd name="T16" fmla="*/ 1 w 208"/>
                  <a:gd name="T17" fmla="*/ 3 h 1565"/>
                  <a:gd name="T18" fmla="*/ 1 w 208"/>
                  <a:gd name="T19" fmla="*/ 1 h 1565"/>
                  <a:gd name="T20" fmla="*/ 1 w 208"/>
                  <a:gd name="T21" fmla="*/ 0 h 1565"/>
                  <a:gd name="T22" fmla="*/ 1 w 208"/>
                  <a:gd name="T23" fmla="*/ 0 h 15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8"/>
                  <a:gd name="T37" fmla="*/ 0 h 1565"/>
                  <a:gd name="T38" fmla="*/ 208 w 208"/>
                  <a:gd name="T39" fmla="*/ 1565 h 15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8" h="1565">
                    <a:moveTo>
                      <a:pt x="66" y="0"/>
                    </a:moveTo>
                    <a:lnTo>
                      <a:pt x="31" y="225"/>
                    </a:lnTo>
                    <a:lnTo>
                      <a:pt x="7" y="520"/>
                    </a:lnTo>
                    <a:lnTo>
                      <a:pt x="12" y="1120"/>
                    </a:lnTo>
                    <a:lnTo>
                      <a:pt x="0" y="1400"/>
                    </a:lnTo>
                    <a:lnTo>
                      <a:pt x="99" y="1565"/>
                    </a:lnTo>
                    <a:lnTo>
                      <a:pt x="201" y="1400"/>
                    </a:lnTo>
                    <a:lnTo>
                      <a:pt x="198" y="1120"/>
                    </a:lnTo>
                    <a:lnTo>
                      <a:pt x="208" y="515"/>
                    </a:lnTo>
                    <a:lnTo>
                      <a:pt x="168" y="200"/>
                    </a:lnTo>
                    <a:lnTo>
                      <a:pt x="119" y="0"/>
                    </a:lnTo>
                    <a:lnTo>
                      <a:pt x="66" y="0"/>
                    </a:lnTo>
                    <a:close/>
                  </a:path>
                </a:pathLst>
              </a:custGeom>
              <a:solidFill>
                <a:srgbClr val="E0000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73" name="Arc 45"/>
              <p:cNvSpPr>
                <a:spLocks/>
              </p:cNvSpPr>
              <p:nvPr/>
            </p:nvSpPr>
            <p:spPr bwMode="auto">
              <a:xfrm>
                <a:off x="3795" y="1568"/>
                <a:ext cx="59" cy="56"/>
              </a:xfrm>
              <a:custGeom>
                <a:avLst/>
                <a:gdLst>
                  <a:gd name="T0" fmla="*/ 0 w 43200"/>
                  <a:gd name="T1" fmla="*/ 0 h 32181"/>
                  <a:gd name="T2" fmla="*/ 0 w 43200"/>
                  <a:gd name="T3" fmla="*/ 0 h 32181"/>
                  <a:gd name="T4" fmla="*/ 0 w 43200"/>
                  <a:gd name="T5" fmla="*/ 0 h 32181"/>
                  <a:gd name="T6" fmla="*/ 0 60000 65536"/>
                  <a:gd name="T7" fmla="*/ 0 60000 65536"/>
                  <a:gd name="T8" fmla="*/ 0 60000 65536"/>
                  <a:gd name="T9" fmla="*/ 0 w 43200"/>
                  <a:gd name="T10" fmla="*/ 0 h 32181"/>
                  <a:gd name="T11" fmla="*/ 43200 w 43200"/>
                  <a:gd name="T12" fmla="*/ 32181 h 32181"/>
                </a:gdLst>
                <a:ahLst/>
                <a:cxnLst>
                  <a:cxn ang="T6">
                    <a:pos x="T0" y="T1"/>
                  </a:cxn>
                  <a:cxn ang="T7">
                    <a:pos x="T2" y="T3"/>
                  </a:cxn>
                  <a:cxn ang="T8">
                    <a:pos x="T4" y="T5"/>
                  </a:cxn>
                </a:cxnLst>
                <a:rect l="T9" t="T10" r="T11" b="T12"/>
                <a:pathLst>
                  <a:path w="43200" h="32181" fill="none" extrusionOk="0">
                    <a:moveTo>
                      <a:pt x="40430" y="0"/>
                    </a:moveTo>
                    <a:cubicBezTo>
                      <a:pt x="42246" y="3231"/>
                      <a:pt x="43200" y="6874"/>
                      <a:pt x="43200" y="10581"/>
                    </a:cubicBezTo>
                    <a:cubicBezTo>
                      <a:pt x="43200" y="22510"/>
                      <a:pt x="33529" y="32181"/>
                      <a:pt x="21600" y="32181"/>
                    </a:cubicBezTo>
                    <a:cubicBezTo>
                      <a:pt x="9670" y="32181"/>
                      <a:pt x="0" y="22510"/>
                      <a:pt x="0" y="10581"/>
                    </a:cubicBezTo>
                    <a:cubicBezTo>
                      <a:pt x="-1" y="7955"/>
                      <a:pt x="478" y="5351"/>
                      <a:pt x="1412" y="2896"/>
                    </a:cubicBezTo>
                  </a:path>
                  <a:path w="43200" h="32181" stroke="0" extrusionOk="0">
                    <a:moveTo>
                      <a:pt x="40430" y="0"/>
                    </a:moveTo>
                    <a:cubicBezTo>
                      <a:pt x="42246" y="3231"/>
                      <a:pt x="43200" y="6874"/>
                      <a:pt x="43200" y="10581"/>
                    </a:cubicBezTo>
                    <a:cubicBezTo>
                      <a:pt x="43200" y="22510"/>
                      <a:pt x="33529" y="32181"/>
                      <a:pt x="21600" y="32181"/>
                    </a:cubicBezTo>
                    <a:cubicBezTo>
                      <a:pt x="9670" y="32181"/>
                      <a:pt x="0" y="22510"/>
                      <a:pt x="0" y="10581"/>
                    </a:cubicBezTo>
                    <a:cubicBezTo>
                      <a:pt x="-1" y="7955"/>
                      <a:pt x="478" y="5351"/>
                      <a:pt x="1412" y="2896"/>
                    </a:cubicBezTo>
                    <a:lnTo>
                      <a:pt x="21600" y="10581"/>
                    </a:lnTo>
                    <a:close/>
                  </a:path>
                </a:pathLst>
              </a:custGeom>
              <a:solidFill>
                <a:srgbClr val="E0000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74" name="Freeform 46"/>
              <p:cNvSpPr>
                <a:spLocks/>
              </p:cNvSpPr>
              <p:nvPr/>
            </p:nvSpPr>
            <p:spPr bwMode="auto">
              <a:xfrm>
                <a:off x="3725" y="1530"/>
                <a:ext cx="201" cy="120"/>
              </a:xfrm>
              <a:custGeom>
                <a:avLst/>
                <a:gdLst>
                  <a:gd name="T0" fmla="*/ 1 w 402"/>
                  <a:gd name="T1" fmla="*/ 0 h 240"/>
                  <a:gd name="T2" fmla="*/ 1 w 402"/>
                  <a:gd name="T3" fmla="*/ 1 h 240"/>
                  <a:gd name="T4" fmla="*/ 2 w 402"/>
                  <a:gd name="T5" fmla="*/ 0 h 240"/>
                  <a:gd name="T6" fmla="*/ 2 w 402"/>
                  <a:gd name="T7" fmla="*/ 1 h 240"/>
                  <a:gd name="T8" fmla="*/ 2 w 402"/>
                  <a:gd name="T9" fmla="*/ 1 h 240"/>
                  <a:gd name="T10" fmla="*/ 1 w 402"/>
                  <a:gd name="T11" fmla="*/ 1 h 240"/>
                  <a:gd name="T12" fmla="*/ 1 w 402"/>
                  <a:gd name="T13" fmla="*/ 1 h 240"/>
                  <a:gd name="T14" fmla="*/ 0 w 402"/>
                  <a:gd name="T15" fmla="*/ 1 h 240"/>
                  <a:gd name="T16" fmla="*/ 1 w 402"/>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2"/>
                  <a:gd name="T28" fmla="*/ 0 h 240"/>
                  <a:gd name="T29" fmla="*/ 402 w 402"/>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2" h="240">
                    <a:moveTo>
                      <a:pt x="38" y="0"/>
                    </a:moveTo>
                    <a:lnTo>
                      <a:pt x="200" y="104"/>
                    </a:lnTo>
                    <a:lnTo>
                      <a:pt x="372" y="0"/>
                    </a:lnTo>
                    <a:lnTo>
                      <a:pt x="402" y="50"/>
                    </a:lnTo>
                    <a:lnTo>
                      <a:pt x="289" y="240"/>
                    </a:lnTo>
                    <a:lnTo>
                      <a:pt x="200" y="110"/>
                    </a:lnTo>
                    <a:lnTo>
                      <a:pt x="114" y="239"/>
                    </a:lnTo>
                    <a:lnTo>
                      <a:pt x="0" y="48"/>
                    </a:lnTo>
                    <a:lnTo>
                      <a:pt x="38" y="0"/>
                    </a:lnTo>
                    <a:close/>
                  </a:path>
                </a:pathLst>
              </a:custGeom>
              <a:solidFill>
                <a:srgbClr val="FFFFFF"/>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75" name="Freeform 47"/>
              <p:cNvSpPr>
                <a:spLocks/>
              </p:cNvSpPr>
              <p:nvPr/>
            </p:nvSpPr>
            <p:spPr bwMode="auto">
              <a:xfrm>
                <a:off x="3153" y="1857"/>
                <a:ext cx="57" cy="159"/>
              </a:xfrm>
              <a:custGeom>
                <a:avLst/>
                <a:gdLst>
                  <a:gd name="T0" fmla="*/ 1 w 114"/>
                  <a:gd name="T1" fmla="*/ 0 h 319"/>
                  <a:gd name="T2" fmla="*/ 1 w 114"/>
                  <a:gd name="T3" fmla="*/ 0 h 319"/>
                  <a:gd name="T4" fmla="*/ 1 w 114"/>
                  <a:gd name="T5" fmla="*/ 0 h 319"/>
                  <a:gd name="T6" fmla="*/ 1 w 114"/>
                  <a:gd name="T7" fmla="*/ 0 h 319"/>
                  <a:gd name="T8" fmla="*/ 1 w 114"/>
                  <a:gd name="T9" fmla="*/ 0 h 319"/>
                  <a:gd name="T10" fmla="*/ 1 w 114"/>
                  <a:gd name="T11" fmla="*/ 0 h 319"/>
                  <a:gd name="T12" fmla="*/ 1 w 114"/>
                  <a:gd name="T13" fmla="*/ 0 h 319"/>
                  <a:gd name="T14" fmla="*/ 1 w 114"/>
                  <a:gd name="T15" fmla="*/ 0 h 319"/>
                  <a:gd name="T16" fmla="*/ 1 w 114"/>
                  <a:gd name="T17" fmla="*/ 1 h 319"/>
                  <a:gd name="T18" fmla="*/ 1 w 114"/>
                  <a:gd name="T19" fmla="*/ 1 h 319"/>
                  <a:gd name="T20" fmla="*/ 1 w 114"/>
                  <a:gd name="T21" fmla="*/ 1 h 319"/>
                  <a:gd name="T22" fmla="*/ 1 w 114"/>
                  <a:gd name="T23" fmla="*/ 1 h 319"/>
                  <a:gd name="T24" fmla="*/ 1 w 114"/>
                  <a:gd name="T25" fmla="*/ 1 h 319"/>
                  <a:gd name="T26" fmla="*/ 1 w 114"/>
                  <a:gd name="T27" fmla="*/ 1 h 319"/>
                  <a:gd name="T28" fmla="*/ 1 w 114"/>
                  <a:gd name="T29" fmla="*/ 1 h 319"/>
                  <a:gd name="T30" fmla="*/ 0 w 114"/>
                  <a:gd name="T31" fmla="*/ 0 h 319"/>
                  <a:gd name="T32" fmla="*/ 0 w 114"/>
                  <a:gd name="T33" fmla="*/ 0 h 319"/>
                  <a:gd name="T34" fmla="*/ 1 w 114"/>
                  <a:gd name="T35" fmla="*/ 0 h 319"/>
                  <a:gd name="T36" fmla="*/ 1 w 114"/>
                  <a:gd name="T37" fmla="*/ 0 h 319"/>
                  <a:gd name="T38" fmla="*/ 1 w 114"/>
                  <a:gd name="T39" fmla="*/ 0 h 319"/>
                  <a:gd name="T40" fmla="*/ 1 w 114"/>
                  <a:gd name="T41" fmla="*/ 0 h 3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
                  <a:gd name="T64" fmla="*/ 0 h 319"/>
                  <a:gd name="T65" fmla="*/ 114 w 114"/>
                  <a:gd name="T66" fmla="*/ 319 h 3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 h="319">
                    <a:moveTo>
                      <a:pt x="94" y="0"/>
                    </a:moveTo>
                    <a:lnTo>
                      <a:pt x="104" y="32"/>
                    </a:lnTo>
                    <a:lnTo>
                      <a:pt x="109" y="60"/>
                    </a:lnTo>
                    <a:lnTo>
                      <a:pt x="114" y="99"/>
                    </a:lnTo>
                    <a:lnTo>
                      <a:pt x="114" y="124"/>
                    </a:lnTo>
                    <a:lnTo>
                      <a:pt x="114" y="154"/>
                    </a:lnTo>
                    <a:lnTo>
                      <a:pt x="106" y="192"/>
                    </a:lnTo>
                    <a:lnTo>
                      <a:pt x="94" y="234"/>
                    </a:lnTo>
                    <a:lnTo>
                      <a:pt x="83" y="262"/>
                    </a:lnTo>
                    <a:lnTo>
                      <a:pt x="70" y="289"/>
                    </a:lnTo>
                    <a:lnTo>
                      <a:pt x="51" y="307"/>
                    </a:lnTo>
                    <a:lnTo>
                      <a:pt x="30" y="317"/>
                    </a:lnTo>
                    <a:lnTo>
                      <a:pt x="12" y="319"/>
                    </a:lnTo>
                    <a:lnTo>
                      <a:pt x="5" y="299"/>
                    </a:lnTo>
                    <a:lnTo>
                      <a:pt x="4" y="282"/>
                    </a:lnTo>
                    <a:lnTo>
                      <a:pt x="0" y="254"/>
                    </a:lnTo>
                    <a:lnTo>
                      <a:pt x="0" y="229"/>
                    </a:lnTo>
                    <a:lnTo>
                      <a:pt x="7" y="162"/>
                    </a:lnTo>
                    <a:lnTo>
                      <a:pt x="51" y="19"/>
                    </a:lnTo>
                    <a:lnTo>
                      <a:pt x="75" y="4"/>
                    </a:lnTo>
                    <a:lnTo>
                      <a:pt x="94" y="0"/>
                    </a:lnTo>
                    <a:close/>
                  </a:path>
                </a:pathLst>
              </a:custGeom>
              <a:solidFill>
                <a:srgbClr val="20202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nvGrpSpPr>
              <p:cNvPr id="16" name="Group 48"/>
              <p:cNvGrpSpPr>
                <a:grpSpLocks/>
              </p:cNvGrpSpPr>
              <p:nvPr/>
            </p:nvGrpSpPr>
            <p:grpSpPr bwMode="auto">
              <a:xfrm>
                <a:off x="3879" y="1530"/>
                <a:ext cx="639" cy="1003"/>
                <a:chOff x="3879" y="1530"/>
                <a:chExt cx="639" cy="1003"/>
              </a:xfrm>
            </p:grpSpPr>
            <p:grpSp>
              <p:nvGrpSpPr>
                <p:cNvPr id="17" name="Group 49"/>
                <p:cNvGrpSpPr>
                  <a:grpSpLocks/>
                </p:cNvGrpSpPr>
                <p:nvPr/>
              </p:nvGrpSpPr>
              <p:grpSpPr bwMode="auto">
                <a:xfrm>
                  <a:off x="3879" y="1530"/>
                  <a:ext cx="639" cy="1003"/>
                  <a:chOff x="3879" y="1530"/>
                  <a:chExt cx="639" cy="1003"/>
                </a:xfrm>
              </p:grpSpPr>
              <p:grpSp>
                <p:nvGrpSpPr>
                  <p:cNvPr id="18" name="Group 50"/>
                  <p:cNvGrpSpPr>
                    <a:grpSpLocks/>
                  </p:cNvGrpSpPr>
                  <p:nvPr/>
                </p:nvGrpSpPr>
                <p:grpSpPr bwMode="auto">
                  <a:xfrm>
                    <a:off x="3879" y="1530"/>
                    <a:ext cx="639" cy="1003"/>
                    <a:chOff x="3879" y="1530"/>
                    <a:chExt cx="639" cy="1003"/>
                  </a:xfrm>
                </p:grpSpPr>
                <p:sp>
                  <p:nvSpPr>
                    <p:cNvPr id="333879" name="Freeform 51"/>
                    <p:cNvSpPr>
                      <a:spLocks/>
                    </p:cNvSpPr>
                    <p:nvPr/>
                  </p:nvSpPr>
                  <p:spPr bwMode="auto">
                    <a:xfrm>
                      <a:off x="3879" y="1530"/>
                      <a:ext cx="639" cy="1003"/>
                    </a:xfrm>
                    <a:custGeom>
                      <a:avLst/>
                      <a:gdLst>
                        <a:gd name="T0" fmla="*/ 3 w 1278"/>
                        <a:gd name="T1" fmla="*/ 2 h 2008"/>
                        <a:gd name="T2" fmla="*/ 3 w 1278"/>
                        <a:gd name="T3" fmla="*/ 2 h 2008"/>
                        <a:gd name="T4" fmla="*/ 5 w 1278"/>
                        <a:gd name="T5" fmla="*/ 2 h 2008"/>
                        <a:gd name="T6" fmla="*/ 5 w 1278"/>
                        <a:gd name="T7" fmla="*/ 2 h 2008"/>
                        <a:gd name="T8" fmla="*/ 5 w 1278"/>
                        <a:gd name="T9" fmla="*/ 2 h 2008"/>
                        <a:gd name="T10" fmla="*/ 5 w 1278"/>
                        <a:gd name="T11" fmla="*/ 3 h 2008"/>
                        <a:gd name="T12" fmla="*/ 5 w 1278"/>
                        <a:gd name="T13" fmla="*/ 3 h 2008"/>
                        <a:gd name="T14" fmla="*/ 5 w 1278"/>
                        <a:gd name="T15" fmla="*/ 3 h 2008"/>
                        <a:gd name="T16" fmla="*/ 5 w 1278"/>
                        <a:gd name="T17" fmla="*/ 4 h 2008"/>
                        <a:gd name="T18" fmla="*/ 3 w 1278"/>
                        <a:gd name="T19" fmla="*/ 4 h 2008"/>
                        <a:gd name="T20" fmla="*/ 3 w 1278"/>
                        <a:gd name="T21" fmla="*/ 4 h 2008"/>
                        <a:gd name="T22" fmla="*/ 3 w 1278"/>
                        <a:gd name="T23" fmla="*/ 4 h 2008"/>
                        <a:gd name="T24" fmla="*/ 2 w 1278"/>
                        <a:gd name="T25" fmla="*/ 4 h 2008"/>
                        <a:gd name="T26" fmla="*/ 1 w 1278"/>
                        <a:gd name="T27" fmla="*/ 4 h 2008"/>
                        <a:gd name="T28" fmla="*/ 1 w 1278"/>
                        <a:gd name="T29" fmla="*/ 4 h 2008"/>
                        <a:gd name="T30" fmla="*/ 1 w 1278"/>
                        <a:gd name="T31" fmla="*/ 4 h 2008"/>
                        <a:gd name="T32" fmla="*/ 1 w 1278"/>
                        <a:gd name="T33" fmla="*/ 5 h 2008"/>
                        <a:gd name="T34" fmla="*/ 1 w 1278"/>
                        <a:gd name="T35" fmla="*/ 5 h 2008"/>
                        <a:gd name="T36" fmla="*/ 1 w 1278"/>
                        <a:gd name="T37" fmla="*/ 6 h 2008"/>
                        <a:gd name="T38" fmla="*/ 1 w 1278"/>
                        <a:gd name="T39" fmla="*/ 7 h 2008"/>
                        <a:gd name="T40" fmla="*/ 1 w 1278"/>
                        <a:gd name="T41" fmla="*/ 7 h 2008"/>
                        <a:gd name="T42" fmla="*/ 1 w 1278"/>
                        <a:gd name="T43" fmla="*/ 7 h 2008"/>
                        <a:gd name="T44" fmla="*/ 1 w 1278"/>
                        <a:gd name="T45" fmla="*/ 7 h 2008"/>
                        <a:gd name="T46" fmla="*/ 1 w 1278"/>
                        <a:gd name="T47" fmla="*/ 7 h 2008"/>
                        <a:gd name="T48" fmla="*/ 1 w 1278"/>
                        <a:gd name="T49" fmla="*/ 6 h 2008"/>
                        <a:gd name="T50" fmla="*/ 1 w 1278"/>
                        <a:gd name="T51" fmla="*/ 6 h 2008"/>
                        <a:gd name="T52" fmla="*/ 1 w 1278"/>
                        <a:gd name="T53" fmla="*/ 5 h 2008"/>
                        <a:gd name="T54" fmla="*/ 1 w 1278"/>
                        <a:gd name="T55" fmla="*/ 3 h 2008"/>
                        <a:gd name="T56" fmla="*/ 1 w 1278"/>
                        <a:gd name="T57" fmla="*/ 0 h 2008"/>
                        <a:gd name="T58" fmla="*/ 1 w 1278"/>
                        <a:gd name="T59" fmla="*/ 0 h 2008"/>
                        <a:gd name="T60" fmla="*/ 1 w 1278"/>
                        <a:gd name="T61" fmla="*/ 0 h 2008"/>
                        <a:gd name="T62" fmla="*/ 1 w 1278"/>
                        <a:gd name="T63" fmla="*/ 0 h 2008"/>
                        <a:gd name="T64" fmla="*/ 1 w 1278"/>
                        <a:gd name="T65" fmla="*/ 0 h 2008"/>
                        <a:gd name="T66" fmla="*/ 2 w 1278"/>
                        <a:gd name="T67" fmla="*/ 0 h 2008"/>
                        <a:gd name="T68" fmla="*/ 2 w 1278"/>
                        <a:gd name="T69" fmla="*/ 0 h 2008"/>
                        <a:gd name="T70" fmla="*/ 2 w 1278"/>
                        <a:gd name="T71" fmla="*/ 0 h 2008"/>
                        <a:gd name="T72" fmla="*/ 2 w 1278"/>
                        <a:gd name="T73" fmla="*/ 2 h 2008"/>
                        <a:gd name="T74" fmla="*/ 2 w 1278"/>
                        <a:gd name="T75" fmla="*/ 2 h 20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8"/>
                        <a:gd name="T115" fmla="*/ 0 h 2008"/>
                        <a:gd name="T116" fmla="*/ 1278 w 1278"/>
                        <a:gd name="T117" fmla="*/ 2008 h 20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8" h="2008">
                          <a:moveTo>
                            <a:pt x="750" y="751"/>
                          </a:moveTo>
                          <a:lnTo>
                            <a:pt x="788" y="749"/>
                          </a:lnTo>
                          <a:lnTo>
                            <a:pt x="841" y="741"/>
                          </a:lnTo>
                          <a:lnTo>
                            <a:pt x="930" y="704"/>
                          </a:lnTo>
                          <a:lnTo>
                            <a:pt x="1126" y="634"/>
                          </a:lnTo>
                          <a:lnTo>
                            <a:pt x="1156" y="639"/>
                          </a:lnTo>
                          <a:lnTo>
                            <a:pt x="1184" y="651"/>
                          </a:lnTo>
                          <a:lnTo>
                            <a:pt x="1214" y="669"/>
                          </a:lnTo>
                          <a:lnTo>
                            <a:pt x="1234" y="689"/>
                          </a:lnTo>
                          <a:lnTo>
                            <a:pt x="1252" y="719"/>
                          </a:lnTo>
                          <a:lnTo>
                            <a:pt x="1263" y="753"/>
                          </a:lnTo>
                          <a:lnTo>
                            <a:pt x="1273" y="798"/>
                          </a:lnTo>
                          <a:lnTo>
                            <a:pt x="1277" y="835"/>
                          </a:lnTo>
                          <a:lnTo>
                            <a:pt x="1278" y="873"/>
                          </a:lnTo>
                          <a:lnTo>
                            <a:pt x="1277" y="918"/>
                          </a:lnTo>
                          <a:lnTo>
                            <a:pt x="1272" y="960"/>
                          </a:lnTo>
                          <a:lnTo>
                            <a:pt x="1263" y="995"/>
                          </a:lnTo>
                          <a:lnTo>
                            <a:pt x="1107" y="1043"/>
                          </a:lnTo>
                          <a:lnTo>
                            <a:pt x="1041" y="1075"/>
                          </a:lnTo>
                          <a:lnTo>
                            <a:pt x="998" y="1100"/>
                          </a:lnTo>
                          <a:lnTo>
                            <a:pt x="961" y="1120"/>
                          </a:lnTo>
                          <a:lnTo>
                            <a:pt x="930" y="1133"/>
                          </a:lnTo>
                          <a:lnTo>
                            <a:pt x="884" y="1147"/>
                          </a:lnTo>
                          <a:lnTo>
                            <a:pt x="791" y="1173"/>
                          </a:lnTo>
                          <a:lnTo>
                            <a:pt x="636" y="1208"/>
                          </a:lnTo>
                          <a:lnTo>
                            <a:pt x="522" y="1229"/>
                          </a:lnTo>
                          <a:lnTo>
                            <a:pt x="494" y="1220"/>
                          </a:lnTo>
                          <a:lnTo>
                            <a:pt x="476" y="1200"/>
                          </a:lnTo>
                          <a:lnTo>
                            <a:pt x="463" y="1168"/>
                          </a:lnTo>
                          <a:lnTo>
                            <a:pt x="426" y="1088"/>
                          </a:lnTo>
                          <a:lnTo>
                            <a:pt x="418" y="1138"/>
                          </a:lnTo>
                          <a:lnTo>
                            <a:pt x="410" y="1267"/>
                          </a:lnTo>
                          <a:lnTo>
                            <a:pt x="415" y="1367"/>
                          </a:lnTo>
                          <a:lnTo>
                            <a:pt x="426" y="1419"/>
                          </a:lnTo>
                          <a:lnTo>
                            <a:pt x="428" y="1474"/>
                          </a:lnTo>
                          <a:lnTo>
                            <a:pt x="428" y="1527"/>
                          </a:lnTo>
                          <a:lnTo>
                            <a:pt x="435" y="1592"/>
                          </a:lnTo>
                          <a:lnTo>
                            <a:pt x="448" y="1652"/>
                          </a:lnTo>
                          <a:lnTo>
                            <a:pt x="484" y="1829"/>
                          </a:lnTo>
                          <a:lnTo>
                            <a:pt x="459" y="1859"/>
                          </a:lnTo>
                          <a:lnTo>
                            <a:pt x="425" y="1883"/>
                          </a:lnTo>
                          <a:lnTo>
                            <a:pt x="374" y="1903"/>
                          </a:lnTo>
                          <a:lnTo>
                            <a:pt x="321" y="1915"/>
                          </a:lnTo>
                          <a:lnTo>
                            <a:pt x="278" y="1930"/>
                          </a:lnTo>
                          <a:lnTo>
                            <a:pt x="230" y="1946"/>
                          </a:lnTo>
                          <a:lnTo>
                            <a:pt x="187" y="1963"/>
                          </a:lnTo>
                          <a:lnTo>
                            <a:pt x="139" y="1978"/>
                          </a:lnTo>
                          <a:lnTo>
                            <a:pt x="78" y="1996"/>
                          </a:lnTo>
                          <a:lnTo>
                            <a:pt x="0" y="2008"/>
                          </a:lnTo>
                          <a:lnTo>
                            <a:pt x="37" y="1774"/>
                          </a:lnTo>
                          <a:lnTo>
                            <a:pt x="50" y="1699"/>
                          </a:lnTo>
                          <a:lnTo>
                            <a:pt x="57" y="1654"/>
                          </a:lnTo>
                          <a:lnTo>
                            <a:pt x="58" y="1604"/>
                          </a:lnTo>
                          <a:lnTo>
                            <a:pt x="63" y="1497"/>
                          </a:lnTo>
                          <a:lnTo>
                            <a:pt x="60" y="1349"/>
                          </a:lnTo>
                          <a:lnTo>
                            <a:pt x="35" y="968"/>
                          </a:lnTo>
                          <a:lnTo>
                            <a:pt x="50" y="379"/>
                          </a:lnTo>
                          <a:lnTo>
                            <a:pt x="108" y="55"/>
                          </a:lnTo>
                          <a:lnTo>
                            <a:pt x="258" y="28"/>
                          </a:lnTo>
                          <a:lnTo>
                            <a:pt x="311" y="15"/>
                          </a:lnTo>
                          <a:lnTo>
                            <a:pt x="347" y="5"/>
                          </a:lnTo>
                          <a:lnTo>
                            <a:pt x="370" y="0"/>
                          </a:lnTo>
                          <a:lnTo>
                            <a:pt x="398" y="0"/>
                          </a:lnTo>
                          <a:lnTo>
                            <a:pt x="421" y="3"/>
                          </a:lnTo>
                          <a:lnTo>
                            <a:pt x="445" y="8"/>
                          </a:lnTo>
                          <a:lnTo>
                            <a:pt x="469" y="22"/>
                          </a:lnTo>
                          <a:lnTo>
                            <a:pt x="494" y="42"/>
                          </a:lnTo>
                          <a:lnTo>
                            <a:pt x="517" y="68"/>
                          </a:lnTo>
                          <a:lnTo>
                            <a:pt x="530" y="94"/>
                          </a:lnTo>
                          <a:lnTo>
                            <a:pt x="539" y="129"/>
                          </a:lnTo>
                          <a:lnTo>
                            <a:pt x="539" y="175"/>
                          </a:lnTo>
                          <a:lnTo>
                            <a:pt x="547" y="237"/>
                          </a:lnTo>
                          <a:lnTo>
                            <a:pt x="573" y="371"/>
                          </a:lnTo>
                          <a:lnTo>
                            <a:pt x="653" y="701"/>
                          </a:lnTo>
                          <a:lnTo>
                            <a:pt x="664" y="746"/>
                          </a:lnTo>
                          <a:lnTo>
                            <a:pt x="700" y="751"/>
                          </a:lnTo>
                          <a:lnTo>
                            <a:pt x="750" y="751"/>
                          </a:lnTo>
                          <a:close/>
                        </a:path>
                      </a:pathLst>
                    </a:custGeom>
                    <a:solidFill>
                      <a:srgbClr val="808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80" name="Freeform 52"/>
                    <p:cNvSpPr>
                      <a:spLocks/>
                    </p:cNvSpPr>
                    <p:nvPr/>
                  </p:nvSpPr>
                  <p:spPr bwMode="auto">
                    <a:xfrm>
                      <a:off x="4017" y="1798"/>
                      <a:ext cx="70" cy="270"/>
                    </a:xfrm>
                    <a:custGeom>
                      <a:avLst/>
                      <a:gdLst>
                        <a:gd name="T0" fmla="*/ 1 w 139"/>
                        <a:gd name="T1" fmla="*/ 3 h 539"/>
                        <a:gd name="T2" fmla="*/ 1 w 139"/>
                        <a:gd name="T3" fmla="*/ 2 h 539"/>
                        <a:gd name="T4" fmla="*/ 1 w 139"/>
                        <a:gd name="T5" fmla="*/ 1 h 539"/>
                        <a:gd name="T6" fmla="*/ 1 w 139"/>
                        <a:gd name="T7" fmla="*/ 1 h 539"/>
                        <a:gd name="T8" fmla="*/ 0 w 139"/>
                        <a:gd name="T9" fmla="*/ 0 h 539"/>
                        <a:gd name="T10" fmla="*/ 0 60000 65536"/>
                        <a:gd name="T11" fmla="*/ 0 60000 65536"/>
                        <a:gd name="T12" fmla="*/ 0 60000 65536"/>
                        <a:gd name="T13" fmla="*/ 0 60000 65536"/>
                        <a:gd name="T14" fmla="*/ 0 60000 65536"/>
                        <a:gd name="T15" fmla="*/ 0 w 139"/>
                        <a:gd name="T16" fmla="*/ 0 h 539"/>
                        <a:gd name="T17" fmla="*/ 139 w 139"/>
                        <a:gd name="T18" fmla="*/ 539 h 539"/>
                      </a:gdLst>
                      <a:ahLst/>
                      <a:cxnLst>
                        <a:cxn ang="T10">
                          <a:pos x="T0" y="T1"/>
                        </a:cxn>
                        <a:cxn ang="T11">
                          <a:pos x="T2" y="T3"/>
                        </a:cxn>
                        <a:cxn ang="T12">
                          <a:pos x="T4" y="T5"/>
                        </a:cxn>
                        <a:cxn ang="T13">
                          <a:pos x="T6" y="T7"/>
                        </a:cxn>
                        <a:cxn ang="T14">
                          <a:pos x="T8" y="T9"/>
                        </a:cxn>
                      </a:cxnLst>
                      <a:rect l="T15" t="T16" r="T17" b="T18"/>
                      <a:pathLst>
                        <a:path w="139" h="539">
                          <a:moveTo>
                            <a:pt x="139" y="539"/>
                          </a:moveTo>
                          <a:lnTo>
                            <a:pt x="89" y="360"/>
                          </a:lnTo>
                          <a:lnTo>
                            <a:pt x="39" y="180"/>
                          </a:lnTo>
                          <a:lnTo>
                            <a:pt x="49" y="30"/>
                          </a:lnTo>
                          <a:lnTo>
                            <a:pt x="0" y="0"/>
                          </a:lnTo>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81" name="Freeform 53"/>
                  <p:cNvSpPr>
                    <a:spLocks/>
                  </p:cNvSpPr>
                  <p:nvPr/>
                </p:nvSpPr>
                <p:spPr bwMode="auto">
                  <a:xfrm>
                    <a:off x="4151" y="1903"/>
                    <a:ext cx="58" cy="55"/>
                  </a:xfrm>
                  <a:custGeom>
                    <a:avLst/>
                    <a:gdLst>
                      <a:gd name="T0" fmla="*/ 1 w 116"/>
                      <a:gd name="T1" fmla="*/ 1 h 110"/>
                      <a:gd name="T2" fmla="*/ 1 w 116"/>
                      <a:gd name="T3" fmla="*/ 0 h 110"/>
                      <a:gd name="T4" fmla="*/ 1 w 116"/>
                      <a:gd name="T5" fmla="*/ 1 h 110"/>
                      <a:gd name="T6" fmla="*/ 1 w 116"/>
                      <a:gd name="T7" fmla="*/ 1 h 110"/>
                      <a:gd name="T8" fmla="*/ 0 w 116"/>
                      <a:gd name="T9" fmla="*/ 1 h 110"/>
                      <a:gd name="T10" fmla="*/ 1 w 116"/>
                      <a:gd name="T11" fmla="*/ 1 h 110"/>
                      <a:gd name="T12" fmla="*/ 0 60000 65536"/>
                      <a:gd name="T13" fmla="*/ 0 60000 65536"/>
                      <a:gd name="T14" fmla="*/ 0 60000 65536"/>
                      <a:gd name="T15" fmla="*/ 0 60000 65536"/>
                      <a:gd name="T16" fmla="*/ 0 60000 65536"/>
                      <a:gd name="T17" fmla="*/ 0 60000 65536"/>
                      <a:gd name="T18" fmla="*/ 0 w 116"/>
                      <a:gd name="T19" fmla="*/ 0 h 110"/>
                      <a:gd name="T20" fmla="*/ 116 w 116"/>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16" h="110">
                        <a:moveTo>
                          <a:pt x="116" y="3"/>
                        </a:moveTo>
                        <a:lnTo>
                          <a:pt x="61" y="0"/>
                        </a:lnTo>
                        <a:lnTo>
                          <a:pt x="32" y="13"/>
                        </a:lnTo>
                        <a:lnTo>
                          <a:pt x="10" y="40"/>
                        </a:lnTo>
                        <a:lnTo>
                          <a:pt x="0" y="80"/>
                        </a:lnTo>
                        <a:lnTo>
                          <a:pt x="2" y="110"/>
                        </a:lnTo>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82" name="Freeform 54"/>
                <p:cNvSpPr>
                  <a:spLocks/>
                </p:cNvSpPr>
                <p:nvPr/>
              </p:nvSpPr>
              <p:spPr bwMode="auto">
                <a:xfrm>
                  <a:off x="3881" y="1558"/>
                  <a:ext cx="134" cy="779"/>
                </a:xfrm>
                <a:custGeom>
                  <a:avLst/>
                  <a:gdLst>
                    <a:gd name="T0" fmla="*/ 1 w 268"/>
                    <a:gd name="T1" fmla="*/ 0 h 1559"/>
                    <a:gd name="T2" fmla="*/ 1 w 268"/>
                    <a:gd name="T3" fmla="*/ 0 h 1559"/>
                    <a:gd name="T4" fmla="*/ 1 w 268"/>
                    <a:gd name="T5" fmla="*/ 0 h 1559"/>
                    <a:gd name="T6" fmla="*/ 1 w 268"/>
                    <a:gd name="T7" fmla="*/ 0 h 1559"/>
                    <a:gd name="T8" fmla="*/ 1 w 268"/>
                    <a:gd name="T9" fmla="*/ 0 h 1559"/>
                    <a:gd name="T10" fmla="*/ 1 w 268"/>
                    <a:gd name="T11" fmla="*/ 0 h 1559"/>
                    <a:gd name="T12" fmla="*/ 1 w 268"/>
                    <a:gd name="T13" fmla="*/ 1 h 1559"/>
                    <a:gd name="T14" fmla="*/ 1 w 268"/>
                    <a:gd name="T15" fmla="*/ 1 h 1559"/>
                    <a:gd name="T16" fmla="*/ 1 w 268"/>
                    <a:gd name="T17" fmla="*/ 1 h 1559"/>
                    <a:gd name="T18" fmla="*/ 1 w 268"/>
                    <a:gd name="T19" fmla="*/ 2 h 1559"/>
                    <a:gd name="T20" fmla="*/ 1 w 268"/>
                    <a:gd name="T21" fmla="*/ 2 h 1559"/>
                    <a:gd name="T22" fmla="*/ 1 w 268"/>
                    <a:gd name="T23" fmla="*/ 2 h 1559"/>
                    <a:gd name="T24" fmla="*/ 1 w 268"/>
                    <a:gd name="T25" fmla="*/ 2 h 1559"/>
                    <a:gd name="T26" fmla="*/ 1 w 268"/>
                    <a:gd name="T27" fmla="*/ 3 h 1559"/>
                    <a:gd name="T28" fmla="*/ 1 w 268"/>
                    <a:gd name="T29" fmla="*/ 3 h 1559"/>
                    <a:gd name="T30" fmla="*/ 1 w 268"/>
                    <a:gd name="T31" fmla="*/ 4 h 1559"/>
                    <a:gd name="T32" fmla="*/ 1 w 268"/>
                    <a:gd name="T33" fmla="*/ 4 h 1559"/>
                    <a:gd name="T34" fmla="*/ 1 w 268"/>
                    <a:gd name="T35" fmla="*/ 5 h 1559"/>
                    <a:gd name="T36" fmla="*/ 1 w 268"/>
                    <a:gd name="T37" fmla="*/ 5 h 1559"/>
                    <a:gd name="T38" fmla="*/ 1 w 268"/>
                    <a:gd name="T39" fmla="*/ 5 h 1559"/>
                    <a:gd name="T40" fmla="*/ 1 w 268"/>
                    <a:gd name="T41" fmla="*/ 6 h 1559"/>
                    <a:gd name="T42" fmla="*/ 1 w 268"/>
                    <a:gd name="T43" fmla="*/ 4 h 1559"/>
                    <a:gd name="T44" fmla="*/ 1 w 268"/>
                    <a:gd name="T45" fmla="*/ 4 h 1559"/>
                    <a:gd name="T46" fmla="*/ 1 w 268"/>
                    <a:gd name="T47" fmla="*/ 3 h 1559"/>
                    <a:gd name="T48" fmla="*/ 1 w 268"/>
                    <a:gd name="T49" fmla="*/ 3 h 1559"/>
                    <a:gd name="T50" fmla="*/ 1 w 268"/>
                    <a:gd name="T51" fmla="*/ 3 h 1559"/>
                    <a:gd name="T52" fmla="*/ 1 w 268"/>
                    <a:gd name="T53" fmla="*/ 2 h 1559"/>
                    <a:gd name="T54" fmla="*/ 0 w 268"/>
                    <a:gd name="T55" fmla="*/ 2 h 1559"/>
                    <a:gd name="T56" fmla="*/ 0 w 268"/>
                    <a:gd name="T57" fmla="*/ 2 h 1559"/>
                    <a:gd name="T58" fmla="*/ 1 w 268"/>
                    <a:gd name="T59" fmla="*/ 1 h 1559"/>
                    <a:gd name="T60" fmla="*/ 1 w 268"/>
                    <a:gd name="T61" fmla="*/ 1 h 1559"/>
                    <a:gd name="T62" fmla="*/ 1 w 268"/>
                    <a:gd name="T63" fmla="*/ 1 h 1559"/>
                    <a:gd name="T64" fmla="*/ 1 w 268"/>
                    <a:gd name="T65" fmla="*/ 0 h 1559"/>
                    <a:gd name="T66" fmla="*/ 1 w 268"/>
                    <a:gd name="T67" fmla="*/ 0 h 1559"/>
                    <a:gd name="T68" fmla="*/ 1 w 268"/>
                    <a:gd name="T69" fmla="*/ 0 h 1559"/>
                    <a:gd name="T70" fmla="*/ 1 w 268"/>
                    <a:gd name="T71" fmla="*/ 0 h 1559"/>
                    <a:gd name="T72" fmla="*/ 1 w 268"/>
                    <a:gd name="T73" fmla="*/ 0 h 1559"/>
                    <a:gd name="T74" fmla="*/ 1 w 268"/>
                    <a:gd name="T75" fmla="*/ 0 h 1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8"/>
                    <a:gd name="T115" fmla="*/ 0 h 1559"/>
                    <a:gd name="T116" fmla="*/ 268 w 268"/>
                    <a:gd name="T117" fmla="*/ 1559 h 1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8" h="1559">
                      <a:moveTo>
                        <a:pt x="104" y="0"/>
                      </a:moveTo>
                      <a:lnTo>
                        <a:pt x="146" y="103"/>
                      </a:lnTo>
                      <a:lnTo>
                        <a:pt x="162" y="142"/>
                      </a:lnTo>
                      <a:lnTo>
                        <a:pt x="179" y="175"/>
                      </a:lnTo>
                      <a:lnTo>
                        <a:pt x="208" y="218"/>
                      </a:lnTo>
                      <a:lnTo>
                        <a:pt x="232" y="245"/>
                      </a:lnTo>
                      <a:lnTo>
                        <a:pt x="268" y="285"/>
                      </a:lnTo>
                      <a:lnTo>
                        <a:pt x="144" y="290"/>
                      </a:lnTo>
                      <a:lnTo>
                        <a:pt x="228" y="405"/>
                      </a:lnTo>
                      <a:lnTo>
                        <a:pt x="182" y="522"/>
                      </a:lnTo>
                      <a:lnTo>
                        <a:pt x="164" y="572"/>
                      </a:lnTo>
                      <a:lnTo>
                        <a:pt x="149" y="626"/>
                      </a:lnTo>
                      <a:lnTo>
                        <a:pt x="136" y="692"/>
                      </a:lnTo>
                      <a:lnTo>
                        <a:pt x="111" y="849"/>
                      </a:lnTo>
                      <a:lnTo>
                        <a:pt x="99" y="936"/>
                      </a:lnTo>
                      <a:lnTo>
                        <a:pt x="93" y="1026"/>
                      </a:lnTo>
                      <a:lnTo>
                        <a:pt x="90" y="1095"/>
                      </a:lnTo>
                      <a:lnTo>
                        <a:pt x="90" y="1285"/>
                      </a:lnTo>
                      <a:lnTo>
                        <a:pt x="86" y="1337"/>
                      </a:lnTo>
                      <a:lnTo>
                        <a:pt x="78" y="1405"/>
                      </a:lnTo>
                      <a:lnTo>
                        <a:pt x="57" y="1559"/>
                      </a:lnTo>
                      <a:lnTo>
                        <a:pt x="30" y="1190"/>
                      </a:lnTo>
                      <a:lnTo>
                        <a:pt x="22" y="1095"/>
                      </a:lnTo>
                      <a:lnTo>
                        <a:pt x="10" y="960"/>
                      </a:lnTo>
                      <a:lnTo>
                        <a:pt x="5" y="888"/>
                      </a:lnTo>
                      <a:lnTo>
                        <a:pt x="2" y="818"/>
                      </a:lnTo>
                      <a:lnTo>
                        <a:pt x="2" y="726"/>
                      </a:lnTo>
                      <a:lnTo>
                        <a:pt x="0" y="622"/>
                      </a:lnTo>
                      <a:lnTo>
                        <a:pt x="0" y="521"/>
                      </a:lnTo>
                      <a:lnTo>
                        <a:pt x="2" y="459"/>
                      </a:lnTo>
                      <a:lnTo>
                        <a:pt x="9" y="354"/>
                      </a:lnTo>
                      <a:lnTo>
                        <a:pt x="12" y="299"/>
                      </a:lnTo>
                      <a:lnTo>
                        <a:pt x="20" y="235"/>
                      </a:lnTo>
                      <a:lnTo>
                        <a:pt x="28" y="198"/>
                      </a:lnTo>
                      <a:lnTo>
                        <a:pt x="38" y="158"/>
                      </a:lnTo>
                      <a:lnTo>
                        <a:pt x="48" y="127"/>
                      </a:lnTo>
                      <a:lnTo>
                        <a:pt x="58" y="95"/>
                      </a:lnTo>
                      <a:lnTo>
                        <a:pt x="104" y="0"/>
                      </a:lnTo>
                      <a:close/>
                    </a:path>
                  </a:pathLst>
                </a:custGeom>
                <a:solidFill>
                  <a:srgbClr val="808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19" name="Group 55"/>
              <p:cNvGrpSpPr>
                <a:grpSpLocks/>
              </p:cNvGrpSpPr>
              <p:nvPr/>
            </p:nvGrpSpPr>
            <p:grpSpPr bwMode="auto">
              <a:xfrm>
                <a:off x="2842" y="1796"/>
                <a:ext cx="369" cy="283"/>
                <a:chOff x="2842" y="1796"/>
                <a:chExt cx="369" cy="283"/>
              </a:xfrm>
            </p:grpSpPr>
            <p:grpSp>
              <p:nvGrpSpPr>
                <p:cNvPr id="20" name="Group 56"/>
                <p:cNvGrpSpPr>
                  <a:grpSpLocks/>
                </p:cNvGrpSpPr>
                <p:nvPr/>
              </p:nvGrpSpPr>
              <p:grpSpPr bwMode="auto">
                <a:xfrm>
                  <a:off x="2842" y="1796"/>
                  <a:ext cx="369" cy="283"/>
                  <a:chOff x="2842" y="1796"/>
                  <a:chExt cx="369" cy="283"/>
                </a:xfrm>
              </p:grpSpPr>
              <p:sp>
                <p:nvSpPr>
                  <p:cNvPr id="333885" name="Freeform 57"/>
                  <p:cNvSpPr>
                    <a:spLocks/>
                  </p:cNvSpPr>
                  <p:nvPr/>
                </p:nvSpPr>
                <p:spPr bwMode="auto">
                  <a:xfrm>
                    <a:off x="3035" y="1807"/>
                    <a:ext cx="176" cy="185"/>
                  </a:xfrm>
                  <a:custGeom>
                    <a:avLst/>
                    <a:gdLst>
                      <a:gd name="T0" fmla="*/ 0 w 352"/>
                      <a:gd name="T1" fmla="*/ 0 h 371"/>
                      <a:gd name="T2" fmla="*/ 1 w 352"/>
                      <a:gd name="T3" fmla="*/ 0 h 371"/>
                      <a:gd name="T4" fmla="*/ 1 w 352"/>
                      <a:gd name="T5" fmla="*/ 0 h 371"/>
                      <a:gd name="T6" fmla="*/ 1 w 352"/>
                      <a:gd name="T7" fmla="*/ 0 h 371"/>
                      <a:gd name="T8" fmla="*/ 1 w 352"/>
                      <a:gd name="T9" fmla="*/ 1 h 371"/>
                      <a:gd name="T10" fmla="*/ 1 w 352"/>
                      <a:gd name="T11" fmla="*/ 1 h 371"/>
                      <a:gd name="T12" fmla="*/ 1 w 352"/>
                      <a:gd name="T13" fmla="*/ 1 h 371"/>
                      <a:gd name="T14" fmla="*/ 1 w 352"/>
                      <a:gd name="T15" fmla="*/ 1 h 371"/>
                      <a:gd name="T16" fmla="*/ 0 w 352"/>
                      <a:gd name="T17" fmla="*/ 0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371"/>
                      <a:gd name="T29" fmla="*/ 352 w 352"/>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371">
                        <a:moveTo>
                          <a:pt x="0" y="0"/>
                        </a:moveTo>
                        <a:lnTo>
                          <a:pt x="335" y="115"/>
                        </a:lnTo>
                        <a:lnTo>
                          <a:pt x="347" y="180"/>
                        </a:lnTo>
                        <a:lnTo>
                          <a:pt x="352" y="241"/>
                        </a:lnTo>
                        <a:lnTo>
                          <a:pt x="337" y="311"/>
                        </a:lnTo>
                        <a:lnTo>
                          <a:pt x="307" y="371"/>
                        </a:lnTo>
                        <a:lnTo>
                          <a:pt x="188" y="286"/>
                        </a:lnTo>
                        <a:lnTo>
                          <a:pt x="55" y="261"/>
                        </a:lnTo>
                        <a:lnTo>
                          <a:pt x="0" y="0"/>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86" name="Freeform 58"/>
                  <p:cNvSpPr>
                    <a:spLocks/>
                  </p:cNvSpPr>
                  <p:nvPr/>
                </p:nvSpPr>
                <p:spPr bwMode="auto">
                  <a:xfrm>
                    <a:off x="2842" y="1796"/>
                    <a:ext cx="286" cy="283"/>
                  </a:xfrm>
                  <a:custGeom>
                    <a:avLst/>
                    <a:gdLst>
                      <a:gd name="T0" fmla="*/ 2 w 573"/>
                      <a:gd name="T1" fmla="*/ 0 h 567"/>
                      <a:gd name="T2" fmla="*/ 1 w 573"/>
                      <a:gd name="T3" fmla="*/ 0 h 567"/>
                      <a:gd name="T4" fmla="*/ 1 w 573"/>
                      <a:gd name="T5" fmla="*/ 0 h 567"/>
                      <a:gd name="T6" fmla="*/ 1 w 573"/>
                      <a:gd name="T7" fmla="*/ 0 h 567"/>
                      <a:gd name="T8" fmla="*/ 1 w 573"/>
                      <a:gd name="T9" fmla="*/ 0 h 567"/>
                      <a:gd name="T10" fmla="*/ 1 w 573"/>
                      <a:gd name="T11" fmla="*/ 0 h 567"/>
                      <a:gd name="T12" fmla="*/ 0 w 573"/>
                      <a:gd name="T13" fmla="*/ 0 h 567"/>
                      <a:gd name="T14" fmla="*/ 0 w 573"/>
                      <a:gd name="T15" fmla="*/ 0 h 567"/>
                      <a:gd name="T16" fmla="*/ 0 w 573"/>
                      <a:gd name="T17" fmla="*/ 0 h 567"/>
                      <a:gd name="T18" fmla="*/ 0 w 573"/>
                      <a:gd name="T19" fmla="*/ 0 h 567"/>
                      <a:gd name="T20" fmla="*/ 0 w 573"/>
                      <a:gd name="T21" fmla="*/ 0 h 567"/>
                      <a:gd name="T22" fmla="*/ 0 w 573"/>
                      <a:gd name="T23" fmla="*/ 0 h 567"/>
                      <a:gd name="T24" fmla="*/ 0 w 573"/>
                      <a:gd name="T25" fmla="*/ 0 h 567"/>
                      <a:gd name="T26" fmla="*/ 0 w 573"/>
                      <a:gd name="T27" fmla="*/ 0 h 567"/>
                      <a:gd name="T28" fmla="*/ 0 w 573"/>
                      <a:gd name="T29" fmla="*/ 0 h 567"/>
                      <a:gd name="T30" fmla="*/ 0 w 573"/>
                      <a:gd name="T31" fmla="*/ 0 h 567"/>
                      <a:gd name="T32" fmla="*/ 0 w 573"/>
                      <a:gd name="T33" fmla="*/ 0 h 567"/>
                      <a:gd name="T34" fmla="*/ 0 w 573"/>
                      <a:gd name="T35" fmla="*/ 1 h 567"/>
                      <a:gd name="T36" fmla="*/ 0 w 573"/>
                      <a:gd name="T37" fmla="*/ 1 h 567"/>
                      <a:gd name="T38" fmla="*/ 0 w 573"/>
                      <a:gd name="T39" fmla="*/ 1 h 567"/>
                      <a:gd name="T40" fmla="*/ 0 w 573"/>
                      <a:gd name="T41" fmla="*/ 1 h 567"/>
                      <a:gd name="T42" fmla="*/ 0 w 573"/>
                      <a:gd name="T43" fmla="*/ 1 h 567"/>
                      <a:gd name="T44" fmla="*/ 0 w 573"/>
                      <a:gd name="T45" fmla="*/ 1 h 567"/>
                      <a:gd name="T46" fmla="*/ 0 w 573"/>
                      <a:gd name="T47" fmla="*/ 1 h 567"/>
                      <a:gd name="T48" fmla="*/ 0 w 573"/>
                      <a:gd name="T49" fmla="*/ 1 h 567"/>
                      <a:gd name="T50" fmla="*/ 0 w 573"/>
                      <a:gd name="T51" fmla="*/ 1 h 567"/>
                      <a:gd name="T52" fmla="*/ 0 w 573"/>
                      <a:gd name="T53" fmla="*/ 1 h 567"/>
                      <a:gd name="T54" fmla="*/ 0 w 573"/>
                      <a:gd name="T55" fmla="*/ 1 h 567"/>
                      <a:gd name="T56" fmla="*/ 0 w 573"/>
                      <a:gd name="T57" fmla="*/ 1 h 567"/>
                      <a:gd name="T58" fmla="*/ 0 w 573"/>
                      <a:gd name="T59" fmla="*/ 1 h 567"/>
                      <a:gd name="T60" fmla="*/ 0 w 573"/>
                      <a:gd name="T61" fmla="*/ 1 h 567"/>
                      <a:gd name="T62" fmla="*/ 0 w 573"/>
                      <a:gd name="T63" fmla="*/ 1 h 567"/>
                      <a:gd name="T64" fmla="*/ 0 w 573"/>
                      <a:gd name="T65" fmla="*/ 1 h 567"/>
                      <a:gd name="T66" fmla="*/ 1 w 573"/>
                      <a:gd name="T67" fmla="*/ 1 h 567"/>
                      <a:gd name="T68" fmla="*/ 1 w 573"/>
                      <a:gd name="T69" fmla="*/ 1 h 567"/>
                      <a:gd name="T70" fmla="*/ 0 w 573"/>
                      <a:gd name="T71" fmla="*/ 1 h 567"/>
                      <a:gd name="T72" fmla="*/ 0 w 573"/>
                      <a:gd name="T73" fmla="*/ 1 h 567"/>
                      <a:gd name="T74" fmla="*/ 0 w 573"/>
                      <a:gd name="T75" fmla="*/ 2 h 567"/>
                      <a:gd name="T76" fmla="*/ 0 w 573"/>
                      <a:gd name="T77" fmla="*/ 2 h 567"/>
                      <a:gd name="T78" fmla="*/ 0 w 573"/>
                      <a:gd name="T79" fmla="*/ 2 h 567"/>
                      <a:gd name="T80" fmla="*/ 1 w 573"/>
                      <a:gd name="T81" fmla="*/ 1 h 567"/>
                      <a:gd name="T82" fmla="*/ 1 w 573"/>
                      <a:gd name="T83" fmla="*/ 1 h 567"/>
                      <a:gd name="T84" fmla="*/ 1 w 573"/>
                      <a:gd name="T85" fmla="*/ 1 h 567"/>
                      <a:gd name="T86" fmla="*/ 1 w 573"/>
                      <a:gd name="T87" fmla="*/ 1 h 567"/>
                      <a:gd name="T88" fmla="*/ 1 w 573"/>
                      <a:gd name="T89" fmla="*/ 1 h 567"/>
                      <a:gd name="T90" fmla="*/ 1 w 573"/>
                      <a:gd name="T91" fmla="*/ 2 h 567"/>
                      <a:gd name="T92" fmla="*/ 1 w 573"/>
                      <a:gd name="T93" fmla="*/ 2 h 567"/>
                      <a:gd name="T94" fmla="*/ 1 w 573"/>
                      <a:gd name="T95" fmla="*/ 2 h 567"/>
                      <a:gd name="T96" fmla="*/ 1 w 573"/>
                      <a:gd name="T97" fmla="*/ 2 h 567"/>
                      <a:gd name="T98" fmla="*/ 1 w 573"/>
                      <a:gd name="T99" fmla="*/ 1 h 567"/>
                      <a:gd name="T100" fmla="*/ 1 w 573"/>
                      <a:gd name="T101" fmla="*/ 1 h 567"/>
                      <a:gd name="T102" fmla="*/ 1 w 573"/>
                      <a:gd name="T103" fmla="*/ 1 h 567"/>
                      <a:gd name="T104" fmla="*/ 2 w 573"/>
                      <a:gd name="T105" fmla="*/ 0 h 567"/>
                      <a:gd name="T106" fmla="*/ 2 w 573"/>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3"/>
                      <a:gd name="T163" fmla="*/ 0 h 567"/>
                      <a:gd name="T164" fmla="*/ 573 w 573"/>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3" h="567">
                        <a:moveTo>
                          <a:pt x="545" y="108"/>
                        </a:moveTo>
                        <a:lnTo>
                          <a:pt x="528" y="90"/>
                        </a:lnTo>
                        <a:lnTo>
                          <a:pt x="507" y="75"/>
                        </a:lnTo>
                        <a:lnTo>
                          <a:pt x="482" y="66"/>
                        </a:lnTo>
                        <a:lnTo>
                          <a:pt x="449" y="60"/>
                        </a:lnTo>
                        <a:lnTo>
                          <a:pt x="434" y="50"/>
                        </a:lnTo>
                        <a:lnTo>
                          <a:pt x="411" y="33"/>
                        </a:lnTo>
                        <a:lnTo>
                          <a:pt x="380" y="13"/>
                        </a:lnTo>
                        <a:lnTo>
                          <a:pt x="347" y="1"/>
                        </a:lnTo>
                        <a:lnTo>
                          <a:pt x="328" y="0"/>
                        </a:lnTo>
                        <a:lnTo>
                          <a:pt x="310" y="3"/>
                        </a:lnTo>
                        <a:lnTo>
                          <a:pt x="285" y="13"/>
                        </a:lnTo>
                        <a:lnTo>
                          <a:pt x="264" y="23"/>
                        </a:lnTo>
                        <a:lnTo>
                          <a:pt x="244" y="30"/>
                        </a:lnTo>
                        <a:lnTo>
                          <a:pt x="216" y="35"/>
                        </a:lnTo>
                        <a:lnTo>
                          <a:pt x="172" y="35"/>
                        </a:lnTo>
                        <a:lnTo>
                          <a:pt x="142" y="33"/>
                        </a:lnTo>
                        <a:lnTo>
                          <a:pt x="110" y="26"/>
                        </a:lnTo>
                        <a:lnTo>
                          <a:pt x="81" y="20"/>
                        </a:lnTo>
                        <a:lnTo>
                          <a:pt x="63" y="20"/>
                        </a:lnTo>
                        <a:lnTo>
                          <a:pt x="41" y="25"/>
                        </a:lnTo>
                        <a:lnTo>
                          <a:pt x="21" y="35"/>
                        </a:lnTo>
                        <a:lnTo>
                          <a:pt x="16" y="45"/>
                        </a:lnTo>
                        <a:lnTo>
                          <a:pt x="16" y="56"/>
                        </a:lnTo>
                        <a:lnTo>
                          <a:pt x="18" y="73"/>
                        </a:lnTo>
                        <a:lnTo>
                          <a:pt x="31" y="83"/>
                        </a:lnTo>
                        <a:lnTo>
                          <a:pt x="82" y="86"/>
                        </a:lnTo>
                        <a:lnTo>
                          <a:pt x="124" y="101"/>
                        </a:lnTo>
                        <a:lnTo>
                          <a:pt x="191" y="115"/>
                        </a:lnTo>
                        <a:lnTo>
                          <a:pt x="203" y="120"/>
                        </a:lnTo>
                        <a:lnTo>
                          <a:pt x="214" y="138"/>
                        </a:lnTo>
                        <a:lnTo>
                          <a:pt x="214" y="155"/>
                        </a:lnTo>
                        <a:lnTo>
                          <a:pt x="196" y="205"/>
                        </a:lnTo>
                        <a:lnTo>
                          <a:pt x="172" y="247"/>
                        </a:lnTo>
                        <a:lnTo>
                          <a:pt x="138" y="285"/>
                        </a:lnTo>
                        <a:lnTo>
                          <a:pt x="87" y="327"/>
                        </a:lnTo>
                        <a:lnTo>
                          <a:pt x="51" y="357"/>
                        </a:lnTo>
                        <a:lnTo>
                          <a:pt x="36" y="365"/>
                        </a:lnTo>
                        <a:lnTo>
                          <a:pt x="21" y="375"/>
                        </a:lnTo>
                        <a:lnTo>
                          <a:pt x="8" y="387"/>
                        </a:lnTo>
                        <a:lnTo>
                          <a:pt x="0" y="400"/>
                        </a:lnTo>
                        <a:lnTo>
                          <a:pt x="0" y="413"/>
                        </a:lnTo>
                        <a:lnTo>
                          <a:pt x="5" y="428"/>
                        </a:lnTo>
                        <a:lnTo>
                          <a:pt x="13" y="435"/>
                        </a:lnTo>
                        <a:lnTo>
                          <a:pt x="30" y="438"/>
                        </a:lnTo>
                        <a:lnTo>
                          <a:pt x="49" y="437"/>
                        </a:lnTo>
                        <a:lnTo>
                          <a:pt x="68" y="428"/>
                        </a:lnTo>
                        <a:lnTo>
                          <a:pt x="102" y="400"/>
                        </a:lnTo>
                        <a:lnTo>
                          <a:pt x="165" y="362"/>
                        </a:lnTo>
                        <a:lnTo>
                          <a:pt x="214" y="315"/>
                        </a:lnTo>
                        <a:lnTo>
                          <a:pt x="221" y="308"/>
                        </a:lnTo>
                        <a:lnTo>
                          <a:pt x="229" y="310"/>
                        </a:lnTo>
                        <a:lnTo>
                          <a:pt x="226" y="323"/>
                        </a:lnTo>
                        <a:lnTo>
                          <a:pt x="176" y="373"/>
                        </a:lnTo>
                        <a:lnTo>
                          <a:pt x="160" y="390"/>
                        </a:lnTo>
                        <a:lnTo>
                          <a:pt x="142" y="410"/>
                        </a:lnTo>
                        <a:lnTo>
                          <a:pt x="104" y="437"/>
                        </a:lnTo>
                        <a:lnTo>
                          <a:pt x="84" y="455"/>
                        </a:lnTo>
                        <a:lnTo>
                          <a:pt x="77" y="470"/>
                        </a:lnTo>
                        <a:lnTo>
                          <a:pt x="79" y="487"/>
                        </a:lnTo>
                        <a:lnTo>
                          <a:pt x="87" y="499"/>
                        </a:lnTo>
                        <a:lnTo>
                          <a:pt x="99" y="507"/>
                        </a:lnTo>
                        <a:lnTo>
                          <a:pt x="117" y="510"/>
                        </a:lnTo>
                        <a:lnTo>
                          <a:pt x="137" y="507"/>
                        </a:lnTo>
                        <a:lnTo>
                          <a:pt x="152" y="499"/>
                        </a:lnTo>
                        <a:lnTo>
                          <a:pt x="198" y="458"/>
                        </a:lnTo>
                        <a:lnTo>
                          <a:pt x="228" y="427"/>
                        </a:lnTo>
                        <a:lnTo>
                          <a:pt x="304" y="338"/>
                        </a:lnTo>
                        <a:lnTo>
                          <a:pt x="277" y="375"/>
                        </a:lnTo>
                        <a:lnTo>
                          <a:pt x="266" y="405"/>
                        </a:lnTo>
                        <a:lnTo>
                          <a:pt x="259" y="420"/>
                        </a:lnTo>
                        <a:lnTo>
                          <a:pt x="246" y="448"/>
                        </a:lnTo>
                        <a:lnTo>
                          <a:pt x="213" y="494"/>
                        </a:lnTo>
                        <a:lnTo>
                          <a:pt x="201" y="509"/>
                        </a:lnTo>
                        <a:lnTo>
                          <a:pt x="195" y="524"/>
                        </a:lnTo>
                        <a:lnTo>
                          <a:pt x="193" y="537"/>
                        </a:lnTo>
                        <a:lnTo>
                          <a:pt x="196" y="549"/>
                        </a:lnTo>
                        <a:lnTo>
                          <a:pt x="206" y="560"/>
                        </a:lnTo>
                        <a:lnTo>
                          <a:pt x="219" y="567"/>
                        </a:lnTo>
                        <a:lnTo>
                          <a:pt x="239" y="565"/>
                        </a:lnTo>
                        <a:lnTo>
                          <a:pt x="254" y="560"/>
                        </a:lnTo>
                        <a:lnTo>
                          <a:pt x="315" y="474"/>
                        </a:lnTo>
                        <a:lnTo>
                          <a:pt x="350" y="403"/>
                        </a:lnTo>
                        <a:lnTo>
                          <a:pt x="378" y="348"/>
                        </a:lnTo>
                        <a:lnTo>
                          <a:pt x="383" y="340"/>
                        </a:lnTo>
                        <a:lnTo>
                          <a:pt x="393" y="340"/>
                        </a:lnTo>
                        <a:lnTo>
                          <a:pt x="396" y="347"/>
                        </a:lnTo>
                        <a:lnTo>
                          <a:pt x="391" y="387"/>
                        </a:lnTo>
                        <a:lnTo>
                          <a:pt x="388" y="418"/>
                        </a:lnTo>
                        <a:lnTo>
                          <a:pt x="389" y="460"/>
                        </a:lnTo>
                        <a:lnTo>
                          <a:pt x="389" y="515"/>
                        </a:lnTo>
                        <a:lnTo>
                          <a:pt x="391" y="525"/>
                        </a:lnTo>
                        <a:lnTo>
                          <a:pt x="398" y="535"/>
                        </a:lnTo>
                        <a:lnTo>
                          <a:pt x="409" y="545"/>
                        </a:lnTo>
                        <a:lnTo>
                          <a:pt x="424" y="549"/>
                        </a:lnTo>
                        <a:lnTo>
                          <a:pt x="439" y="547"/>
                        </a:lnTo>
                        <a:lnTo>
                          <a:pt x="449" y="540"/>
                        </a:lnTo>
                        <a:lnTo>
                          <a:pt x="455" y="527"/>
                        </a:lnTo>
                        <a:lnTo>
                          <a:pt x="457" y="495"/>
                        </a:lnTo>
                        <a:lnTo>
                          <a:pt x="454" y="453"/>
                        </a:lnTo>
                        <a:lnTo>
                          <a:pt x="454" y="418"/>
                        </a:lnTo>
                        <a:lnTo>
                          <a:pt x="460" y="362"/>
                        </a:lnTo>
                        <a:lnTo>
                          <a:pt x="465" y="340"/>
                        </a:lnTo>
                        <a:lnTo>
                          <a:pt x="474" y="322"/>
                        </a:lnTo>
                        <a:lnTo>
                          <a:pt x="531" y="242"/>
                        </a:lnTo>
                        <a:lnTo>
                          <a:pt x="571" y="183"/>
                        </a:lnTo>
                        <a:lnTo>
                          <a:pt x="573" y="160"/>
                        </a:lnTo>
                        <a:lnTo>
                          <a:pt x="563" y="131"/>
                        </a:lnTo>
                        <a:lnTo>
                          <a:pt x="545" y="108"/>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sp>
              <p:nvSpPr>
                <p:cNvPr id="333887" name="Arc 59"/>
                <p:cNvSpPr>
                  <a:spLocks/>
                </p:cNvSpPr>
                <p:nvPr/>
              </p:nvSpPr>
              <p:spPr bwMode="auto">
                <a:xfrm>
                  <a:off x="3009" y="1840"/>
                  <a:ext cx="30" cy="52"/>
                </a:xfrm>
                <a:custGeom>
                  <a:avLst/>
                  <a:gdLst>
                    <a:gd name="T0" fmla="*/ 0 w 26729"/>
                    <a:gd name="T1" fmla="*/ 0 h 25762"/>
                    <a:gd name="T2" fmla="*/ 0 w 26729"/>
                    <a:gd name="T3" fmla="*/ 0 h 25762"/>
                    <a:gd name="T4" fmla="*/ 0 w 26729"/>
                    <a:gd name="T5" fmla="*/ 0 h 25762"/>
                    <a:gd name="T6" fmla="*/ 0 60000 65536"/>
                    <a:gd name="T7" fmla="*/ 0 60000 65536"/>
                    <a:gd name="T8" fmla="*/ 0 60000 65536"/>
                    <a:gd name="T9" fmla="*/ 0 w 26729"/>
                    <a:gd name="T10" fmla="*/ 0 h 25762"/>
                    <a:gd name="T11" fmla="*/ 26729 w 26729"/>
                    <a:gd name="T12" fmla="*/ 25762 h 25762"/>
                  </a:gdLst>
                  <a:ahLst/>
                  <a:cxnLst>
                    <a:cxn ang="T6">
                      <a:pos x="T0" y="T1"/>
                    </a:cxn>
                    <a:cxn ang="T7">
                      <a:pos x="T2" y="T3"/>
                    </a:cxn>
                    <a:cxn ang="T8">
                      <a:pos x="T4" y="T5"/>
                    </a:cxn>
                  </a:cxnLst>
                  <a:rect l="T9" t="T10" r="T11" b="T12"/>
                  <a:pathLst>
                    <a:path w="26729" h="25762" fill="none" extrusionOk="0">
                      <a:moveTo>
                        <a:pt x="26324" y="-1"/>
                      </a:moveTo>
                      <a:cubicBezTo>
                        <a:pt x="26593" y="1370"/>
                        <a:pt x="26729" y="2764"/>
                        <a:pt x="26729" y="4162"/>
                      </a:cubicBezTo>
                      <a:cubicBezTo>
                        <a:pt x="26729" y="16091"/>
                        <a:pt x="17058" y="25762"/>
                        <a:pt x="5129" y="25762"/>
                      </a:cubicBezTo>
                      <a:cubicBezTo>
                        <a:pt x="3400" y="25762"/>
                        <a:pt x="1678" y="25554"/>
                        <a:pt x="-1" y="25144"/>
                      </a:cubicBezTo>
                    </a:path>
                    <a:path w="26729" h="25762" stroke="0" extrusionOk="0">
                      <a:moveTo>
                        <a:pt x="26324" y="-1"/>
                      </a:moveTo>
                      <a:cubicBezTo>
                        <a:pt x="26593" y="1370"/>
                        <a:pt x="26729" y="2764"/>
                        <a:pt x="26729" y="4162"/>
                      </a:cubicBezTo>
                      <a:cubicBezTo>
                        <a:pt x="26729" y="16091"/>
                        <a:pt x="17058" y="25762"/>
                        <a:pt x="5129" y="25762"/>
                      </a:cubicBezTo>
                      <a:cubicBezTo>
                        <a:pt x="3400" y="25762"/>
                        <a:pt x="1678" y="25554"/>
                        <a:pt x="-1" y="25144"/>
                      </a:cubicBezTo>
                      <a:lnTo>
                        <a:pt x="5129" y="4162"/>
                      </a:lnTo>
                      <a:close/>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nvGrpSpPr>
              <p:cNvPr id="21" name="Group 60"/>
              <p:cNvGrpSpPr>
                <a:grpSpLocks/>
              </p:cNvGrpSpPr>
              <p:nvPr/>
            </p:nvGrpSpPr>
            <p:grpSpPr bwMode="auto">
              <a:xfrm>
                <a:off x="4447" y="1801"/>
                <a:ext cx="369" cy="284"/>
                <a:chOff x="4447" y="1801"/>
                <a:chExt cx="369" cy="284"/>
              </a:xfrm>
            </p:grpSpPr>
            <p:grpSp>
              <p:nvGrpSpPr>
                <p:cNvPr id="22" name="Group 61"/>
                <p:cNvGrpSpPr>
                  <a:grpSpLocks/>
                </p:cNvGrpSpPr>
                <p:nvPr/>
              </p:nvGrpSpPr>
              <p:grpSpPr bwMode="auto">
                <a:xfrm>
                  <a:off x="4447" y="1801"/>
                  <a:ext cx="369" cy="284"/>
                  <a:chOff x="4447" y="1801"/>
                  <a:chExt cx="369" cy="284"/>
                </a:xfrm>
              </p:grpSpPr>
              <p:sp>
                <p:nvSpPr>
                  <p:cNvPr id="333890" name="Freeform 62"/>
                  <p:cNvSpPr>
                    <a:spLocks/>
                  </p:cNvSpPr>
                  <p:nvPr/>
                </p:nvSpPr>
                <p:spPr bwMode="auto">
                  <a:xfrm>
                    <a:off x="4447" y="1862"/>
                    <a:ext cx="57" cy="159"/>
                  </a:xfrm>
                  <a:custGeom>
                    <a:avLst/>
                    <a:gdLst>
                      <a:gd name="T0" fmla="*/ 1 w 114"/>
                      <a:gd name="T1" fmla="*/ 0 h 319"/>
                      <a:gd name="T2" fmla="*/ 1 w 114"/>
                      <a:gd name="T3" fmla="*/ 0 h 319"/>
                      <a:gd name="T4" fmla="*/ 1 w 114"/>
                      <a:gd name="T5" fmla="*/ 0 h 319"/>
                      <a:gd name="T6" fmla="*/ 0 w 114"/>
                      <a:gd name="T7" fmla="*/ 0 h 319"/>
                      <a:gd name="T8" fmla="*/ 0 w 114"/>
                      <a:gd name="T9" fmla="*/ 0 h 319"/>
                      <a:gd name="T10" fmla="*/ 0 w 114"/>
                      <a:gd name="T11" fmla="*/ 0 h 319"/>
                      <a:gd name="T12" fmla="*/ 1 w 114"/>
                      <a:gd name="T13" fmla="*/ 0 h 319"/>
                      <a:gd name="T14" fmla="*/ 1 w 114"/>
                      <a:gd name="T15" fmla="*/ 0 h 319"/>
                      <a:gd name="T16" fmla="*/ 1 w 114"/>
                      <a:gd name="T17" fmla="*/ 1 h 319"/>
                      <a:gd name="T18" fmla="*/ 1 w 114"/>
                      <a:gd name="T19" fmla="*/ 1 h 319"/>
                      <a:gd name="T20" fmla="*/ 1 w 114"/>
                      <a:gd name="T21" fmla="*/ 1 h 319"/>
                      <a:gd name="T22" fmla="*/ 1 w 114"/>
                      <a:gd name="T23" fmla="*/ 1 h 319"/>
                      <a:gd name="T24" fmla="*/ 1 w 114"/>
                      <a:gd name="T25" fmla="*/ 1 h 319"/>
                      <a:gd name="T26" fmla="*/ 1 w 114"/>
                      <a:gd name="T27" fmla="*/ 1 h 319"/>
                      <a:gd name="T28" fmla="*/ 1 w 114"/>
                      <a:gd name="T29" fmla="*/ 1 h 319"/>
                      <a:gd name="T30" fmla="*/ 1 w 114"/>
                      <a:gd name="T31" fmla="*/ 0 h 319"/>
                      <a:gd name="T32" fmla="*/ 1 w 114"/>
                      <a:gd name="T33" fmla="*/ 0 h 319"/>
                      <a:gd name="T34" fmla="*/ 1 w 114"/>
                      <a:gd name="T35" fmla="*/ 0 h 319"/>
                      <a:gd name="T36" fmla="*/ 1 w 114"/>
                      <a:gd name="T37" fmla="*/ 0 h 319"/>
                      <a:gd name="T38" fmla="*/ 1 w 114"/>
                      <a:gd name="T39" fmla="*/ 0 h 319"/>
                      <a:gd name="T40" fmla="*/ 1 w 114"/>
                      <a:gd name="T41" fmla="*/ 0 h 3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
                      <a:gd name="T64" fmla="*/ 0 h 319"/>
                      <a:gd name="T65" fmla="*/ 114 w 114"/>
                      <a:gd name="T66" fmla="*/ 319 h 3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 h="319">
                        <a:moveTo>
                          <a:pt x="20" y="0"/>
                        </a:moveTo>
                        <a:lnTo>
                          <a:pt x="10" y="32"/>
                        </a:lnTo>
                        <a:lnTo>
                          <a:pt x="5" y="60"/>
                        </a:lnTo>
                        <a:lnTo>
                          <a:pt x="0" y="99"/>
                        </a:lnTo>
                        <a:lnTo>
                          <a:pt x="0" y="124"/>
                        </a:lnTo>
                        <a:lnTo>
                          <a:pt x="0" y="154"/>
                        </a:lnTo>
                        <a:lnTo>
                          <a:pt x="8" y="192"/>
                        </a:lnTo>
                        <a:lnTo>
                          <a:pt x="20" y="234"/>
                        </a:lnTo>
                        <a:lnTo>
                          <a:pt x="31" y="262"/>
                        </a:lnTo>
                        <a:lnTo>
                          <a:pt x="45" y="289"/>
                        </a:lnTo>
                        <a:lnTo>
                          <a:pt x="63" y="306"/>
                        </a:lnTo>
                        <a:lnTo>
                          <a:pt x="84" y="317"/>
                        </a:lnTo>
                        <a:lnTo>
                          <a:pt x="102" y="319"/>
                        </a:lnTo>
                        <a:lnTo>
                          <a:pt x="109" y="299"/>
                        </a:lnTo>
                        <a:lnTo>
                          <a:pt x="111" y="282"/>
                        </a:lnTo>
                        <a:lnTo>
                          <a:pt x="114" y="254"/>
                        </a:lnTo>
                        <a:lnTo>
                          <a:pt x="114" y="229"/>
                        </a:lnTo>
                        <a:lnTo>
                          <a:pt x="107" y="162"/>
                        </a:lnTo>
                        <a:lnTo>
                          <a:pt x="63" y="19"/>
                        </a:lnTo>
                        <a:lnTo>
                          <a:pt x="40" y="4"/>
                        </a:lnTo>
                        <a:lnTo>
                          <a:pt x="20" y="0"/>
                        </a:lnTo>
                        <a:close/>
                      </a:path>
                    </a:pathLst>
                  </a:custGeom>
                  <a:solidFill>
                    <a:srgbClr val="20202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nvGrpSpPr>
                  <p:cNvPr id="23" name="Group 63"/>
                  <p:cNvGrpSpPr>
                    <a:grpSpLocks/>
                  </p:cNvGrpSpPr>
                  <p:nvPr/>
                </p:nvGrpSpPr>
                <p:grpSpPr bwMode="auto">
                  <a:xfrm>
                    <a:off x="4447" y="1801"/>
                    <a:ext cx="369" cy="284"/>
                    <a:chOff x="4447" y="1801"/>
                    <a:chExt cx="369" cy="284"/>
                  </a:xfrm>
                </p:grpSpPr>
                <p:sp>
                  <p:nvSpPr>
                    <p:cNvPr id="333892" name="Freeform 64"/>
                    <p:cNvSpPr>
                      <a:spLocks/>
                    </p:cNvSpPr>
                    <p:nvPr/>
                  </p:nvSpPr>
                  <p:spPr bwMode="auto">
                    <a:xfrm>
                      <a:off x="4447" y="1812"/>
                      <a:ext cx="175" cy="185"/>
                    </a:xfrm>
                    <a:custGeom>
                      <a:avLst/>
                      <a:gdLst>
                        <a:gd name="T0" fmla="*/ 1 w 352"/>
                        <a:gd name="T1" fmla="*/ 0 h 371"/>
                        <a:gd name="T2" fmla="*/ 0 w 352"/>
                        <a:gd name="T3" fmla="*/ 0 h 371"/>
                        <a:gd name="T4" fmla="*/ 0 w 352"/>
                        <a:gd name="T5" fmla="*/ 0 h 371"/>
                        <a:gd name="T6" fmla="*/ 0 w 352"/>
                        <a:gd name="T7" fmla="*/ 0 h 371"/>
                        <a:gd name="T8" fmla="*/ 0 w 352"/>
                        <a:gd name="T9" fmla="*/ 1 h 371"/>
                        <a:gd name="T10" fmla="*/ 0 w 352"/>
                        <a:gd name="T11" fmla="*/ 1 h 371"/>
                        <a:gd name="T12" fmla="*/ 0 w 352"/>
                        <a:gd name="T13" fmla="*/ 1 h 371"/>
                        <a:gd name="T14" fmla="*/ 1 w 352"/>
                        <a:gd name="T15" fmla="*/ 1 h 371"/>
                        <a:gd name="T16" fmla="*/ 1 w 352"/>
                        <a:gd name="T17" fmla="*/ 0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371"/>
                        <a:gd name="T29" fmla="*/ 352 w 352"/>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371">
                          <a:moveTo>
                            <a:pt x="352" y="0"/>
                          </a:moveTo>
                          <a:lnTo>
                            <a:pt x="17" y="115"/>
                          </a:lnTo>
                          <a:lnTo>
                            <a:pt x="5" y="180"/>
                          </a:lnTo>
                          <a:lnTo>
                            <a:pt x="0" y="241"/>
                          </a:lnTo>
                          <a:lnTo>
                            <a:pt x="15" y="311"/>
                          </a:lnTo>
                          <a:lnTo>
                            <a:pt x="45" y="371"/>
                          </a:lnTo>
                          <a:lnTo>
                            <a:pt x="164" y="286"/>
                          </a:lnTo>
                          <a:lnTo>
                            <a:pt x="298" y="261"/>
                          </a:lnTo>
                          <a:lnTo>
                            <a:pt x="352" y="0"/>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sp>
                  <p:nvSpPr>
                    <p:cNvPr id="333893" name="Freeform 65"/>
                    <p:cNvSpPr>
                      <a:spLocks/>
                    </p:cNvSpPr>
                    <p:nvPr/>
                  </p:nvSpPr>
                  <p:spPr bwMode="auto">
                    <a:xfrm>
                      <a:off x="4529" y="1801"/>
                      <a:ext cx="287" cy="284"/>
                    </a:xfrm>
                    <a:custGeom>
                      <a:avLst/>
                      <a:gdLst>
                        <a:gd name="T0" fmla="*/ 1 w 573"/>
                        <a:gd name="T1" fmla="*/ 1 h 567"/>
                        <a:gd name="T2" fmla="*/ 1 w 573"/>
                        <a:gd name="T3" fmla="*/ 1 h 567"/>
                        <a:gd name="T4" fmla="*/ 1 w 573"/>
                        <a:gd name="T5" fmla="*/ 1 h 567"/>
                        <a:gd name="T6" fmla="*/ 1 w 573"/>
                        <a:gd name="T7" fmla="*/ 1 h 567"/>
                        <a:gd name="T8" fmla="*/ 1 w 573"/>
                        <a:gd name="T9" fmla="*/ 0 h 567"/>
                        <a:gd name="T10" fmla="*/ 2 w 573"/>
                        <a:gd name="T11" fmla="*/ 1 h 567"/>
                        <a:gd name="T12" fmla="*/ 2 w 573"/>
                        <a:gd name="T13" fmla="*/ 1 h 567"/>
                        <a:gd name="T14" fmla="*/ 2 w 573"/>
                        <a:gd name="T15" fmla="*/ 1 h 567"/>
                        <a:gd name="T16" fmla="*/ 2 w 573"/>
                        <a:gd name="T17" fmla="*/ 1 h 567"/>
                        <a:gd name="T18" fmla="*/ 2 w 573"/>
                        <a:gd name="T19" fmla="*/ 1 h 567"/>
                        <a:gd name="T20" fmla="*/ 3 w 573"/>
                        <a:gd name="T21" fmla="*/ 1 h 567"/>
                        <a:gd name="T22" fmla="*/ 3 w 573"/>
                        <a:gd name="T23" fmla="*/ 1 h 567"/>
                        <a:gd name="T24" fmla="*/ 3 w 573"/>
                        <a:gd name="T25" fmla="*/ 1 h 567"/>
                        <a:gd name="T26" fmla="*/ 2 w 573"/>
                        <a:gd name="T27" fmla="*/ 1 h 567"/>
                        <a:gd name="T28" fmla="*/ 2 w 573"/>
                        <a:gd name="T29" fmla="*/ 1 h 567"/>
                        <a:gd name="T30" fmla="*/ 2 w 573"/>
                        <a:gd name="T31" fmla="*/ 1 h 567"/>
                        <a:gd name="T32" fmla="*/ 2 w 573"/>
                        <a:gd name="T33" fmla="*/ 1 h 567"/>
                        <a:gd name="T34" fmla="*/ 2 w 573"/>
                        <a:gd name="T35" fmla="*/ 2 h 567"/>
                        <a:gd name="T36" fmla="*/ 3 w 573"/>
                        <a:gd name="T37" fmla="*/ 2 h 567"/>
                        <a:gd name="T38" fmla="*/ 3 w 573"/>
                        <a:gd name="T39" fmla="*/ 2 h 567"/>
                        <a:gd name="T40" fmla="*/ 3 w 573"/>
                        <a:gd name="T41" fmla="*/ 2 h 567"/>
                        <a:gd name="T42" fmla="*/ 3 w 573"/>
                        <a:gd name="T43" fmla="*/ 2 h 567"/>
                        <a:gd name="T44" fmla="*/ 3 w 573"/>
                        <a:gd name="T45" fmla="*/ 2 h 567"/>
                        <a:gd name="T46" fmla="*/ 2 w 573"/>
                        <a:gd name="T47" fmla="*/ 2 h 567"/>
                        <a:gd name="T48" fmla="*/ 2 w 573"/>
                        <a:gd name="T49" fmla="*/ 2 h 567"/>
                        <a:gd name="T50" fmla="*/ 2 w 573"/>
                        <a:gd name="T51" fmla="*/ 2 h 567"/>
                        <a:gd name="T52" fmla="*/ 2 w 573"/>
                        <a:gd name="T53" fmla="*/ 2 h 567"/>
                        <a:gd name="T54" fmla="*/ 2 w 573"/>
                        <a:gd name="T55" fmla="*/ 2 h 567"/>
                        <a:gd name="T56" fmla="*/ 2 w 573"/>
                        <a:gd name="T57" fmla="*/ 2 h 567"/>
                        <a:gd name="T58" fmla="*/ 2 w 573"/>
                        <a:gd name="T59" fmla="*/ 2 h 567"/>
                        <a:gd name="T60" fmla="*/ 2 w 573"/>
                        <a:gd name="T61" fmla="*/ 2 h 567"/>
                        <a:gd name="T62" fmla="*/ 2 w 573"/>
                        <a:gd name="T63" fmla="*/ 2 h 567"/>
                        <a:gd name="T64" fmla="*/ 2 w 573"/>
                        <a:gd name="T65" fmla="*/ 2 h 567"/>
                        <a:gd name="T66" fmla="*/ 2 w 573"/>
                        <a:gd name="T67" fmla="*/ 2 h 567"/>
                        <a:gd name="T68" fmla="*/ 2 w 573"/>
                        <a:gd name="T69" fmla="*/ 2 h 567"/>
                        <a:gd name="T70" fmla="*/ 2 w 573"/>
                        <a:gd name="T71" fmla="*/ 2 h 567"/>
                        <a:gd name="T72" fmla="*/ 2 w 573"/>
                        <a:gd name="T73" fmla="*/ 2 h 567"/>
                        <a:gd name="T74" fmla="*/ 2 w 573"/>
                        <a:gd name="T75" fmla="*/ 3 h 567"/>
                        <a:gd name="T76" fmla="*/ 2 w 573"/>
                        <a:gd name="T77" fmla="*/ 3 h 567"/>
                        <a:gd name="T78" fmla="*/ 2 w 573"/>
                        <a:gd name="T79" fmla="*/ 3 h 567"/>
                        <a:gd name="T80" fmla="*/ 2 w 573"/>
                        <a:gd name="T81" fmla="*/ 2 h 567"/>
                        <a:gd name="T82" fmla="*/ 1 w 573"/>
                        <a:gd name="T83" fmla="*/ 2 h 567"/>
                        <a:gd name="T84" fmla="*/ 1 w 573"/>
                        <a:gd name="T85" fmla="*/ 2 h 567"/>
                        <a:gd name="T86" fmla="*/ 1 w 573"/>
                        <a:gd name="T87" fmla="*/ 2 h 567"/>
                        <a:gd name="T88" fmla="*/ 1 w 573"/>
                        <a:gd name="T89" fmla="*/ 2 h 567"/>
                        <a:gd name="T90" fmla="*/ 1 w 573"/>
                        <a:gd name="T91" fmla="*/ 3 h 567"/>
                        <a:gd name="T92" fmla="*/ 1 w 573"/>
                        <a:gd name="T93" fmla="*/ 3 h 567"/>
                        <a:gd name="T94" fmla="*/ 1 w 573"/>
                        <a:gd name="T95" fmla="*/ 3 h 567"/>
                        <a:gd name="T96" fmla="*/ 1 w 573"/>
                        <a:gd name="T97" fmla="*/ 3 h 567"/>
                        <a:gd name="T98" fmla="*/ 1 w 573"/>
                        <a:gd name="T99" fmla="*/ 2 h 567"/>
                        <a:gd name="T100" fmla="*/ 1 w 573"/>
                        <a:gd name="T101" fmla="*/ 2 h 567"/>
                        <a:gd name="T102" fmla="*/ 1 w 573"/>
                        <a:gd name="T103" fmla="*/ 2 h 567"/>
                        <a:gd name="T104" fmla="*/ 1 w 573"/>
                        <a:gd name="T105" fmla="*/ 1 h 567"/>
                        <a:gd name="T106" fmla="*/ 1 w 573"/>
                        <a:gd name="T107" fmla="*/ 1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3"/>
                        <a:gd name="T163" fmla="*/ 0 h 567"/>
                        <a:gd name="T164" fmla="*/ 573 w 573"/>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3" h="567">
                          <a:moveTo>
                            <a:pt x="29" y="108"/>
                          </a:moveTo>
                          <a:lnTo>
                            <a:pt x="45" y="90"/>
                          </a:lnTo>
                          <a:lnTo>
                            <a:pt x="66" y="75"/>
                          </a:lnTo>
                          <a:lnTo>
                            <a:pt x="91" y="66"/>
                          </a:lnTo>
                          <a:lnTo>
                            <a:pt x="124" y="60"/>
                          </a:lnTo>
                          <a:lnTo>
                            <a:pt x="139" y="50"/>
                          </a:lnTo>
                          <a:lnTo>
                            <a:pt x="162" y="33"/>
                          </a:lnTo>
                          <a:lnTo>
                            <a:pt x="194" y="13"/>
                          </a:lnTo>
                          <a:lnTo>
                            <a:pt x="227" y="1"/>
                          </a:lnTo>
                          <a:lnTo>
                            <a:pt x="245" y="0"/>
                          </a:lnTo>
                          <a:lnTo>
                            <a:pt x="263" y="3"/>
                          </a:lnTo>
                          <a:lnTo>
                            <a:pt x="288" y="13"/>
                          </a:lnTo>
                          <a:lnTo>
                            <a:pt x="309" y="23"/>
                          </a:lnTo>
                          <a:lnTo>
                            <a:pt x="329" y="30"/>
                          </a:lnTo>
                          <a:lnTo>
                            <a:pt x="357" y="35"/>
                          </a:lnTo>
                          <a:lnTo>
                            <a:pt x="402" y="35"/>
                          </a:lnTo>
                          <a:lnTo>
                            <a:pt x="431" y="33"/>
                          </a:lnTo>
                          <a:lnTo>
                            <a:pt x="463" y="26"/>
                          </a:lnTo>
                          <a:lnTo>
                            <a:pt x="492" y="20"/>
                          </a:lnTo>
                          <a:lnTo>
                            <a:pt x="511" y="20"/>
                          </a:lnTo>
                          <a:lnTo>
                            <a:pt x="532" y="25"/>
                          </a:lnTo>
                          <a:lnTo>
                            <a:pt x="552" y="35"/>
                          </a:lnTo>
                          <a:lnTo>
                            <a:pt x="557" y="45"/>
                          </a:lnTo>
                          <a:lnTo>
                            <a:pt x="557" y="56"/>
                          </a:lnTo>
                          <a:lnTo>
                            <a:pt x="555" y="73"/>
                          </a:lnTo>
                          <a:lnTo>
                            <a:pt x="542" y="83"/>
                          </a:lnTo>
                          <a:lnTo>
                            <a:pt x="491" y="86"/>
                          </a:lnTo>
                          <a:lnTo>
                            <a:pt x="450" y="101"/>
                          </a:lnTo>
                          <a:lnTo>
                            <a:pt x="382" y="115"/>
                          </a:lnTo>
                          <a:lnTo>
                            <a:pt x="370" y="120"/>
                          </a:lnTo>
                          <a:lnTo>
                            <a:pt x="359" y="138"/>
                          </a:lnTo>
                          <a:lnTo>
                            <a:pt x="359" y="155"/>
                          </a:lnTo>
                          <a:lnTo>
                            <a:pt x="377" y="205"/>
                          </a:lnTo>
                          <a:lnTo>
                            <a:pt x="402" y="247"/>
                          </a:lnTo>
                          <a:lnTo>
                            <a:pt x="435" y="285"/>
                          </a:lnTo>
                          <a:lnTo>
                            <a:pt x="486" y="327"/>
                          </a:lnTo>
                          <a:lnTo>
                            <a:pt x="522" y="357"/>
                          </a:lnTo>
                          <a:lnTo>
                            <a:pt x="537" y="365"/>
                          </a:lnTo>
                          <a:lnTo>
                            <a:pt x="552" y="375"/>
                          </a:lnTo>
                          <a:lnTo>
                            <a:pt x="565" y="387"/>
                          </a:lnTo>
                          <a:lnTo>
                            <a:pt x="573" y="400"/>
                          </a:lnTo>
                          <a:lnTo>
                            <a:pt x="573" y="413"/>
                          </a:lnTo>
                          <a:lnTo>
                            <a:pt x="568" y="427"/>
                          </a:lnTo>
                          <a:lnTo>
                            <a:pt x="560" y="433"/>
                          </a:lnTo>
                          <a:lnTo>
                            <a:pt x="544" y="438"/>
                          </a:lnTo>
                          <a:lnTo>
                            <a:pt x="524" y="437"/>
                          </a:lnTo>
                          <a:lnTo>
                            <a:pt x="506" y="427"/>
                          </a:lnTo>
                          <a:lnTo>
                            <a:pt x="471" y="400"/>
                          </a:lnTo>
                          <a:lnTo>
                            <a:pt x="408" y="362"/>
                          </a:lnTo>
                          <a:lnTo>
                            <a:pt x="359" y="315"/>
                          </a:lnTo>
                          <a:lnTo>
                            <a:pt x="352" y="308"/>
                          </a:lnTo>
                          <a:lnTo>
                            <a:pt x="344" y="310"/>
                          </a:lnTo>
                          <a:lnTo>
                            <a:pt x="347" y="323"/>
                          </a:lnTo>
                          <a:lnTo>
                            <a:pt x="397" y="373"/>
                          </a:lnTo>
                          <a:lnTo>
                            <a:pt x="413" y="390"/>
                          </a:lnTo>
                          <a:lnTo>
                            <a:pt x="431" y="410"/>
                          </a:lnTo>
                          <a:lnTo>
                            <a:pt x="469" y="437"/>
                          </a:lnTo>
                          <a:lnTo>
                            <a:pt x="489" y="455"/>
                          </a:lnTo>
                          <a:lnTo>
                            <a:pt x="496" y="470"/>
                          </a:lnTo>
                          <a:lnTo>
                            <a:pt x="494" y="487"/>
                          </a:lnTo>
                          <a:lnTo>
                            <a:pt x="486" y="499"/>
                          </a:lnTo>
                          <a:lnTo>
                            <a:pt x="474" y="507"/>
                          </a:lnTo>
                          <a:lnTo>
                            <a:pt x="456" y="510"/>
                          </a:lnTo>
                          <a:lnTo>
                            <a:pt x="436" y="507"/>
                          </a:lnTo>
                          <a:lnTo>
                            <a:pt x="421" y="499"/>
                          </a:lnTo>
                          <a:lnTo>
                            <a:pt x="375" y="459"/>
                          </a:lnTo>
                          <a:lnTo>
                            <a:pt x="345" y="425"/>
                          </a:lnTo>
                          <a:lnTo>
                            <a:pt x="270" y="338"/>
                          </a:lnTo>
                          <a:lnTo>
                            <a:pt x="296" y="375"/>
                          </a:lnTo>
                          <a:lnTo>
                            <a:pt x="308" y="405"/>
                          </a:lnTo>
                          <a:lnTo>
                            <a:pt x="314" y="420"/>
                          </a:lnTo>
                          <a:lnTo>
                            <a:pt x="327" y="448"/>
                          </a:lnTo>
                          <a:lnTo>
                            <a:pt x="360" y="494"/>
                          </a:lnTo>
                          <a:lnTo>
                            <a:pt x="372" y="509"/>
                          </a:lnTo>
                          <a:lnTo>
                            <a:pt x="379" y="524"/>
                          </a:lnTo>
                          <a:lnTo>
                            <a:pt x="380" y="537"/>
                          </a:lnTo>
                          <a:lnTo>
                            <a:pt x="377" y="549"/>
                          </a:lnTo>
                          <a:lnTo>
                            <a:pt x="367" y="560"/>
                          </a:lnTo>
                          <a:lnTo>
                            <a:pt x="354" y="567"/>
                          </a:lnTo>
                          <a:lnTo>
                            <a:pt x="334" y="565"/>
                          </a:lnTo>
                          <a:lnTo>
                            <a:pt x="319" y="560"/>
                          </a:lnTo>
                          <a:lnTo>
                            <a:pt x="258" y="474"/>
                          </a:lnTo>
                          <a:lnTo>
                            <a:pt x="223" y="403"/>
                          </a:lnTo>
                          <a:lnTo>
                            <a:pt x="195" y="348"/>
                          </a:lnTo>
                          <a:lnTo>
                            <a:pt x="190" y="340"/>
                          </a:lnTo>
                          <a:lnTo>
                            <a:pt x="180" y="340"/>
                          </a:lnTo>
                          <a:lnTo>
                            <a:pt x="177" y="347"/>
                          </a:lnTo>
                          <a:lnTo>
                            <a:pt x="182" y="387"/>
                          </a:lnTo>
                          <a:lnTo>
                            <a:pt x="185" y="418"/>
                          </a:lnTo>
                          <a:lnTo>
                            <a:pt x="184" y="460"/>
                          </a:lnTo>
                          <a:lnTo>
                            <a:pt x="184" y="515"/>
                          </a:lnTo>
                          <a:lnTo>
                            <a:pt x="182" y="525"/>
                          </a:lnTo>
                          <a:lnTo>
                            <a:pt x="175" y="535"/>
                          </a:lnTo>
                          <a:lnTo>
                            <a:pt x="164" y="545"/>
                          </a:lnTo>
                          <a:lnTo>
                            <a:pt x="149" y="549"/>
                          </a:lnTo>
                          <a:lnTo>
                            <a:pt x="134" y="547"/>
                          </a:lnTo>
                          <a:lnTo>
                            <a:pt x="124" y="540"/>
                          </a:lnTo>
                          <a:lnTo>
                            <a:pt x="118" y="527"/>
                          </a:lnTo>
                          <a:lnTo>
                            <a:pt x="116" y="495"/>
                          </a:lnTo>
                          <a:lnTo>
                            <a:pt x="119" y="454"/>
                          </a:lnTo>
                          <a:lnTo>
                            <a:pt x="119" y="418"/>
                          </a:lnTo>
                          <a:lnTo>
                            <a:pt x="113" y="362"/>
                          </a:lnTo>
                          <a:lnTo>
                            <a:pt x="108" y="340"/>
                          </a:lnTo>
                          <a:lnTo>
                            <a:pt x="99" y="322"/>
                          </a:lnTo>
                          <a:lnTo>
                            <a:pt x="42" y="242"/>
                          </a:lnTo>
                          <a:lnTo>
                            <a:pt x="2" y="183"/>
                          </a:lnTo>
                          <a:lnTo>
                            <a:pt x="0" y="160"/>
                          </a:lnTo>
                          <a:lnTo>
                            <a:pt x="10" y="131"/>
                          </a:lnTo>
                          <a:lnTo>
                            <a:pt x="29" y="108"/>
                          </a:lnTo>
                          <a:close/>
                        </a:path>
                      </a:pathLst>
                    </a:custGeom>
                    <a:solidFill>
                      <a:srgbClr val="FFC080"/>
                    </a:solid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sp>
              <p:nvSpPr>
                <p:cNvPr id="333894" name="Arc 66"/>
                <p:cNvSpPr>
                  <a:spLocks/>
                </p:cNvSpPr>
                <p:nvPr/>
              </p:nvSpPr>
              <p:spPr bwMode="auto">
                <a:xfrm>
                  <a:off x="4613" y="1841"/>
                  <a:ext cx="29" cy="52"/>
                </a:xfrm>
                <a:custGeom>
                  <a:avLst/>
                  <a:gdLst>
                    <a:gd name="T0" fmla="*/ 0 w 25911"/>
                    <a:gd name="T1" fmla="*/ 0 h 25608"/>
                    <a:gd name="T2" fmla="*/ 0 w 25911"/>
                    <a:gd name="T3" fmla="*/ 0 h 25608"/>
                    <a:gd name="T4" fmla="*/ 0 w 25911"/>
                    <a:gd name="T5" fmla="*/ 0 h 25608"/>
                    <a:gd name="T6" fmla="*/ 0 60000 65536"/>
                    <a:gd name="T7" fmla="*/ 0 60000 65536"/>
                    <a:gd name="T8" fmla="*/ 0 60000 65536"/>
                    <a:gd name="T9" fmla="*/ 0 w 25911"/>
                    <a:gd name="T10" fmla="*/ 0 h 25608"/>
                    <a:gd name="T11" fmla="*/ 25911 w 25911"/>
                    <a:gd name="T12" fmla="*/ 25608 h 25608"/>
                  </a:gdLst>
                  <a:ahLst/>
                  <a:cxnLst>
                    <a:cxn ang="T6">
                      <a:pos x="T0" y="T1"/>
                    </a:cxn>
                    <a:cxn ang="T7">
                      <a:pos x="T2" y="T3"/>
                    </a:cxn>
                    <a:cxn ang="T8">
                      <a:pos x="T4" y="T5"/>
                    </a:cxn>
                  </a:cxnLst>
                  <a:rect l="T9" t="T10" r="T11" b="T12"/>
                  <a:pathLst>
                    <a:path w="25911" h="25608" fill="none" extrusionOk="0">
                      <a:moveTo>
                        <a:pt x="25911" y="25173"/>
                      </a:moveTo>
                      <a:cubicBezTo>
                        <a:pt x="24492" y="25462"/>
                        <a:pt x="23047" y="25607"/>
                        <a:pt x="21600" y="25608"/>
                      </a:cubicBezTo>
                      <a:cubicBezTo>
                        <a:pt x="9670" y="25608"/>
                        <a:pt x="0" y="15937"/>
                        <a:pt x="0" y="4008"/>
                      </a:cubicBezTo>
                      <a:cubicBezTo>
                        <a:pt x="-1" y="2663"/>
                        <a:pt x="125" y="1321"/>
                        <a:pt x="375" y="0"/>
                      </a:cubicBezTo>
                    </a:path>
                    <a:path w="25911" h="25608" stroke="0" extrusionOk="0">
                      <a:moveTo>
                        <a:pt x="25911" y="25173"/>
                      </a:moveTo>
                      <a:cubicBezTo>
                        <a:pt x="24492" y="25462"/>
                        <a:pt x="23047" y="25607"/>
                        <a:pt x="21600" y="25608"/>
                      </a:cubicBezTo>
                      <a:cubicBezTo>
                        <a:pt x="9670" y="25608"/>
                        <a:pt x="0" y="15937"/>
                        <a:pt x="0" y="4008"/>
                      </a:cubicBezTo>
                      <a:cubicBezTo>
                        <a:pt x="-1" y="2663"/>
                        <a:pt x="125" y="1321"/>
                        <a:pt x="375" y="0"/>
                      </a:cubicBezTo>
                      <a:lnTo>
                        <a:pt x="21600" y="4008"/>
                      </a:lnTo>
                      <a:close/>
                    </a:path>
                  </a:pathLst>
                </a:custGeom>
                <a:noFill/>
                <a:ln w="11113">
                  <a:solidFill>
                    <a:srgbClr val="000000"/>
                  </a:solidFill>
                  <a:round/>
                  <a:headEnd/>
                  <a:tailEnd/>
                </a:ln>
              </p:spPr>
              <p:txBody>
                <a:bodyPr/>
                <a:lstStyle/>
                <a:p>
                  <a:pPr algn="l">
                    <a:spcBef>
                      <a:spcPct val="0"/>
                    </a:spcBef>
                    <a:buFontTx/>
                    <a:buNone/>
                  </a:pPr>
                  <a:endParaRPr lang="en-US" sz="1800">
                    <a:solidFill>
                      <a:schemeClr val="tx1"/>
                    </a:solidFill>
                    <a:latin typeface="Verdana" pitchFamily="34" charset="0"/>
                  </a:endParaRPr>
                </a:p>
              </p:txBody>
            </p:sp>
          </p:grpSp>
        </p:grpSp>
        <p:grpSp>
          <p:nvGrpSpPr>
            <p:cNvPr id="24" name="Group 67"/>
            <p:cNvGrpSpPr>
              <a:grpSpLocks/>
            </p:cNvGrpSpPr>
            <p:nvPr/>
          </p:nvGrpSpPr>
          <p:grpSpPr bwMode="auto">
            <a:xfrm>
              <a:off x="3461" y="819"/>
              <a:ext cx="725" cy="559"/>
              <a:chOff x="3461" y="819"/>
              <a:chExt cx="725" cy="559"/>
            </a:xfrm>
          </p:grpSpPr>
          <p:sp>
            <p:nvSpPr>
              <p:cNvPr id="333896" name="Line 68"/>
              <p:cNvSpPr>
                <a:spLocks noChangeShapeType="1"/>
              </p:cNvSpPr>
              <p:nvPr/>
            </p:nvSpPr>
            <p:spPr bwMode="auto">
              <a:xfrm>
                <a:off x="3461" y="1178"/>
                <a:ext cx="78" cy="27"/>
              </a:xfrm>
              <a:prstGeom prst="line">
                <a:avLst/>
              </a:prstGeom>
              <a:noFill/>
              <a:ln w="11113">
                <a:solidFill>
                  <a:schemeClr val="bg1"/>
                </a:solidFill>
                <a:round/>
                <a:headEnd/>
                <a:tailEnd/>
              </a:ln>
            </p:spPr>
            <p:txBody>
              <a:bodyPr/>
              <a:lstStyle/>
              <a:p>
                <a:endParaRPr lang="en-US"/>
              </a:p>
            </p:txBody>
          </p:sp>
          <p:sp>
            <p:nvSpPr>
              <p:cNvPr id="333897" name="Line 69"/>
              <p:cNvSpPr>
                <a:spLocks noChangeShapeType="1"/>
              </p:cNvSpPr>
              <p:nvPr/>
            </p:nvSpPr>
            <p:spPr bwMode="auto">
              <a:xfrm flipV="1">
                <a:off x="4112" y="1215"/>
                <a:ext cx="74" cy="16"/>
              </a:xfrm>
              <a:prstGeom prst="line">
                <a:avLst/>
              </a:prstGeom>
              <a:noFill/>
              <a:ln w="11113">
                <a:solidFill>
                  <a:schemeClr val="bg1"/>
                </a:solidFill>
                <a:round/>
                <a:headEnd/>
                <a:tailEnd/>
              </a:ln>
            </p:spPr>
            <p:txBody>
              <a:bodyPr/>
              <a:lstStyle/>
              <a:p>
                <a:endParaRPr lang="en-US"/>
              </a:p>
            </p:txBody>
          </p:sp>
          <p:sp>
            <p:nvSpPr>
              <p:cNvPr id="333898" name="Line 70"/>
              <p:cNvSpPr>
                <a:spLocks noChangeShapeType="1"/>
              </p:cNvSpPr>
              <p:nvPr/>
            </p:nvSpPr>
            <p:spPr bwMode="auto">
              <a:xfrm>
                <a:off x="3601" y="874"/>
                <a:ext cx="42" cy="52"/>
              </a:xfrm>
              <a:prstGeom prst="line">
                <a:avLst/>
              </a:prstGeom>
              <a:noFill/>
              <a:ln w="11113">
                <a:solidFill>
                  <a:schemeClr val="bg1"/>
                </a:solidFill>
                <a:round/>
                <a:headEnd/>
                <a:tailEnd/>
              </a:ln>
            </p:spPr>
            <p:txBody>
              <a:bodyPr/>
              <a:lstStyle/>
              <a:p>
                <a:endParaRPr lang="en-US"/>
              </a:p>
            </p:txBody>
          </p:sp>
          <p:sp>
            <p:nvSpPr>
              <p:cNvPr id="333899" name="Line 71"/>
              <p:cNvSpPr>
                <a:spLocks noChangeShapeType="1"/>
              </p:cNvSpPr>
              <p:nvPr/>
            </p:nvSpPr>
            <p:spPr bwMode="auto">
              <a:xfrm flipH="1">
                <a:off x="4014" y="892"/>
                <a:ext cx="34" cy="41"/>
              </a:xfrm>
              <a:prstGeom prst="line">
                <a:avLst/>
              </a:prstGeom>
              <a:noFill/>
              <a:ln w="11113">
                <a:solidFill>
                  <a:schemeClr val="bg1"/>
                </a:solidFill>
                <a:round/>
                <a:headEnd/>
                <a:tailEnd/>
              </a:ln>
            </p:spPr>
            <p:txBody>
              <a:bodyPr/>
              <a:lstStyle/>
              <a:p>
                <a:endParaRPr lang="en-US"/>
              </a:p>
            </p:txBody>
          </p:sp>
          <p:sp>
            <p:nvSpPr>
              <p:cNvPr id="333900" name="Line 72"/>
              <p:cNvSpPr>
                <a:spLocks noChangeShapeType="1"/>
              </p:cNvSpPr>
              <p:nvPr/>
            </p:nvSpPr>
            <p:spPr bwMode="auto">
              <a:xfrm>
                <a:off x="3829" y="819"/>
                <a:ext cx="1" cy="72"/>
              </a:xfrm>
              <a:prstGeom prst="line">
                <a:avLst/>
              </a:prstGeom>
              <a:noFill/>
              <a:ln w="11113">
                <a:solidFill>
                  <a:schemeClr val="bg1"/>
                </a:solidFill>
                <a:round/>
                <a:headEnd/>
                <a:tailEnd/>
              </a:ln>
            </p:spPr>
            <p:txBody>
              <a:bodyPr/>
              <a:lstStyle/>
              <a:p>
                <a:endParaRPr lang="en-US"/>
              </a:p>
            </p:txBody>
          </p:sp>
          <p:sp>
            <p:nvSpPr>
              <p:cNvPr id="333901" name="Line 73"/>
              <p:cNvSpPr>
                <a:spLocks noChangeShapeType="1"/>
              </p:cNvSpPr>
              <p:nvPr/>
            </p:nvSpPr>
            <p:spPr bwMode="auto">
              <a:xfrm>
                <a:off x="3501" y="1027"/>
                <a:ext cx="57" cy="19"/>
              </a:xfrm>
              <a:prstGeom prst="line">
                <a:avLst/>
              </a:prstGeom>
              <a:noFill/>
              <a:ln w="11113">
                <a:solidFill>
                  <a:schemeClr val="bg1"/>
                </a:solidFill>
                <a:round/>
                <a:headEnd/>
                <a:tailEnd/>
              </a:ln>
            </p:spPr>
            <p:txBody>
              <a:bodyPr/>
              <a:lstStyle/>
              <a:p>
                <a:endParaRPr lang="en-US"/>
              </a:p>
            </p:txBody>
          </p:sp>
          <p:sp>
            <p:nvSpPr>
              <p:cNvPr id="333902" name="Line 74"/>
              <p:cNvSpPr>
                <a:spLocks noChangeShapeType="1"/>
              </p:cNvSpPr>
              <p:nvPr/>
            </p:nvSpPr>
            <p:spPr bwMode="auto">
              <a:xfrm flipH="1">
                <a:off x="4122" y="1046"/>
                <a:ext cx="56" cy="10"/>
              </a:xfrm>
              <a:prstGeom prst="line">
                <a:avLst/>
              </a:prstGeom>
              <a:noFill/>
              <a:ln w="11113">
                <a:solidFill>
                  <a:schemeClr val="bg1"/>
                </a:solidFill>
                <a:round/>
                <a:headEnd/>
                <a:tailEnd/>
              </a:ln>
            </p:spPr>
            <p:txBody>
              <a:bodyPr/>
              <a:lstStyle/>
              <a:p>
                <a:endParaRPr lang="en-US"/>
              </a:p>
            </p:txBody>
          </p:sp>
          <p:sp>
            <p:nvSpPr>
              <p:cNvPr id="333903" name="Line 75"/>
              <p:cNvSpPr>
                <a:spLocks noChangeShapeType="1"/>
              </p:cNvSpPr>
              <p:nvPr/>
            </p:nvSpPr>
            <p:spPr bwMode="auto">
              <a:xfrm flipH="1">
                <a:off x="3508" y="1361"/>
                <a:ext cx="53" cy="17"/>
              </a:xfrm>
              <a:prstGeom prst="line">
                <a:avLst/>
              </a:prstGeom>
              <a:noFill/>
              <a:ln w="11113">
                <a:solidFill>
                  <a:schemeClr val="bg1"/>
                </a:solidFill>
                <a:round/>
                <a:headEnd/>
                <a:tailEnd/>
              </a:ln>
            </p:spPr>
            <p:txBody>
              <a:bodyPr/>
              <a:lstStyle/>
              <a:p>
                <a:endParaRPr lang="en-US"/>
              </a:p>
            </p:txBody>
          </p:sp>
          <p:sp>
            <p:nvSpPr>
              <p:cNvPr id="333904" name="Line 76"/>
              <p:cNvSpPr>
                <a:spLocks noChangeShapeType="1"/>
              </p:cNvSpPr>
              <p:nvPr/>
            </p:nvSpPr>
            <p:spPr bwMode="auto">
              <a:xfrm>
                <a:off x="4106" y="1359"/>
                <a:ext cx="65" cy="19"/>
              </a:xfrm>
              <a:prstGeom prst="line">
                <a:avLst/>
              </a:prstGeom>
              <a:noFill/>
              <a:ln w="11113">
                <a:solidFill>
                  <a:schemeClr val="bg1"/>
                </a:solidFill>
                <a:round/>
                <a:headEnd/>
                <a:tailEnd/>
              </a:ln>
            </p:spPr>
            <p:txBody>
              <a:bodyPr/>
              <a:lstStyle/>
              <a:p>
                <a:endParaRPr lang="en-US"/>
              </a:p>
            </p:txBody>
          </p:sp>
        </p:grpSp>
      </p:grpSp>
      <p:sp>
        <p:nvSpPr>
          <p:cNvPr id="333905" name="WordArt 81"/>
          <p:cNvSpPr>
            <a:spLocks noChangeArrowheads="1" noChangeShapeType="1" noTextEdit="1"/>
          </p:cNvSpPr>
          <p:nvPr/>
        </p:nvSpPr>
        <p:spPr bwMode="auto">
          <a:xfrm>
            <a:off x="1371600" y="3276600"/>
            <a:ext cx="3638550" cy="1285875"/>
          </a:xfrm>
          <a:prstGeom prst="rect">
            <a:avLst/>
          </a:prstGeom>
        </p:spPr>
        <p:txBody>
          <a:bodyPr wrap="none" fromWordArt="1">
            <a:prstTxWarp prst="textPlain">
              <a:avLst>
                <a:gd name="adj" fmla="val 50000"/>
              </a:avLst>
            </a:prstTxWarp>
          </a:bodyPr>
          <a:lstStyle/>
          <a:p>
            <a:r>
              <a:rPr lang="en-US" sz="2400" kern="10" dirty="0">
                <a:ln w="9525">
                  <a:solidFill>
                    <a:srgbClr val="FF0000"/>
                  </a:solidFill>
                  <a:round/>
                  <a:headEnd/>
                  <a:tailEnd/>
                </a:ln>
                <a:solidFill>
                  <a:srgbClr val="339966"/>
                </a:solidFill>
                <a:effectLst>
                  <a:outerShdw dist="35921" dir="2700000" algn="ctr" rotWithShape="0">
                    <a:srgbClr val="808080"/>
                  </a:outerShdw>
                </a:effectLst>
                <a:latin typeface="Arial Black"/>
              </a:rPr>
              <a:t>How do we overcome</a:t>
            </a:r>
          </a:p>
          <a:p>
            <a:r>
              <a:rPr lang="en-US" sz="2400" kern="10" dirty="0">
                <a:ln w="9525">
                  <a:solidFill>
                    <a:srgbClr val="FF0000"/>
                  </a:solidFill>
                  <a:round/>
                  <a:headEnd/>
                  <a:tailEnd/>
                </a:ln>
                <a:solidFill>
                  <a:srgbClr val="339966"/>
                </a:solidFill>
                <a:effectLst>
                  <a:outerShdw dist="35921" dir="2700000" algn="ctr" rotWithShape="0">
                    <a:srgbClr val="808080"/>
                  </a:outerShdw>
                </a:effectLst>
                <a:latin typeface="Arial Black"/>
              </a:rPr>
              <a:t>these Problems ?????</a:t>
            </a:r>
          </a:p>
        </p:txBody>
      </p:sp>
      <p:sp>
        <p:nvSpPr>
          <p:cNvPr id="333906" name="WordArt 82" descr="Paper bag"/>
          <p:cNvSpPr>
            <a:spLocks noChangeArrowheads="1" noChangeShapeType="1" noTextEdit="1"/>
          </p:cNvSpPr>
          <p:nvPr/>
        </p:nvSpPr>
        <p:spPr bwMode="auto">
          <a:xfrm>
            <a:off x="3200400" y="2362200"/>
            <a:ext cx="771525" cy="466725"/>
          </a:xfrm>
          <a:prstGeom prst="rect">
            <a:avLst/>
          </a:prstGeom>
        </p:spPr>
        <p:txBody>
          <a:bodyPr wrap="none" fromWordArt="1">
            <a:prstTxWarp prst="textPlain">
              <a:avLst>
                <a:gd name="adj" fmla="val 50000"/>
              </a:avLst>
            </a:prstTxWarp>
          </a:bodyPr>
          <a:lstStyle/>
          <a:p>
            <a:r>
              <a:rPr lang="en-US" sz="32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outerShdw>
                </a:effectLst>
                <a:latin typeface="Times New Roman"/>
                <a:cs typeface="Times New Roman"/>
              </a:rPr>
              <a:t>YES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333905"/>
                                        </p:tgtEl>
                                        <p:attrNameLst>
                                          <p:attrName>style.visibility</p:attrName>
                                        </p:attrNameLst>
                                      </p:cBhvr>
                                      <p:to>
                                        <p:strVal val="visible"/>
                                      </p:to>
                                    </p:set>
                                    <p:animEffect transition="in" filter="checkerboard(across)">
                                      <p:cBhvr>
                                        <p:cTn id="11" dur="500"/>
                                        <p:tgtEl>
                                          <p:spTgt spid="333905"/>
                                        </p:tgtEl>
                                      </p:cBhvr>
                                    </p:animEffect>
                                  </p:childTnLst>
                                  <p:subTnLst>
                                    <p:audio>
                                      <p:cMediaNode>
                                        <p:cTn display="0" masterRel="sameClick">
                                          <p:stCondLst>
                                            <p:cond evt="begin" delay="0">
                                              <p:tn val="9"/>
                                            </p:cond>
                                          </p:stCondLst>
                                          <p:endCondLst>
                                            <p:cond evt="onStopAudio" delay="0">
                                              <p:tgtEl>
                                                <p:sldTgt/>
                                              </p:tgtEl>
                                            </p:cond>
                                          </p:endCondLst>
                                        </p:cTn>
                                        <p:tgtEl>
                                          <p:sndTgt r:embed="rId2" name="explode.wav" builtIn="1"/>
                                        </p:tgtEl>
                                      </p:cMediaNode>
                                    </p:audio>
                                  </p:subTnLst>
                                </p:cTn>
                              </p:par>
                              <p:par>
                                <p:cTn id="12" presetID="14" presetClass="entr" presetSubtype="10" fill="hold" grpId="0" nodeType="withEffect">
                                  <p:stCondLst>
                                    <p:cond delay="0"/>
                                  </p:stCondLst>
                                  <p:childTnLst>
                                    <p:set>
                                      <p:cBhvr>
                                        <p:cTn id="13" dur="1" fill="hold">
                                          <p:stCondLst>
                                            <p:cond delay="0"/>
                                          </p:stCondLst>
                                        </p:cTn>
                                        <p:tgtEl>
                                          <p:spTgt spid="333830"/>
                                        </p:tgtEl>
                                        <p:attrNameLst>
                                          <p:attrName>style.visibility</p:attrName>
                                        </p:attrNameLst>
                                      </p:cBhvr>
                                      <p:to>
                                        <p:strVal val="visible"/>
                                      </p:to>
                                    </p:set>
                                    <p:animEffect transition="in" filter="randombar(horizontal)">
                                      <p:cBhvr>
                                        <p:cTn id="14" dur="500"/>
                                        <p:tgtEl>
                                          <p:spTgt spid="333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0" grpId="0" animBg="1"/>
      <p:bldP spid="3339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Grp="1" noChangeArrowheads="1"/>
          </p:cNvSpPr>
          <p:nvPr>
            <p:ph type="sldNum" sz="quarter" idx="10"/>
          </p:nvPr>
        </p:nvSpPr>
        <p:spPr/>
        <p:txBody>
          <a:bodyPr/>
          <a:lstStyle/>
          <a:p>
            <a:fld id="{1408C7AF-7128-49FF-BC63-C7177BC7AECC}" type="slidenum">
              <a:rPr lang="en-US"/>
              <a:pPr/>
              <a:t>13</a:t>
            </a:fld>
            <a:endParaRPr lang="en-US"/>
          </a:p>
        </p:txBody>
      </p:sp>
      <p:sp>
        <p:nvSpPr>
          <p:cNvPr id="408579" name="Rectangle 1027"/>
          <p:cNvSpPr>
            <a:spLocks noGrp="1" noChangeArrowheads="1"/>
          </p:cNvSpPr>
          <p:nvPr>
            <p:ph type="title" idx="4294967295"/>
          </p:nvPr>
        </p:nvSpPr>
        <p:spPr>
          <a:noFill/>
        </p:spPr>
        <p:txBody>
          <a:bodyPr/>
          <a:lstStyle/>
          <a:p>
            <a:r>
              <a:rPr lang="en-US" sz="2800" b="1" smtClean="0">
                <a:effectLst>
                  <a:outerShdw blurRad="38100" dist="38100" dir="2700000" algn="tl">
                    <a:srgbClr val="C0C0C0"/>
                  </a:outerShdw>
                </a:effectLst>
                <a:latin typeface="Arial" pitchFamily="34" charset="0"/>
              </a:rPr>
              <a:t>Solution</a:t>
            </a:r>
          </a:p>
        </p:txBody>
      </p:sp>
      <p:sp>
        <p:nvSpPr>
          <p:cNvPr id="408580" name="Rectangle 1028"/>
          <p:cNvSpPr>
            <a:spLocks noChangeArrowheads="1"/>
          </p:cNvSpPr>
          <p:nvPr/>
        </p:nvSpPr>
        <p:spPr bwMode="auto">
          <a:xfrm>
            <a:off x="762000" y="1676400"/>
            <a:ext cx="7315200" cy="1447800"/>
          </a:xfrm>
          <a:prstGeom prst="rect">
            <a:avLst/>
          </a:prstGeom>
          <a:noFill/>
          <a:ln w="9525">
            <a:noFill/>
            <a:miter lim="800000"/>
            <a:headEnd/>
            <a:tailEnd/>
          </a:ln>
          <a:effectLst/>
        </p:spPr>
        <p:txBody>
          <a:bodyPr/>
          <a:lstStyle/>
          <a:p>
            <a:pPr marL="342900" indent="-342900" algn="l">
              <a:lnSpc>
                <a:spcPct val="90000"/>
              </a:lnSpc>
              <a:buClr>
                <a:schemeClr val="tx1"/>
              </a:buClr>
              <a:buSzPct val="75000"/>
            </a:pPr>
            <a:r>
              <a:rPr lang="en-US" sz="1800" b="1" dirty="0" smtClean="0">
                <a:solidFill>
                  <a:schemeClr val="tx1"/>
                </a:solidFill>
                <a:latin typeface="Verdana" pitchFamily="34" charset="0"/>
              </a:rPr>
              <a:t>ISO/IEC </a:t>
            </a:r>
            <a:r>
              <a:rPr lang="en-US" sz="1800" b="1" dirty="0">
                <a:solidFill>
                  <a:schemeClr val="tx1"/>
                </a:solidFill>
                <a:latin typeface="Verdana" pitchFamily="34" charset="0"/>
              </a:rPr>
              <a:t>27001:2005</a:t>
            </a:r>
            <a:r>
              <a:rPr lang="en-US" sz="2400" dirty="0">
                <a:solidFill>
                  <a:schemeClr val="tx1"/>
                </a:solidFill>
              </a:rPr>
              <a:t> 	</a:t>
            </a:r>
          </a:p>
          <a:p>
            <a:pPr marL="342900" indent="-342900" algn="l">
              <a:lnSpc>
                <a:spcPct val="90000"/>
              </a:lnSpc>
              <a:buClr>
                <a:schemeClr val="tx1"/>
              </a:buClr>
              <a:buSzPct val="75000"/>
              <a:buFont typeface="Wingdings" pitchFamily="2" charset="2"/>
              <a:buNone/>
            </a:pPr>
            <a:r>
              <a:rPr lang="en-GB" sz="1800" b="1" dirty="0">
                <a:solidFill>
                  <a:schemeClr val="tx1"/>
                </a:solidFill>
                <a:latin typeface="Verdana" pitchFamily="34" charset="0"/>
              </a:rPr>
              <a:t>	Information technology — Security techniques — Information security management systems — Requirements</a:t>
            </a:r>
            <a:r>
              <a:rPr lang="en-US" sz="2800" dirty="0">
                <a:solidFill>
                  <a:schemeClr val="tx1"/>
                </a:solidFill>
              </a:rPr>
              <a:t>	</a:t>
            </a:r>
          </a:p>
        </p:txBody>
      </p:sp>
      <p:sp>
        <p:nvSpPr>
          <p:cNvPr id="5" name="Rectangle 4"/>
          <p:cNvSpPr/>
          <p:nvPr/>
        </p:nvSpPr>
        <p:spPr>
          <a:xfrm>
            <a:off x="762000" y="3276600"/>
            <a:ext cx="7696200" cy="1054100"/>
          </a:xfrm>
          <a:prstGeom prst="rect">
            <a:avLst/>
          </a:prstGeom>
        </p:spPr>
        <p:txBody>
          <a:bodyPr>
            <a:spAutoFit/>
          </a:bodyPr>
          <a:lstStyle/>
          <a:p>
            <a:pPr marL="342900" indent="-342900" algn="just"/>
            <a:r>
              <a:rPr lang="en-GB" sz="1800" b="1" dirty="0" smtClean="0">
                <a:solidFill>
                  <a:schemeClr val="tx1"/>
                </a:solidFill>
                <a:latin typeface="Verdana" pitchFamily="34" charset="0"/>
              </a:rPr>
              <a:t>ISO/IEC </a:t>
            </a:r>
            <a:r>
              <a:rPr lang="en-GB" sz="1800" b="1" dirty="0">
                <a:solidFill>
                  <a:schemeClr val="tx1"/>
                </a:solidFill>
                <a:latin typeface="Verdana" pitchFamily="34" charset="0"/>
              </a:rPr>
              <a:t>27002:2005</a:t>
            </a:r>
          </a:p>
          <a:p>
            <a:pPr marL="342900" indent="-342900" algn="l">
              <a:spcBef>
                <a:spcPct val="50000"/>
              </a:spcBef>
              <a:buFontTx/>
              <a:buNone/>
            </a:pPr>
            <a:r>
              <a:rPr lang="en-GB" sz="1800" b="1" dirty="0">
                <a:solidFill>
                  <a:schemeClr val="tx1"/>
                </a:solidFill>
                <a:latin typeface="Verdana" pitchFamily="34" charset="0"/>
              </a:rPr>
              <a:t>	Information technology — Security techniques — Code of practice for information security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8580"/>
                                        </p:tgtEl>
                                        <p:attrNameLst>
                                          <p:attrName>style.visibility</p:attrName>
                                        </p:attrNameLst>
                                      </p:cBhvr>
                                      <p:to>
                                        <p:strVal val="visible"/>
                                      </p:to>
                                    </p:set>
                                    <p:anim calcmode="lin" valueType="num">
                                      <p:cBhvr additive="base">
                                        <p:cTn id="7" dur="500" fill="hold"/>
                                        <p:tgtEl>
                                          <p:spTgt spid="408580"/>
                                        </p:tgtEl>
                                        <p:attrNameLst>
                                          <p:attrName>ppt_x</p:attrName>
                                        </p:attrNameLst>
                                      </p:cBhvr>
                                      <p:tavLst>
                                        <p:tav tm="0">
                                          <p:val>
                                            <p:strVal val="0-#ppt_w/2"/>
                                          </p:val>
                                        </p:tav>
                                        <p:tav tm="100000">
                                          <p:val>
                                            <p:strVal val="#ppt_x"/>
                                          </p:val>
                                        </p:tav>
                                      </p:tavLst>
                                    </p:anim>
                                    <p:anim calcmode="lin" valueType="num">
                                      <p:cBhvr additive="base">
                                        <p:cTn id="8" dur="500" fill="hold"/>
                                        <p:tgtEl>
                                          <p:spTgt spid="4085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utoUpdateAnimBg="0"/>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
          <p:cNvSpPr>
            <a:spLocks noGrp="1" noChangeArrowheads="1"/>
          </p:cNvSpPr>
          <p:nvPr>
            <p:ph type="sldNum" sz="quarter" idx="10"/>
          </p:nvPr>
        </p:nvSpPr>
        <p:spPr/>
        <p:txBody>
          <a:bodyPr/>
          <a:lstStyle/>
          <a:p>
            <a:fld id="{11796399-1088-492C-B4F4-2F56A4D7475B}" type="slidenum">
              <a:rPr lang="en-US"/>
              <a:pPr/>
              <a:t>14</a:t>
            </a:fld>
            <a:endParaRPr lang="en-US"/>
          </a:p>
        </p:txBody>
      </p:sp>
      <p:sp>
        <p:nvSpPr>
          <p:cNvPr id="407555" name="Rectangle 1027"/>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What is Information Security Management System</a:t>
            </a:r>
          </a:p>
        </p:txBody>
      </p:sp>
      <p:sp>
        <p:nvSpPr>
          <p:cNvPr id="24" name="Text Box 11"/>
          <p:cNvSpPr txBox="1">
            <a:spLocks noChangeArrowheads="1"/>
          </p:cNvSpPr>
          <p:nvPr/>
        </p:nvSpPr>
        <p:spPr bwMode="auto">
          <a:xfrm>
            <a:off x="228600" y="1697772"/>
            <a:ext cx="8686800" cy="4093428"/>
          </a:xfrm>
          <a:prstGeom prst="rect">
            <a:avLst/>
          </a:prstGeom>
          <a:noFill/>
          <a:ln w="9525">
            <a:noFill/>
            <a:miter lim="800000"/>
            <a:headEnd/>
            <a:tailEnd/>
          </a:ln>
          <a:effectLst/>
        </p:spPr>
        <p:txBody>
          <a:bodyPr>
            <a:spAutoFit/>
          </a:bodyPr>
          <a:lstStyle/>
          <a:p>
            <a:pPr marL="114300" lvl="1" algn="l">
              <a:spcBef>
                <a:spcPct val="50000"/>
              </a:spcBef>
              <a:buFontTx/>
              <a:buNone/>
            </a:pPr>
            <a:r>
              <a:rPr lang="en-US" sz="2000" dirty="0" smtClean="0"/>
              <a:t>Information Security Management is a process by which the value of each Organisation information is assessed and, if appropriate, protected on ongoing basis. </a:t>
            </a:r>
          </a:p>
          <a:p>
            <a:pPr marL="114300" lvl="1" algn="l">
              <a:spcBef>
                <a:spcPct val="50000"/>
              </a:spcBef>
              <a:buFontTx/>
              <a:buNone/>
            </a:pPr>
            <a:r>
              <a:rPr lang="en-US" sz="2000" dirty="0" smtClean="0"/>
              <a:t>Building a Information Security Management system is achieved through the “</a:t>
            </a:r>
            <a:r>
              <a:rPr lang="en-US" sz="2000" b="1" dirty="0" smtClean="0"/>
              <a:t>systematic assessment of the systems, technologies and media contained information, appraisal of the loss of information, cost of security breaches, and development &amp; deployment of counter measures to threats.”</a:t>
            </a:r>
          </a:p>
          <a:p>
            <a:pPr marL="114300" lvl="1" algn="l">
              <a:spcBef>
                <a:spcPct val="50000"/>
              </a:spcBef>
              <a:buFontTx/>
              <a:buNone/>
            </a:pPr>
            <a:r>
              <a:rPr lang="en-US" sz="2000" dirty="0" smtClean="0"/>
              <a:t>If simplify, ISMS provide a platform where organisation recognizes most valuable spots of in an organisation and builds armor-plating to protect  them.</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457200"/>
            <a:ext cx="7924800" cy="6858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TW" sz="2800" b="1" dirty="0" smtClean="0">
                <a:effectLst>
                  <a:outerShdw blurRad="38100" dist="38100" dir="2700000" algn="tl">
                    <a:srgbClr val="C0C0C0"/>
                  </a:outerShdw>
                </a:effectLst>
                <a:latin typeface="Arial" pitchFamily="34" charset="0"/>
              </a:rPr>
              <a:t>What is the ISMS Standard about?</a:t>
            </a:r>
          </a:p>
        </p:txBody>
      </p:sp>
      <p:grpSp>
        <p:nvGrpSpPr>
          <p:cNvPr id="2" name="Group 3"/>
          <p:cNvGrpSpPr>
            <a:grpSpLocks/>
          </p:cNvGrpSpPr>
          <p:nvPr/>
        </p:nvGrpSpPr>
        <p:grpSpPr bwMode="auto">
          <a:xfrm>
            <a:off x="5334000" y="4648200"/>
            <a:ext cx="3352800" cy="1295400"/>
            <a:chOff x="1776" y="2640"/>
            <a:chExt cx="2304" cy="960"/>
          </a:xfrm>
        </p:grpSpPr>
        <p:sp>
          <p:nvSpPr>
            <p:cNvPr id="76804" name="AutoShape 4"/>
            <p:cNvSpPr>
              <a:spLocks noChangeArrowheads="1"/>
            </p:cNvSpPr>
            <p:nvPr/>
          </p:nvSpPr>
          <p:spPr bwMode="auto">
            <a:xfrm rot="11383260" flipH="1">
              <a:off x="1776" y="2640"/>
              <a:ext cx="2304" cy="768"/>
            </a:xfrm>
            <a:prstGeom prst="curvedDownArrow">
              <a:avLst>
                <a:gd name="adj1" fmla="val 60000"/>
                <a:gd name="adj2" fmla="val 120000"/>
                <a:gd name="adj3" fmla="val 33333"/>
              </a:avLst>
            </a:prstGeom>
            <a:gradFill rotWithShape="0">
              <a:gsLst>
                <a:gs pos="0">
                  <a:srgbClr val="FFCC00"/>
                </a:gs>
                <a:gs pos="100000">
                  <a:srgbClr val="FF0000"/>
                </a:gs>
              </a:gsLst>
              <a:lin ang="5400000" scaled="1"/>
            </a:gra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ndParaRPr>
            </a:p>
          </p:txBody>
        </p:sp>
        <p:sp>
          <p:nvSpPr>
            <p:cNvPr id="76805" name="AutoShape 5"/>
            <p:cNvSpPr>
              <a:spLocks noChangeArrowheads="1"/>
            </p:cNvSpPr>
            <p:nvPr/>
          </p:nvSpPr>
          <p:spPr bwMode="auto">
            <a:xfrm>
              <a:off x="2304" y="3024"/>
              <a:ext cx="864" cy="576"/>
            </a:xfrm>
            <a:prstGeom prst="roundRect">
              <a:avLst>
                <a:gd name="adj" fmla="val 16667"/>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noFill/>
              <a:miter lim="800000"/>
              <a:headEnd/>
              <a:tailEnd/>
            </a:ln>
            <a:effectLst>
              <a:outerShdw dist="107763" dir="2700000" algn="ctr" rotWithShape="0">
                <a:schemeClr val="bg2"/>
              </a:outerShdw>
            </a:effectLst>
          </p:spPr>
          <p:txBody>
            <a:bodyPr wrap="none" anchor="ctr"/>
            <a:lstStyle/>
            <a:p>
              <a:pPr algn="ctr" eaLnBrk="0" hangingPunct="0">
                <a:defRPr/>
              </a:pPr>
              <a:r>
                <a:rPr lang="en-US" altLang="zh-TW" sz="1400" b="1">
                  <a:solidFill>
                    <a:srgbClr val="FFFF66"/>
                  </a:solidFill>
                  <a:latin typeface="Arial" charset="0"/>
                  <a:ea typeface="新細明體" pitchFamily="18" charset="-120"/>
                </a:rPr>
                <a:t>CHECK</a:t>
              </a:r>
            </a:p>
            <a:p>
              <a:pPr algn="ctr" eaLnBrk="0" hangingPunct="0">
                <a:defRPr/>
              </a:pPr>
              <a:r>
                <a:rPr lang="en-US" altLang="zh-TW" sz="1400" b="1">
                  <a:solidFill>
                    <a:schemeClr val="tx2"/>
                  </a:solidFill>
                  <a:latin typeface="Arial" charset="0"/>
                  <a:ea typeface="新細明體" pitchFamily="18" charset="-120"/>
                </a:rPr>
                <a:t>Monitor &amp;</a:t>
              </a:r>
            </a:p>
            <a:p>
              <a:pPr algn="ctr" eaLnBrk="0" hangingPunct="0">
                <a:defRPr/>
              </a:pPr>
              <a:r>
                <a:rPr lang="en-US" altLang="zh-TW" sz="1400" b="1">
                  <a:solidFill>
                    <a:schemeClr val="tx2"/>
                  </a:solidFill>
                  <a:latin typeface="Arial" charset="0"/>
                  <a:ea typeface="新細明體" pitchFamily="18" charset="-120"/>
                </a:rPr>
                <a:t>Review ISMS</a:t>
              </a:r>
            </a:p>
          </p:txBody>
        </p:sp>
      </p:grpSp>
      <p:sp>
        <p:nvSpPr>
          <p:cNvPr id="76806" name="AutoShape 6"/>
          <p:cNvSpPr>
            <a:spLocks noChangeArrowheads="1"/>
          </p:cNvSpPr>
          <p:nvPr/>
        </p:nvSpPr>
        <p:spPr bwMode="auto">
          <a:xfrm>
            <a:off x="4876800" y="3352800"/>
            <a:ext cx="1143000" cy="762000"/>
          </a:xfrm>
          <a:prstGeom prst="roundRect">
            <a:avLst>
              <a:gd name="adj" fmla="val 16667"/>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noFill/>
            <a:miter lim="800000"/>
            <a:headEnd/>
            <a:tailEnd/>
          </a:ln>
          <a:effectLst>
            <a:outerShdw dist="107763" dir="2700000" algn="ctr" rotWithShape="0">
              <a:schemeClr val="bg2"/>
            </a:outerShdw>
          </a:effectLst>
        </p:spPr>
        <p:txBody>
          <a:bodyPr wrap="none" anchor="ctr"/>
          <a:lstStyle/>
          <a:p>
            <a:pPr algn="ctr" eaLnBrk="0" hangingPunct="0">
              <a:defRPr/>
            </a:pPr>
            <a:r>
              <a:rPr lang="en-US" altLang="zh-TW" sz="1400" b="1" dirty="0">
                <a:solidFill>
                  <a:srgbClr val="FFFF66"/>
                </a:solidFill>
                <a:latin typeface="Arial" charset="0"/>
                <a:ea typeface="新細明體" pitchFamily="18" charset="-120"/>
              </a:rPr>
              <a:t>DO</a:t>
            </a:r>
          </a:p>
          <a:p>
            <a:pPr algn="ctr" eaLnBrk="0" hangingPunct="0">
              <a:defRPr/>
            </a:pPr>
            <a:r>
              <a:rPr lang="en-US" altLang="zh-TW" sz="1400" b="1" dirty="0">
                <a:solidFill>
                  <a:schemeClr val="tx2"/>
                </a:solidFill>
                <a:latin typeface="Arial" charset="0"/>
                <a:ea typeface="新細明體" pitchFamily="18" charset="-120"/>
              </a:rPr>
              <a:t>Implement &amp;</a:t>
            </a:r>
          </a:p>
          <a:p>
            <a:pPr algn="ctr" eaLnBrk="0" hangingPunct="0">
              <a:defRPr/>
            </a:pPr>
            <a:r>
              <a:rPr lang="en-US" altLang="zh-TW" sz="1400" b="1" dirty="0">
                <a:solidFill>
                  <a:schemeClr val="tx2"/>
                </a:solidFill>
                <a:latin typeface="Arial" charset="0"/>
                <a:ea typeface="新細明體" pitchFamily="18" charset="-120"/>
              </a:rPr>
              <a:t>Operate ISMS</a:t>
            </a:r>
          </a:p>
        </p:txBody>
      </p:sp>
      <p:grpSp>
        <p:nvGrpSpPr>
          <p:cNvPr id="3" name="Group 7"/>
          <p:cNvGrpSpPr>
            <a:grpSpLocks/>
          </p:cNvGrpSpPr>
          <p:nvPr/>
        </p:nvGrpSpPr>
        <p:grpSpPr bwMode="auto">
          <a:xfrm>
            <a:off x="5181600" y="2263775"/>
            <a:ext cx="3505200" cy="1317625"/>
            <a:chOff x="1632" y="1056"/>
            <a:chExt cx="2400" cy="926"/>
          </a:xfrm>
        </p:grpSpPr>
        <p:sp>
          <p:nvSpPr>
            <p:cNvPr id="76808" name="AutoShape 8"/>
            <p:cNvSpPr>
              <a:spLocks noChangeArrowheads="1"/>
            </p:cNvSpPr>
            <p:nvPr/>
          </p:nvSpPr>
          <p:spPr bwMode="auto">
            <a:xfrm rot="585260" flipH="1">
              <a:off x="1632" y="1214"/>
              <a:ext cx="2400" cy="768"/>
            </a:xfrm>
            <a:prstGeom prst="curvedDownArrow">
              <a:avLst>
                <a:gd name="adj1" fmla="val 62500"/>
                <a:gd name="adj2" fmla="val 125000"/>
                <a:gd name="adj3" fmla="val 33333"/>
              </a:avLst>
            </a:prstGeom>
            <a:gradFill rotWithShape="0">
              <a:gsLst>
                <a:gs pos="0">
                  <a:srgbClr val="FF0000"/>
                </a:gs>
                <a:gs pos="100000">
                  <a:srgbClr val="FFCC00"/>
                </a:gs>
              </a:gsLst>
              <a:lin ang="5400000" scaled="1"/>
            </a:gra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ndParaRPr>
            </a:p>
          </p:txBody>
        </p:sp>
        <p:sp>
          <p:nvSpPr>
            <p:cNvPr id="76809" name="AutoShape 9"/>
            <p:cNvSpPr>
              <a:spLocks noChangeArrowheads="1"/>
            </p:cNvSpPr>
            <p:nvPr/>
          </p:nvSpPr>
          <p:spPr bwMode="auto">
            <a:xfrm>
              <a:off x="2496" y="1056"/>
              <a:ext cx="864" cy="576"/>
            </a:xfrm>
            <a:prstGeom prst="roundRect">
              <a:avLst>
                <a:gd name="adj" fmla="val 16667"/>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noFill/>
              <a:miter lim="800000"/>
              <a:headEnd/>
              <a:tailEnd/>
            </a:ln>
            <a:effectLst>
              <a:outerShdw dist="107763" dir="2700000" algn="ctr" rotWithShape="0">
                <a:schemeClr val="bg2"/>
              </a:outerShdw>
            </a:effectLst>
          </p:spPr>
          <p:txBody>
            <a:bodyPr wrap="none" anchor="ctr"/>
            <a:lstStyle/>
            <a:p>
              <a:pPr algn="ctr" eaLnBrk="0" hangingPunct="0">
                <a:defRPr/>
              </a:pPr>
              <a:r>
                <a:rPr lang="en-US" altLang="zh-TW" sz="1400" b="1">
                  <a:solidFill>
                    <a:srgbClr val="FFFF66"/>
                  </a:solidFill>
                  <a:latin typeface="Arial" charset="0"/>
                  <a:ea typeface="新細明體" pitchFamily="18" charset="-120"/>
                </a:rPr>
                <a:t>PLAN</a:t>
              </a:r>
            </a:p>
            <a:p>
              <a:pPr algn="ctr" eaLnBrk="0" hangingPunct="0">
                <a:defRPr/>
              </a:pPr>
              <a:r>
                <a:rPr lang="en-US" altLang="zh-TW" sz="1400" b="1">
                  <a:solidFill>
                    <a:schemeClr val="tx2"/>
                  </a:solidFill>
                  <a:latin typeface="Arial" charset="0"/>
                  <a:ea typeface="新細明體" pitchFamily="18" charset="-120"/>
                </a:rPr>
                <a:t>Establish</a:t>
              </a:r>
            </a:p>
            <a:p>
              <a:pPr algn="ctr" eaLnBrk="0" hangingPunct="0">
                <a:defRPr/>
              </a:pPr>
              <a:r>
                <a:rPr lang="en-US" altLang="zh-TW" sz="1400" b="1">
                  <a:solidFill>
                    <a:schemeClr val="tx2"/>
                  </a:solidFill>
                  <a:latin typeface="Arial" charset="0"/>
                  <a:ea typeface="新細明體" pitchFamily="18" charset="-120"/>
                </a:rPr>
                <a:t>ISMS</a:t>
              </a:r>
            </a:p>
          </p:txBody>
        </p:sp>
      </p:grpSp>
      <p:sp>
        <p:nvSpPr>
          <p:cNvPr id="76810" name="AutoShape 10"/>
          <p:cNvSpPr>
            <a:spLocks noChangeArrowheads="1"/>
          </p:cNvSpPr>
          <p:nvPr/>
        </p:nvSpPr>
        <p:spPr bwMode="auto">
          <a:xfrm>
            <a:off x="7848600" y="3962400"/>
            <a:ext cx="1219200" cy="762000"/>
          </a:xfrm>
          <a:prstGeom prst="roundRect">
            <a:avLst>
              <a:gd name="adj" fmla="val 16667"/>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noFill/>
            <a:miter lim="800000"/>
            <a:headEnd/>
            <a:tailEnd/>
          </a:ln>
          <a:effectLst>
            <a:outerShdw dist="107763" dir="2700000" algn="ctr" rotWithShape="0">
              <a:schemeClr val="bg2"/>
            </a:outerShdw>
          </a:effectLst>
        </p:spPr>
        <p:txBody>
          <a:bodyPr wrap="none" anchor="ctr"/>
          <a:lstStyle/>
          <a:p>
            <a:pPr algn="ctr" eaLnBrk="0" hangingPunct="0">
              <a:defRPr/>
            </a:pPr>
            <a:r>
              <a:rPr lang="en-US" altLang="zh-TW" sz="1400" b="1" dirty="0">
                <a:solidFill>
                  <a:srgbClr val="FFFF66"/>
                </a:solidFill>
                <a:latin typeface="Arial" charset="0"/>
                <a:ea typeface="新細明體" pitchFamily="18" charset="-120"/>
              </a:rPr>
              <a:t>ACT</a:t>
            </a:r>
          </a:p>
          <a:p>
            <a:pPr algn="ctr" eaLnBrk="0" hangingPunct="0">
              <a:defRPr/>
            </a:pPr>
            <a:r>
              <a:rPr lang="en-US" altLang="zh-TW" sz="1400" b="1" dirty="0">
                <a:solidFill>
                  <a:schemeClr val="tx2"/>
                </a:solidFill>
                <a:latin typeface="Arial" charset="0"/>
                <a:ea typeface="新細明體" pitchFamily="18" charset="-120"/>
              </a:rPr>
              <a:t>Maintain &amp;</a:t>
            </a:r>
          </a:p>
          <a:p>
            <a:pPr algn="ctr" eaLnBrk="0" hangingPunct="0">
              <a:defRPr/>
            </a:pPr>
            <a:r>
              <a:rPr lang="en-US" altLang="zh-TW" sz="1400" b="1" dirty="0">
                <a:solidFill>
                  <a:schemeClr val="tx2"/>
                </a:solidFill>
                <a:latin typeface="Arial" charset="0"/>
                <a:ea typeface="新細明體" pitchFamily="18" charset="-120"/>
              </a:rPr>
              <a:t>Improve ISMS</a:t>
            </a:r>
          </a:p>
        </p:txBody>
      </p:sp>
      <p:sp>
        <p:nvSpPr>
          <p:cNvPr id="76811" name="AutoShape 11"/>
          <p:cNvSpPr>
            <a:spLocks noChangeArrowheads="1"/>
          </p:cNvSpPr>
          <p:nvPr/>
        </p:nvSpPr>
        <p:spPr bwMode="auto">
          <a:xfrm rot="390255">
            <a:off x="2057400" y="2286000"/>
            <a:ext cx="2895600" cy="769938"/>
          </a:xfrm>
          <a:prstGeom prst="curvedDownArrow">
            <a:avLst>
              <a:gd name="adj1" fmla="val 9698"/>
              <a:gd name="adj2" fmla="val 42988"/>
              <a:gd name="adj3" fmla="val 50907"/>
            </a:avLst>
          </a:prstGeom>
          <a:gradFill rotWithShape="0">
            <a:gsLst>
              <a:gs pos="0">
                <a:srgbClr val="FF6600"/>
              </a:gs>
              <a:gs pos="100000">
                <a:srgbClr val="FFFF00"/>
              </a:gs>
            </a:gsLst>
            <a:lin ang="2700000" scaled="1"/>
          </a:gra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ndParaRPr>
          </a:p>
        </p:txBody>
      </p:sp>
      <p:sp>
        <p:nvSpPr>
          <p:cNvPr id="76813" name="AutoShape 13"/>
          <p:cNvSpPr>
            <a:spLocks noChangeArrowheads="1"/>
          </p:cNvSpPr>
          <p:nvPr/>
        </p:nvSpPr>
        <p:spPr bwMode="auto">
          <a:xfrm>
            <a:off x="381000" y="1676400"/>
            <a:ext cx="1676400" cy="1905000"/>
          </a:xfrm>
          <a:prstGeom prst="foldedCorner">
            <a:avLst>
              <a:gd name="adj" fmla="val 12500"/>
            </a:avLst>
          </a:prstGeom>
          <a:solidFill>
            <a:srgbClr val="FFCC00"/>
          </a:solidFill>
          <a:ln w="12700">
            <a:noFill/>
            <a:round/>
            <a:headEnd/>
            <a:tailEnd/>
          </a:ln>
          <a:effectLst>
            <a:outerShdw dist="107763" dir="2700000" algn="ctr" rotWithShape="0">
              <a:schemeClr val="bg2"/>
            </a:outerShdw>
          </a:effectLst>
        </p:spPr>
        <p:txBody>
          <a:bodyPr wrap="none" anchor="ctr"/>
          <a:lstStyle/>
          <a:p>
            <a:pPr algn="ctr" eaLnBrk="0" hangingPunct="0">
              <a:defRPr/>
            </a:pPr>
            <a:r>
              <a:rPr lang="en-US" altLang="zh-TW">
                <a:solidFill>
                  <a:srgbClr val="0000CC"/>
                </a:solidFill>
                <a:latin typeface="Arial" charset="0"/>
                <a:ea typeface="新細明體" pitchFamily="18" charset="-120"/>
              </a:rPr>
              <a:t>Annex A</a:t>
            </a:r>
            <a:br>
              <a:rPr lang="en-US" altLang="zh-TW">
                <a:solidFill>
                  <a:srgbClr val="0000CC"/>
                </a:solidFill>
                <a:latin typeface="Arial" charset="0"/>
                <a:ea typeface="新細明體" pitchFamily="18" charset="-120"/>
              </a:rPr>
            </a:br>
            <a:r>
              <a:rPr lang="en-US" altLang="zh-TW">
                <a:solidFill>
                  <a:srgbClr val="0000CC"/>
                </a:solidFill>
                <a:latin typeface="Arial" charset="0"/>
                <a:ea typeface="新細明體" pitchFamily="18" charset="-120"/>
              </a:rPr>
              <a:t>133 </a:t>
            </a:r>
          </a:p>
          <a:p>
            <a:pPr algn="ctr" eaLnBrk="0" hangingPunct="0">
              <a:defRPr/>
            </a:pPr>
            <a:r>
              <a:rPr lang="en-US" altLang="zh-TW">
                <a:solidFill>
                  <a:srgbClr val="0000CC"/>
                </a:solidFill>
                <a:latin typeface="Arial" charset="0"/>
                <a:ea typeface="新細明體" pitchFamily="18" charset="-120"/>
              </a:rPr>
              <a:t>Controls</a:t>
            </a:r>
          </a:p>
        </p:txBody>
      </p:sp>
      <p:sp>
        <p:nvSpPr>
          <p:cNvPr id="76814" name="AutoShape 14"/>
          <p:cNvSpPr>
            <a:spLocks noChangeArrowheads="1"/>
          </p:cNvSpPr>
          <p:nvPr/>
        </p:nvSpPr>
        <p:spPr bwMode="auto">
          <a:xfrm>
            <a:off x="4724400" y="1600200"/>
            <a:ext cx="4068763" cy="533400"/>
          </a:xfrm>
          <a:prstGeom prst="foldedCorner">
            <a:avLst>
              <a:gd name="adj" fmla="val 12500"/>
            </a:avLst>
          </a:prstGeom>
          <a:solidFill>
            <a:srgbClr val="FFCC00"/>
          </a:solidFill>
          <a:ln w="12700">
            <a:noFill/>
            <a:round/>
            <a:headEnd/>
            <a:tailEnd/>
          </a:ln>
          <a:effectLst>
            <a:outerShdw dist="107763" dir="2700000" algn="ctr" rotWithShape="0">
              <a:schemeClr val="bg2"/>
            </a:outerShdw>
          </a:effectLst>
        </p:spPr>
        <p:txBody>
          <a:bodyPr wrap="none" anchor="ctr"/>
          <a:lstStyle/>
          <a:p>
            <a:pPr algn="ctr" eaLnBrk="0" hangingPunct="0">
              <a:defRPr/>
            </a:pPr>
            <a:r>
              <a:rPr lang="en-US" altLang="zh-TW">
                <a:solidFill>
                  <a:srgbClr val="0000CC"/>
                </a:solidFill>
                <a:latin typeface="Arial" charset="0"/>
                <a:ea typeface="新細明體" pitchFamily="18" charset="-120"/>
              </a:rPr>
              <a:t>Management Clause 4 ~ 8 </a:t>
            </a:r>
          </a:p>
        </p:txBody>
      </p:sp>
      <p:sp>
        <p:nvSpPr>
          <p:cNvPr id="76815" name="AutoShape 15"/>
          <p:cNvSpPr>
            <a:spLocks noChangeArrowheads="1"/>
          </p:cNvSpPr>
          <p:nvPr/>
        </p:nvSpPr>
        <p:spPr bwMode="auto">
          <a:xfrm>
            <a:off x="304800" y="2286000"/>
            <a:ext cx="4191000" cy="3710607"/>
          </a:xfrm>
          <a:prstGeom prst="cloudCallout">
            <a:avLst>
              <a:gd name="adj1" fmla="val 86440"/>
              <a:gd name="adj2" fmla="val -42319"/>
            </a:avLst>
          </a:prstGeom>
          <a:gradFill rotWithShape="0">
            <a:gsLst>
              <a:gs pos="0">
                <a:srgbClr val="663012"/>
              </a:gs>
              <a:gs pos="30000">
                <a:srgbClr val="A65528"/>
              </a:gs>
              <a:gs pos="70000">
                <a:srgbClr val="D49E6C"/>
              </a:gs>
              <a:gs pos="100000">
                <a:srgbClr val="D6B19C"/>
              </a:gs>
            </a:gsLst>
            <a:lin ang="18900000" scaled="1"/>
          </a:gradFill>
          <a:ln w="12700">
            <a:noFill/>
            <a:miter lim="800000"/>
            <a:headEnd/>
            <a:tailEnd/>
          </a:ln>
          <a:effectLst>
            <a:outerShdw dist="107763" dir="2700000" algn="ctr" rotWithShape="0">
              <a:schemeClr val="bg2"/>
            </a:outerShdw>
          </a:effectLst>
        </p:spPr>
        <p:txBody>
          <a:bodyPr wrap="square" lIns="0" tIns="0" rIns="0" bIns="0">
            <a:spAutoFit/>
          </a:bodyPr>
          <a:lstStyle/>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Establish ISMS framework</a:t>
            </a:r>
          </a:p>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Set up </a:t>
            </a:r>
            <a:r>
              <a:rPr lang="en-US" altLang="zh-TW" b="1" i="1" dirty="0">
                <a:solidFill>
                  <a:schemeClr val="bg1"/>
                </a:solidFill>
                <a:latin typeface="Arial" charset="0"/>
                <a:ea typeface="新細明體" pitchFamily="18" charset="-120"/>
              </a:rPr>
              <a:t>security policy &amp; objectives</a:t>
            </a:r>
          </a:p>
          <a:p>
            <a:pPr marL="914400" lvl="1" indent="-457200" eaLnBrk="0" hangingPunct="0">
              <a:spcBef>
                <a:spcPct val="40000"/>
              </a:spcBef>
              <a:buFontTx/>
              <a:buChar char="–"/>
              <a:defRPr/>
            </a:pPr>
            <a:r>
              <a:rPr lang="en-US" altLang="zh-TW" b="1" i="1" dirty="0">
                <a:solidFill>
                  <a:schemeClr val="bg1"/>
                </a:solidFill>
                <a:latin typeface="Arial" charset="0"/>
                <a:ea typeface="新細明體" pitchFamily="18" charset="-120"/>
              </a:rPr>
              <a:t>Risk </a:t>
            </a:r>
            <a:r>
              <a:rPr lang="en-US" altLang="zh-TW" b="1" i="1" dirty="0">
                <a:solidFill>
                  <a:srgbClr val="FFFF66"/>
                </a:solidFill>
                <a:latin typeface="Arial" charset="0"/>
                <a:ea typeface="新細明體" pitchFamily="18" charset="-120"/>
              </a:rPr>
              <a:t>Assessment &amp; Treatment</a:t>
            </a:r>
            <a:endParaRPr lang="en-US" altLang="zh-TW" b="1" i="1" dirty="0">
              <a:solidFill>
                <a:srgbClr val="FFFF66"/>
              </a:solidFill>
              <a:effectLst>
                <a:outerShdw blurRad="38100" dist="38100" dir="2700000" algn="tl">
                  <a:srgbClr val="000000"/>
                </a:outerShdw>
              </a:effectLst>
              <a:latin typeface="Arial" charset="0"/>
              <a:ea typeface="新細明體" pitchFamily="18" charset="-120"/>
            </a:endParaRPr>
          </a:p>
        </p:txBody>
      </p:sp>
      <p:sp>
        <p:nvSpPr>
          <p:cNvPr id="76816" name="AutoShape 16"/>
          <p:cNvSpPr>
            <a:spLocks noChangeArrowheads="1"/>
          </p:cNvSpPr>
          <p:nvPr/>
        </p:nvSpPr>
        <p:spPr bwMode="auto">
          <a:xfrm>
            <a:off x="304800" y="4414838"/>
            <a:ext cx="4005263" cy="2443162"/>
          </a:xfrm>
          <a:prstGeom prst="cloudCallout">
            <a:avLst>
              <a:gd name="adj1" fmla="val 74653"/>
              <a:gd name="adj2" fmla="val -64296"/>
            </a:avLst>
          </a:prstGeom>
          <a:gradFill rotWithShape="0">
            <a:gsLst>
              <a:gs pos="0">
                <a:srgbClr val="D6B19C"/>
              </a:gs>
              <a:gs pos="30000">
                <a:srgbClr val="D49E6C"/>
              </a:gs>
              <a:gs pos="70000">
                <a:srgbClr val="A65528"/>
              </a:gs>
              <a:gs pos="100000">
                <a:srgbClr val="663012"/>
              </a:gs>
            </a:gsLst>
            <a:lin ang="0" scaled="1"/>
          </a:gradFill>
          <a:ln w="12700">
            <a:noFill/>
            <a:miter lim="800000"/>
            <a:headEnd/>
            <a:tailEnd/>
          </a:ln>
          <a:effectLst>
            <a:outerShdw dist="107763" dir="2700000" algn="ctr" rotWithShape="0">
              <a:schemeClr val="bg2"/>
            </a:outerShdw>
          </a:effectLst>
        </p:spPr>
        <p:txBody>
          <a:bodyPr lIns="0" tIns="0" rIns="0" bIns="0">
            <a:spAutoFit/>
          </a:bodyPr>
          <a:lstStyle/>
          <a:p>
            <a:pPr marL="914400" lvl="1" indent="-457200" eaLnBrk="0" hangingPunct="0">
              <a:spcBef>
                <a:spcPct val="40000"/>
              </a:spcBef>
              <a:buFontTx/>
              <a:buChar char="–"/>
              <a:defRPr/>
            </a:pPr>
            <a:r>
              <a:rPr lang="en-US" altLang="zh-TW" b="1" i="1" dirty="0">
                <a:solidFill>
                  <a:schemeClr val="bg1"/>
                </a:solidFill>
                <a:latin typeface="Arial" charset="0"/>
                <a:ea typeface="新細明體" pitchFamily="18" charset="-120"/>
              </a:rPr>
              <a:t>Risk Treatment</a:t>
            </a:r>
          </a:p>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Implement measures</a:t>
            </a:r>
          </a:p>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Resources allocation</a:t>
            </a:r>
          </a:p>
        </p:txBody>
      </p:sp>
      <p:sp>
        <p:nvSpPr>
          <p:cNvPr id="76817" name="AutoShape 17"/>
          <p:cNvSpPr>
            <a:spLocks noChangeArrowheads="1"/>
          </p:cNvSpPr>
          <p:nvPr/>
        </p:nvSpPr>
        <p:spPr bwMode="auto">
          <a:xfrm>
            <a:off x="304800" y="3352801"/>
            <a:ext cx="4419600" cy="3331113"/>
          </a:xfrm>
          <a:prstGeom prst="cloudCallout">
            <a:avLst>
              <a:gd name="adj1" fmla="val 74731"/>
              <a:gd name="adj2" fmla="val 20644"/>
            </a:avLst>
          </a:prstGeom>
          <a:gradFill rotWithShape="0">
            <a:gsLst>
              <a:gs pos="0">
                <a:srgbClr val="D6B19C"/>
              </a:gs>
              <a:gs pos="30000">
                <a:srgbClr val="D49E6C"/>
              </a:gs>
              <a:gs pos="70000">
                <a:srgbClr val="A65528"/>
              </a:gs>
              <a:gs pos="100000">
                <a:srgbClr val="663012"/>
              </a:gs>
            </a:gsLst>
            <a:lin ang="18900000" scaled="1"/>
          </a:gradFill>
          <a:ln w="12700">
            <a:noFill/>
            <a:miter lim="800000"/>
            <a:headEnd/>
            <a:tailEnd/>
          </a:ln>
          <a:effectLst>
            <a:outerShdw dist="107763" dir="2700000" algn="ctr" rotWithShape="0">
              <a:schemeClr val="bg2"/>
            </a:outerShdw>
          </a:effectLst>
        </p:spPr>
        <p:txBody>
          <a:bodyPr wrap="square" lIns="0" tIns="0" rIns="0" bIns="0">
            <a:spAutoFit/>
          </a:bodyPr>
          <a:lstStyle/>
          <a:p>
            <a:pPr marL="914400" lvl="1" indent="-457200" eaLnBrk="0" hangingPunct="0">
              <a:lnSpc>
                <a:spcPct val="90000"/>
              </a:lnSpc>
              <a:spcBef>
                <a:spcPct val="40000"/>
              </a:spcBef>
              <a:buFontTx/>
              <a:buChar char="–"/>
              <a:defRPr/>
            </a:pPr>
            <a:r>
              <a:rPr lang="en-US" altLang="zh-TW" b="1" i="1" dirty="0">
                <a:solidFill>
                  <a:srgbClr val="FFFF66"/>
                </a:solidFill>
                <a:latin typeface="Arial" charset="0"/>
                <a:ea typeface="新細明體" pitchFamily="18" charset="-120"/>
              </a:rPr>
              <a:t>Routine checking</a:t>
            </a:r>
          </a:p>
          <a:p>
            <a:pPr marL="914400" lvl="1" indent="-457200" eaLnBrk="0" hangingPunct="0">
              <a:lnSpc>
                <a:spcPct val="90000"/>
              </a:lnSpc>
              <a:spcBef>
                <a:spcPct val="40000"/>
              </a:spcBef>
              <a:buFontTx/>
              <a:buChar char="–"/>
              <a:defRPr/>
            </a:pPr>
            <a:r>
              <a:rPr lang="en-US" altLang="zh-TW" b="1" i="1" dirty="0">
                <a:solidFill>
                  <a:srgbClr val="FFFF66"/>
                </a:solidFill>
                <a:latin typeface="Arial" charset="0"/>
                <a:ea typeface="新細明體" pitchFamily="18" charset="-120"/>
              </a:rPr>
              <a:t>Self-policing procedures</a:t>
            </a:r>
          </a:p>
          <a:p>
            <a:pPr marL="914400" lvl="1" indent="-457200" eaLnBrk="0" hangingPunct="0">
              <a:lnSpc>
                <a:spcPct val="90000"/>
              </a:lnSpc>
              <a:spcBef>
                <a:spcPct val="40000"/>
              </a:spcBef>
              <a:buFontTx/>
              <a:buChar char="–"/>
              <a:defRPr/>
            </a:pPr>
            <a:r>
              <a:rPr lang="en-US" altLang="zh-TW" b="1" i="1" dirty="0">
                <a:solidFill>
                  <a:srgbClr val="FFFF66"/>
                </a:solidFill>
                <a:latin typeface="Arial" charset="0"/>
                <a:ea typeface="新細明體" pitchFamily="18" charset="-120"/>
              </a:rPr>
              <a:t>Management review </a:t>
            </a:r>
          </a:p>
          <a:p>
            <a:pPr marL="914400" lvl="1" indent="-457200" eaLnBrk="0" hangingPunct="0">
              <a:lnSpc>
                <a:spcPct val="90000"/>
              </a:lnSpc>
              <a:spcBef>
                <a:spcPct val="40000"/>
              </a:spcBef>
              <a:buFontTx/>
              <a:buChar char="–"/>
              <a:defRPr/>
            </a:pPr>
            <a:r>
              <a:rPr lang="en-US" altLang="zh-TW" b="1" i="1" dirty="0">
                <a:solidFill>
                  <a:srgbClr val="FFFF66"/>
                </a:solidFill>
                <a:latin typeface="Arial" charset="0"/>
                <a:ea typeface="新細明體" pitchFamily="18" charset="-120"/>
              </a:rPr>
              <a:t>Audit</a:t>
            </a:r>
          </a:p>
          <a:p>
            <a:pPr marL="914400" lvl="1" indent="-457200" eaLnBrk="0" hangingPunct="0">
              <a:lnSpc>
                <a:spcPct val="90000"/>
              </a:lnSpc>
              <a:spcBef>
                <a:spcPct val="40000"/>
              </a:spcBef>
              <a:buFontTx/>
              <a:buChar char="–"/>
              <a:defRPr/>
            </a:pPr>
            <a:r>
              <a:rPr lang="en-US" altLang="zh-TW" b="1" i="1" dirty="0">
                <a:solidFill>
                  <a:srgbClr val="FFFF66"/>
                </a:solidFill>
                <a:latin typeface="Arial" charset="0"/>
                <a:ea typeface="新細明體" pitchFamily="18" charset="-120"/>
              </a:rPr>
              <a:t>Trend analysis</a:t>
            </a:r>
          </a:p>
        </p:txBody>
      </p:sp>
      <p:sp>
        <p:nvSpPr>
          <p:cNvPr id="76818" name="AutoShape 18"/>
          <p:cNvSpPr>
            <a:spLocks noChangeArrowheads="1"/>
          </p:cNvSpPr>
          <p:nvPr/>
        </p:nvSpPr>
        <p:spPr bwMode="auto">
          <a:xfrm>
            <a:off x="0" y="4114800"/>
            <a:ext cx="4495800" cy="1855788"/>
          </a:xfrm>
          <a:prstGeom prst="cloudCallout">
            <a:avLst>
              <a:gd name="adj1" fmla="val 118222"/>
              <a:gd name="adj2" fmla="val -48630"/>
            </a:avLst>
          </a:prstGeom>
          <a:gradFill rotWithShape="0">
            <a:gsLst>
              <a:gs pos="0">
                <a:srgbClr val="663012"/>
              </a:gs>
              <a:gs pos="30000">
                <a:srgbClr val="A65528"/>
              </a:gs>
              <a:gs pos="70000">
                <a:srgbClr val="D49E6C"/>
              </a:gs>
              <a:gs pos="100000">
                <a:srgbClr val="D6B19C"/>
              </a:gs>
            </a:gsLst>
            <a:lin ang="18900000" scaled="1"/>
          </a:gradFill>
          <a:ln w="12700">
            <a:noFill/>
            <a:miter lim="800000"/>
            <a:headEnd/>
            <a:tailEnd/>
          </a:ln>
          <a:effectLst>
            <a:outerShdw dist="107763" dir="2700000" algn="ctr" rotWithShape="0">
              <a:schemeClr val="bg2"/>
            </a:outerShdw>
          </a:effectLst>
        </p:spPr>
        <p:txBody>
          <a:bodyPr lIns="0" tIns="0" rIns="0" bIns="0">
            <a:spAutoFit/>
          </a:bodyPr>
          <a:lstStyle/>
          <a:p>
            <a:pPr marL="914400" lvl="1" indent="-457200" eaLnBrk="0" hangingPunct="0">
              <a:lnSpc>
                <a:spcPct val="90000"/>
              </a:lnSpc>
              <a:spcBef>
                <a:spcPct val="40000"/>
              </a:spcBef>
              <a:buFontTx/>
              <a:buChar char="–"/>
              <a:defRPr/>
            </a:pPr>
            <a:r>
              <a:rPr lang="en-US" altLang="zh-TW" b="1" i="1">
                <a:solidFill>
                  <a:srgbClr val="FFFF66"/>
                </a:solidFill>
                <a:latin typeface="Arial" charset="0"/>
                <a:ea typeface="新細明體" pitchFamily="18" charset="-120"/>
              </a:rPr>
              <a:t>Improvement Plan</a:t>
            </a:r>
          </a:p>
          <a:p>
            <a:pPr marL="914400" lvl="1" indent="-457200" eaLnBrk="0" hangingPunct="0">
              <a:lnSpc>
                <a:spcPct val="90000"/>
              </a:lnSpc>
              <a:spcBef>
                <a:spcPct val="40000"/>
              </a:spcBef>
              <a:buFontTx/>
              <a:buChar char="–"/>
              <a:defRPr/>
            </a:pPr>
            <a:r>
              <a:rPr lang="en-US" altLang="zh-TW" b="1" i="1">
                <a:solidFill>
                  <a:srgbClr val="FFFF66"/>
                </a:solidFill>
                <a:latin typeface="Arial" charset="0"/>
                <a:ea typeface="新細明體" pitchFamily="18" charset="-120"/>
              </a:rPr>
              <a:t>Non-conformity</a:t>
            </a:r>
          </a:p>
          <a:p>
            <a:pPr marL="914400" lvl="1" indent="-457200" eaLnBrk="0" hangingPunct="0">
              <a:lnSpc>
                <a:spcPct val="90000"/>
              </a:lnSpc>
              <a:spcBef>
                <a:spcPct val="40000"/>
              </a:spcBef>
              <a:buFontTx/>
              <a:buChar char="–"/>
              <a:defRPr/>
            </a:pPr>
            <a:r>
              <a:rPr lang="en-US" altLang="zh-TW" b="1" i="1">
                <a:solidFill>
                  <a:srgbClr val="FFFF66"/>
                </a:solidFill>
                <a:latin typeface="Arial" charset="0"/>
                <a:ea typeface="新細明體" pitchFamily="18" charset="-120"/>
              </a:rPr>
              <a:t>Corrective &amp; preventive actions</a:t>
            </a:r>
          </a:p>
        </p:txBody>
      </p:sp>
      <p:sp>
        <p:nvSpPr>
          <p:cNvPr id="18" name="AutoShape 15"/>
          <p:cNvSpPr>
            <a:spLocks noChangeArrowheads="1"/>
          </p:cNvSpPr>
          <p:nvPr/>
        </p:nvSpPr>
        <p:spPr bwMode="auto">
          <a:xfrm>
            <a:off x="381000" y="2438400"/>
            <a:ext cx="4191000" cy="3710607"/>
          </a:xfrm>
          <a:prstGeom prst="cloudCallout">
            <a:avLst>
              <a:gd name="adj1" fmla="val 86440"/>
              <a:gd name="adj2" fmla="val -42319"/>
            </a:avLst>
          </a:prstGeom>
          <a:gradFill rotWithShape="0">
            <a:gsLst>
              <a:gs pos="0">
                <a:srgbClr val="663012"/>
              </a:gs>
              <a:gs pos="30000">
                <a:srgbClr val="A65528"/>
              </a:gs>
              <a:gs pos="70000">
                <a:srgbClr val="D49E6C"/>
              </a:gs>
              <a:gs pos="100000">
                <a:srgbClr val="D6B19C"/>
              </a:gs>
            </a:gsLst>
            <a:lin ang="18900000" scaled="1"/>
          </a:gradFill>
          <a:ln w="12700">
            <a:noFill/>
            <a:miter lim="800000"/>
            <a:headEnd/>
            <a:tailEnd/>
          </a:ln>
          <a:effectLst>
            <a:outerShdw dist="107763" dir="2700000" algn="ctr" rotWithShape="0">
              <a:schemeClr val="bg2"/>
            </a:outerShdw>
          </a:effectLst>
        </p:spPr>
        <p:txBody>
          <a:bodyPr wrap="square" lIns="0" tIns="0" rIns="0" bIns="0">
            <a:spAutoFit/>
          </a:bodyPr>
          <a:lstStyle/>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Establish ISMS framework</a:t>
            </a:r>
          </a:p>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Set up </a:t>
            </a:r>
            <a:r>
              <a:rPr lang="en-US" altLang="zh-TW" b="1" i="1" dirty="0">
                <a:solidFill>
                  <a:schemeClr val="bg1"/>
                </a:solidFill>
                <a:latin typeface="Arial" charset="0"/>
                <a:ea typeface="新細明體" pitchFamily="18" charset="-120"/>
              </a:rPr>
              <a:t>security policy &amp; objectives</a:t>
            </a:r>
          </a:p>
          <a:p>
            <a:pPr marL="914400" lvl="1" indent="-457200" eaLnBrk="0" hangingPunct="0">
              <a:spcBef>
                <a:spcPct val="40000"/>
              </a:spcBef>
              <a:buFontTx/>
              <a:buChar char="–"/>
              <a:defRPr/>
            </a:pPr>
            <a:r>
              <a:rPr lang="en-US" altLang="zh-TW" b="1" i="1" dirty="0">
                <a:solidFill>
                  <a:srgbClr val="FFFF66"/>
                </a:solidFill>
                <a:latin typeface="Arial" charset="0"/>
                <a:ea typeface="新細明體" pitchFamily="18" charset="-120"/>
              </a:rPr>
              <a:t>Risk Assessment &amp; Treatment</a:t>
            </a:r>
            <a:endParaRPr lang="en-US" altLang="zh-TW" b="1" i="1" dirty="0">
              <a:solidFill>
                <a:srgbClr val="FFFF66"/>
              </a:solidFill>
              <a:effectLst>
                <a:outerShdw blurRad="38100" dist="38100" dir="2700000" algn="tl">
                  <a:srgbClr val="000000"/>
                </a:outerShdw>
              </a:effectLst>
              <a:latin typeface="Arial" charset="0"/>
              <a:ea typeface="新細明體" pitchFamily="18"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15"/>
                                        </p:tgtEl>
                                        <p:attrNameLst>
                                          <p:attrName>style.visibility</p:attrName>
                                        </p:attrNameLst>
                                      </p:cBhvr>
                                      <p:to>
                                        <p:strVal val="visible"/>
                                      </p:to>
                                    </p:set>
                                    <p:animEffect transition="in" filter="blinds(horizontal)">
                                      <p:cBhvr>
                                        <p:cTn id="7" dur="500"/>
                                        <p:tgtEl>
                                          <p:spTgt spid="768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76815"/>
                                        </p:tgtEl>
                                        <p:attrNameLst>
                                          <p:attrName>ppt_x</p:attrName>
                                        </p:attrNameLst>
                                      </p:cBhvr>
                                      <p:tavLst>
                                        <p:tav tm="0">
                                          <p:val>
                                            <p:strVal val="ppt_x"/>
                                          </p:val>
                                        </p:tav>
                                        <p:tav tm="100000">
                                          <p:val>
                                            <p:strVal val="ppt_x"/>
                                          </p:val>
                                        </p:tav>
                                      </p:tavLst>
                                    </p:anim>
                                    <p:anim calcmode="lin" valueType="num">
                                      <p:cBhvr additive="base">
                                        <p:cTn id="12" dur="500"/>
                                        <p:tgtEl>
                                          <p:spTgt spid="76815"/>
                                        </p:tgtEl>
                                        <p:attrNameLst>
                                          <p:attrName>ppt_y</p:attrName>
                                        </p:attrNameLst>
                                      </p:cBhvr>
                                      <p:tavLst>
                                        <p:tav tm="0">
                                          <p:val>
                                            <p:strVal val="ppt_y"/>
                                          </p:val>
                                        </p:tav>
                                        <p:tav tm="100000">
                                          <p:val>
                                            <p:strVal val="1+ppt_h/2"/>
                                          </p:val>
                                        </p:tav>
                                      </p:tavLst>
                                    </p:anim>
                                    <p:set>
                                      <p:cBhvr>
                                        <p:cTn id="13" dur="1" fill="hold">
                                          <p:stCondLst>
                                            <p:cond delay="499"/>
                                          </p:stCondLst>
                                        </p:cTn>
                                        <p:tgtEl>
                                          <p:spTgt spid="768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76816"/>
                                        </p:tgtEl>
                                        <p:attrNameLst>
                                          <p:attrName>style.visibility</p:attrName>
                                        </p:attrNameLst>
                                      </p:cBhvr>
                                      <p:to>
                                        <p:strVal val="visible"/>
                                      </p:to>
                                    </p:set>
                                    <p:anim calcmode="lin" valueType="num">
                                      <p:cBhvr additive="base">
                                        <p:cTn id="18" dur="500" fill="hold"/>
                                        <p:tgtEl>
                                          <p:spTgt spid="76816"/>
                                        </p:tgtEl>
                                        <p:attrNameLst>
                                          <p:attrName>ppt_x</p:attrName>
                                        </p:attrNameLst>
                                      </p:cBhvr>
                                      <p:tavLst>
                                        <p:tav tm="0">
                                          <p:val>
                                            <p:strVal val="#ppt_x"/>
                                          </p:val>
                                        </p:tav>
                                        <p:tav tm="100000">
                                          <p:val>
                                            <p:strVal val="#ppt_x"/>
                                          </p:val>
                                        </p:tav>
                                      </p:tavLst>
                                    </p:anim>
                                    <p:anim calcmode="lin" valueType="num">
                                      <p:cBhvr additive="base">
                                        <p:cTn id="19" dur="500" fill="hold"/>
                                        <p:tgtEl>
                                          <p:spTgt spid="768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6813"/>
                                        </p:tgtEl>
                                        <p:attrNameLst>
                                          <p:attrName>style.visibility</p:attrName>
                                        </p:attrNameLst>
                                      </p:cBhvr>
                                      <p:to>
                                        <p:strVal val="visible"/>
                                      </p:to>
                                    </p:set>
                                    <p:animEffect transition="in" filter="diamond(in)">
                                      <p:cBhvr>
                                        <p:cTn id="24" dur="2000"/>
                                        <p:tgtEl>
                                          <p:spTgt spid="768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6811"/>
                                        </p:tgtEl>
                                        <p:attrNameLst>
                                          <p:attrName>style.visibility</p:attrName>
                                        </p:attrNameLst>
                                      </p:cBhvr>
                                      <p:to>
                                        <p:strVal val="visible"/>
                                      </p:to>
                                    </p:set>
                                    <p:animEffect transition="in" filter="blinds(horizontal)">
                                      <p:cBhvr>
                                        <p:cTn id="29" dur="500"/>
                                        <p:tgtEl>
                                          <p:spTgt spid="768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76816"/>
                                        </p:tgtEl>
                                        <p:attrNameLst>
                                          <p:attrName>ppt_x</p:attrName>
                                        </p:attrNameLst>
                                      </p:cBhvr>
                                      <p:tavLst>
                                        <p:tav tm="0">
                                          <p:val>
                                            <p:strVal val="ppt_x"/>
                                          </p:val>
                                        </p:tav>
                                        <p:tav tm="100000">
                                          <p:val>
                                            <p:strVal val="ppt_x"/>
                                          </p:val>
                                        </p:tav>
                                      </p:tavLst>
                                    </p:anim>
                                    <p:anim calcmode="lin" valueType="num">
                                      <p:cBhvr additive="base">
                                        <p:cTn id="34" dur="500"/>
                                        <p:tgtEl>
                                          <p:spTgt spid="76816"/>
                                        </p:tgtEl>
                                        <p:attrNameLst>
                                          <p:attrName>ppt_y</p:attrName>
                                        </p:attrNameLst>
                                      </p:cBhvr>
                                      <p:tavLst>
                                        <p:tav tm="0">
                                          <p:val>
                                            <p:strVal val="ppt_y"/>
                                          </p:val>
                                        </p:tav>
                                        <p:tav tm="100000">
                                          <p:val>
                                            <p:strVal val="1+ppt_h/2"/>
                                          </p:val>
                                        </p:tav>
                                      </p:tavLst>
                                    </p:anim>
                                    <p:set>
                                      <p:cBhvr>
                                        <p:cTn id="35" dur="1" fill="hold">
                                          <p:stCondLst>
                                            <p:cond delay="499"/>
                                          </p:stCondLst>
                                        </p:cTn>
                                        <p:tgtEl>
                                          <p:spTgt spid="768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6817"/>
                                        </p:tgtEl>
                                        <p:attrNameLst>
                                          <p:attrName>style.visibility</p:attrName>
                                        </p:attrNameLst>
                                      </p:cBhvr>
                                      <p:to>
                                        <p:strVal val="visible"/>
                                      </p:to>
                                    </p:set>
                                    <p:animEffect transition="in" filter="blinds(horizontal)">
                                      <p:cBhvr>
                                        <p:cTn id="40" dur="500"/>
                                        <p:tgtEl>
                                          <p:spTgt spid="768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76817"/>
                                        </p:tgtEl>
                                        <p:attrNameLst>
                                          <p:attrName>ppt_x</p:attrName>
                                        </p:attrNameLst>
                                      </p:cBhvr>
                                      <p:tavLst>
                                        <p:tav tm="0">
                                          <p:val>
                                            <p:strVal val="ppt_x"/>
                                          </p:val>
                                        </p:tav>
                                        <p:tav tm="100000">
                                          <p:val>
                                            <p:strVal val="ppt_x"/>
                                          </p:val>
                                        </p:tav>
                                      </p:tavLst>
                                    </p:anim>
                                    <p:anim calcmode="lin" valueType="num">
                                      <p:cBhvr additive="base">
                                        <p:cTn id="45" dur="500"/>
                                        <p:tgtEl>
                                          <p:spTgt spid="76817"/>
                                        </p:tgtEl>
                                        <p:attrNameLst>
                                          <p:attrName>ppt_y</p:attrName>
                                        </p:attrNameLst>
                                      </p:cBhvr>
                                      <p:tavLst>
                                        <p:tav tm="0">
                                          <p:val>
                                            <p:strVal val="ppt_y"/>
                                          </p:val>
                                        </p:tav>
                                        <p:tav tm="100000">
                                          <p:val>
                                            <p:strVal val="1+ppt_h/2"/>
                                          </p:val>
                                        </p:tav>
                                      </p:tavLst>
                                    </p:anim>
                                    <p:set>
                                      <p:cBhvr>
                                        <p:cTn id="46" dur="1" fill="hold">
                                          <p:stCondLst>
                                            <p:cond delay="499"/>
                                          </p:stCondLst>
                                        </p:cTn>
                                        <p:tgtEl>
                                          <p:spTgt spid="768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6818"/>
                                        </p:tgtEl>
                                        <p:attrNameLst>
                                          <p:attrName>style.visibility</p:attrName>
                                        </p:attrNameLst>
                                      </p:cBhvr>
                                      <p:to>
                                        <p:strVal val="visible"/>
                                      </p:to>
                                    </p:set>
                                    <p:animEffect transition="in" filter="blinds(horizontal)">
                                      <p:cBhvr>
                                        <p:cTn id="51" dur="500"/>
                                        <p:tgtEl>
                                          <p:spTgt spid="7681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76818"/>
                                        </p:tgtEl>
                                        <p:attrNameLst>
                                          <p:attrName>ppt_x</p:attrName>
                                        </p:attrNameLst>
                                      </p:cBhvr>
                                      <p:tavLst>
                                        <p:tav tm="0">
                                          <p:val>
                                            <p:strVal val="ppt_x"/>
                                          </p:val>
                                        </p:tav>
                                        <p:tav tm="100000">
                                          <p:val>
                                            <p:strVal val="ppt_x"/>
                                          </p:val>
                                        </p:tav>
                                      </p:tavLst>
                                    </p:anim>
                                    <p:anim calcmode="lin" valueType="num">
                                      <p:cBhvr additive="base">
                                        <p:cTn id="56" dur="500"/>
                                        <p:tgtEl>
                                          <p:spTgt spid="76818"/>
                                        </p:tgtEl>
                                        <p:attrNameLst>
                                          <p:attrName>ppt_y</p:attrName>
                                        </p:attrNameLst>
                                      </p:cBhvr>
                                      <p:tavLst>
                                        <p:tav tm="0">
                                          <p:val>
                                            <p:strVal val="ppt_y"/>
                                          </p:val>
                                        </p:tav>
                                        <p:tav tm="100000">
                                          <p:val>
                                            <p:strVal val="1+ppt_h/2"/>
                                          </p:val>
                                        </p:tav>
                                      </p:tavLst>
                                    </p:anim>
                                    <p:set>
                                      <p:cBhvr>
                                        <p:cTn id="57" dur="1" fill="hold">
                                          <p:stCondLst>
                                            <p:cond delay="499"/>
                                          </p:stCondLst>
                                        </p:cTn>
                                        <p:tgtEl>
                                          <p:spTgt spid="768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18"/>
                                        </p:tgtEl>
                                        <p:attrNameLst>
                                          <p:attrName>ppt_x</p:attrName>
                                        </p:attrNameLst>
                                      </p:cBhvr>
                                      <p:tavLst>
                                        <p:tav tm="0">
                                          <p:val>
                                            <p:strVal val="ppt_x"/>
                                          </p:val>
                                        </p:tav>
                                        <p:tav tm="100000">
                                          <p:val>
                                            <p:strVal val="ppt_x"/>
                                          </p:val>
                                        </p:tav>
                                      </p:tavLst>
                                    </p:anim>
                                    <p:anim calcmode="lin" valueType="num">
                                      <p:cBhvr additive="base">
                                        <p:cTn id="67" dur="500"/>
                                        <p:tgtEl>
                                          <p:spTgt spid="18"/>
                                        </p:tgtEl>
                                        <p:attrNameLst>
                                          <p:attrName>ppt_y</p:attrName>
                                        </p:attrNameLst>
                                      </p:cBhvr>
                                      <p:tavLst>
                                        <p:tav tm="0">
                                          <p:val>
                                            <p:strVal val="ppt_y"/>
                                          </p:val>
                                        </p:tav>
                                        <p:tav tm="100000">
                                          <p:val>
                                            <p:strVal val="1+ppt_h/2"/>
                                          </p:val>
                                        </p:tav>
                                      </p:tavLst>
                                    </p:anim>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animBg="1"/>
      <p:bldP spid="76813" grpId="0" animBg="1"/>
      <p:bldP spid="76815" grpId="0" animBg="1"/>
      <p:bldP spid="76815" grpId="1" animBg="1"/>
      <p:bldP spid="76816" grpId="0" animBg="1"/>
      <p:bldP spid="76816" grpId="1" animBg="1"/>
      <p:bldP spid="76817" grpId="0" animBg="1"/>
      <p:bldP spid="76817" grpId="1" animBg="1"/>
      <p:bldP spid="76818" grpId="0" animBg="1"/>
      <p:bldP spid="76818" grpId="1"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30F6C9FD-FF5A-4149-8C08-8596DB6165DD}" type="slidenum">
              <a:rPr lang="en-US"/>
              <a:pPr/>
              <a:t>16</a:t>
            </a:fld>
            <a:endParaRPr lang="en-US"/>
          </a:p>
        </p:txBody>
      </p:sp>
      <p:sp>
        <p:nvSpPr>
          <p:cNvPr id="412674"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Structure of ISO/IEC 27001:2005</a:t>
            </a:r>
          </a:p>
        </p:txBody>
      </p:sp>
      <p:sp>
        <p:nvSpPr>
          <p:cNvPr id="412675" name="Rectangle 3"/>
          <p:cNvSpPr>
            <a:spLocks noChangeArrowheads="1"/>
          </p:cNvSpPr>
          <p:nvPr/>
        </p:nvSpPr>
        <p:spPr bwMode="auto">
          <a:xfrm>
            <a:off x="228600" y="1600200"/>
            <a:ext cx="8686800" cy="3785652"/>
          </a:xfrm>
          <a:prstGeom prst="rect">
            <a:avLst/>
          </a:prstGeom>
          <a:noFill/>
          <a:ln w="9525">
            <a:noFill/>
            <a:miter lim="800000"/>
            <a:headEnd/>
            <a:tailEnd/>
          </a:ln>
          <a:effectLst/>
        </p:spPr>
        <p:txBody>
          <a:bodyPr>
            <a:spAutoFit/>
          </a:bodyPr>
          <a:lstStyle/>
          <a:p>
            <a:pPr algn="l">
              <a:spcBef>
                <a:spcPct val="50000"/>
              </a:spcBef>
              <a:buFontTx/>
              <a:buNone/>
            </a:pPr>
            <a:r>
              <a:rPr lang="en-US" sz="2000" dirty="0"/>
              <a:t>The information security Management </a:t>
            </a:r>
            <a:r>
              <a:rPr lang="en-US" sz="2000" dirty="0" smtClean="0"/>
              <a:t>Program </a:t>
            </a:r>
            <a:r>
              <a:rPr lang="en-US" sz="2000" dirty="0"/>
              <a:t>should include</a:t>
            </a:r>
          </a:p>
          <a:p>
            <a:pPr algn="l">
              <a:buClr>
                <a:schemeClr val="hlink"/>
              </a:buClr>
              <a:buSzPct val="110000"/>
              <a:buFont typeface="Wingdings" pitchFamily="2" charset="2"/>
              <a:buChar char="Ø"/>
            </a:pPr>
            <a:endParaRPr lang="en-US" sz="2000" dirty="0">
              <a:solidFill>
                <a:schemeClr val="tx1"/>
              </a:solidFill>
            </a:endParaRPr>
          </a:p>
          <a:p>
            <a:pPr algn="l">
              <a:buClr>
                <a:schemeClr val="hlink"/>
              </a:buClr>
              <a:buSzPct val="110000"/>
              <a:buFont typeface="Wingdings" pitchFamily="2" charset="2"/>
              <a:buChar char="Ø"/>
            </a:pPr>
            <a:r>
              <a:rPr lang="en-US" sz="2000" dirty="0">
                <a:solidFill>
                  <a:schemeClr val="tx1"/>
                </a:solidFill>
              </a:rPr>
              <a:t>Define Scope and Boundaries of the ISMS</a:t>
            </a:r>
          </a:p>
          <a:p>
            <a:pPr algn="l">
              <a:buClr>
                <a:schemeClr val="hlink"/>
              </a:buClr>
              <a:buSzPct val="110000"/>
              <a:buFont typeface="Wingdings" pitchFamily="2" charset="2"/>
              <a:buChar char="Ø"/>
            </a:pPr>
            <a:r>
              <a:rPr lang="en-US" sz="2000" dirty="0">
                <a:solidFill>
                  <a:schemeClr val="tx1"/>
                </a:solidFill>
              </a:rPr>
              <a:t>Define the Security Policy</a:t>
            </a:r>
          </a:p>
          <a:p>
            <a:pPr algn="l">
              <a:buClr>
                <a:schemeClr val="hlink"/>
              </a:buClr>
              <a:buSzPct val="110000"/>
              <a:buFont typeface="Wingdings" pitchFamily="2" charset="2"/>
              <a:buChar char="Ø"/>
            </a:pPr>
            <a:r>
              <a:rPr lang="en-US" sz="2000" dirty="0">
                <a:solidFill>
                  <a:schemeClr val="tx1"/>
                </a:solidFill>
              </a:rPr>
              <a:t>Define a Risk Assessment Approach of Organisation</a:t>
            </a:r>
          </a:p>
          <a:p>
            <a:pPr algn="l">
              <a:buClr>
                <a:schemeClr val="hlink"/>
              </a:buClr>
              <a:buSzPct val="110000"/>
              <a:buFont typeface="Wingdings" pitchFamily="2" charset="2"/>
              <a:buChar char="Ø"/>
            </a:pPr>
            <a:r>
              <a:rPr lang="en-US" sz="2000" dirty="0">
                <a:solidFill>
                  <a:schemeClr val="tx1"/>
                </a:solidFill>
              </a:rPr>
              <a:t>Identify the </a:t>
            </a:r>
            <a:r>
              <a:rPr lang="en-US" sz="2000" dirty="0" smtClean="0">
                <a:solidFill>
                  <a:schemeClr val="tx1"/>
                </a:solidFill>
              </a:rPr>
              <a:t>Information Assets and their Risks</a:t>
            </a:r>
            <a:endParaRPr lang="en-US" sz="2000" dirty="0">
              <a:solidFill>
                <a:schemeClr val="tx1"/>
              </a:solidFill>
            </a:endParaRPr>
          </a:p>
          <a:p>
            <a:pPr algn="l">
              <a:buClr>
                <a:schemeClr val="hlink"/>
              </a:buClr>
              <a:buSzPct val="110000"/>
              <a:buFont typeface="Wingdings" pitchFamily="2" charset="2"/>
              <a:buChar char="Ø"/>
            </a:pPr>
            <a:r>
              <a:rPr lang="en-US" sz="2000" dirty="0">
                <a:solidFill>
                  <a:schemeClr val="tx1"/>
                </a:solidFill>
              </a:rPr>
              <a:t>Analyze and Evaluate the Risks</a:t>
            </a:r>
          </a:p>
          <a:p>
            <a:pPr algn="l">
              <a:buClr>
                <a:schemeClr val="hlink"/>
              </a:buClr>
              <a:buSzPct val="110000"/>
              <a:buFont typeface="Wingdings" pitchFamily="2" charset="2"/>
              <a:buChar char="Ø"/>
            </a:pPr>
            <a:r>
              <a:rPr lang="en-US" sz="2000" dirty="0">
                <a:solidFill>
                  <a:schemeClr val="tx1"/>
                </a:solidFill>
              </a:rPr>
              <a:t>Identify and Evaluate options for Treatment of Risk</a:t>
            </a:r>
          </a:p>
          <a:p>
            <a:pPr algn="l">
              <a:buClr>
                <a:schemeClr val="hlink"/>
              </a:buClr>
              <a:buSzPct val="110000"/>
              <a:buFont typeface="Wingdings" pitchFamily="2" charset="2"/>
              <a:buChar char="Ø"/>
            </a:pPr>
            <a:r>
              <a:rPr lang="en-US" sz="2000" dirty="0">
                <a:solidFill>
                  <a:schemeClr val="tx1"/>
                </a:solidFill>
              </a:rPr>
              <a:t>Select Control Objectives and Controls for treating </a:t>
            </a:r>
            <a:r>
              <a:rPr lang="en-US" sz="2000" dirty="0" smtClean="0">
                <a:solidFill>
                  <a:schemeClr val="tx1"/>
                </a:solidFill>
              </a:rPr>
              <a:t>Risks ( Annexure A)</a:t>
            </a:r>
            <a:endParaRPr lang="en-US" sz="2000" dirty="0">
              <a:solidFill>
                <a:schemeClr val="tx1"/>
              </a:solidFill>
            </a:endParaRPr>
          </a:p>
          <a:p>
            <a:pPr algn="l">
              <a:buClr>
                <a:schemeClr val="hlink"/>
              </a:buClr>
              <a:buSzPct val="110000"/>
              <a:buFont typeface="Wingdings" pitchFamily="2" charset="2"/>
              <a:buChar char="Ø"/>
            </a:pPr>
            <a:r>
              <a:rPr lang="en-US" sz="2000" dirty="0">
                <a:solidFill>
                  <a:schemeClr val="tx1"/>
                </a:solidFill>
              </a:rPr>
              <a:t>Formulate Risk Treatment Plan and Implement RTP Plan</a:t>
            </a:r>
          </a:p>
          <a:p>
            <a:pPr algn="l">
              <a:buClr>
                <a:schemeClr val="hlink"/>
              </a:buClr>
              <a:buSzPct val="110000"/>
              <a:buFont typeface="Wingdings" pitchFamily="2" charset="2"/>
              <a:buChar char="Ø"/>
            </a:pPr>
            <a:r>
              <a:rPr lang="en-US" sz="2000" dirty="0">
                <a:solidFill>
                  <a:schemeClr val="tx1"/>
                </a:solidFill>
              </a:rPr>
              <a:t>Implement Control to meet Control Objectives</a:t>
            </a:r>
          </a:p>
          <a:p>
            <a:pPr algn="l">
              <a:buClr>
                <a:schemeClr val="hlink"/>
              </a:buClr>
              <a:buSzPct val="110000"/>
              <a:buFont typeface="Wingdings" pitchFamily="2" charset="2"/>
              <a:buChar char="Ø"/>
            </a:pPr>
            <a:r>
              <a:rPr lang="en-US" sz="2000" dirty="0">
                <a:solidFill>
                  <a:schemeClr val="tx1"/>
                </a:solidFill>
              </a:rPr>
              <a:t>Define how to measure effectiveness of the Controls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7C3CEA8F-7BC9-406D-B855-D002058B7260}" type="slidenum">
              <a:rPr lang="en-US"/>
              <a:pPr/>
              <a:t>17</a:t>
            </a:fld>
            <a:endParaRPr lang="en-US"/>
          </a:p>
        </p:txBody>
      </p:sp>
      <p:sp>
        <p:nvSpPr>
          <p:cNvPr id="335877" name="Rectangle 5"/>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Structure of ISO/IEC 27001:2005</a:t>
            </a:r>
          </a:p>
        </p:txBody>
      </p:sp>
      <p:sp>
        <p:nvSpPr>
          <p:cNvPr id="335878" name="Rectangle 6"/>
          <p:cNvSpPr>
            <a:spLocks noChangeArrowheads="1"/>
          </p:cNvSpPr>
          <p:nvPr/>
        </p:nvSpPr>
        <p:spPr bwMode="auto">
          <a:xfrm>
            <a:off x="228600" y="1600200"/>
            <a:ext cx="8686800" cy="4093428"/>
          </a:xfrm>
          <a:prstGeom prst="rect">
            <a:avLst/>
          </a:prstGeom>
          <a:noFill/>
          <a:ln w="9525">
            <a:noFill/>
            <a:miter lim="800000"/>
            <a:headEnd/>
            <a:tailEnd/>
          </a:ln>
          <a:effectLst/>
        </p:spPr>
        <p:txBody>
          <a:bodyPr>
            <a:spAutoFit/>
          </a:bodyPr>
          <a:lstStyle/>
          <a:p>
            <a:pPr algn="l">
              <a:spcBef>
                <a:spcPct val="50000"/>
              </a:spcBef>
              <a:buFontTx/>
              <a:buNone/>
            </a:pPr>
            <a:r>
              <a:rPr lang="en-US" sz="2000" dirty="0"/>
              <a:t>Cont…</a:t>
            </a:r>
          </a:p>
          <a:p>
            <a:pPr algn="l">
              <a:buClr>
                <a:schemeClr val="hlink"/>
              </a:buClr>
              <a:buSzPct val="110000"/>
              <a:buFont typeface="Wingdings" pitchFamily="2" charset="2"/>
              <a:buChar char="Ø"/>
            </a:pPr>
            <a:endParaRPr lang="en-US" sz="2000" dirty="0">
              <a:solidFill>
                <a:schemeClr val="tx1"/>
              </a:solidFill>
            </a:endParaRPr>
          </a:p>
          <a:p>
            <a:pPr algn="l">
              <a:buClr>
                <a:schemeClr val="hlink"/>
              </a:buClr>
              <a:buSzPct val="110000"/>
              <a:buFont typeface="Wingdings" pitchFamily="2" charset="2"/>
              <a:buChar char="Ø"/>
            </a:pPr>
            <a:r>
              <a:rPr lang="en-US" sz="2000" dirty="0">
                <a:solidFill>
                  <a:schemeClr val="tx1"/>
                </a:solidFill>
              </a:rPr>
              <a:t>Implement Training and Awareness </a:t>
            </a:r>
            <a:r>
              <a:rPr lang="en-US" sz="2000" dirty="0" err="1">
                <a:solidFill>
                  <a:schemeClr val="tx1"/>
                </a:solidFill>
              </a:rPr>
              <a:t>Programme</a:t>
            </a:r>
            <a:endParaRPr lang="en-US" sz="2000" dirty="0">
              <a:solidFill>
                <a:schemeClr val="tx1"/>
              </a:solidFill>
            </a:endParaRPr>
          </a:p>
          <a:p>
            <a:pPr algn="l">
              <a:buClr>
                <a:schemeClr val="hlink"/>
              </a:buClr>
              <a:buSzPct val="110000"/>
              <a:buFont typeface="Wingdings" pitchFamily="2" charset="2"/>
              <a:buChar char="Ø"/>
            </a:pPr>
            <a:r>
              <a:rPr lang="en-US" sz="2000" dirty="0">
                <a:solidFill>
                  <a:schemeClr val="tx1"/>
                </a:solidFill>
              </a:rPr>
              <a:t>Implement of procedures and other controls capable of detection of</a:t>
            </a:r>
          </a:p>
          <a:p>
            <a:pPr algn="l">
              <a:buClr>
                <a:schemeClr val="hlink"/>
              </a:buClr>
              <a:buSzPct val="110000"/>
              <a:buFont typeface="Wingdings" pitchFamily="2" charset="2"/>
              <a:buNone/>
            </a:pPr>
            <a:r>
              <a:rPr lang="en-US" sz="2000" dirty="0">
                <a:solidFill>
                  <a:schemeClr val="tx1"/>
                </a:solidFill>
              </a:rPr>
              <a:t>   Security Events / Incidents.</a:t>
            </a:r>
          </a:p>
          <a:p>
            <a:pPr algn="l">
              <a:buClr>
                <a:schemeClr val="hlink"/>
              </a:buClr>
              <a:buSzPct val="110000"/>
              <a:buFont typeface="Wingdings" pitchFamily="2" charset="2"/>
              <a:buChar char="Ø"/>
            </a:pPr>
            <a:r>
              <a:rPr lang="en-US" sz="2000" dirty="0">
                <a:solidFill>
                  <a:schemeClr val="tx1"/>
                </a:solidFill>
              </a:rPr>
              <a:t>Promptly Detect errors in result of Processing</a:t>
            </a:r>
          </a:p>
          <a:p>
            <a:pPr algn="l">
              <a:buClr>
                <a:schemeClr val="hlink"/>
              </a:buClr>
              <a:buSzPct val="110000"/>
              <a:buFont typeface="Wingdings" pitchFamily="2" charset="2"/>
              <a:buChar char="Ø"/>
            </a:pPr>
            <a:r>
              <a:rPr lang="en-US" sz="2000" dirty="0">
                <a:solidFill>
                  <a:schemeClr val="tx1"/>
                </a:solidFill>
              </a:rPr>
              <a:t>Identify Security Breaches and Incidents</a:t>
            </a:r>
          </a:p>
          <a:p>
            <a:pPr algn="l">
              <a:buClr>
                <a:schemeClr val="hlink"/>
              </a:buClr>
              <a:buSzPct val="110000"/>
              <a:buFont typeface="Wingdings" pitchFamily="2" charset="2"/>
              <a:buChar char="Ø"/>
            </a:pPr>
            <a:r>
              <a:rPr lang="en-US" sz="2000" dirty="0">
                <a:solidFill>
                  <a:schemeClr val="tx1"/>
                </a:solidFill>
              </a:rPr>
              <a:t>Regular Reviews of Effectiveness of the ISMS</a:t>
            </a:r>
          </a:p>
          <a:p>
            <a:pPr algn="l">
              <a:buClr>
                <a:schemeClr val="hlink"/>
              </a:buClr>
              <a:buSzPct val="110000"/>
              <a:buFont typeface="Wingdings" pitchFamily="2" charset="2"/>
              <a:buChar char="Ø"/>
            </a:pPr>
            <a:r>
              <a:rPr lang="en-US" sz="2000" dirty="0">
                <a:solidFill>
                  <a:schemeClr val="tx1"/>
                </a:solidFill>
              </a:rPr>
              <a:t>Measure the Effectiveness</a:t>
            </a:r>
          </a:p>
          <a:p>
            <a:pPr algn="l">
              <a:buClr>
                <a:schemeClr val="hlink"/>
              </a:buClr>
              <a:buSzPct val="110000"/>
              <a:buFont typeface="Wingdings" pitchFamily="2" charset="2"/>
              <a:buChar char="Ø"/>
            </a:pPr>
            <a:r>
              <a:rPr lang="en-US" sz="2000" dirty="0">
                <a:solidFill>
                  <a:schemeClr val="tx1"/>
                </a:solidFill>
              </a:rPr>
              <a:t>Review Risk assessment at planned intervals</a:t>
            </a:r>
          </a:p>
          <a:p>
            <a:pPr algn="l">
              <a:buClr>
                <a:schemeClr val="hlink"/>
              </a:buClr>
              <a:buSzPct val="110000"/>
              <a:buFont typeface="Wingdings" pitchFamily="2" charset="2"/>
              <a:buChar char="Ø"/>
            </a:pPr>
            <a:r>
              <a:rPr lang="en-US" sz="2000" dirty="0">
                <a:solidFill>
                  <a:schemeClr val="tx1"/>
                </a:solidFill>
              </a:rPr>
              <a:t>Conduct Internal Audits</a:t>
            </a:r>
          </a:p>
          <a:p>
            <a:pPr algn="l">
              <a:buClr>
                <a:schemeClr val="hlink"/>
              </a:buClr>
              <a:buSzPct val="110000"/>
              <a:buFont typeface="Wingdings" pitchFamily="2" charset="2"/>
              <a:buChar char="Ø"/>
            </a:pPr>
            <a:r>
              <a:rPr lang="en-US" sz="2000" dirty="0">
                <a:solidFill>
                  <a:schemeClr val="tx1"/>
                </a:solidFill>
              </a:rPr>
              <a:t>Implement the identified improvements</a:t>
            </a:r>
          </a:p>
          <a:p>
            <a:pPr algn="l">
              <a:buClr>
                <a:schemeClr val="hlink"/>
              </a:buClr>
              <a:buSzPct val="110000"/>
              <a:buFont typeface="Wingdings" pitchFamily="2" charset="2"/>
              <a:buChar char="Ø"/>
            </a:pPr>
            <a:r>
              <a:rPr lang="en-US" sz="2000" dirty="0">
                <a:solidFill>
                  <a:schemeClr val="tx1"/>
                </a:solidFill>
              </a:rPr>
              <a:t>Take appropriate corrective and Preventive actions.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7C3CEA8F-7BC9-406D-B855-D002058B7260}" type="slidenum">
              <a:rPr lang="en-US"/>
              <a:pPr/>
              <a:t>18</a:t>
            </a:fld>
            <a:endParaRPr lang="en-US" dirty="0"/>
          </a:p>
        </p:txBody>
      </p:sp>
      <p:sp>
        <p:nvSpPr>
          <p:cNvPr id="335877" name="Rectangle 5"/>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Benefits of ISO/IEC 27001</a:t>
            </a:r>
          </a:p>
        </p:txBody>
      </p:sp>
      <p:sp>
        <p:nvSpPr>
          <p:cNvPr id="335878" name="Rectangle 6"/>
          <p:cNvSpPr>
            <a:spLocks noChangeArrowheads="1"/>
          </p:cNvSpPr>
          <p:nvPr/>
        </p:nvSpPr>
        <p:spPr bwMode="auto">
          <a:xfrm>
            <a:off x="228600" y="1447800"/>
            <a:ext cx="8686800" cy="4413516"/>
          </a:xfrm>
          <a:prstGeom prst="rect">
            <a:avLst/>
          </a:prstGeom>
          <a:noFill/>
          <a:ln w="9525">
            <a:noFill/>
            <a:miter lim="800000"/>
            <a:headEnd/>
            <a:tailEnd/>
          </a:ln>
          <a:effectLst/>
        </p:spPr>
        <p:txBody>
          <a:bodyPr wrap="square">
            <a:spAutoFit/>
          </a:bodyPr>
          <a:lstStyle/>
          <a:p>
            <a:pPr marL="339725" indent="-339725" algn="l">
              <a:lnSpc>
                <a:spcPct val="130000"/>
              </a:lnSpc>
              <a:buFont typeface="Arial" pitchFamily="34" charset="0"/>
              <a:buChar char="•"/>
              <a:defRPr/>
            </a:pPr>
            <a:r>
              <a:rPr lang="en-US" sz="2400" dirty="0" smtClean="0"/>
              <a:t>Identify critical assets via the Business Risk Assessment</a:t>
            </a:r>
          </a:p>
          <a:p>
            <a:pPr marL="339725" indent="-339725" algn="l">
              <a:lnSpc>
                <a:spcPct val="130000"/>
              </a:lnSpc>
              <a:buFont typeface="Arial" pitchFamily="34" charset="0"/>
              <a:buChar char="•"/>
              <a:defRPr/>
            </a:pPr>
            <a:r>
              <a:rPr lang="en-US" sz="2400" dirty="0" smtClean="0"/>
              <a:t>Improved understanding of business aspects</a:t>
            </a:r>
          </a:p>
          <a:p>
            <a:pPr marL="339725" indent="-339725" algn="l">
              <a:lnSpc>
                <a:spcPct val="130000"/>
              </a:lnSpc>
              <a:buFont typeface="Arial" pitchFamily="34" charset="0"/>
              <a:buChar char="•"/>
              <a:defRPr/>
            </a:pPr>
            <a:r>
              <a:rPr lang="en-US" sz="2400" dirty="0" smtClean="0"/>
              <a:t>Provide a structure for continuous improvement</a:t>
            </a:r>
          </a:p>
          <a:p>
            <a:pPr marL="339725" indent="-339725" algn="l">
              <a:lnSpc>
                <a:spcPct val="130000"/>
              </a:lnSpc>
              <a:buFont typeface="Arial" pitchFamily="34" charset="0"/>
              <a:buChar char="•"/>
              <a:defRPr/>
            </a:pPr>
            <a:r>
              <a:rPr lang="en-US" sz="2400" dirty="0" smtClean="0"/>
              <a:t>Be a confidence factor internally as well as externally</a:t>
            </a:r>
          </a:p>
          <a:p>
            <a:pPr marL="339725" indent="-339725" algn="l">
              <a:lnSpc>
                <a:spcPct val="130000"/>
              </a:lnSpc>
              <a:buFont typeface="Arial" pitchFamily="34" charset="0"/>
              <a:buChar char="•"/>
              <a:defRPr/>
            </a:pPr>
            <a:r>
              <a:rPr lang="en-US" sz="2400" dirty="0" smtClean="0"/>
              <a:t>Systematic approach</a:t>
            </a:r>
          </a:p>
          <a:p>
            <a:pPr marL="339725" indent="-339725" algn="l">
              <a:lnSpc>
                <a:spcPct val="130000"/>
              </a:lnSpc>
              <a:buFont typeface="Arial" pitchFamily="34" charset="0"/>
              <a:buChar char="•"/>
              <a:defRPr/>
            </a:pPr>
            <a:r>
              <a:rPr lang="en-US" sz="2400" dirty="0" smtClean="0"/>
              <a:t>Ensure that ”knowledge capital” will be ”stored” in a business management system</a:t>
            </a:r>
          </a:p>
          <a:p>
            <a:pPr marL="339725" indent="-339725" algn="l">
              <a:lnSpc>
                <a:spcPct val="130000"/>
              </a:lnSpc>
              <a:buFont typeface="Arial" pitchFamily="34" charset="0"/>
              <a:buChar char="•"/>
              <a:defRPr/>
            </a:pPr>
            <a:r>
              <a:rPr lang="en-US" sz="2400" dirty="0" smtClean="0"/>
              <a:t>Reductions in adverse publicity</a:t>
            </a:r>
          </a:p>
          <a:p>
            <a:pPr marL="339725" indent="-339725" algn="l">
              <a:lnSpc>
                <a:spcPct val="130000"/>
              </a:lnSpc>
              <a:buFont typeface="Arial" pitchFamily="34" charset="0"/>
              <a:buChar char="•"/>
              <a:defRPr/>
            </a:pPr>
            <a:r>
              <a:rPr lang="en-US" sz="2400" dirty="0" smtClean="0"/>
              <a:t>Reductions in security breaches and/or claims</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7C3CEA8F-7BC9-406D-B855-D002058B7260}" type="slidenum">
              <a:rPr lang="en-US"/>
              <a:pPr/>
              <a:t>19</a:t>
            </a:fld>
            <a:endParaRPr lang="en-US" dirty="0"/>
          </a:p>
        </p:txBody>
      </p:sp>
      <p:sp>
        <p:nvSpPr>
          <p:cNvPr id="335877" name="Rectangle 5"/>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Benefits of ISO/IEC 27001</a:t>
            </a:r>
          </a:p>
        </p:txBody>
      </p:sp>
      <p:sp>
        <p:nvSpPr>
          <p:cNvPr id="335878" name="Rectangle 6"/>
          <p:cNvSpPr>
            <a:spLocks noChangeArrowheads="1"/>
          </p:cNvSpPr>
          <p:nvPr/>
        </p:nvSpPr>
        <p:spPr bwMode="auto">
          <a:xfrm>
            <a:off x="228600" y="1447800"/>
            <a:ext cx="8686800" cy="4413516"/>
          </a:xfrm>
          <a:prstGeom prst="rect">
            <a:avLst/>
          </a:prstGeom>
          <a:noFill/>
          <a:ln w="9525">
            <a:noFill/>
            <a:miter lim="800000"/>
            <a:headEnd/>
            <a:tailEnd/>
          </a:ln>
          <a:effectLst/>
        </p:spPr>
        <p:txBody>
          <a:bodyPr wrap="square">
            <a:spAutoFit/>
          </a:bodyPr>
          <a:lstStyle/>
          <a:p>
            <a:pPr marL="339725" indent="-339725" algn="l">
              <a:lnSpc>
                <a:spcPct val="130000"/>
              </a:lnSpc>
              <a:buFont typeface="Arial" pitchFamily="34" charset="0"/>
              <a:buChar char="•"/>
              <a:defRPr/>
            </a:pPr>
            <a:r>
              <a:rPr lang="en-US" sz="2400" dirty="0" smtClean="0"/>
              <a:t>Framework will take account of legal and regulatory   requirements</a:t>
            </a:r>
          </a:p>
          <a:p>
            <a:pPr marL="339725" indent="-339725" algn="l">
              <a:lnSpc>
                <a:spcPct val="130000"/>
              </a:lnSpc>
              <a:buFont typeface="Arial" pitchFamily="34" charset="0"/>
              <a:buChar char="•"/>
              <a:defRPr/>
            </a:pPr>
            <a:r>
              <a:rPr lang="en-US" sz="2400" dirty="0" smtClean="0"/>
              <a:t>Proves management commitment to the security of information</a:t>
            </a:r>
          </a:p>
          <a:p>
            <a:pPr marL="339725" indent="-339725" algn="l">
              <a:lnSpc>
                <a:spcPct val="130000"/>
              </a:lnSpc>
              <a:buFont typeface="Arial" pitchFamily="34" charset="0"/>
              <a:buChar char="•"/>
              <a:defRPr/>
            </a:pPr>
            <a:r>
              <a:rPr lang="en-US" sz="2400" dirty="0" smtClean="0"/>
              <a:t>Helps provide a competitive edge</a:t>
            </a:r>
          </a:p>
          <a:p>
            <a:pPr marL="339725" indent="-339725" algn="l">
              <a:lnSpc>
                <a:spcPct val="130000"/>
              </a:lnSpc>
              <a:buFont typeface="Arial" pitchFamily="34" charset="0"/>
              <a:buChar char="•"/>
              <a:defRPr/>
            </a:pPr>
            <a:r>
              <a:rPr lang="en-US" sz="2400" dirty="0" smtClean="0"/>
              <a:t>Independently verifies, Information Security processes, procedures and documentation </a:t>
            </a:r>
          </a:p>
          <a:p>
            <a:pPr marL="339725" indent="-339725" algn="l">
              <a:lnSpc>
                <a:spcPct val="130000"/>
              </a:lnSpc>
              <a:buFont typeface="Arial" pitchFamily="34" charset="0"/>
              <a:buChar char="•"/>
              <a:defRPr/>
            </a:pPr>
            <a:r>
              <a:rPr lang="en-US" sz="2400" dirty="0" smtClean="0"/>
              <a:t>Independently verifies that risks to the company are properly identified and managed</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Grp="1" noChangeArrowheads="1"/>
          </p:cNvSpPr>
          <p:nvPr>
            <p:ph type="sldNum" sz="quarter" idx="10"/>
          </p:nvPr>
        </p:nvSpPr>
        <p:spPr/>
        <p:txBody>
          <a:bodyPr/>
          <a:lstStyle/>
          <a:p>
            <a:fld id="{3DABEC93-F26B-4EB0-996E-F5C29C9E0FC5}" type="slidenum">
              <a:rPr lang="en-US"/>
              <a:pPr/>
              <a:t>2</a:t>
            </a:fld>
            <a:endParaRPr lang="en-US" dirty="0"/>
          </a:p>
        </p:txBody>
      </p:sp>
      <p:sp>
        <p:nvSpPr>
          <p:cNvPr id="436226" name="Rectangle 2"/>
          <p:cNvSpPr>
            <a:spLocks noChangeArrowheads="1"/>
          </p:cNvSpPr>
          <p:nvPr/>
        </p:nvSpPr>
        <p:spPr bwMode="auto">
          <a:xfrm>
            <a:off x="762000" y="2133600"/>
            <a:ext cx="7696200" cy="1798638"/>
          </a:xfrm>
          <a:prstGeom prst="rect">
            <a:avLst/>
          </a:prstGeom>
          <a:noFill/>
          <a:ln w="9525">
            <a:noFill/>
            <a:miter lim="800000"/>
            <a:headEnd/>
            <a:tailEnd/>
          </a:ln>
          <a:effectLst/>
        </p:spPr>
        <p:txBody>
          <a:bodyPr>
            <a:spAutoFit/>
          </a:bodyPr>
          <a:lstStyle/>
          <a:p>
            <a:pPr>
              <a:spcBef>
                <a:spcPct val="50000"/>
              </a:spcBef>
              <a:buFontTx/>
              <a:buNone/>
            </a:pPr>
            <a:r>
              <a:rPr lang="en-US" sz="3200" b="1" dirty="0"/>
              <a:t>INFORMATION SECURITY MANAGEMENT SYSTEM </a:t>
            </a:r>
          </a:p>
          <a:p>
            <a:pPr>
              <a:spcBef>
                <a:spcPct val="50000"/>
              </a:spcBef>
              <a:buFontTx/>
              <a:buNone/>
            </a:pPr>
            <a:r>
              <a:rPr lang="en-US" sz="3200" b="1" dirty="0"/>
              <a:t>ISO/IEC 27001:2005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3"/>
          <p:cNvSpPr>
            <a:spLocks noGrp="1" noChangeArrowheads="1"/>
          </p:cNvSpPr>
          <p:nvPr>
            <p:ph type="sldNum" sz="quarter" idx="10"/>
          </p:nvPr>
        </p:nvSpPr>
        <p:spPr/>
        <p:txBody>
          <a:bodyPr/>
          <a:lstStyle/>
          <a:p>
            <a:fld id="{CF9F8232-93EC-4EF4-B91D-115937200FF1}" type="slidenum">
              <a:rPr lang="en-US"/>
              <a:pPr/>
              <a:t>20</a:t>
            </a:fld>
            <a:endParaRPr lang="en-US"/>
          </a:p>
        </p:txBody>
      </p:sp>
      <p:sp>
        <p:nvSpPr>
          <p:cNvPr id="432130" name="Rectangle 2"/>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Some of the Controls Recommended by the Standard</a:t>
            </a:r>
          </a:p>
        </p:txBody>
      </p:sp>
      <p:sp>
        <p:nvSpPr>
          <p:cNvPr id="18" name="Rounded Rectangle 17"/>
          <p:cNvSpPr/>
          <p:nvPr/>
        </p:nvSpPr>
        <p:spPr bwMode="auto">
          <a:xfrm>
            <a:off x="533400" y="1600200"/>
            <a:ext cx="2277374" cy="4495225"/>
          </a:xfrm>
          <a:prstGeom prst="roundRect">
            <a:avLst>
              <a:gd name="adj" fmla="val 7292"/>
            </a:avLst>
          </a:prstGeom>
          <a:solidFill>
            <a:schemeClr val="accent2">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endParaRPr lang="en-IN" sz="1800"/>
          </a:p>
        </p:txBody>
      </p:sp>
      <p:grpSp>
        <p:nvGrpSpPr>
          <p:cNvPr id="3" name="Group 13"/>
          <p:cNvGrpSpPr>
            <a:grpSpLocks/>
          </p:cNvGrpSpPr>
          <p:nvPr/>
        </p:nvGrpSpPr>
        <p:grpSpPr bwMode="auto">
          <a:xfrm>
            <a:off x="818072" y="1771420"/>
            <a:ext cx="1708030" cy="1818861"/>
            <a:chOff x="228600" y="1524000"/>
            <a:chExt cx="1828800" cy="2057400"/>
          </a:xfrm>
        </p:grpSpPr>
        <p:sp>
          <p:nvSpPr>
            <p:cNvPr id="13" name="Oval 12"/>
            <p:cNvSpPr/>
            <p:nvPr/>
          </p:nvSpPr>
          <p:spPr>
            <a:xfrm>
              <a:off x="228297" y="1523555"/>
              <a:ext cx="1828589" cy="2057328"/>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endParaRPr lang="en-US" sz="1800"/>
            </a:p>
          </p:txBody>
        </p:sp>
        <p:pic>
          <p:nvPicPr>
            <p:cNvPr id="432135" name="Picture 4" descr="Connecting-systems"/>
            <p:cNvPicPr>
              <a:picLocks noChangeAspect="1" noChangeArrowheads="1"/>
            </p:cNvPicPr>
            <p:nvPr/>
          </p:nvPicPr>
          <p:blipFill>
            <a:blip r:embed="rId2" cstate="print"/>
            <a:srcRect l="11366" t="12178" r="14209" b="13803"/>
            <a:stretch>
              <a:fillRect/>
            </a:stretch>
          </p:blipFill>
          <p:spPr bwMode="auto">
            <a:xfrm>
              <a:off x="457200" y="2057401"/>
              <a:ext cx="1204453" cy="1371600"/>
            </a:xfrm>
            <a:prstGeom prst="rect">
              <a:avLst/>
            </a:prstGeom>
            <a:noFill/>
            <a:ln w="9525">
              <a:noFill/>
              <a:miter lim="800000"/>
              <a:headEnd/>
              <a:tailEnd/>
            </a:ln>
          </p:spPr>
        </p:pic>
        <p:sp>
          <p:nvSpPr>
            <p:cNvPr id="432136" name="Text Box 7"/>
            <p:cNvSpPr txBox="1">
              <a:spLocks noChangeArrowheads="1"/>
            </p:cNvSpPr>
            <p:nvPr/>
          </p:nvSpPr>
          <p:spPr bwMode="auto">
            <a:xfrm>
              <a:off x="573088" y="1762125"/>
              <a:ext cx="1187450" cy="311150"/>
            </a:xfrm>
            <a:prstGeom prst="rect">
              <a:avLst/>
            </a:prstGeom>
            <a:noFill/>
            <a:ln w="9525">
              <a:noFill/>
              <a:miter lim="800000"/>
              <a:headEnd/>
              <a:tailEnd/>
            </a:ln>
          </p:spPr>
          <p:txBody>
            <a:bodyPr wrap="none">
              <a:spAutoFit/>
            </a:bodyPr>
            <a:lstStyle/>
            <a:p>
              <a:pPr algn="l">
                <a:spcBef>
                  <a:spcPct val="0"/>
                </a:spcBef>
                <a:buFontTx/>
                <a:buNone/>
              </a:pPr>
              <a:r>
                <a:rPr lang="en-US" sz="1400" b="1">
                  <a:solidFill>
                    <a:schemeClr val="tx1"/>
                  </a:solidFill>
                  <a:cs typeface="Arial" pitchFamily="34" charset="0"/>
                </a:rPr>
                <a:t>Technology</a:t>
              </a:r>
            </a:p>
          </p:txBody>
        </p:sp>
      </p:grpSp>
      <p:grpSp>
        <p:nvGrpSpPr>
          <p:cNvPr id="4" name="Group 15"/>
          <p:cNvGrpSpPr>
            <a:grpSpLocks/>
          </p:cNvGrpSpPr>
          <p:nvPr/>
        </p:nvGrpSpPr>
        <p:grpSpPr bwMode="auto">
          <a:xfrm>
            <a:off x="6369170" y="1771420"/>
            <a:ext cx="1708030" cy="1818861"/>
            <a:chOff x="7162800" y="1219200"/>
            <a:chExt cx="1828800" cy="2057400"/>
          </a:xfrm>
        </p:grpSpPr>
        <p:sp>
          <p:nvSpPr>
            <p:cNvPr id="15" name="Oval 14"/>
            <p:cNvSpPr/>
            <p:nvPr/>
          </p:nvSpPr>
          <p:spPr>
            <a:xfrm>
              <a:off x="7163012" y="1218755"/>
              <a:ext cx="1828588" cy="2057328"/>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endParaRPr lang="en-US" sz="1800"/>
            </a:p>
          </p:txBody>
        </p:sp>
        <p:pic>
          <p:nvPicPr>
            <p:cNvPr id="432139" name="Picture 6" descr="businesses2"/>
            <p:cNvPicPr>
              <a:picLocks noChangeAspect="1" noChangeArrowheads="1"/>
            </p:cNvPicPr>
            <p:nvPr/>
          </p:nvPicPr>
          <p:blipFill>
            <a:blip r:embed="rId3" cstate="print"/>
            <a:srcRect l="9433" t="24367" r="11600" b="14034"/>
            <a:stretch>
              <a:fillRect/>
            </a:stretch>
          </p:blipFill>
          <p:spPr bwMode="auto">
            <a:xfrm>
              <a:off x="7467600" y="1871991"/>
              <a:ext cx="1232027" cy="1099809"/>
            </a:xfrm>
            <a:prstGeom prst="rect">
              <a:avLst/>
            </a:prstGeom>
            <a:noFill/>
            <a:ln w="9525">
              <a:noFill/>
              <a:miter lim="800000"/>
              <a:headEnd/>
              <a:tailEnd/>
            </a:ln>
          </p:spPr>
        </p:pic>
        <p:sp>
          <p:nvSpPr>
            <p:cNvPr id="432140" name="Text Box 8"/>
            <p:cNvSpPr txBox="1">
              <a:spLocks noChangeArrowheads="1"/>
            </p:cNvSpPr>
            <p:nvPr/>
          </p:nvSpPr>
          <p:spPr bwMode="auto">
            <a:xfrm>
              <a:off x="7562850" y="1444625"/>
              <a:ext cx="971550" cy="311150"/>
            </a:xfrm>
            <a:prstGeom prst="rect">
              <a:avLst/>
            </a:prstGeom>
            <a:noFill/>
            <a:ln w="9525">
              <a:noFill/>
              <a:miter lim="800000"/>
              <a:headEnd/>
              <a:tailEnd/>
            </a:ln>
          </p:spPr>
          <p:txBody>
            <a:bodyPr>
              <a:spAutoFit/>
            </a:bodyPr>
            <a:lstStyle/>
            <a:p>
              <a:pPr algn="l">
                <a:spcBef>
                  <a:spcPct val="0"/>
                </a:spcBef>
                <a:buFontTx/>
                <a:buNone/>
              </a:pPr>
              <a:r>
                <a:rPr lang="en-US" sz="1400" b="1">
                  <a:solidFill>
                    <a:schemeClr val="tx1"/>
                  </a:solidFill>
                  <a:cs typeface="Arial" pitchFamily="34" charset="0"/>
                </a:rPr>
                <a:t>Process</a:t>
              </a:r>
            </a:p>
          </p:txBody>
        </p:sp>
      </p:grpSp>
      <p:grpSp>
        <p:nvGrpSpPr>
          <p:cNvPr id="5" name="Group 17"/>
          <p:cNvGrpSpPr>
            <a:grpSpLocks/>
          </p:cNvGrpSpPr>
          <p:nvPr/>
        </p:nvGrpSpPr>
        <p:grpSpPr bwMode="auto">
          <a:xfrm>
            <a:off x="3700373" y="4331298"/>
            <a:ext cx="1708030" cy="1818861"/>
            <a:chOff x="3962400" y="4495800"/>
            <a:chExt cx="1828800" cy="2057400"/>
          </a:xfrm>
        </p:grpSpPr>
        <p:sp>
          <p:nvSpPr>
            <p:cNvPr id="17" name="Oval 16"/>
            <p:cNvSpPr/>
            <p:nvPr/>
          </p:nvSpPr>
          <p:spPr>
            <a:xfrm>
              <a:off x="3962642" y="4496579"/>
              <a:ext cx="1828589" cy="2057328"/>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buFontTx/>
                <a:buNone/>
                <a:defRPr/>
              </a:pPr>
              <a:endParaRPr lang="en-US" sz="1800"/>
            </a:p>
          </p:txBody>
        </p:sp>
        <p:pic>
          <p:nvPicPr>
            <p:cNvPr id="432143" name="Picture 5" descr="Connecting-people"/>
            <p:cNvPicPr>
              <a:picLocks noChangeAspect="1" noChangeArrowheads="1"/>
            </p:cNvPicPr>
            <p:nvPr/>
          </p:nvPicPr>
          <p:blipFill>
            <a:blip r:embed="rId4" cstate="print"/>
            <a:srcRect l="11223" t="9836" r="10791" b="9836"/>
            <a:stretch>
              <a:fillRect/>
            </a:stretch>
          </p:blipFill>
          <p:spPr bwMode="auto">
            <a:xfrm>
              <a:off x="4220702" y="4724400"/>
              <a:ext cx="1229376" cy="1400267"/>
            </a:xfrm>
            <a:prstGeom prst="rect">
              <a:avLst/>
            </a:prstGeom>
            <a:noFill/>
            <a:ln w="9525">
              <a:noFill/>
              <a:miter lim="800000"/>
              <a:headEnd/>
              <a:tailEnd/>
            </a:ln>
          </p:spPr>
        </p:pic>
        <p:sp>
          <p:nvSpPr>
            <p:cNvPr id="432144" name="Text Box 9"/>
            <p:cNvSpPr txBox="1">
              <a:spLocks noChangeArrowheads="1"/>
            </p:cNvSpPr>
            <p:nvPr/>
          </p:nvSpPr>
          <p:spPr bwMode="auto">
            <a:xfrm>
              <a:off x="4495800" y="6172200"/>
              <a:ext cx="773113" cy="311150"/>
            </a:xfrm>
            <a:prstGeom prst="rect">
              <a:avLst/>
            </a:prstGeom>
            <a:noFill/>
            <a:ln w="9525">
              <a:noFill/>
              <a:miter lim="800000"/>
              <a:headEnd/>
              <a:tailEnd/>
            </a:ln>
          </p:spPr>
          <p:txBody>
            <a:bodyPr wrap="none">
              <a:spAutoFit/>
            </a:bodyPr>
            <a:lstStyle/>
            <a:p>
              <a:pPr algn="l">
                <a:spcBef>
                  <a:spcPct val="0"/>
                </a:spcBef>
                <a:buFontTx/>
                <a:buNone/>
              </a:pPr>
              <a:r>
                <a:rPr lang="en-US" sz="1400" b="1">
                  <a:solidFill>
                    <a:schemeClr val="tx1"/>
                  </a:solidFill>
                  <a:cs typeface="Arial" pitchFamily="34" charset="0"/>
                </a:rPr>
                <a:t>People</a:t>
              </a:r>
            </a:p>
          </p:txBody>
        </p:sp>
      </p:grpSp>
      <p:sp>
        <p:nvSpPr>
          <p:cNvPr id="20" name="Rounded Rectangle 19"/>
          <p:cNvSpPr/>
          <p:nvPr/>
        </p:nvSpPr>
        <p:spPr bwMode="auto">
          <a:xfrm>
            <a:off x="818072" y="3733432"/>
            <a:ext cx="1848883" cy="2223052"/>
          </a:xfrm>
          <a:prstGeom prst="roundRect">
            <a:avLst>
              <a:gd name="adj" fmla="val 5953"/>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buFontTx/>
              <a:buNone/>
              <a:defRPr/>
            </a:pPr>
            <a:r>
              <a:rPr lang="en-US" sz="1200" dirty="0">
                <a:solidFill>
                  <a:schemeClr val="tx1"/>
                </a:solidFill>
              </a:rPr>
              <a:t>- System Security</a:t>
            </a:r>
          </a:p>
          <a:p>
            <a:pPr algn="l">
              <a:spcBef>
                <a:spcPct val="0"/>
              </a:spcBef>
              <a:buFontTx/>
              <a:buNone/>
              <a:defRPr/>
            </a:pPr>
            <a:r>
              <a:rPr lang="en-US" sz="1200" dirty="0">
                <a:solidFill>
                  <a:schemeClr val="tx1"/>
                </a:solidFill>
              </a:rPr>
              <a:t>- UTM. Firewalls</a:t>
            </a:r>
          </a:p>
          <a:p>
            <a:pPr algn="l">
              <a:spcBef>
                <a:spcPct val="0"/>
              </a:spcBef>
              <a:buFontTx/>
              <a:buNone/>
              <a:defRPr/>
            </a:pPr>
            <a:r>
              <a:rPr lang="en-US" sz="1200" dirty="0">
                <a:solidFill>
                  <a:schemeClr val="tx1"/>
                </a:solidFill>
              </a:rPr>
              <a:t>- IDS/IPS</a:t>
            </a:r>
          </a:p>
          <a:p>
            <a:pPr algn="l">
              <a:spcBef>
                <a:spcPct val="0"/>
              </a:spcBef>
              <a:buFontTx/>
              <a:buNone/>
              <a:defRPr/>
            </a:pPr>
            <a:r>
              <a:rPr lang="en-US" sz="1200" dirty="0">
                <a:solidFill>
                  <a:schemeClr val="tx1"/>
                </a:solidFill>
              </a:rPr>
              <a:t>- Data Center </a:t>
            </a:r>
          </a:p>
          <a:p>
            <a:pPr algn="l">
              <a:spcBef>
                <a:spcPct val="0"/>
              </a:spcBef>
              <a:buFontTx/>
              <a:buNone/>
              <a:defRPr/>
            </a:pPr>
            <a:r>
              <a:rPr lang="en-US" sz="1200" dirty="0">
                <a:solidFill>
                  <a:schemeClr val="tx1"/>
                </a:solidFill>
              </a:rPr>
              <a:t>- Physical Security</a:t>
            </a:r>
          </a:p>
          <a:p>
            <a:pPr algn="l">
              <a:spcBef>
                <a:spcPct val="0"/>
              </a:spcBef>
              <a:buFontTx/>
              <a:buNone/>
              <a:defRPr/>
            </a:pPr>
            <a:r>
              <a:rPr lang="en-US" sz="1200" dirty="0">
                <a:solidFill>
                  <a:schemeClr val="tx1"/>
                </a:solidFill>
              </a:rPr>
              <a:t>- Vulnerability </a:t>
            </a:r>
            <a:r>
              <a:rPr lang="en-US" sz="1200" dirty="0" err="1">
                <a:solidFill>
                  <a:schemeClr val="tx1"/>
                </a:solidFill>
              </a:rPr>
              <a:t>Assmt</a:t>
            </a:r>
            <a:endParaRPr lang="en-US" sz="1200" dirty="0">
              <a:solidFill>
                <a:schemeClr val="tx1"/>
              </a:solidFill>
            </a:endParaRPr>
          </a:p>
          <a:p>
            <a:pPr algn="l">
              <a:spcBef>
                <a:spcPct val="0"/>
              </a:spcBef>
              <a:buFontTx/>
              <a:buNone/>
              <a:defRPr/>
            </a:pPr>
            <a:r>
              <a:rPr lang="en-US" sz="1200" dirty="0">
                <a:solidFill>
                  <a:schemeClr val="tx1"/>
                </a:solidFill>
              </a:rPr>
              <a:t>- Penetration Testing</a:t>
            </a:r>
          </a:p>
          <a:p>
            <a:pPr algn="l">
              <a:spcBef>
                <a:spcPct val="0"/>
              </a:spcBef>
              <a:buFontTx/>
              <a:buChar char="-"/>
              <a:defRPr/>
            </a:pPr>
            <a:r>
              <a:rPr lang="en-US" sz="1200" dirty="0">
                <a:solidFill>
                  <a:schemeClr val="tx1"/>
                </a:solidFill>
              </a:rPr>
              <a:t>Application Security</a:t>
            </a:r>
          </a:p>
          <a:p>
            <a:pPr algn="l">
              <a:spcBef>
                <a:spcPct val="0"/>
              </a:spcBef>
              <a:buFontTx/>
              <a:buNone/>
              <a:defRPr/>
            </a:pPr>
            <a:r>
              <a:rPr lang="en-US" sz="1200" dirty="0">
                <a:solidFill>
                  <a:schemeClr val="tx1"/>
                </a:solidFill>
              </a:rPr>
              <a:t>- Secure SDLC</a:t>
            </a:r>
          </a:p>
          <a:p>
            <a:pPr algn="l">
              <a:spcBef>
                <a:spcPct val="0"/>
              </a:spcBef>
              <a:buFontTx/>
              <a:buNone/>
              <a:defRPr/>
            </a:pPr>
            <a:r>
              <a:rPr lang="en-US" sz="1200" dirty="0">
                <a:solidFill>
                  <a:schemeClr val="tx1"/>
                </a:solidFill>
              </a:rPr>
              <a:t>- SIM/SIEM</a:t>
            </a:r>
          </a:p>
          <a:p>
            <a:pPr algn="l">
              <a:spcBef>
                <a:spcPct val="0"/>
              </a:spcBef>
              <a:buFontTx/>
              <a:buNone/>
              <a:defRPr/>
            </a:pPr>
            <a:r>
              <a:rPr lang="en-US" sz="1200" dirty="0">
                <a:solidFill>
                  <a:schemeClr val="tx1"/>
                </a:solidFill>
              </a:rPr>
              <a:t>- Managed Services</a:t>
            </a:r>
          </a:p>
        </p:txBody>
      </p:sp>
      <p:sp>
        <p:nvSpPr>
          <p:cNvPr id="22" name="Rounded Rectangle 21"/>
          <p:cNvSpPr/>
          <p:nvPr/>
        </p:nvSpPr>
        <p:spPr bwMode="auto">
          <a:xfrm>
            <a:off x="6369170" y="3927107"/>
            <a:ext cx="1708030" cy="2321293"/>
          </a:xfrm>
          <a:prstGeom prst="roundRect">
            <a:avLst>
              <a:gd name="adj" fmla="val 5953"/>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buFontTx/>
              <a:buNone/>
              <a:defRPr/>
            </a:pPr>
            <a:r>
              <a:rPr lang="en-US" sz="1200" dirty="0">
                <a:solidFill>
                  <a:schemeClr val="tx1"/>
                </a:solidFill>
              </a:rPr>
              <a:t>- Risk Management</a:t>
            </a:r>
          </a:p>
          <a:p>
            <a:pPr algn="l">
              <a:spcBef>
                <a:spcPct val="0"/>
              </a:spcBef>
              <a:buFontTx/>
              <a:buNone/>
              <a:defRPr/>
            </a:pPr>
            <a:r>
              <a:rPr lang="en-US" sz="1200" dirty="0">
                <a:solidFill>
                  <a:schemeClr val="tx1"/>
                </a:solidFill>
              </a:rPr>
              <a:t>- Asset Management</a:t>
            </a:r>
          </a:p>
          <a:p>
            <a:pPr algn="l">
              <a:spcBef>
                <a:spcPct val="0"/>
              </a:spcBef>
              <a:buFontTx/>
              <a:buNone/>
              <a:defRPr/>
            </a:pPr>
            <a:r>
              <a:rPr lang="en-US" sz="1200" dirty="0">
                <a:solidFill>
                  <a:schemeClr val="tx1"/>
                </a:solidFill>
              </a:rPr>
              <a:t>- Data Classification</a:t>
            </a:r>
          </a:p>
          <a:p>
            <a:pPr algn="l">
              <a:spcBef>
                <a:spcPct val="0"/>
              </a:spcBef>
              <a:buFontTx/>
              <a:buNone/>
              <a:defRPr/>
            </a:pPr>
            <a:r>
              <a:rPr lang="en-US" sz="1200" dirty="0">
                <a:solidFill>
                  <a:schemeClr val="tx1"/>
                </a:solidFill>
              </a:rPr>
              <a:t>- Info Rights Mgt</a:t>
            </a:r>
          </a:p>
          <a:p>
            <a:pPr algn="l">
              <a:spcBef>
                <a:spcPct val="0"/>
              </a:spcBef>
              <a:buFontTx/>
              <a:buNone/>
              <a:defRPr/>
            </a:pPr>
            <a:r>
              <a:rPr lang="en-US" sz="1200" dirty="0">
                <a:solidFill>
                  <a:schemeClr val="tx1"/>
                </a:solidFill>
              </a:rPr>
              <a:t>- Data Leak Prevention</a:t>
            </a:r>
          </a:p>
          <a:p>
            <a:pPr algn="l">
              <a:spcBef>
                <a:spcPct val="0"/>
              </a:spcBef>
              <a:buFontTx/>
              <a:buNone/>
              <a:defRPr/>
            </a:pPr>
            <a:r>
              <a:rPr lang="en-US" sz="1200" dirty="0">
                <a:solidFill>
                  <a:schemeClr val="tx1"/>
                </a:solidFill>
              </a:rPr>
              <a:t>- Access Management</a:t>
            </a:r>
          </a:p>
          <a:p>
            <a:pPr algn="l">
              <a:spcBef>
                <a:spcPct val="0"/>
              </a:spcBef>
              <a:buFontTx/>
              <a:buNone/>
              <a:defRPr/>
            </a:pPr>
            <a:r>
              <a:rPr lang="en-US" sz="1200" dirty="0">
                <a:solidFill>
                  <a:schemeClr val="tx1"/>
                </a:solidFill>
              </a:rPr>
              <a:t>- Change Management</a:t>
            </a:r>
          </a:p>
          <a:p>
            <a:pPr algn="l">
              <a:spcBef>
                <a:spcPct val="0"/>
              </a:spcBef>
              <a:buFontTx/>
              <a:buNone/>
              <a:defRPr/>
            </a:pPr>
            <a:r>
              <a:rPr lang="en-US" sz="1200" dirty="0">
                <a:solidFill>
                  <a:schemeClr val="tx1"/>
                </a:solidFill>
              </a:rPr>
              <a:t>- Patch Management</a:t>
            </a:r>
          </a:p>
          <a:p>
            <a:pPr algn="l">
              <a:spcBef>
                <a:spcPct val="0"/>
              </a:spcBef>
              <a:buFontTx/>
              <a:buNone/>
              <a:defRPr/>
            </a:pPr>
            <a:r>
              <a:rPr lang="en-US" sz="1200" dirty="0">
                <a:solidFill>
                  <a:schemeClr val="tx1"/>
                </a:solidFill>
              </a:rPr>
              <a:t>- Configuration Mgmt</a:t>
            </a:r>
          </a:p>
          <a:p>
            <a:pPr algn="l">
              <a:spcBef>
                <a:spcPct val="0"/>
              </a:spcBef>
              <a:buFontTx/>
              <a:buNone/>
              <a:defRPr/>
            </a:pPr>
            <a:r>
              <a:rPr lang="en-US" sz="1200" dirty="0">
                <a:solidFill>
                  <a:schemeClr val="tx1"/>
                </a:solidFill>
              </a:rPr>
              <a:t>- Incident Response</a:t>
            </a:r>
          </a:p>
          <a:p>
            <a:pPr algn="l">
              <a:spcBef>
                <a:spcPct val="0"/>
              </a:spcBef>
              <a:buFontTx/>
              <a:buChar char="-"/>
              <a:defRPr/>
            </a:pPr>
            <a:r>
              <a:rPr lang="en-US" sz="1200" dirty="0" smtClean="0">
                <a:solidFill>
                  <a:schemeClr val="tx1"/>
                </a:solidFill>
              </a:rPr>
              <a:t>Incident Management</a:t>
            </a:r>
          </a:p>
          <a:p>
            <a:pPr algn="l">
              <a:spcBef>
                <a:spcPct val="0"/>
              </a:spcBef>
              <a:buFontTx/>
              <a:buChar char="-"/>
              <a:defRPr/>
            </a:pPr>
            <a:r>
              <a:rPr lang="en-US" sz="1200" dirty="0" smtClean="0">
                <a:solidFill>
                  <a:schemeClr val="tx1"/>
                </a:solidFill>
              </a:rPr>
              <a:t>Business Continuity</a:t>
            </a:r>
            <a:endParaRPr lang="en-US" sz="1200" dirty="0">
              <a:solidFill>
                <a:schemeClr val="tx1"/>
              </a:solidFill>
            </a:endParaRPr>
          </a:p>
          <a:p>
            <a:pPr algn="l">
              <a:spcBef>
                <a:spcPct val="0"/>
              </a:spcBef>
              <a:buFontTx/>
              <a:buNone/>
              <a:defRPr/>
            </a:pPr>
            <a:endParaRPr lang="en-US" sz="1200" dirty="0">
              <a:solidFill>
                <a:schemeClr val="tx1"/>
              </a:solidFill>
            </a:endParaRPr>
          </a:p>
          <a:p>
            <a:pPr algn="l">
              <a:spcBef>
                <a:spcPct val="0"/>
              </a:spcBef>
              <a:buFontTx/>
              <a:buNone/>
              <a:defRPr/>
            </a:pPr>
            <a:endParaRPr lang="en-US" sz="1200" dirty="0">
              <a:solidFill>
                <a:schemeClr val="tx1"/>
              </a:solidFill>
            </a:endParaRPr>
          </a:p>
        </p:txBody>
      </p:sp>
      <p:sp>
        <p:nvSpPr>
          <p:cNvPr id="23" name="Rounded Rectangle 22"/>
          <p:cNvSpPr/>
          <p:nvPr/>
        </p:nvSpPr>
        <p:spPr bwMode="auto">
          <a:xfrm>
            <a:off x="3700373" y="1771420"/>
            <a:ext cx="1708030" cy="2266559"/>
          </a:xfrm>
          <a:prstGeom prst="roundRect">
            <a:avLst>
              <a:gd name="adj" fmla="val 5953"/>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spcBef>
                <a:spcPct val="0"/>
              </a:spcBef>
              <a:buFontTx/>
              <a:buNone/>
              <a:defRPr/>
            </a:pPr>
            <a:r>
              <a:rPr lang="en-US" sz="1200" dirty="0">
                <a:solidFill>
                  <a:schemeClr val="tx1"/>
                </a:solidFill>
              </a:rPr>
              <a:t>- Training </a:t>
            </a:r>
          </a:p>
          <a:p>
            <a:pPr algn="l">
              <a:spcBef>
                <a:spcPct val="0"/>
              </a:spcBef>
              <a:buFontTx/>
              <a:buNone/>
              <a:defRPr/>
            </a:pPr>
            <a:r>
              <a:rPr lang="en-US" sz="1200" dirty="0">
                <a:solidFill>
                  <a:schemeClr val="tx1"/>
                </a:solidFill>
              </a:rPr>
              <a:t>- Awareness</a:t>
            </a:r>
          </a:p>
          <a:p>
            <a:pPr algn="l">
              <a:spcBef>
                <a:spcPct val="0"/>
              </a:spcBef>
              <a:buFontTx/>
              <a:buNone/>
              <a:defRPr/>
            </a:pPr>
            <a:r>
              <a:rPr lang="en-US" sz="1200" dirty="0">
                <a:solidFill>
                  <a:schemeClr val="tx1"/>
                </a:solidFill>
              </a:rPr>
              <a:t>- HR Policies</a:t>
            </a:r>
          </a:p>
          <a:p>
            <a:pPr algn="l">
              <a:spcBef>
                <a:spcPct val="0"/>
              </a:spcBef>
              <a:buFontTx/>
              <a:buNone/>
              <a:defRPr/>
            </a:pPr>
            <a:r>
              <a:rPr lang="en-US" sz="1200" dirty="0">
                <a:solidFill>
                  <a:schemeClr val="tx1"/>
                </a:solidFill>
              </a:rPr>
              <a:t>- Background Checks</a:t>
            </a:r>
          </a:p>
          <a:p>
            <a:pPr algn="l">
              <a:spcBef>
                <a:spcPct val="0"/>
              </a:spcBef>
              <a:buFontTx/>
              <a:buNone/>
              <a:defRPr/>
            </a:pPr>
            <a:r>
              <a:rPr lang="en-US" sz="1200" dirty="0">
                <a:solidFill>
                  <a:schemeClr val="tx1"/>
                </a:solidFill>
              </a:rPr>
              <a:t>- Roles / responsibilities</a:t>
            </a:r>
          </a:p>
          <a:p>
            <a:pPr algn="l">
              <a:spcBef>
                <a:spcPct val="0"/>
              </a:spcBef>
              <a:buFontTx/>
              <a:buNone/>
              <a:defRPr/>
            </a:pPr>
            <a:r>
              <a:rPr lang="en-US" sz="1200" dirty="0">
                <a:solidFill>
                  <a:schemeClr val="tx1"/>
                </a:solidFill>
              </a:rPr>
              <a:t>- Mobile Computing</a:t>
            </a:r>
          </a:p>
          <a:p>
            <a:pPr algn="l">
              <a:spcBef>
                <a:spcPct val="0"/>
              </a:spcBef>
              <a:buFontTx/>
              <a:buNone/>
              <a:defRPr/>
            </a:pPr>
            <a:r>
              <a:rPr lang="en-US" sz="1200" dirty="0">
                <a:solidFill>
                  <a:schemeClr val="tx1"/>
                </a:solidFill>
              </a:rPr>
              <a:t>- Social Engineering</a:t>
            </a:r>
          </a:p>
          <a:p>
            <a:pPr algn="l">
              <a:spcBef>
                <a:spcPct val="0"/>
              </a:spcBef>
              <a:buFontTx/>
              <a:buNone/>
              <a:defRPr/>
            </a:pPr>
            <a:r>
              <a:rPr lang="en-US" sz="1200" dirty="0">
                <a:solidFill>
                  <a:schemeClr val="tx1"/>
                </a:solidFill>
              </a:rPr>
              <a:t>- Social Networking</a:t>
            </a:r>
          </a:p>
          <a:p>
            <a:pPr algn="l">
              <a:spcBef>
                <a:spcPct val="0"/>
              </a:spcBef>
              <a:buFontTx/>
              <a:buNone/>
              <a:defRPr/>
            </a:pPr>
            <a:r>
              <a:rPr lang="en-US" sz="1200" dirty="0">
                <a:solidFill>
                  <a:schemeClr val="tx1"/>
                </a:solidFill>
              </a:rPr>
              <a:t>- Acceptable Use</a:t>
            </a:r>
          </a:p>
          <a:p>
            <a:pPr algn="l">
              <a:spcBef>
                <a:spcPct val="0"/>
              </a:spcBef>
              <a:buFontTx/>
              <a:buNone/>
              <a:defRPr/>
            </a:pPr>
            <a:r>
              <a:rPr lang="en-US" sz="1200" dirty="0">
                <a:solidFill>
                  <a:schemeClr val="tx1"/>
                </a:solidFill>
              </a:rPr>
              <a:t>- Policies</a:t>
            </a:r>
          </a:p>
          <a:p>
            <a:pPr algn="l">
              <a:spcBef>
                <a:spcPct val="0"/>
              </a:spcBef>
              <a:buFontTx/>
              <a:buNone/>
              <a:defRPr/>
            </a:pPr>
            <a:r>
              <a:rPr lang="en-US" sz="1200" dirty="0">
                <a:solidFill>
                  <a:schemeClr val="tx1"/>
                </a:solidFill>
              </a:rPr>
              <a:t>- Performance Mgt</a:t>
            </a:r>
          </a:p>
          <a:p>
            <a:pPr algn="l">
              <a:spcBef>
                <a:spcPct val="0"/>
              </a:spcBef>
              <a:buFontTx/>
              <a:buNone/>
              <a:defRPr/>
            </a:pP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901" name="Picture 5"/>
          <p:cNvPicPr>
            <a:picLocks noChangeAspect="1" noChangeArrowheads="1"/>
          </p:cNvPicPr>
          <p:nvPr/>
        </p:nvPicPr>
        <p:blipFill>
          <a:blip r:embed="rId2" cstate="print"/>
          <a:srcRect/>
          <a:stretch>
            <a:fillRect/>
          </a:stretch>
        </p:blipFill>
        <p:spPr bwMode="auto">
          <a:xfrm>
            <a:off x="1079500" y="2133600"/>
            <a:ext cx="7607300" cy="4425950"/>
          </a:xfrm>
          <a:prstGeom prst="rect">
            <a:avLst/>
          </a:prstGeom>
          <a:noFill/>
          <a:ln w="9525">
            <a:noFill/>
            <a:miter lim="800000"/>
            <a:headEnd/>
            <a:tailEnd/>
          </a:ln>
          <a:effectLst/>
        </p:spPr>
      </p:pic>
      <p:sp>
        <p:nvSpPr>
          <p:cNvPr id="5" name="Rectangle 13"/>
          <p:cNvSpPr>
            <a:spLocks noGrp="1" noChangeArrowheads="1"/>
          </p:cNvSpPr>
          <p:nvPr>
            <p:ph type="sldNum" sz="quarter" idx="10"/>
          </p:nvPr>
        </p:nvSpPr>
        <p:spPr/>
        <p:txBody>
          <a:bodyPr/>
          <a:lstStyle/>
          <a:p>
            <a:fld id="{B5760E44-1F7F-4486-B42A-3D8A6033BB0E}" type="slidenum">
              <a:rPr lang="en-US"/>
              <a:pPr/>
              <a:t>21</a:t>
            </a:fld>
            <a:endParaRPr lang="en-US"/>
          </a:p>
        </p:txBody>
      </p:sp>
      <p:sp>
        <p:nvSpPr>
          <p:cNvPr id="336898" name="Rectangle 2"/>
          <p:cNvSpPr>
            <a:spLocks noGrp="1" noChangeArrowheads="1"/>
          </p:cNvSpPr>
          <p:nvPr>
            <p:ph type="title" idx="4294967295"/>
          </p:nvPr>
        </p:nvSpPr>
        <p:spPr>
          <a:xfrm>
            <a:off x="228600" y="76200"/>
            <a:ext cx="8382000" cy="1143000"/>
          </a:xfrm>
        </p:spPr>
        <p:txBody>
          <a:bodyPr/>
          <a:lstStyle/>
          <a:p>
            <a:r>
              <a:rPr lang="en-US" sz="2800" b="1" smtClean="0">
                <a:effectLst>
                  <a:outerShdw blurRad="38100" dist="38100" dir="2700000" algn="tl">
                    <a:srgbClr val="C0C0C0"/>
                  </a:outerShdw>
                </a:effectLst>
                <a:latin typeface="Arial" pitchFamily="34" charset="0"/>
              </a:rPr>
              <a:t>Control Objectives / Controls ( Annexure A)</a:t>
            </a:r>
          </a:p>
        </p:txBody>
      </p:sp>
      <p:sp>
        <p:nvSpPr>
          <p:cNvPr id="336902" name="Rectangle 6"/>
          <p:cNvSpPr>
            <a:spLocks noChangeArrowheads="1"/>
          </p:cNvSpPr>
          <p:nvPr/>
        </p:nvSpPr>
        <p:spPr bwMode="auto">
          <a:xfrm>
            <a:off x="76200" y="1600200"/>
            <a:ext cx="6705600" cy="1143000"/>
          </a:xfrm>
          <a:prstGeom prst="rect">
            <a:avLst/>
          </a:prstGeom>
          <a:noFill/>
          <a:ln w="9525">
            <a:noFill/>
            <a:miter lim="800000"/>
            <a:headEnd/>
            <a:tailEnd/>
          </a:ln>
          <a:effectLst/>
        </p:spPr>
        <p:txBody>
          <a:bodyPr/>
          <a:lstStyle/>
          <a:p>
            <a:pPr marL="342900" indent="-342900" algn="l" eaLnBrk="0" hangingPunct="0">
              <a:lnSpc>
                <a:spcPct val="90000"/>
              </a:lnSpc>
              <a:buFontTx/>
              <a:buNone/>
            </a:pPr>
            <a:r>
              <a:rPr lang="en-US" sz="1600" dirty="0"/>
              <a:t>Overall the standard can be put in : ( Annexure A )</a:t>
            </a:r>
          </a:p>
          <a:p>
            <a:pPr marL="1143000" lvl="2" indent="-228600" algn="l" eaLnBrk="0" hangingPunct="0">
              <a:lnSpc>
                <a:spcPct val="90000"/>
              </a:lnSpc>
            </a:pPr>
            <a:r>
              <a:rPr lang="en-US" sz="1600" dirty="0"/>
              <a:t> Domain Areas – 11</a:t>
            </a:r>
          </a:p>
          <a:p>
            <a:pPr marL="1143000" lvl="2" indent="-228600" algn="l" eaLnBrk="0" hangingPunct="0">
              <a:lnSpc>
                <a:spcPct val="90000"/>
              </a:lnSpc>
            </a:pPr>
            <a:r>
              <a:rPr lang="en-US" sz="1600" dirty="0"/>
              <a:t> Control Objectives – 39</a:t>
            </a:r>
          </a:p>
          <a:p>
            <a:pPr marL="1143000" lvl="2" indent="-228600" algn="l" eaLnBrk="0" hangingPunct="0">
              <a:lnSpc>
                <a:spcPct val="90000"/>
              </a:lnSpc>
            </a:pPr>
            <a:r>
              <a:rPr lang="en-US" sz="1600" dirty="0"/>
              <a:t> Controls – 133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36901"/>
                                        </p:tgtEl>
                                        <p:attrNameLst>
                                          <p:attrName>style.visibility</p:attrName>
                                        </p:attrNameLst>
                                      </p:cBhvr>
                                      <p:to>
                                        <p:strVal val="visible"/>
                                      </p:to>
                                    </p:set>
                                    <p:animEffect transition="in" filter="wedge">
                                      <p:cBhvr>
                                        <p:cTn id="7" dur="2000"/>
                                        <p:tgtEl>
                                          <p:spTgt spid="336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8EFEBD1F-A534-47F8-86F4-8988CF47FB9D}" type="slidenum">
              <a:rPr lang="en-US"/>
              <a:pPr/>
              <a:t>22</a:t>
            </a:fld>
            <a:endParaRPr lang="en-US"/>
          </a:p>
        </p:txBody>
      </p:sp>
      <p:sp>
        <p:nvSpPr>
          <p:cNvPr id="41472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 5 Security policy</a:t>
            </a:r>
          </a:p>
        </p:txBody>
      </p:sp>
      <p:sp>
        <p:nvSpPr>
          <p:cNvPr id="414723" name="Rectangle 3"/>
          <p:cNvSpPr>
            <a:spLocks noChangeArrowheads="1"/>
          </p:cNvSpPr>
          <p:nvPr/>
        </p:nvSpPr>
        <p:spPr bwMode="auto">
          <a:xfrm>
            <a:off x="304800" y="1681877"/>
            <a:ext cx="7772400" cy="2585323"/>
          </a:xfrm>
          <a:prstGeom prst="rect">
            <a:avLst/>
          </a:prstGeom>
          <a:noFill/>
          <a:ln w="9525">
            <a:noFill/>
            <a:miter lim="800000"/>
            <a:headEnd/>
            <a:tailEnd/>
          </a:ln>
          <a:effectLst/>
        </p:spPr>
        <p:txBody>
          <a:bodyPr>
            <a:spAutoFit/>
          </a:bodyPr>
          <a:lstStyle/>
          <a:p>
            <a:pPr lvl="2" algn="l">
              <a:buFont typeface="Wingdings" pitchFamily="2" charset="2"/>
              <a:buChar char="Ø"/>
            </a:pPr>
            <a:r>
              <a:rPr lang="en-US" sz="1800" dirty="0" smtClean="0"/>
              <a:t>Control </a:t>
            </a:r>
            <a:r>
              <a:rPr lang="en-US" sz="1800" dirty="0"/>
              <a:t>Objective: </a:t>
            </a:r>
          </a:p>
          <a:p>
            <a:pPr algn="l">
              <a:buFontTx/>
              <a:buNone/>
            </a:pPr>
            <a:endParaRPr lang="en-US" sz="1800" dirty="0"/>
          </a:p>
          <a:p>
            <a:pPr algn="l">
              <a:buFontTx/>
              <a:buNone/>
            </a:pPr>
            <a:r>
              <a:rPr lang="en-US" sz="1800" dirty="0"/>
              <a:t>	To provide management direction and support for information 	security in accordance with business requirements and relevant 	laws and regulations.</a:t>
            </a:r>
          </a:p>
          <a:p>
            <a:pPr algn="l">
              <a:buFontTx/>
              <a:buNone/>
            </a:pPr>
            <a:endParaRPr lang="en-US" sz="1800" dirty="0"/>
          </a:p>
          <a:p>
            <a:pPr lvl="2" algn="l"/>
            <a:r>
              <a:rPr lang="en-US" sz="1800" dirty="0"/>
              <a:t>Information security policy document</a:t>
            </a:r>
          </a:p>
          <a:p>
            <a:pPr lvl="2" algn="l"/>
            <a:r>
              <a:rPr lang="en-US" sz="1800" dirty="0"/>
              <a:t>Review of the information security policy</a:t>
            </a:r>
          </a:p>
        </p:txBody>
      </p:sp>
      <p:pic>
        <p:nvPicPr>
          <p:cNvPr id="49" name="Picture 18" descr="policy-"/>
          <p:cNvPicPr>
            <a:picLocks noChangeAspect="1" noChangeArrowheads="1"/>
          </p:cNvPicPr>
          <p:nvPr/>
        </p:nvPicPr>
        <p:blipFill>
          <a:blip r:embed="rId2" cstate="print"/>
          <a:srcRect/>
          <a:stretch>
            <a:fillRect/>
          </a:stretch>
        </p:blipFill>
        <p:spPr bwMode="auto">
          <a:xfrm>
            <a:off x="7239000" y="3962400"/>
            <a:ext cx="1422400" cy="1200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D876823C-6080-4265-B514-6A96616F6FDE}" type="slidenum">
              <a:rPr lang="en-US"/>
              <a:pPr/>
              <a:t>23</a:t>
            </a:fld>
            <a:endParaRPr lang="en-US"/>
          </a:p>
        </p:txBody>
      </p:sp>
      <p:sp>
        <p:nvSpPr>
          <p:cNvPr id="367618"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A.6 Organisation of Information Security</a:t>
            </a:r>
          </a:p>
        </p:txBody>
      </p:sp>
      <p:sp>
        <p:nvSpPr>
          <p:cNvPr id="367619" name="Rectangle 3"/>
          <p:cNvSpPr>
            <a:spLocks noChangeArrowheads="1"/>
          </p:cNvSpPr>
          <p:nvPr/>
        </p:nvSpPr>
        <p:spPr bwMode="auto">
          <a:xfrm>
            <a:off x="762000" y="1600200"/>
            <a:ext cx="7772400" cy="4329113"/>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smtClean="0"/>
              <a:t>A.6 Organisation of Information security Internal organisation</a:t>
            </a:r>
          </a:p>
          <a:p>
            <a:pPr algn="l">
              <a:buFontTx/>
              <a:buNone/>
            </a:pPr>
            <a:endParaRPr lang="en-US" sz="1800" dirty="0" smtClean="0"/>
          </a:p>
          <a:p>
            <a:pPr lvl="2" algn="l">
              <a:buFont typeface="Wingdings" pitchFamily="2" charset="2"/>
              <a:buChar char="Ø"/>
            </a:pPr>
            <a:r>
              <a:rPr lang="en-US" sz="1800" dirty="0" smtClean="0"/>
              <a:t>Control </a:t>
            </a:r>
            <a:r>
              <a:rPr lang="en-US" sz="1800" dirty="0"/>
              <a:t>Objective: </a:t>
            </a:r>
          </a:p>
          <a:p>
            <a:pPr algn="l">
              <a:buFontTx/>
              <a:buNone/>
            </a:pPr>
            <a:endParaRPr lang="en-US" sz="1800" dirty="0"/>
          </a:p>
          <a:p>
            <a:pPr algn="l">
              <a:buFontTx/>
              <a:buNone/>
            </a:pPr>
            <a:r>
              <a:rPr lang="en-US" sz="1800" dirty="0"/>
              <a:t>	To Manage Information Security within  the Organisation.</a:t>
            </a:r>
          </a:p>
          <a:p>
            <a:pPr algn="l">
              <a:buFontTx/>
              <a:buNone/>
            </a:pPr>
            <a:endParaRPr lang="en-US" sz="1800" dirty="0"/>
          </a:p>
          <a:p>
            <a:pPr lvl="2" algn="l"/>
            <a:r>
              <a:rPr lang="en-US" sz="1800" dirty="0"/>
              <a:t>Management commitment to information security</a:t>
            </a:r>
          </a:p>
          <a:p>
            <a:pPr lvl="2" algn="l"/>
            <a:r>
              <a:rPr lang="en-US" sz="1800" dirty="0"/>
              <a:t>Information security co-ordination</a:t>
            </a:r>
          </a:p>
          <a:p>
            <a:pPr lvl="2" algn="l"/>
            <a:r>
              <a:rPr lang="en-US" sz="1800" dirty="0"/>
              <a:t>Allocation of information security responsibilities</a:t>
            </a:r>
          </a:p>
          <a:p>
            <a:pPr lvl="2" algn="l"/>
            <a:r>
              <a:rPr lang="en-US" sz="1800" dirty="0"/>
              <a:t>Authorization process for information processing facilities</a:t>
            </a:r>
          </a:p>
          <a:p>
            <a:pPr lvl="2" algn="l"/>
            <a:r>
              <a:rPr lang="en-US" sz="1800" dirty="0"/>
              <a:t>Confidentiality agreements</a:t>
            </a:r>
          </a:p>
          <a:p>
            <a:pPr lvl="2" algn="l"/>
            <a:r>
              <a:rPr lang="en-US" sz="1800" dirty="0"/>
              <a:t>Contact with authorities</a:t>
            </a:r>
          </a:p>
          <a:p>
            <a:pPr lvl="2" algn="l"/>
            <a:r>
              <a:rPr lang="en-US" sz="1800" dirty="0"/>
              <a:t>Independent review of information security</a:t>
            </a:r>
          </a:p>
        </p:txBody>
      </p:sp>
      <p:pic>
        <p:nvPicPr>
          <p:cNvPr id="367620" name="Picture 4" descr="j0149402"/>
          <p:cNvPicPr>
            <a:picLocks noChangeAspect="1" noChangeArrowheads="1"/>
          </p:cNvPicPr>
          <p:nvPr/>
        </p:nvPicPr>
        <p:blipFill>
          <a:blip r:embed="rId2" cstate="print"/>
          <a:srcRect/>
          <a:stretch>
            <a:fillRect/>
          </a:stretch>
        </p:blipFill>
        <p:spPr bwMode="auto">
          <a:xfrm>
            <a:off x="7308850" y="1600200"/>
            <a:ext cx="1682750" cy="1676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C394ACC0-8E3F-4C4F-8D79-6C47F5F490FB}" type="slidenum">
              <a:rPr lang="en-US"/>
              <a:pPr/>
              <a:t>24</a:t>
            </a:fld>
            <a:endParaRPr lang="en-US"/>
          </a:p>
        </p:txBody>
      </p:sp>
      <p:sp>
        <p:nvSpPr>
          <p:cNvPr id="434178" name="Rectangle 1026"/>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A.6 Organisation of Information Security</a:t>
            </a:r>
          </a:p>
        </p:txBody>
      </p:sp>
      <p:sp>
        <p:nvSpPr>
          <p:cNvPr id="434179" name="Rectangle 1027"/>
          <p:cNvSpPr>
            <a:spLocks noChangeArrowheads="1"/>
          </p:cNvSpPr>
          <p:nvPr/>
        </p:nvSpPr>
        <p:spPr bwMode="auto">
          <a:xfrm>
            <a:off x="762000" y="1600200"/>
            <a:ext cx="7772400" cy="388778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Organisation of Information security External parties</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maintain the security of organizational information and 	information processing facilities that are accessed </a:t>
            </a:r>
            <a:r>
              <a:rPr lang="en-US" sz="1800" dirty="0" smtClean="0"/>
              <a:t>processed,  	communicated </a:t>
            </a:r>
            <a:r>
              <a:rPr lang="en-US" sz="1800" dirty="0"/>
              <a:t>to, or managed by external parties</a:t>
            </a:r>
          </a:p>
          <a:p>
            <a:pPr algn="l">
              <a:buFontTx/>
              <a:buNone/>
            </a:pPr>
            <a:endParaRPr lang="en-US" sz="1800" dirty="0"/>
          </a:p>
          <a:p>
            <a:pPr lvl="2" algn="l"/>
            <a:r>
              <a:rPr lang="en-US" sz="1800" dirty="0"/>
              <a:t>Identification of risks related to external parties</a:t>
            </a:r>
          </a:p>
          <a:p>
            <a:pPr lvl="2" algn="l"/>
            <a:r>
              <a:rPr lang="en-US" sz="1800" dirty="0"/>
              <a:t>Addressing security when dealing with customers</a:t>
            </a:r>
          </a:p>
          <a:p>
            <a:pPr lvl="2" algn="l"/>
            <a:r>
              <a:rPr lang="en-US" sz="1800" dirty="0"/>
              <a:t>Addressing security in third party agreements</a:t>
            </a:r>
          </a:p>
          <a:p>
            <a:pPr lvl="2" algn="l"/>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6160F08E-DB7C-4A83-8C59-87854F9965A1}" type="slidenum">
              <a:rPr lang="en-US"/>
              <a:pPr/>
              <a:t>25</a:t>
            </a:fld>
            <a:endParaRPr lang="en-US"/>
          </a:p>
        </p:txBody>
      </p:sp>
      <p:sp>
        <p:nvSpPr>
          <p:cNvPr id="33792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A.7 Asset Management</a:t>
            </a:r>
          </a:p>
        </p:txBody>
      </p:sp>
      <p:sp>
        <p:nvSpPr>
          <p:cNvPr id="337924" name="Rectangle 4"/>
          <p:cNvSpPr>
            <a:spLocks noChangeArrowheads="1"/>
          </p:cNvSpPr>
          <p:nvPr/>
        </p:nvSpPr>
        <p:spPr bwMode="auto">
          <a:xfrm>
            <a:off x="762000" y="1600200"/>
            <a:ext cx="7772400" cy="3613150"/>
          </a:xfrm>
          <a:prstGeom prst="rect">
            <a:avLst/>
          </a:prstGeom>
          <a:noFill/>
          <a:ln w="9525">
            <a:noFill/>
            <a:miter lim="800000"/>
            <a:headEnd/>
            <a:tailEnd/>
          </a:ln>
          <a:effectLst/>
        </p:spPr>
        <p:txBody>
          <a:bodyPr>
            <a:spAutoFit/>
          </a:bodyPr>
          <a:lstStyle/>
          <a:p>
            <a:pPr algn="l">
              <a:buFont typeface="Wingdings" pitchFamily="2" charset="2"/>
              <a:buChar char="v"/>
            </a:pPr>
            <a:r>
              <a:rPr lang="en-US" sz="1800"/>
              <a:t>Responsibility of Assets</a:t>
            </a:r>
          </a:p>
          <a:p>
            <a:pPr algn="l">
              <a:buFontTx/>
              <a:buNone/>
            </a:pPr>
            <a:endParaRPr lang="en-US" sz="1800"/>
          </a:p>
          <a:p>
            <a:pPr lvl="2" algn="l">
              <a:buFont typeface="Wingdings" pitchFamily="2" charset="2"/>
              <a:buChar char="Ø"/>
            </a:pPr>
            <a:r>
              <a:rPr lang="en-US" sz="1800"/>
              <a:t>Control Objective: </a:t>
            </a:r>
          </a:p>
          <a:p>
            <a:pPr algn="l">
              <a:buFontTx/>
              <a:buNone/>
            </a:pPr>
            <a:endParaRPr lang="en-US" sz="1800"/>
          </a:p>
          <a:p>
            <a:pPr algn="l">
              <a:buFontTx/>
              <a:buNone/>
            </a:pPr>
            <a:r>
              <a:rPr lang="en-US" sz="1800"/>
              <a:t>	To achieve and maintain appropriate protection of organizational 	assets</a:t>
            </a:r>
          </a:p>
          <a:p>
            <a:pPr algn="l">
              <a:buFontTx/>
              <a:buNone/>
            </a:pPr>
            <a:endParaRPr lang="en-US" sz="1800"/>
          </a:p>
          <a:p>
            <a:pPr lvl="2" algn="l"/>
            <a:r>
              <a:rPr lang="en-US" sz="1800"/>
              <a:t>Inventory of assets</a:t>
            </a:r>
          </a:p>
          <a:p>
            <a:pPr lvl="2" algn="l"/>
            <a:r>
              <a:rPr lang="en-US" sz="1800"/>
              <a:t>Ownership of assets</a:t>
            </a:r>
          </a:p>
          <a:p>
            <a:pPr lvl="2" algn="l"/>
            <a:r>
              <a:rPr lang="en-US" sz="1800"/>
              <a:t>Acceptable use of assets</a:t>
            </a:r>
          </a:p>
          <a:p>
            <a:pPr lvl="2" algn="l"/>
            <a:endParaRPr lang="en-US" sz="1800"/>
          </a:p>
        </p:txBody>
      </p:sp>
      <p:pic>
        <p:nvPicPr>
          <p:cNvPr id="337925" name="Picture 5" descr="j0435877"/>
          <p:cNvPicPr>
            <a:picLocks noChangeAspect="1" noChangeArrowheads="1"/>
          </p:cNvPicPr>
          <p:nvPr/>
        </p:nvPicPr>
        <p:blipFill>
          <a:blip r:embed="rId2" cstate="print"/>
          <a:srcRect/>
          <a:stretch>
            <a:fillRect/>
          </a:stretch>
        </p:blipFill>
        <p:spPr bwMode="auto">
          <a:xfrm>
            <a:off x="6781800" y="3778250"/>
            <a:ext cx="1600200" cy="11747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Grp="1" noChangeArrowheads="1"/>
          </p:cNvSpPr>
          <p:nvPr>
            <p:ph type="sldNum" sz="quarter" idx="10"/>
          </p:nvPr>
        </p:nvSpPr>
        <p:spPr/>
        <p:txBody>
          <a:bodyPr/>
          <a:lstStyle/>
          <a:p>
            <a:fld id="{331DCFDF-61B0-4295-9E4A-F5E1A79AAFD0}" type="slidenum">
              <a:rPr lang="en-US"/>
              <a:pPr/>
              <a:t>26</a:t>
            </a:fld>
            <a:endParaRPr lang="en-US"/>
          </a:p>
        </p:txBody>
      </p:sp>
      <p:sp>
        <p:nvSpPr>
          <p:cNvPr id="369666"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A.7 Asset Management</a:t>
            </a:r>
          </a:p>
        </p:txBody>
      </p:sp>
      <p:sp>
        <p:nvSpPr>
          <p:cNvPr id="369667" name="Rectangle 3"/>
          <p:cNvSpPr>
            <a:spLocks noChangeArrowheads="1"/>
          </p:cNvSpPr>
          <p:nvPr/>
        </p:nvSpPr>
        <p:spPr bwMode="auto">
          <a:xfrm>
            <a:off x="762000" y="1600200"/>
            <a:ext cx="7772400" cy="2952750"/>
          </a:xfrm>
          <a:prstGeom prst="rect">
            <a:avLst/>
          </a:prstGeom>
          <a:noFill/>
          <a:ln w="9525">
            <a:noFill/>
            <a:miter lim="800000"/>
            <a:headEnd/>
            <a:tailEnd/>
          </a:ln>
          <a:effectLst/>
        </p:spPr>
        <p:txBody>
          <a:bodyPr>
            <a:spAutoFit/>
          </a:bodyPr>
          <a:lstStyle/>
          <a:p>
            <a:pPr algn="l">
              <a:buFont typeface="Wingdings" pitchFamily="2" charset="2"/>
              <a:buChar char="v"/>
            </a:pPr>
            <a:r>
              <a:rPr lang="en-US" sz="1800"/>
              <a:t>Information classification</a:t>
            </a:r>
          </a:p>
          <a:p>
            <a:pPr algn="l">
              <a:buFontTx/>
              <a:buNone/>
            </a:pPr>
            <a:endParaRPr lang="en-US" sz="1800"/>
          </a:p>
          <a:p>
            <a:pPr lvl="2" algn="l">
              <a:buFont typeface="Wingdings" pitchFamily="2" charset="2"/>
              <a:buChar char="Ø"/>
            </a:pPr>
            <a:r>
              <a:rPr lang="en-US" sz="1800"/>
              <a:t>Control Objective: </a:t>
            </a:r>
          </a:p>
          <a:p>
            <a:pPr algn="l">
              <a:buFontTx/>
              <a:buNone/>
            </a:pPr>
            <a:endParaRPr lang="en-US" sz="1800"/>
          </a:p>
          <a:p>
            <a:pPr algn="l">
              <a:buFontTx/>
              <a:buNone/>
            </a:pPr>
            <a:r>
              <a:rPr lang="en-US" sz="1800"/>
              <a:t>	To ensure that information receives an appropriate level of 	protection</a:t>
            </a:r>
          </a:p>
          <a:p>
            <a:pPr algn="l">
              <a:buFontTx/>
              <a:buNone/>
            </a:pPr>
            <a:endParaRPr lang="en-US" sz="1800"/>
          </a:p>
          <a:p>
            <a:pPr lvl="2" algn="l"/>
            <a:r>
              <a:rPr lang="en-US" sz="1800"/>
              <a:t>Classification guidelines</a:t>
            </a:r>
          </a:p>
          <a:p>
            <a:pPr lvl="2" algn="l"/>
            <a:r>
              <a:rPr lang="en-US" sz="1800"/>
              <a:t>Information labeling and handling</a:t>
            </a:r>
          </a:p>
        </p:txBody>
      </p:sp>
      <p:sp>
        <p:nvSpPr>
          <p:cNvPr id="369668" name="WordArt 4"/>
          <p:cNvSpPr>
            <a:spLocks noChangeArrowheads="1" noChangeShapeType="1" noTextEdit="1"/>
          </p:cNvSpPr>
          <p:nvPr/>
        </p:nvSpPr>
        <p:spPr bwMode="auto">
          <a:xfrm>
            <a:off x="5410200" y="4648200"/>
            <a:ext cx="2152650" cy="647700"/>
          </a:xfrm>
          <a:prstGeom prst="rect">
            <a:avLst/>
          </a:prstGeom>
        </p:spPr>
        <p:txBody>
          <a:bodyPr wrap="none" fromWordArt="1">
            <a:prstTxWarp prst="textPlain">
              <a:avLst>
                <a:gd name="adj" fmla="val 50000"/>
              </a:avLst>
            </a:prstTxWarp>
          </a:bodyPr>
          <a:lstStyle/>
          <a:p>
            <a:r>
              <a:rPr lang="en-US" sz="3600" i="1" kern="10">
                <a:ln w="9525">
                  <a:solidFill>
                    <a:srgbClr val="000000"/>
                  </a:solidFill>
                  <a:round/>
                  <a:headEnd/>
                  <a:tailEnd/>
                </a:ln>
                <a:solidFill>
                  <a:srgbClr val="0000FF"/>
                </a:solidFill>
                <a:effectLst>
                  <a:outerShdw dist="35921" dir="2700000" algn="ctr" rotWithShape="0">
                    <a:srgbClr val="808080"/>
                  </a:outerShdw>
                </a:effectLst>
                <a:latin typeface="Arial Black"/>
              </a:rPr>
              <a:t>Secret</a:t>
            </a:r>
          </a:p>
        </p:txBody>
      </p:sp>
      <p:sp>
        <p:nvSpPr>
          <p:cNvPr id="369669" name="WordArt 5"/>
          <p:cNvSpPr>
            <a:spLocks noChangeArrowheads="1" noChangeShapeType="1" noTextEdit="1"/>
          </p:cNvSpPr>
          <p:nvPr/>
        </p:nvSpPr>
        <p:spPr bwMode="auto">
          <a:xfrm>
            <a:off x="6477000" y="3657600"/>
            <a:ext cx="2152650" cy="647700"/>
          </a:xfrm>
          <a:prstGeom prst="rect">
            <a:avLst/>
          </a:prstGeom>
        </p:spPr>
        <p:txBody>
          <a:bodyPr wrap="none" fromWordArt="1">
            <a:prstTxWarp prst="textPlain">
              <a:avLst>
                <a:gd name="adj" fmla="val 50000"/>
              </a:avLst>
            </a:prstTxWarp>
          </a:bodyPr>
          <a:lstStyle/>
          <a:p>
            <a:r>
              <a:rPr lang="en-US" sz="3600" i="1" kern="10">
                <a:ln w="9525">
                  <a:solidFill>
                    <a:srgbClr val="000000"/>
                  </a:solidFill>
                  <a:round/>
                  <a:headEnd/>
                  <a:tailEnd/>
                </a:ln>
                <a:solidFill>
                  <a:srgbClr val="FF0000"/>
                </a:solidFill>
                <a:effectLst>
                  <a:outerShdw dist="35921" dir="2700000" algn="ctr" rotWithShape="0">
                    <a:srgbClr val="808080"/>
                  </a:outerShdw>
                </a:effectLst>
                <a:latin typeface="Arial Black"/>
              </a:rPr>
              <a:t>DANGER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007E494E-983A-4318-9F94-236D9F5529B9}" type="slidenum">
              <a:rPr lang="en-US"/>
              <a:pPr/>
              <a:t>27</a:t>
            </a:fld>
            <a:endParaRPr lang="en-US"/>
          </a:p>
        </p:txBody>
      </p:sp>
      <p:sp>
        <p:nvSpPr>
          <p:cNvPr id="338946"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A.8 Human Resource Security</a:t>
            </a:r>
          </a:p>
        </p:txBody>
      </p:sp>
      <p:sp>
        <p:nvSpPr>
          <p:cNvPr id="338948" name="Rectangle 4"/>
          <p:cNvSpPr>
            <a:spLocks noChangeArrowheads="1"/>
          </p:cNvSpPr>
          <p:nvPr/>
        </p:nvSpPr>
        <p:spPr bwMode="auto">
          <a:xfrm>
            <a:off x="762000" y="1600200"/>
            <a:ext cx="7772400" cy="3416320"/>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Prior to employment</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that </a:t>
            </a:r>
            <a:r>
              <a:rPr lang="en-US" sz="1800" dirty="0" smtClean="0"/>
              <a:t>employees, contractors </a:t>
            </a:r>
            <a:r>
              <a:rPr lang="en-US" sz="1800" dirty="0"/>
              <a:t>and third party users 	understand their responsibilities, and are the roles they 	are considered </a:t>
            </a:r>
            <a:r>
              <a:rPr lang="en-US" sz="1800" dirty="0" smtClean="0"/>
              <a:t>for, and </a:t>
            </a:r>
            <a:r>
              <a:rPr lang="en-US" sz="1800" dirty="0"/>
              <a:t>to reduce the risk of theft ,fraud or misuse 	of facilities</a:t>
            </a:r>
          </a:p>
          <a:p>
            <a:pPr algn="l">
              <a:buFontTx/>
              <a:buNone/>
            </a:pPr>
            <a:endParaRPr lang="en-US" sz="1800" dirty="0"/>
          </a:p>
          <a:p>
            <a:pPr lvl="2" algn="l"/>
            <a:r>
              <a:rPr lang="en-US" sz="1800" dirty="0"/>
              <a:t>Roles and responsibilities</a:t>
            </a:r>
          </a:p>
          <a:p>
            <a:pPr lvl="2" algn="l"/>
            <a:r>
              <a:rPr lang="en-US" sz="1800" dirty="0"/>
              <a:t>Screening</a:t>
            </a:r>
          </a:p>
          <a:p>
            <a:pPr lvl="2" algn="l"/>
            <a:r>
              <a:rPr lang="en-US" sz="1800" dirty="0"/>
              <a:t>Terms and conditions of employment</a:t>
            </a:r>
          </a:p>
        </p:txBody>
      </p:sp>
      <p:pic>
        <p:nvPicPr>
          <p:cNvPr id="338949" name="Picture 5" descr="j0090070"/>
          <p:cNvPicPr>
            <a:picLocks noChangeAspect="1" noChangeArrowheads="1"/>
          </p:cNvPicPr>
          <p:nvPr/>
        </p:nvPicPr>
        <p:blipFill>
          <a:blip r:embed="rId2" cstate="print"/>
          <a:srcRect/>
          <a:stretch>
            <a:fillRect/>
          </a:stretch>
        </p:blipFill>
        <p:spPr bwMode="auto">
          <a:xfrm>
            <a:off x="7848600" y="1600200"/>
            <a:ext cx="1108075" cy="1219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C551FD39-B29F-4F35-8010-68AE0543D406}" type="slidenum">
              <a:rPr lang="en-US"/>
              <a:pPr/>
              <a:t>28</a:t>
            </a:fld>
            <a:endParaRPr lang="en-US"/>
          </a:p>
        </p:txBody>
      </p:sp>
      <p:sp>
        <p:nvSpPr>
          <p:cNvPr id="37069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A.8 Human Resource Security</a:t>
            </a:r>
          </a:p>
        </p:txBody>
      </p:sp>
      <p:sp>
        <p:nvSpPr>
          <p:cNvPr id="370691" name="Rectangle 3"/>
          <p:cNvSpPr>
            <a:spLocks noChangeArrowheads="1"/>
          </p:cNvSpPr>
          <p:nvPr/>
        </p:nvSpPr>
        <p:spPr bwMode="auto">
          <a:xfrm>
            <a:off x="762000" y="1600200"/>
            <a:ext cx="7772400" cy="4106863"/>
          </a:xfrm>
          <a:prstGeom prst="rect">
            <a:avLst/>
          </a:prstGeom>
          <a:noFill/>
          <a:ln w="9525">
            <a:noFill/>
            <a:miter lim="800000"/>
            <a:headEnd/>
            <a:tailEnd/>
          </a:ln>
          <a:effectLst/>
        </p:spPr>
        <p:txBody>
          <a:bodyPr>
            <a:spAutoFit/>
          </a:bodyPr>
          <a:lstStyle/>
          <a:p>
            <a:pPr algn="l">
              <a:buFont typeface="Wingdings" pitchFamily="2" charset="2"/>
              <a:buChar char="v"/>
            </a:pPr>
            <a:r>
              <a:rPr lang="en-US" sz="1800"/>
              <a:t>During employment</a:t>
            </a:r>
          </a:p>
          <a:p>
            <a:pPr algn="l">
              <a:buFontTx/>
              <a:buNone/>
            </a:pPr>
            <a:endParaRPr lang="en-US" sz="1800"/>
          </a:p>
          <a:p>
            <a:pPr lvl="2" algn="l">
              <a:buFont typeface="Wingdings" pitchFamily="2" charset="2"/>
              <a:buChar char="Ø"/>
            </a:pPr>
            <a:r>
              <a:rPr lang="en-US" sz="1800"/>
              <a:t>Control Objective: </a:t>
            </a:r>
          </a:p>
          <a:p>
            <a:pPr algn="l">
              <a:buFontTx/>
              <a:buNone/>
            </a:pPr>
            <a:endParaRPr lang="en-US" sz="1800"/>
          </a:p>
          <a:p>
            <a:pPr algn="l">
              <a:buFontTx/>
              <a:buNone/>
            </a:pPr>
            <a:r>
              <a:rPr lang="en-US" sz="1800"/>
              <a:t>	To ensure that all employees, contractors and third party users 	are aware of information security threats and concerns, their 	responsibilities and liabilities and are equipped to support 	organizational security policy in the course of their normal work 	and to reduce the risk of human error.</a:t>
            </a:r>
          </a:p>
          <a:p>
            <a:pPr algn="l">
              <a:buFontTx/>
              <a:buNone/>
            </a:pPr>
            <a:endParaRPr lang="en-US" sz="1800"/>
          </a:p>
          <a:p>
            <a:pPr lvl="2" algn="l"/>
            <a:r>
              <a:rPr lang="en-US" sz="1800"/>
              <a:t>Management Responsibilities</a:t>
            </a:r>
          </a:p>
          <a:p>
            <a:pPr lvl="2" algn="l"/>
            <a:r>
              <a:rPr lang="en-US" sz="1800"/>
              <a:t>Information security awareness, education and training</a:t>
            </a:r>
          </a:p>
          <a:p>
            <a:pPr lvl="2" algn="l"/>
            <a:r>
              <a:rPr lang="en-US" sz="1800"/>
              <a:t>Disciplinary process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6CF64A19-DACE-40A1-A8DF-E316D82FA9A2}" type="slidenum">
              <a:rPr lang="en-US"/>
              <a:pPr/>
              <a:t>29</a:t>
            </a:fld>
            <a:endParaRPr lang="en-US"/>
          </a:p>
        </p:txBody>
      </p:sp>
      <p:sp>
        <p:nvSpPr>
          <p:cNvPr id="371714"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A.8 Human Resource Security</a:t>
            </a:r>
          </a:p>
        </p:txBody>
      </p:sp>
      <p:sp>
        <p:nvSpPr>
          <p:cNvPr id="371715" name="Rectangle 3"/>
          <p:cNvSpPr>
            <a:spLocks noChangeArrowheads="1"/>
          </p:cNvSpPr>
          <p:nvPr/>
        </p:nvSpPr>
        <p:spPr bwMode="auto">
          <a:xfrm>
            <a:off x="762000" y="1600200"/>
            <a:ext cx="7772400" cy="3282950"/>
          </a:xfrm>
          <a:prstGeom prst="rect">
            <a:avLst/>
          </a:prstGeom>
          <a:noFill/>
          <a:ln w="9525">
            <a:noFill/>
            <a:miter lim="800000"/>
            <a:headEnd/>
            <a:tailEnd/>
          </a:ln>
          <a:effectLst/>
        </p:spPr>
        <p:txBody>
          <a:bodyPr>
            <a:spAutoFit/>
          </a:bodyPr>
          <a:lstStyle/>
          <a:p>
            <a:pPr algn="l">
              <a:buFont typeface="Wingdings" pitchFamily="2" charset="2"/>
              <a:buChar char="v"/>
            </a:pPr>
            <a:r>
              <a:rPr lang="en-US" sz="1800"/>
              <a:t>Termination or change of employment</a:t>
            </a:r>
          </a:p>
          <a:p>
            <a:pPr algn="l">
              <a:buFontTx/>
              <a:buNone/>
            </a:pPr>
            <a:endParaRPr lang="en-US" sz="1800"/>
          </a:p>
          <a:p>
            <a:pPr lvl="2" algn="l">
              <a:buFont typeface="Wingdings" pitchFamily="2" charset="2"/>
              <a:buChar char="Ø"/>
            </a:pPr>
            <a:r>
              <a:rPr lang="en-US" sz="1800"/>
              <a:t>Control Objective: </a:t>
            </a:r>
          </a:p>
          <a:p>
            <a:pPr algn="l">
              <a:buFontTx/>
              <a:buNone/>
            </a:pPr>
            <a:endParaRPr lang="en-US" sz="1800"/>
          </a:p>
          <a:p>
            <a:pPr algn="l">
              <a:buFontTx/>
              <a:buNone/>
            </a:pPr>
            <a:r>
              <a:rPr lang="en-US" sz="1800"/>
              <a:t>	To ensure that employees, contractors and third party users exit 	an organization or change employment in an orderly manner.</a:t>
            </a:r>
          </a:p>
          <a:p>
            <a:pPr algn="l">
              <a:buFontTx/>
              <a:buNone/>
            </a:pPr>
            <a:endParaRPr lang="en-US" sz="1800"/>
          </a:p>
          <a:p>
            <a:pPr lvl="2" algn="l"/>
            <a:r>
              <a:rPr lang="en-US" sz="1800"/>
              <a:t>Termination responsibilities</a:t>
            </a:r>
          </a:p>
          <a:p>
            <a:pPr lvl="2" algn="l"/>
            <a:r>
              <a:rPr lang="en-US" sz="1800"/>
              <a:t>Return of assets</a:t>
            </a:r>
          </a:p>
          <a:p>
            <a:pPr lvl="2" algn="l"/>
            <a:r>
              <a:rPr lang="en-US" sz="1800"/>
              <a:t>Removal of access rights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A6AAAB59-F3BA-4FC1-8DFF-A25CA03D6828}" type="slidenum">
              <a:rPr lang="en-US"/>
              <a:pPr/>
              <a:t>3</a:t>
            </a:fld>
            <a:endParaRPr lang="en-US" dirty="0"/>
          </a:p>
        </p:txBody>
      </p:sp>
      <p:sp>
        <p:nvSpPr>
          <p:cNvPr id="325634" name="Rectangle 2"/>
          <p:cNvSpPr>
            <a:spLocks noGrp="1" noChangeArrowheads="1"/>
          </p:cNvSpPr>
          <p:nvPr>
            <p:ph type="title" idx="4294967295"/>
          </p:nvPr>
        </p:nvSpPr>
        <p:spPr>
          <a:xfrm>
            <a:off x="228600" y="76200"/>
            <a:ext cx="8610600" cy="1143000"/>
          </a:xfrm>
        </p:spPr>
        <p:txBody>
          <a:bodyPr/>
          <a:lstStyle/>
          <a:p>
            <a:r>
              <a:rPr lang="en-US" sz="2800" b="1" dirty="0" smtClean="0">
                <a:effectLst>
                  <a:outerShdw blurRad="38100" dist="38100" dir="2700000" algn="tl">
                    <a:srgbClr val="C0C0C0"/>
                  </a:outerShdw>
                </a:effectLst>
                <a:latin typeface="Arial" pitchFamily="34" charset="0"/>
              </a:rPr>
              <a:t>What is ISO/IEC 27001 Standard</a:t>
            </a:r>
          </a:p>
        </p:txBody>
      </p:sp>
      <p:sp>
        <p:nvSpPr>
          <p:cNvPr id="6" name="Content Placeholder 5"/>
          <p:cNvSpPr txBox="1">
            <a:spLocks/>
          </p:cNvSpPr>
          <p:nvPr/>
        </p:nvSpPr>
        <p:spPr>
          <a:xfrm>
            <a:off x="533400" y="1600200"/>
            <a:ext cx="8229600" cy="4389438"/>
          </a:xfrm>
          <a:prstGeom prst="rect">
            <a:avLst/>
          </a:prstGeom>
          <a:ln>
            <a:noFill/>
          </a:ln>
        </p:spPr>
        <p:txBody>
          <a:bodyPr>
            <a:noAutofit/>
          </a:bodyPr>
          <a:lstStyle/>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smtClean="0">
                <a:cs typeface="Arial" pitchFamily="34" charset="0"/>
              </a:rPr>
              <a:t>Internationally </a:t>
            </a:r>
            <a:r>
              <a:rPr lang="en-US" sz="2000" dirty="0">
                <a:cs typeface="Arial" pitchFamily="34" charset="0"/>
              </a:rPr>
              <a:t>accepted standard for information security </a:t>
            </a:r>
            <a:r>
              <a:rPr lang="en-US" sz="2000" dirty="0" smtClean="0">
                <a:cs typeface="Arial" pitchFamily="34" charset="0"/>
              </a:rPr>
              <a:t>management</a:t>
            </a:r>
            <a:endParaRPr lang="en-US" sz="2000" dirty="0">
              <a:cs typeface="Arial" pitchFamily="34" charset="0"/>
            </a:endParaRPr>
          </a:p>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smtClean="0">
                <a:cs typeface="Arial" pitchFamily="34" charset="0"/>
              </a:rPr>
              <a:t>Auditable </a:t>
            </a:r>
            <a:r>
              <a:rPr lang="en-US" sz="2000" dirty="0">
                <a:cs typeface="Arial" pitchFamily="34" charset="0"/>
              </a:rPr>
              <a:t>specification for information security management </a:t>
            </a:r>
            <a:r>
              <a:rPr lang="en-US" sz="2000" dirty="0" smtClean="0">
                <a:cs typeface="Arial" pitchFamily="34" charset="0"/>
              </a:rPr>
              <a:t>system</a:t>
            </a:r>
            <a:endParaRPr lang="en-US" sz="2000" dirty="0">
              <a:cs typeface="Arial" pitchFamily="34" charset="0"/>
            </a:endParaRPr>
          </a:p>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a:cs typeface="Arial" pitchFamily="34" charset="0"/>
              </a:rPr>
              <a:t>ISO/IEC 27001 is not </a:t>
            </a:r>
            <a:r>
              <a:rPr lang="en-US" sz="2000" dirty="0" smtClean="0">
                <a:cs typeface="Arial" pitchFamily="34" charset="0"/>
              </a:rPr>
              <a:t> only an </a:t>
            </a:r>
            <a:r>
              <a:rPr lang="en-US" sz="2000" dirty="0">
                <a:cs typeface="Arial" pitchFamily="34" charset="0"/>
              </a:rPr>
              <a:t>IT </a:t>
            </a:r>
            <a:r>
              <a:rPr lang="en-US" sz="2000" dirty="0" smtClean="0">
                <a:cs typeface="Arial" pitchFamily="34" charset="0"/>
              </a:rPr>
              <a:t>standard.</a:t>
            </a:r>
          </a:p>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smtClean="0">
                <a:cs typeface="Arial" pitchFamily="34" charset="0"/>
              </a:rPr>
              <a:t>Process, Technology and People Management standard.</a:t>
            </a:r>
            <a:endParaRPr lang="en-US" sz="2000" dirty="0">
              <a:cs typeface="Arial" pitchFamily="34" charset="0"/>
            </a:endParaRPr>
          </a:p>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smtClean="0">
                <a:cs typeface="Arial" pitchFamily="34" charset="0"/>
              </a:rPr>
              <a:t>Helps to </a:t>
            </a:r>
            <a:r>
              <a:rPr lang="en-US" sz="2000" dirty="0">
                <a:cs typeface="Arial" pitchFamily="34" charset="0"/>
              </a:rPr>
              <a:t>combat fraud and promote secure operations.</a:t>
            </a:r>
          </a:p>
          <a:p>
            <a:pPr marL="319088" indent="-319088" algn="l" eaLnBrk="0" hangingPunct="0">
              <a:lnSpc>
                <a:spcPct val="130000"/>
              </a:lnSpc>
              <a:spcBef>
                <a:spcPts val="700"/>
              </a:spcBef>
              <a:buClr>
                <a:schemeClr val="accent2"/>
              </a:buClr>
              <a:buSzPct val="60000"/>
              <a:buFont typeface="Wingdings" pitchFamily="2" charset="2"/>
              <a:buChar char=""/>
              <a:defRPr/>
            </a:pPr>
            <a:r>
              <a:rPr lang="en-US" sz="2000" dirty="0">
                <a:cs typeface="Arial" pitchFamily="34" charset="0"/>
              </a:rPr>
              <a:t>Unified standard for security associated with the information </a:t>
            </a:r>
            <a:r>
              <a:rPr lang="en-US" sz="2000" dirty="0" smtClean="0">
                <a:cs typeface="Arial" pitchFamily="34" charset="0"/>
              </a:rPr>
              <a:t>life cycle.</a:t>
            </a:r>
            <a:endParaRPr lang="en-US" sz="2000" dirty="0">
              <a:cs typeface="Arial" pitchFamily="34" charset="0"/>
            </a:endParaRPr>
          </a:p>
          <a:p>
            <a:pPr marL="319088" indent="-319088" algn="l" eaLnBrk="0" hangingPunct="0">
              <a:spcBef>
                <a:spcPts val="700"/>
              </a:spcBef>
              <a:buClr>
                <a:schemeClr val="accent2"/>
              </a:buClr>
              <a:buSzPct val="60000"/>
              <a:buFont typeface="Wingdings" pitchFamily="2" charset="2"/>
              <a:buChar char=""/>
              <a:defRPr/>
            </a:pPr>
            <a:endParaRPr lang="en-US" sz="2000" dirty="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402BEE35-8D4B-4D15-BB5C-7ECDA6F5E42D}" type="slidenum">
              <a:rPr lang="en-US"/>
              <a:pPr/>
              <a:t>30</a:t>
            </a:fld>
            <a:endParaRPr lang="en-US"/>
          </a:p>
        </p:txBody>
      </p:sp>
      <p:sp>
        <p:nvSpPr>
          <p:cNvPr id="43520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A.9 Physical and Environmental Security</a:t>
            </a:r>
          </a:p>
        </p:txBody>
      </p:sp>
      <p:pic>
        <p:nvPicPr>
          <p:cNvPr id="435204" name="Picture 4" descr="j0436089"/>
          <p:cNvPicPr>
            <a:picLocks noChangeAspect="1" noChangeArrowheads="1"/>
          </p:cNvPicPr>
          <p:nvPr/>
        </p:nvPicPr>
        <p:blipFill>
          <a:blip r:embed="rId2" cstate="print"/>
          <a:srcRect/>
          <a:stretch>
            <a:fillRect/>
          </a:stretch>
        </p:blipFill>
        <p:spPr bwMode="auto">
          <a:xfrm>
            <a:off x="7010400" y="4648200"/>
            <a:ext cx="1752600" cy="1630362"/>
          </a:xfrm>
          <a:prstGeom prst="rect">
            <a:avLst/>
          </a:prstGeom>
          <a:noFill/>
        </p:spPr>
      </p:pic>
      <p:sp>
        <p:nvSpPr>
          <p:cNvPr id="435203" name="Rectangle 3"/>
          <p:cNvSpPr>
            <a:spLocks noChangeArrowheads="1"/>
          </p:cNvSpPr>
          <p:nvPr/>
        </p:nvSpPr>
        <p:spPr bwMode="auto">
          <a:xfrm>
            <a:off x="762000" y="1600200"/>
            <a:ext cx="7772400" cy="4273550"/>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smtClean="0"/>
              <a:t>Secure areas</a:t>
            </a:r>
          </a:p>
          <a:p>
            <a:pPr algn="l">
              <a:buFontTx/>
              <a:buNone/>
            </a:pPr>
            <a:endParaRPr lang="en-US" sz="1800" dirty="0" smtClean="0"/>
          </a:p>
          <a:p>
            <a:pPr lvl="2" algn="l">
              <a:buFont typeface="Wingdings" pitchFamily="2" charset="2"/>
              <a:buChar char="Ø"/>
            </a:pPr>
            <a:r>
              <a:rPr lang="en-US" sz="1800" dirty="0" smtClean="0"/>
              <a:t>Control </a:t>
            </a:r>
            <a:r>
              <a:rPr lang="en-US" sz="1800" dirty="0"/>
              <a:t>Objective: </a:t>
            </a:r>
          </a:p>
          <a:p>
            <a:pPr algn="l">
              <a:buFontTx/>
              <a:buNone/>
            </a:pPr>
            <a:endParaRPr lang="en-US" sz="1800" dirty="0"/>
          </a:p>
          <a:p>
            <a:pPr algn="l">
              <a:buFontTx/>
              <a:buNone/>
            </a:pPr>
            <a:r>
              <a:rPr lang="en-US" sz="1800" dirty="0"/>
              <a:t>	To prevent unauthorized physical access, damage and 	interference to the organization's premises and information.</a:t>
            </a:r>
          </a:p>
          <a:p>
            <a:pPr algn="l">
              <a:buFontTx/>
              <a:buNone/>
            </a:pPr>
            <a:endParaRPr lang="en-US" sz="1800" dirty="0"/>
          </a:p>
          <a:p>
            <a:pPr lvl="2" algn="l"/>
            <a:r>
              <a:rPr lang="en-US" sz="1800" dirty="0"/>
              <a:t>Physical security perimeter</a:t>
            </a:r>
          </a:p>
          <a:p>
            <a:pPr lvl="2" algn="l"/>
            <a:r>
              <a:rPr lang="en-US" sz="1800" dirty="0"/>
              <a:t>Physical entry controls</a:t>
            </a:r>
          </a:p>
          <a:p>
            <a:pPr lvl="2" algn="l"/>
            <a:r>
              <a:rPr lang="en-US" sz="1800" dirty="0"/>
              <a:t>Securing offices</a:t>
            </a:r>
            <a:r>
              <a:rPr lang="en-US" sz="1800" dirty="0" smtClean="0"/>
              <a:t>, rooms </a:t>
            </a:r>
            <a:r>
              <a:rPr lang="en-US" sz="1800" dirty="0"/>
              <a:t>and facilities</a:t>
            </a:r>
          </a:p>
          <a:p>
            <a:pPr lvl="2" algn="l"/>
            <a:r>
              <a:rPr lang="en-US" sz="1800" dirty="0"/>
              <a:t>Protecting against external and environmental threats</a:t>
            </a:r>
          </a:p>
          <a:p>
            <a:pPr lvl="2" algn="l"/>
            <a:r>
              <a:rPr lang="en-US" sz="1800" dirty="0"/>
              <a:t>Working in secure areas</a:t>
            </a:r>
          </a:p>
          <a:p>
            <a:pPr lvl="2" algn="l"/>
            <a:r>
              <a:rPr lang="en-US" sz="1800" dirty="0"/>
              <a:t>Public access</a:t>
            </a:r>
            <a:r>
              <a:rPr lang="en-US" sz="1800" dirty="0" smtClean="0"/>
              <a:t>, delivery </a:t>
            </a:r>
            <a:r>
              <a:rPr lang="en-US" sz="1800" dirty="0"/>
              <a:t>and loading areas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3E9C7E8F-D83B-4C4C-A204-337B3F255297}" type="slidenum">
              <a:rPr lang="en-US"/>
              <a:pPr/>
              <a:t>31</a:t>
            </a:fld>
            <a:endParaRPr lang="en-US"/>
          </a:p>
        </p:txBody>
      </p:sp>
      <p:sp>
        <p:nvSpPr>
          <p:cNvPr id="37376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A.9 Physical and Environmental Security</a:t>
            </a:r>
          </a:p>
        </p:txBody>
      </p:sp>
      <p:sp>
        <p:nvSpPr>
          <p:cNvPr id="373763" name="Rectangle 3"/>
          <p:cNvSpPr>
            <a:spLocks noChangeArrowheads="1"/>
          </p:cNvSpPr>
          <p:nvPr/>
        </p:nvSpPr>
        <p:spPr bwMode="auto">
          <a:xfrm>
            <a:off x="762000" y="1600200"/>
            <a:ext cx="7924800" cy="4603750"/>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Equipment security</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prevent loss</a:t>
            </a:r>
            <a:r>
              <a:rPr lang="en-US" sz="1800" dirty="0" smtClean="0"/>
              <a:t>, damage, theft </a:t>
            </a:r>
            <a:r>
              <a:rPr lang="en-US" sz="1800" dirty="0"/>
              <a:t>or compromise of assets and 	interruption to the organization's activities</a:t>
            </a:r>
          </a:p>
          <a:p>
            <a:pPr algn="l">
              <a:buFontTx/>
              <a:buNone/>
            </a:pPr>
            <a:endParaRPr lang="en-US" sz="1800" dirty="0"/>
          </a:p>
          <a:p>
            <a:pPr lvl="2" algn="l"/>
            <a:r>
              <a:rPr lang="en-US" sz="1800" dirty="0"/>
              <a:t>Equipment sitting and protection</a:t>
            </a:r>
          </a:p>
          <a:p>
            <a:pPr lvl="2" algn="l"/>
            <a:r>
              <a:rPr lang="en-US" sz="1800" dirty="0"/>
              <a:t>Supporting utilities</a:t>
            </a:r>
          </a:p>
          <a:p>
            <a:pPr lvl="2" algn="l"/>
            <a:r>
              <a:rPr lang="en-US" sz="1800" dirty="0"/>
              <a:t>Cabling security</a:t>
            </a:r>
          </a:p>
          <a:p>
            <a:pPr lvl="2" algn="l"/>
            <a:r>
              <a:rPr lang="en-US" sz="1800" dirty="0"/>
              <a:t>Equipment maintenance</a:t>
            </a:r>
          </a:p>
          <a:p>
            <a:pPr lvl="2" algn="l"/>
            <a:r>
              <a:rPr lang="en-US" sz="1800" dirty="0"/>
              <a:t>Security of equipment off-premises</a:t>
            </a:r>
          </a:p>
          <a:p>
            <a:pPr lvl="2" algn="l"/>
            <a:r>
              <a:rPr lang="en-US" sz="1800" dirty="0"/>
              <a:t>Secure disposal or re-use of equipment</a:t>
            </a:r>
          </a:p>
          <a:p>
            <a:pPr lvl="2" algn="l"/>
            <a:r>
              <a:rPr lang="en-US" sz="1800" dirty="0"/>
              <a:t>Removal of property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3E9C7E8F-D83B-4C4C-A204-337B3F255297}" type="slidenum">
              <a:rPr lang="en-US"/>
              <a:pPr/>
              <a:t>32</a:t>
            </a:fld>
            <a:endParaRPr lang="en-US"/>
          </a:p>
        </p:txBody>
      </p:sp>
      <p:sp>
        <p:nvSpPr>
          <p:cNvPr id="37376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Benefits of ISO/IEC 27001</a:t>
            </a:r>
          </a:p>
        </p:txBody>
      </p:sp>
      <p:sp>
        <p:nvSpPr>
          <p:cNvPr id="373763" name="Rectangle 3"/>
          <p:cNvSpPr>
            <a:spLocks noChangeArrowheads="1"/>
          </p:cNvSpPr>
          <p:nvPr/>
        </p:nvSpPr>
        <p:spPr bwMode="auto">
          <a:xfrm>
            <a:off x="457200" y="1605677"/>
            <a:ext cx="7924800" cy="1643527"/>
          </a:xfrm>
          <a:prstGeom prst="rect">
            <a:avLst/>
          </a:prstGeom>
          <a:noFill/>
          <a:ln w="9525">
            <a:noFill/>
            <a:miter lim="800000"/>
            <a:headEnd/>
            <a:tailEnd/>
          </a:ln>
          <a:effectLst/>
        </p:spPr>
        <p:txBody>
          <a:bodyPr>
            <a:spAutoFit/>
          </a:bodyPr>
          <a:lstStyle/>
          <a:p>
            <a:pPr algn="just"/>
            <a:r>
              <a:rPr lang="en-US" sz="2400" dirty="0" smtClean="0"/>
              <a:t>Focuses on securing company information from being misused by unwanted intruders, </a:t>
            </a:r>
          </a:p>
          <a:p>
            <a:pPr algn="just"/>
            <a:r>
              <a:rPr lang="en-US" sz="2400" dirty="0" smtClean="0"/>
              <a:t>The overall safety of information, personnel and assets are being assured. </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3B57EBA1-4C8C-4FD5-9E80-10F3408C1A6F}" type="slidenum">
              <a:rPr lang="en-US"/>
              <a:pPr/>
              <a:t>33</a:t>
            </a:fld>
            <a:endParaRPr lang="en-US"/>
          </a:p>
        </p:txBody>
      </p:sp>
      <p:sp>
        <p:nvSpPr>
          <p:cNvPr id="33997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39972" name="Rectangle 4"/>
          <p:cNvSpPr>
            <a:spLocks noChangeArrowheads="1"/>
          </p:cNvSpPr>
          <p:nvPr/>
        </p:nvSpPr>
        <p:spPr bwMode="auto">
          <a:xfrm>
            <a:off x="762000" y="1600200"/>
            <a:ext cx="7772400" cy="3416320"/>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Operational procedures and responsibilities</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the correct and secure operation of information 	processing facilities.</a:t>
            </a:r>
          </a:p>
          <a:p>
            <a:pPr algn="l">
              <a:buFontTx/>
              <a:buNone/>
            </a:pPr>
            <a:endParaRPr lang="en-US" sz="1800" dirty="0"/>
          </a:p>
          <a:p>
            <a:pPr marL="1254125" lvl="2" indent="-339725" algn="l">
              <a:buFont typeface="Arial" pitchFamily="34" charset="0"/>
              <a:buChar char="•"/>
            </a:pPr>
            <a:r>
              <a:rPr lang="en-US" sz="1800" dirty="0"/>
              <a:t>Documented operating procedures</a:t>
            </a:r>
          </a:p>
          <a:p>
            <a:pPr marL="1254125" lvl="2" indent="-339725" algn="l">
              <a:buFont typeface="Arial" pitchFamily="34" charset="0"/>
              <a:buChar char="•"/>
            </a:pPr>
            <a:r>
              <a:rPr lang="en-US" sz="1800" dirty="0"/>
              <a:t>Change management</a:t>
            </a:r>
          </a:p>
          <a:p>
            <a:pPr marL="1254125" lvl="2" indent="-339725" algn="l">
              <a:buFont typeface="Arial" pitchFamily="34" charset="0"/>
              <a:buChar char="•"/>
            </a:pPr>
            <a:r>
              <a:rPr lang="en-US" sz="1800" dirty="0"/>
              <a:t>Segregation of duties</a:t>
            </a:r>
          </a:p>
          <a:p>
            <a:pPr marL="1254125" lvl="2" indent="-339725" algn="l">
              <a:buFont typeface="Arial" pitchFamily="34" charset="0"/>
              <a:buChar char="•"/>
            </a:pPr>
            <a:r>
              <a:rPr lang="en-US" sz="1800" dirty="0"/>
              <a:t>Separation of </a:t>
            </a:r>
            <a:r>
              <a:rPr lang="en-US" sz="1800" dirty="0" smtClean="0"/>
              <a:t>development, test </a:t>
            </a:r>
            <a:r>
              <a:rPr lang="en-US" sz="1800" dirty="0"/>
              <a:t>and operational facilities</a:t>
            </a:r>
          </a:p>
          <a:p>
            <a:pPr lvl="2" algn="l"/>
            <a:endParaRPr 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E38582C1-7EAC-4403-A677-56840D872981}" type="slidenum">
              <a:rPr lang="en-US"/>
              <a:pPr/>
              <a:t>34</a:t>
            </a:fld>
            <a:endParaRPr lang="en-US"/>
          </a:p>
        </p:txBody>
      </p:sp>
      <p:sp>
        <p:nvSpPr>
          <p:cNvPr id="374786"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74787" name="Rectangle 3"/>
          <p:cNvSpPr>
            <a:spLocks noChangeArrowheads="1"/>
          </p:cNvSpPr>
          <p:nvPr/>
        </p:nvSpPr>
        <p:spPr bwMode="auto">
          <a:xfrm>
            <a:off x="762000" y="1600200"/>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Third party service delivery management</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implement and maintain the appropriate level of information 	security  and service delivery in line with third party service 	delivery agreements</a:t>
            </a:r>
          </a:p>
          <a:p>
            <a:pPr algn="l">
              <a:buFontTx/>
              <a:buNone/>
            </a:pPr>
            <a:endParaRPr lang="en-US" sz="1800" dirty="0"/>
          </a:p>
          <a:p>
            <a:pPr marL="1254125" lvl="2" indent="-339725" algn="l">
              <a:buFont typeface="Arial" pitchFamily="34" charset="0"/>
              <a:buChar char="•"/>
            </a:pPr>
            <a:r>
              <a:rPr lang="en-US" sz="1800" dirty="0"/>
              <a:t>Service delivery</a:t>
            </a:r>
          </a:p>
          <a:p>
            <a:pPr marL="1254125" lvl="2" indent="-339725" algn="l">
              <a:buFont typeface="Arial" pitchFamily="34" charset="0"/>
              <a:buChar char="•"/>
            </a:pPr>
            <a:r>
              <a:rPr lang="en-US" sz="1800" dirty="0"/>
              <a:t>Monitoring and review of third party services</a:t>
            </a:r>
          </a:p>
          <a:p>
            <a:pPr marL="1254125" lvl="2" indent="-339725" algn="l">
              <a:buFont typeface="Arial" pitchFamily="34" charset="0"/>
              <a:buChar char="•"/>
            </a:pPr>
            <a:r>
              <a:rPr lang="en-US" sz="1800" dirty="0"/>
              <a:t>Managing changes to third party services</a:t>
            </a:r>
          </a:p>
          <a:p>
            <a:pPr marL="1254125" lvl="2" indent="-339725" algn="l">
              <a:buFont typeface="Arial" pitchFamily="34" charset="0"/>
              <a:buChar char="•"/>
            </a:pPr>
            <a:r>
              <a:rPr lang="en-US" sz="1800" dirty="0"/>
              <a:t>Capacity management</a:t>
            </a:r>
          </a:p>
          <a:p>
            <a:pPr marL="1254125" lvl="2" indent="-339725" algn="l">
              <a:buFont typeface="Arial" pitchFamily="34" charset="0"/>
              <a:buChar char="•"/>
            </a:pPr>
            <a:r>
              <a:rPr lang="en-US" sz="1800" dirty="0"/>
              <a:t>System acceptance</a:t>
            </a:r>
          </a:p>
          <a:p>
            <a:pPr lvl="2" algn="l"/>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9BDD308F-03A6-4A06-B192-D2B0A8675128}" type="slidenum">
              <a:rPr lang="en-US"/>
              <a:pPr/>
              <a:t>35</a:t>
            </a:fld>
            <a:endParaRPr lang="en-US"/>
          </a:p>
        </p:txBody>
      </p:sp>
      <p:sp>
        <p:nvSpPr>
          <p:cNvPr id="37581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75811" name="Rectangle 3"/>
          <p:cNvSpPr>
            <a:spLocks noChangeArrowheads="1"/>
          </p:cNvSpPr>
          <p:nvPr/>
        </p:nvSpPr>
        <p:spPr bwMode="auto">
          <a:xfrm>
            <a:off x="762000" y="1543050"/>
            <a:ext cx="7772400" cy="4247317"/>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Protection against malicious and mobile code</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protect the integrity of software and information</a:t>
            </a:r>
          </a:p>
          <a:p>
            <a:pPr algn="l">
              <a:buFont typeface="Arial" pitchFamily="34" charset="0"/>
              <a:buChar char="•"/>
            </a:pPr>
            <a:endParaRPr lang="en-US" sz="1800" dirty="0"/>
          </a:p>
          <a:p>
            <a:pPr marL="1195388" lvl="2" indent="-280988" algn="l">
              <a:buFont typeface="Arial" pitchFamily="34" charset="0"/>
              <a:buChar char="•"/>
            </a:pPr>
            <a:r>
              <a:rPr lang="en-US" sz="1800" dirty="0"/>
              <a:t>Controls against malicious code</a:t>
            </a:r>
          </a:p>
          <a:p>
            <a:pPr marL="1195388" lvl="2" indent="-280988" algn="l">
              <a:buFont typeface="Arial" pitchFamily="34" charset="0"/>
              <a:buChar char="•"/>
            </a:pPr>
            <a:r>
              <a:rPr lang="en-US" sz="1800" dirty="0"/>
              <a:t>Controls against mobile code</a:t>
            </a:r>
          </a:p>
          <a:p>
            <a:pPr lvl="2" algn="l"/>
            <a:endParaRPr lang="en-US" sz="1800" dirty="0"/>
          </a:p>
          <a:p>
            <a:pPr lvl="2" algn="l">
              <a:buFont typeface="Wingdings" pitchFamily="2" charset="2"/>
              <a:buChar char="Ø"/>
            </a:pPr>
            <a:r>
              <a:rPr lang="en-US" sz="1800" dirty="0"/>
              <a:t>Back-up: </a:t>
            </a:r>
          </a:p>
          <a:p>
            <a:pPr algn="l">
              <a:buFontTx/>
              <a:buNone/>
            </a:pPr>
            <a:endParaRPr lang="en-US" sz="1800" dirty="0"/>
          </a:p>
          <a:p>
            <a:pPr algn="l">
              <a:buFontTx/>
              <a:buNone/>
            </a:pPr>
            <a:r>
              <a:rPr lang="en-US" sz="1800" dirty="0"/>
              <a:t>	To maintain the integrity and availability of information and 	information processing facilities</a:t>
            </a:r>
          </a:p>
          <a:p>
            <a:pPr algn="l">
              <a:buFontTx/>
              <a:buNone/>
            </a:pPr>
            <a:endParaRPr lang="en-US" sz="1800" dirty="0"/>
          </a:p>
          <a:p>
            <a:pPr marL="1195388" lvl="2" indent="-280988" algn="l">
              <a:buFont typeface="Arial" pitchFamily="34" charset="0"/>
              <a:buChar char="•"/>
            </a:pPr>
            <a:r>
              <a:rPr lang="en-US" sz="1800" dirty="0"/>
              <a:t>Information Back-up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C3CAFAF3-3977-4586-94D0-E0849F6049C7}" type="slidenum">
              <a:rPr lang="en-US"/>
              <a:pPr/>
              <a:t>36</a:t>
            </a:fld>
            <a:endParaRPr lang="en-US"/>
          </a:p>
        </p:txBody>
      </p:sp>
      <p:sp>
        <p:nvSpPr>
          <p:cNvPr id="376834" name="Rectangle 2"/>
          <p:cNvSpPr>
            <a:spLocks noGrp="1" noChangeArrowheads="1"/>
          </p:cNvSpPr>
          <p:nvPr>
            <p:ph type="title" idx="4294967295"/>
          </p:nvPr>
        </p:nvSpPr>
        <p:spPr>
          <a:xfrm>
            <a:off x="609600" y="228600"/>
            <a:ext cx="8077200" cy="990600"/>
          </a:xfrm>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76836" name="Rectangle 4"/>
          <p:cNvSpPr>
            <a:spLocks noChangeArrowheads="1"/>
          </p:cNvSpPr>
          <p:nvPr/>
        </p:nvSpPr>
        <p:spPr bwMode="auto">
          <a:xfrm>
            <a:off x="762000" y="1600200"/>
            <a:ext cx="7772400" cy="2585323"/>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Network security management</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the protection of information in networks and the 	protection of the supporting infrastructure</a:t>
            </a:r>
          </a:p>
          <a:p>
            <a:pPr algn="l">
              <a:buFontTx/>
              <a:buNone/>
            </a:pPr>
            <a:endParaRPr lang="en-US" sz="1800" dirty="0"/>
          </a:p>
          <a:p>
            <a:pPr marL="1254125" lvl="2" indent="-339725" algn="l">
              <a:buFont typeface="Arial" pitchFamily="34" charset="0"/>
              <a:buChar char="•"/>
            </a:pPr>
            <a:r>
              <a:rPr lang="en-US" sz="1800" dirty="0"/>
              <a:t>Network controls</a:t>
            </a:r>
          </a:p>
          <a:p>
            <a:pPr marL="1254125" lvl="2" indent="-339725" algn="l">
              <a:buFont typeface="Arial" pitchFamily="34" charset="0"/>
              <a:buChar char="•"/>
            </a:pPr>
            <a:r>
              <a:rPr lang="en-US" sz="1800" dirty="0"/>
              <a:t>Security of network services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6A27357E-A8D0-46B5-AFD0-3D569FBADA51}" type="slidenum">
              <a:rPr lang="en-US"/>
              <a:pPr/>
              <a:t>37</a:t>
            </a:fld>
            <a:endParaRPr lang="en-US"/>
          </a:p>
        </p:txBody>
      </p:sp>
      <p:sp>
        <p:nvSpPr>
          <p:cNvPr id="377858"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77859" name="Rectangle 3"/>
          <p:cNvSpPr>
            <a:spLocks noChangeArrowheads="1"/>
          </p:cNvSpPr>
          <p:nvPr/>
        </p:nvSpPr>
        <p:spPr bwMode="auto">
          <a:xfrm>
            <a:off x="762000" y="1600200"/>
            <a:ext cx="7772400" cy="3139321"/>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Media handling</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protect unauthorized disclosure</a:t>
            </a:r>
            <a:r>
              <a:rPr lang="en-US" sz="1800" dirty="0" smtClean="0"/>
              <a:t>, modification, removal </a:t>
            </a:r>
            <a:r>
              <a:rPr lang="en-US" sz="1800" dirty="0"/>
              <a:t>or 	destruction of </a:t>
            </a:r>
            <a:r>
              <a:rPr lang="en-US" sz="1800" dirty="0" smtClean="0"/>
              <a:t>assets, and </a:t>
            </a:r>
            <a:r>
              <a:rPr lang="en-US" sz="1800" dirty="0"/>
              <a:t>interruption to business activities</a:t>
            </a:r>
          </a:p>
          <a:p>
            <a:pPr algn="l">
              <a:buFontTx/>
              <a:buNone/>
            </a:pPr>
            <a:endParaRPr lang="en-US" sz="1800" dirty="0"/>
          </a:p>
          <a:p>
            <a:pPr marL="1254125" lvl="2" indent="-339725" algn="l">
              <a:buFont typeface="Arial" pitchFamily="34" charset="0"/>
              <a:buChar char="•"/>
            </a:pPr>
            <a:r>
              <a:rPr lang="en-US" sz="1800" dirty="0"/>
              <a:t>Management of removable  media</a:t>
            </a:r>
          </a:p>
          <a:p>
            <a:pPr marL="1254125" lvl="2" indent="-339725" algn="l">
              <a:buFont typeface="Arial" pitchFamily="34" charset="0"/>
              <a:buChar char="•"/>
            </a:pPr>
            <a:r>
              <a:rPr lang="en-US" sz="1800" dirty="0"/>
              <a:t>Disposal of media</a:t>
            </a:r>
          </a:p>
          <a:p>
            <a:pPr marL="1254125" lvl="2" indent="-339725" algn="l">
              <a:buFont typeface="Arial" pitchFamily="34" charset="0"/>
              <a:buChar char="•"/>
            </a:pPr>
            <a:r>
              <a:rPr lang="en-US" sz="1800" dirty="0"/>
              <a:t>Information handling procedures</a:t>
            </a:r>
          </a:p>
          <a:p>
            <a:pPr marL="1254125" lvl="2" indent="-339725" algn="l">
              <a:buFont typeface="Arial" pitchFamily="34" charset="0"/>
              <a:buChar char="•"/>
            </a:pPr>
            <a:r>
              <a:rPr lang="en-US" sz="1800" dirty="0"/>
              <a:t>Security of system documentation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E0FF6ED2-7AD5-433E-8ADC-E7EBBA4F2143}" type="slidenum">
              <a:rPr lang="en-US"/>
              <a:pPr/>
              <a:t>38</a:t>
            </a:fld>
            <a:endParaRPr lang="en-US" dirty="0"/>
          </a:p>
        </p:txBody>
      </p:sp>
      <p:sp>
        <p:nvSpPr>
          <p:cNvPr id="379906"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79907" name="Rectangle 3"/>
          <p:cNvSpPr>
            <a:spLocks noChangeArrowheads="1"/>
          </p:cNvSpPr>
          <p:nvPr/>
        </p:nvSpPr>
        <p:spPr bwMode="auto">
          <a:xfrm>
            <a:off x="762000" y="1600200"/>
            <a:ext cx="7772400" cy="2862322"/>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Electronic commerce services</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the security of electronic commerce services and their 	secure use.</a:t>
            </a:r>
          </a:p>
          <a:p>
            <a:pPr algn="l">
              <a:buFont typeface="Arial" pitchFamily="34" charset="0"/>
              <a:buChar char="•"/>
            </a:pPr>
            <a:endParaRPr lang="en-US" sz="1800" dirty="0"/>
          </a:p>
          <a:p>
            <a:pPr lvl="2" algn="l">
              <a:buFont typeface="Arial" pitchFamily="34" charset="0"/>
              <a:buChar char="•"/>
            </a:pPr>
            <a:r>
              <a:rPr lang="en-US" sz="1800" dirty="0"/>
              <a:t>Electronic commerce</a:t>
            </a:r>
          </a:p>
          <a:p>
            <a:pPr lvl="2" algn="l">
              <a:buFont typeface="Arial" pitchFamily="34" charset="0"/>
              <a:buChar char="•"/>
            </a:pPr>
            <a:r>
              <a:rPr lang="en-US" sz="1800" dirty="0"/>
              <a:t>On-line transactions</a:t>
            </a:r>
          </a:p>
          <a:p>
            <a:pPr lvl="2" algn="l">
              <a:buFont typeface="Arial" pitchFamily="34" charset="0"/>
              <a:buChar char="•"/>
            </a:pPr>
            <a:r>
              <a:rPr lang="en-US" sz="1800" dirty="0"/>
              <a:t>Publicly available information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61C98D50-F5CC-40AC-9120-A12E627CDC02}" type="slidenum">
              <a:rPr lang="en-US"/>
              <a:pPr/>
              <a:t>39</a:t>
            </a:fld>
            <a:endParaRPr lang="en-US" dirty="0"/>
          </a:p>
        </p:txBody>
      </p:sp>
      <p:sp>
        <p:nvSpPr>
          <p:cNvPr id="38093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A.10 Communications and operations management</a:t>
            </a:r>
          </a:p>
        </p:txBody>
      </p:sp>
      <p:sp>
        <p:nvSpPr>
          <p:cNvPr id="380931" name="Rectangle 3"/>
          <p:cNvSpPr>
            <a:spLocks noChangeArrowheads="1"/>
          </p:cNvSpPr>
          <p:nvPr/>
        </p:nvSpPr>
        <p:spPr bwMode="auto">
          <a:xfrm>
            <a:off x="762000" y="1600200"/>
            <a:ext cx="7772400" cy="3416320"/>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Monitoring</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detect unauthorized information processing activities.</a:t>
            </a:r>
          </a:p>
          <a:p>
            <a:pPr algn="l">
              <a:buFont typeface="Arial" pitchFamily="34" charset="0"/>
              <a:buChar char="•"/>
            </a:pPr>
            <a:endParaRPr lang="en-US" sz="1800" dirty="0"/>
          </a:p>
          <a:p>
            <a:pPr lvl="2" algn="l">
              <a:buFont typeface="Arial" pitchFamily="34" charset="0"/>
              <a:buChar char="•"/>
            </a:pPr>
            <a:r>
              <a:rPr lang="en-US" sz="1800" dirty="0"/>
              <a:t>Audit logging</a:t>
            </a:r>
          </a:p>
          <a:p>
            <a:pPr lvl="2" algn="l">
              <a:buFont typeface="Arial" pitchFamily="34" charset="0"/>
              <a:buChar char="•"/>
            </a:pPr>
            <a:r>
              <a:rPr lang="en-US" sz="1800" dirty="0"/>
              <a:t>Monitoring system use</a:t>
            </a:r>
          </a:p>
          <a:p>
            <a:pPr lvl="2" algn="l">
              <a:buFont typeface="Arial" pitchFamily="34" charset="0"/>
              <a:buChar char="•"/>
            </a:pPr>
            <a:r>
              <a:rPr lang="en-US" sz="1800" dirty="0"/>
              <a:t>Protection of log information</a:t>
            </a:r>
          </a:p>
          <a:p>
            <a:pPr lvl="2" algn="l">
              <a:buFont typeface="Arial" pitchFamily="34" charset="0"/>
              <a:buChar char="•"/>
            </a:pPr>
            <a:r>
              <a:rPr lang="en-US" sz="1800" dirty="0"/>
              <a:t>Administrator and operator logs</a:t>
            </a:r>
          </a:p>
          <a:p>
            <a:pPr lvl="2" algn="l">
              <a:buFont typeface="Arial" pitchFamily="34" charset="0"/>
              <a:buChar char="•"/>
            </a:pPr>
            <a:r>
              <a:rPr lang="en-US" sz="1800" dirty="0"/>
              <a:t>Fault logging</a:t>
            </a:r>
          </a:p>
          <a:p>
            <a:pPr lvl="2" algn="l">
              <a:buFont typeface="Arial" pitchFamily="34" charset="0"/>
              <a:buChar char="•"/>
            </a:pPr>
            <a:r>
              <a:rPr lang="en-US" sz="1800" dirty="0"/>
              <a:t>Clock synchronization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A6AAAB59-F3BA-4FC1-8DFF-A25CA03D6828}" type="slidenum">
              <a:rPr lang="en-US"/>
              <a:pPr/>
              <a:t>4</a:t>
            </a:fld>
            <a:endParaRPr lang="en-US" dirty="0"/>
          </a:p>
        </p:txBody>
      </p:sp>
      <p:sp>
        <p:nvSpPr>
          <p:cNvPr id="325634" name="Rectangle 2"/>
          <p:cNvSpPr>
            <a:spLocks noGrp="1" noChangeArrowheads="1"/>
          </p:cNvSpPr>
          <p:nvPr>
            <p:ph type="title" idx="4294967295"/>
          </p:nvPr>
        </p:nvSpPr>
        <p:spPr>
          <a:xfrm>
            <a:off x="228600" y="76200"/>
            <a:ext cx="8610600" cy="1143000"/>
          </a:xfrm>
        </p:spPr>
        <p:txBody>
          <a:bodyPr/>
          <a:lstStyle/>
          <a:p>
            <a:r>
              <a:rPr lang="en-US" sz="2800" b="1" dirty="0" smtClean="0">
                <a:effectLst>
                  <a:outerShdw blurRad="38100" dist="38100" dir="2700000" algn="tl">
                    <a:srgbClr val="C0C0C0"/>
                  </a:outerShdw>
                </a:effectLst>
                <a:latin typeface="Arial" pitchFamily="34" charset="0"/>
              </a:rPr>
              <a:t>History of ISO/IEC 27001 Standard</a:t>
            </a:r>
          </a:p>
        </p:txBody>
      </p:sp>
      <p:sp>
        <p:nvSpPr>
          <p:cNvPr id="7" name="Content Placeholder 2"/>
          <p:cNvSpPr txBox="1">
            <a:spLocks/>
          </p:cNvSpPr>
          <p:nvPr/>
        </p:nvSpPr>
        <p:spPr>
          <a:xfrm>
            <a:off x="228600" y="1676400"/>
            <a:ext cx="8229600" cy="5029200"/>
          </a:xfrm>
          <a:prstGeom prst="rect">
            <a:avLst/>
          </a:prstGeom>
        </p:spPr>
        <p:txBody>
          <a:bodyPr>
            <a:noAutofit/>
          </a:bodyPr>
          <a:lstStyle/>
          <a:p>
            <a:pPr algn="l" eaLnBrk="1" hangingPunct="1">
              <a:lnSpc>
                <a:spcPct val="90000"/>
              </a:lnSpc>
              <a:buFontTx/>
              <a:buNone/>
            </a:pPr>
            <a:r>
              <a:rPr lang="en-US" sz="1600" b="1" dirty="0" smtClean="0"/>
              <a:t>1992</a:t>
            </a:r>
          </a:p>
          <a:p>
            <a:pPr algn="l" eaLnBrk="1" hangingPunct="1">
              <a:lnSpc>
                <a:spcPct val="90000"/>
              </a:lnSpc>
              <a:buFontTx/>
              <a:buNone/>
            </a:pPr>
            <a:r>
              <a:rPr lang="en-US" sz="1600" dirty="0" smtClean="0"/>
              <a:t>The Department of Trade and Industry (DTI), which is part of the UK Government, publish a 'Code of Practice for Information Security Management'. </a:t>
            </a:r>
          </a:p>
          <a:p>
            <a:pPr algn="l" eaLnBrk="1" hangingPunct="1">
              <a:lnSpc>
                <a:spcPct val="90000"/>
              </a:lnSpc>
              <a:buFontTx/>
              <a:buNone/>
            </a:pPr>
            <a:endParaRPr lang="en-US" sz="1600" b="1" dirty="0" smtClean="0"/>
          </a:p>
          <a:p>
            <a:pPr algn="l" eaLnBrk="1" hangingPunct="1">
              <a:lnSpc>
                <a:spcPct val="90000"/>
              </a:lnSpc>
              <a:buFontTx/>
              <a:buNone/>
            </a:pPr>
            <a:r>
              <a:rPr lang="en-US" sz="1600" b="1" dirty="0" smtClean="0"/>
              <a:t>1995</a:t>
            </a:r>
          </a:p>
          <a:p>
            <a:pPr algn="l" eaLnBrk="1" hangingPunct="1">
              <a:lnSpc>
                <a:spcPct val="90000"/>
              </a:lnSpc>
              <a:buFontTx/>
              <a:buNone/>
            </a:pPr>
            <a:r>
              <a:rPr lang="en-US" sz="1600" dirty="0" smtClean="0"/>
              <a:t>This document is amended and re-published by the British Standards Institute (BSI) in 1995 as BS7799.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rgbClr val="000046"/>
              </a:solidFill>
              <a:effectLst/>
              <a:uLnTx/>
              <a:uFillTx/>
              <a:latin typeface="+mn-lt"/>
              <a:ea typeface="+mn-ea"/>
              <a:cs typeface="+mn-cs"/>
            </a:endParaRPr>
          </a:p>
          <a:p>
            <a:pPr algn="l" eaLnBrk="1" hangingPunct="1">
              <a:buFontTx/>
              <a:buNone/>
            </a:pPr>
            <a:r>
              <a:rPr lang="en-US" sz="1600" b="1" dirty="0" smtClean="0"/>
              <a:t>2000</a:t>
            </a:r>
          </a:p>
          <a:p>
            <a:pPr algn="l" eaLnBrk="1" hangingPunct="1">
              <a:buFontTx/>
              <a:buNone/>
            </a:pPr>
            <a:r>
              <a:rPr lang="en-US" sz="1600" dirty="0" smtClean="0"/>
              <a:t>In December, BS7799 is again re-published, this time as a fast tracked ISO standard. It becomes ISO 17799 (or more formally, ISO/IEC 17799).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rgbClr val="000046"/>
              </a:solidFill>
              <a:effectLst/>
              <a:uLnTx/>
              <a:uFillTx/>
              <a:latin typeface="+mn-lt"/>
              <a:ea typeface="+mn-ea"/>
              <a:cs typeface="+mn-cs"/>
            </a:endParaRPr>
          </a:p>
          <a:p>
            <a:pPr algn="l" eaLnBrk="1" hangingPunct="1">
              <a:buFontTx/>
              <a:buNone/>
            </a:pPr>
            <a:r>
              <a:rPr lang="en-US" sz="1600" b="1" dirty="0" smtClean="0"/>
              <a:t>2005</a:t>
            </a:r>
          </a:p>
          <a:p>
            <a:pPr algn="l" eaLnBrk="1" hangingPunct="1">
              <a:buFontTx/>
              <a:buNone/>
            </a:pPr>
            <a:r>
              <a:rPr lang="en-US" sz="1600" dirty="0" smtClean="0"/>
              <a:t>A new version of ISO 17799 is published. This includes two new sections, and closer alignment with BS7799-2 processes.. </a:t>
            </a:r>
          </a:p>
          <a:p>
            <a:pPr algn="l" eaLnBrk="1" hangingPunct="1">
              <a:buFontTx/>
              <a:buNone/>
            </a:pPr>
            <a:endParaRPr lang="en-US" sz="1600" b="1" dirty="0" smtClean="0"/>
          </a:p>
          <a:p>
            <a:pPr algn="l" eaLnBrk="1" hangingPunct="1">
              <a:buFontTx/>
              <a:buNone/>
            </a:pPr>
            <a:r>
              <a:rPr lang="en-US" sz="1600" b="1" dirty="0" smtClean="0"/>
              <a:t>2013</a:t>
            </a:r>
          </a:p>
          <a:p>
            <a:pPr algn="l" eaLnBrk="1" hangingPunct="1">
              <a:buFontTx/>
              <a:buNone/>
            </a:pPr>
            <a:r>
              <a:rPr lang="en-US" sz="1600" dirty="0" smtClean="0"/>
              <a:t>The latest version of ISMS is known as ISO/IEC 27001:2013</a:t>
            </a:r>
            <a:endParaRPr lang="en-U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61C98D50-F5CC-40AC-9120-A12E627CDC02}" type="slidenum">
              <a:rPr lang="en-US"/>
              <a:pPr/>
              <a:t>40</a:t>
            </a:fld>
            <a:endParaRPr lang="en-US" dirty="0"/>
          </a:p>
        </p:txBody>
      </p:sp>
      <p:sp>
        <p:nvSpPr>
          <p:cNvPr id="38093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Benefits of ISO/IEC 27001</a:t>
            </a:r>
          </a:p>
        </p:txBody>
      </p:sp>
      <p:sp>
        <p:nvSpPr>
          <p:cNvPr id="380931" name="Rectangle 3"/>
          <p:cNvSpPr>
            <a:spLocks noChangeArrowheads="1"/>
          </p:cNvSpPr>
          <p:nvPr/>
        </p:nvSpPr>
        <p:spPr bwMode="auto">
          <a:xfrm>
            <a:off x="762000" y="1600200"/>
            <a:ext cx="7772400" cy="1643527"/>
          </a:xfrm>
          <a:prstGeom prst="rect">
            <a:avLst/>
          </a:prstGeom>
          <a:noFill/>
          <a:ln w="9525">
            <a:noFill/>
            <a:miter lim="800000"/>
            <a:headEnd/>
            <a:tailEnd/>
          </a:ln>
          <a:effectLst/>
        </p:spPr>
        <p:txBody>
          <a:bodyPr>
            <a:spAutoFit/>
          </a:bodyPr>
          <a:lstStyle/>
          <a:p>
            <a:pPr algn="l"/>
            <a:r>
              <a:rPr lang="en-US" sz="2400" dirty="0" smtClean="0"/>
              <a:t>More assured regarding the reliability of its operations </a:t>
            </a:r>
          </a:p>
          <a:p>
            <a:pPr algn="l"/>
            <a:r>
              <a:rPr lang="en-US" sz="2400" dirty="0" smtClean="0"/>
              <a:t>Any gaps identified and mitigated appropriately by defining suitable policies and procedures and planned actions.</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A257EB4C-A992-41A1-9CBD-DA2ACF759631}" type="slidenum">
              <a:rPr lang="en-US"/>
              <a:pPr/>
              <a:t>41</a:t>
            </a:fld>
            <a:endParaRPr lang="en-US" dirty="0"/>
          </a:p>
        </p:txBody>
      </p:sp>
      <p:sp>
        <p:nvSpPr>
          <p:cNvPr id="381954"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A.11 Access Control</a:t>
            </a:r>
          </a:p>
        </p:txBody>
      </p:sp>
      <p:sp>
        <p:nvSpPr>
          <p:cNvPr id="381955" name="Rectangle 3"/>
          <p:cNvSpPr>
            <a:spLocks noChangeArrowheads="1"/>
          </p:cNvSpPr>
          <p:nvPr/>
        </p:nvSpPr>
        <p:spPr bwMode="auto">
          <a:xfrm>
            <a:off x="762000" y="1600200"/>
            <a:ext cx="7772400" cy="3693319"/>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Business requirement for access control</a:t>
            </a:r>
          </a:p>
          <a:p>
            <a:pPr algn="l">
              <a:buFont typeface="Wingdings" pitchFamily="2" charset="2"/>
              <a:buChar char="v"/>
            </a:pPr>
            <a:r>
              <a:rPr lang="en-US" sz="1800" dirty="0"/>
              <a:t>User access management</a:t>
            </a:r>
          </a:p>
          <a:p>
            <a:pPr algn="l">
              <a:buFontTx/>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authorized user access and to prevent unauthorized 	access to information systems</a:t>
            </a:r>
          </a:p>
          <a:p>
            <a:pPr algn="l">
              <a:buFontTx/>
              <a:buNone/>
            </a:pPr>
            <a:endParaRPr lang="en-US" sz="1800" dirty="0"/>
          </a:p>
          <a:p>
            <a:pPr lvl="2" algn="l">
              <a:buFont typeface="Arial" pitchFamily="34" charset="0"/>
              <a:buChar char="•"/>
            </a:pPr>
            <a:r>
              <a:rPr lang="en-US" sz="1800" dirty="0"/>
              <a:t>Access control policy</a:t>
            </a:r>
          </a:p>
          <a:p>
            <a:pPr lvl="2" algn="l">
              <a:buFont typeface="Arial" pitchFamily="34" charset="0"/>
              <a:buChar char="•"/>
            </a:pPr>
            <a:r>
              <a:rPr lang="en-US" sz="1800" dirty="0"/>
              <a:t>User registration</a:t>
            </a:r>
          </a:p>
          <a:p>
            <a:pPr lvl="2" algn="l">
              <a:buFont typeface="Arial" pitchFamily="34" charset="0"/>
              <a:buChar char="•"/>
            </a:pPr>
            <a:r>
              <a:rPr lang="en-US" sz="1800" dirty="0"/>
              <a:t>Privilege management</a:t>
            </a:r>
          </a:p>
          <a:p>
            <a:pPr lvl="2" algn="l">
              <a:buFont typeface="Arial" pitchFamily="34" charset="0"/>
              <a:buChar char="•"/>
            </a:pPr>
            <a:r>
              <a:rPr lang="en-US" sz="1800" dirty="0"/>
              <a:t>User password management</a:t>
            </a:r>
          </a:p>
          <a:p>
            <a:pPr lvl="2" algn="l">
              <a:buFont typeface="Arial" pitchFamily="34" charset="0"/>
              <a:buChar char="•"/>
            </a:pPr>
            <a:r>
              <a:rPr lang="en-US" sz="1800" dirty="0"/>
              <a:t>Review of user access rights</a:t>
            </a:r>
          </a:p>
        </p:txBody>
      </p:sp>
      <p:pic>
        <p:nvPicPr>
          <p:cNvPr id="381956" name="Picture 4" descr="j0435873"/>
          <p:cNvPicPr>
            <a:picLocks noChangeAspect="1" noChangeArrowheads="1"/>
          </p:cNvPicPr>
          <p:nvPr/>
        </p:nvPicPr>
        <p:blipFill>
          <a:blip r:embed="rId2" cstate="print"/>
          <a:srcRect/>
          <a:stretch>
            <a:fillRect/>
          </a:stretch>
        </p:blipFill>
        <p:spPr bwMode="auto">
          <a:xfrm>
            <a:off x="7239000" y="4495800"/>
            <a:ext cx="1524000" cy="14478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D32907D8-9340-408F-871B-5814746B0893}" type="slidenum">
              <a:rPr lang="en-US"/>
              <a:pPr/>
              <a:t>42</a:t>
            </a:fld>
            <a:endParaRPr lang="en-US" dirty="0"/>
          </a:p>
        </p:txBody>
      </p:sp>
      <p:sp>
        <p:nvSpPr>
          <p:cNvPr id="382978"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A.11 Access Control</a:t>
            </a:r>
          </a:p>
        </p:txBody>
      </p:sp>
      <p:sp>
        <p:nvSpPr>
          <p:cNvPr id="382979" name="Rectangle 3"/>
          <p:cNvSpPr>
            <a:spLocks noChangeArrowheads="1"/>
          </p:cNvSpPr>
          <p:nvPr/>
        </p:nvSpPr>
        <p:spPr bwMode="auto">
          <a:xfrm>
            <a:off x="762000" y="1600200"/>
            <a:ext cx="7772400" cy="3139321"/>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User responsibilities</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prevent unauthorized user access and compromise or theft of 	information and information processing facilities</a:t>
            </a:r>
          </a:p>
          <a:p>
            <a:pPr algn="l">
              <a:buFontTx/>
              <a:buNone/>
            </a:pPr>
            <a:endParaRPr lang="en-US" sz="1800" dirty="0"/>
          </a:p>
          <a:p>
            <a:pPr lvl="2" algn="l">
              <a:buFont typeface="Arial" pitchFamily="34" charset="0"/>
              <a:buChar char="•"/>
            </a:pPr>
            <a:r>
              <a:rPr lang="en-US" sz="1800" dirty="0"/>
              <a:t>Password use</a:t>
            </a:r>
          </a:p>
          <a:p>
            <a:pPr lvl="2" algn="l">
              <a:buFont typeface="Arial" pitchFamily="34" charset="0"/>
              <a:buChar char="•"/>
            </a:pPr>
            <a:r>
              <a:rPr lang="en-US" sz="1800" dirty="0"/>
              <a:t>Unattended user equipment</a:t>
            </a:r>
          </a:p>
          <a:p>
            <a:pPr lvl="2" algn="l">
              <a:buFont typeface="Arial" pitchFamily="34" charset="0"/>
              <a:buChar char="•"/>
            </a:pPr>
            <a:r>
              <a:rPr lang="en-US" sz="1800" dirty="0"/>
              <a:t>Clear desk and clear screen policy</a:t>
            </a:r>
          </a:p>
          <a:p>
            <a:pPr lvl="2" algn="l"/>
            <a:endParaRPr lang="en-US"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6FA5C56C-41FC-4178-AF2D-441C5FF2B354}" type="slidenum">
              <a:rPr lang="en-US"/>
              <a:pPr/>
              <a:t>43</a:t>
            </a:fld>
            <a:endParaRPr lang="en-US" dirty="0"/>
          </a:p>
        </p:txBody>
      </p:sp>
      <p:sp>
        <p:nvSpPr>
          <p:cNvPr id="384002"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A.11 Access Control</a:t>
            </a:r>
          </a:p>
        </p:txBody>
      </p:sp>
      <p:sp>
        <p:nvSpPr>
          <p:cNvPr id="384003" name="Rectangle 3"/>
          <p:cNvSpPr>
            <a:spLocks noChangeArrowheads="1"/>
          </p:cNvSpPr>
          <p:nvPr/>
        </p:nvSpPr>
        <p:spPr bwMode="auto">
          <a:xfrm>
            <a:off x="762000" y="1600200"/>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Network access control</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prevent unauthorized  access to networked services</a:t>
            </a:r>
          </a:p>
          <a:p>
            <a:pPr algn="l">
              <a:buFontTx/>
              <a:buNone/>
            </a:pPr>
            <a:endParaRPr lang="en-US" sz="1800" dirty="0"/>
          </a:p>
          <a:p>
            <a:pPr lvl="2" algn="l">
              <a:buFont typeface="Arial" pitchFamily="34" charset="0"/>
              <a:buChar char="•"/>
            </a:pPr>
            <a:r>
              <a:rPr lang="en-US" sz="1800" dirty="0"/>
              <a:t>Policy on the use of network services</a:t>
            </a:r>
          </a:p>
          <a:p>
            <a:pPr lvl="2" algn="l">
              <a:buFont typeface="Arial" pitchFamily="34" charset="0"/>
              <a:buChar char="•"/>
            </a:pPr>
            <a:r>
              <a:rPr lang="en-US" sz="1800" dirty="0"/>
              <a:t>User authentication for external connections</a:t>
            </a:r>
          </a:p>
          <a:p>
            <a:pPr lvl="2" algn="l">
              <a:buFont typeface="Arial" pitchFamily="34" charset="0"/>
              <a:buChar char="•"/>
            </a:pPr>
            <a:r>
              <a:rPr lang="en-US" sz="1800" dirty="0"/>
              <a:t>Equipment identification in networks</a:t>
            </a:r>
          </a:p>
          <a:p>
            <a:pPr lvl="2" algn="l">
              <a:buFont typeface="Arial" pitchFamily="34" charset="0"/>
              <a:buChar char="•"/>
            </a:pPr>
            <a:r>
              <a:rPr lang="en-US" sz="1800" dirty="0"/>
              <a:t>Remote diagnostic and configuration port protection</a:t>
            </a:r>
          </a:p>
          <a:p>
            <a:pPr lvl="2" algn="l">
              <a:buFont typeface="Arial" pitchFamily="34" charset="0"/>
              <a:buChar char="•"/>
            </a:pPr>
            <a:r>
              <a:rPr lang="en-US" sz="1800" dirty="0"/>
              <a:t>Segregation in networks</a:t>
            </a:r>
          </a:p>
          <a:p>
            <a:pPr lvl="2" algn="l">
              <a:buFont typeface="Arial" pitchFamily="34" charset="0"/>
              <a:buChar char="•"/>
            </a:pPr>
            <a:r>
              <a:rPr lang="en-US" sz="1800" dirty="0"/>
              <a:t>Network connection control</a:t>
            </a:r>
          </a:p>
          <a:p>
            <a:pPr lvl="2" algn="l">
              <a:buFont typeface="Arial" pitchFamily="34" charset="0"/>
              <a:buChar char="•"/>
            </a:pPr>
            <a:r>
              <a:rPr lang="en-US" sz="1800" dirty="0"/>
              <a:t>Network routing control</a:t>
            </a:r>
          </a:p>
          <a:p>
            <a:pPr lvl="2" algn="l"/>
            <a:endParaRPr lang="en-US"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14E520FB-F8FC-484F-A70A-9204EA9349E6}" type="slidenum">
              <a:rPr lang="en-US"/>
              <a:pPr/>
              <a:t>44</a:t>
            </a:fld>
            <a:endParaRPr lang="en-US" dirty="0"/>
          </a:p>
        </p:txBody>
      </p:sp>
      <p:sp>
        <p:nvSpPr>
          <p:cNvPr id="385026" name="Rectangle 2"/>
          <p:cNvSpPr>
            <a:spLocks noGrp="1" noChangeArrowheads="1"/>
          </p:cNvSpPr>
          <p:nvPr>
            <p:ph type="title" idx="4294967295"/>
          </p:nvPr>
        </p:nvSpPr>
        <p:spPr/>
        <p:txBody>
          <a:bodyPr/>
          <a:lstStyle/>
          <a:p>
            <a:r>
              <a:rPr lang="en-US" sz="2400" b="1" dirty="0" smtClean="0">
                <a:effectLst>
                  <a:outerShdw blurRad="38100" dist="38100" dir="2700000" algn="tl">
                    <a:srgbClr val="C0C0C0"/>
                  </a:outerShdw>
                </a:effectLst>
                <a:latin typeface="Arial" pitchFamily="34" charset="0"/>
              </a:rPr>
              <a:t>A.11 Access Control</a:t>
            </a:r>
          </a:p>
        </p:txBody>
      </p:sp>
      <p:sp>
        <p:nvSpPr>
          <p:cNvPr id="385027" name="Rectangle 3"/>
          <p:cNvSpPr>
            <a:spLocks noChangeArrowheads="1"/>
          </p:cNvSpPr>
          <p:nvPr/>
        </p:nvSpPr>
        <p:spPr bwMode="auto">
          <a:xfrm>
            <a:off x="762000" y="1600200"/>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Operating system access control</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prevent unauthorized access to operating systems</a:t>
            </a:r>
          </a:p>
          <a:p>
            <a:pPr algn="l">
              <a:buFontTx/>
              <a:buNone/>
            </a:pPr>
            <a:endParaRPr lang="en-US" sz="1800" dirty="0"/>
          </a:p>
          <a:p>
            <a:pPr lvl="2" algn="l">
              <a:buFont typeface="Arial" pitchFamily="34" charset="0"/>
              <a:buChar char="•"/>
            </a:pPr>
            <a:r>
              <a:rPr lang="en-US" sz="1800" dirty="0"/>
              <a:t>Secure log-on procedures</a:t>
            </a:r>
          </a:p>
          <a:p>
            <a:pPr lvl="2" algn="l">
              <a:buFont typeface="Arial" pitchFamily="34" charset="0"/>
              <a:buChar char="•"/>
            </a:pPr>
            <a:r>
              <a:rPr lang="en-US" sz="1800" dirty="0"/>
              <a:t>User identification and authentication</a:t>
            </a:r>
          </a:p>
          <a:p>
            <a:pPr lvl="2" algn="l">
              <a:buFont typeface="Arial" pitchFamily="34" charset="0"/>
              <a:buChar char="•"/>
            </a:pPr>
            <a:r>
              <a:rPr lang="en-US" sz="1800" dirty="0"/>
              <a:t>Password management system</a:t>
            </a:r>
          </a:p>
          <a:p>
            <a:pPr lvl="2" algn="l">
              <a:buFont typeface="Arial" pitchFamily="34" charset="0"/>
              <a:buChar char="•"/>
            </a:pPr>
            <a:r>
              <a:rPr lang="en-US" sz="1800" dirty="0"/>
              <a:t>Use of system utilities</a:t>
            </a:r>
          </a:p>
          <a:p>
            <a:pPr lvl="2" algn="l">
              <a:buFont typeface="Arial" pitchFamily="34" charset="0"/>
              <a:buChar char="•"/>
            </a:pPr>
            <a:r>
              <a:rPr lang="en-US" sz="1800" dirty="0"/>
              <a:t>Session time-out</a:t>
            </a:r>
          </a:p>
          <a:p>
            <a:pPr lvl="2" algn="l">
              <a:buFont typeface="Arial" pitchFamily="34" charset="0"/>
              <a:buChar char="•"/>
            </a:pPr>
            <a:r>
              <a:rPr lang="en-US" sz="1800" dirty="0"/>
              <a:t>Limitation of connection time</a:t>
            </a:r>
          </a:p>
          <a:p>
            <a:pPr lvl="2" algn="l">
              <a:buFontTx/>
              <a:buNone/>
            </a:pPr>
            <a:endParaRPr lang="en-US" sz="1800" dirty="0"/>
          </a:p>
          <a:p>
            <a:pPr lvl="2" algn="l"/>
            <a:endParaRPr lang="en-US" sz="1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23DBCCFF-6A7C-46C1-BC1B-9A980FCA3C84}" type="slidenum">
              <a:rPr lang="en-US"/>
              <a:pPr/>
              <a:t>45</a:t>
            </a:fld>
            <a:endParaRPr lang="en-US" dirty="0"/>
          </a:p>
        </p:txBody>
      </p:sp>
      <p:sp>
        <p:nvSpPr>
          <p:cNvPr id="386050" name="Rectangle 2"/>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A.11 Access Control</a:t>
            </a:r>
          </a:p>
        </p:txBody>
      </p:sp>
      <p:sp>
        <p:nvSpPr>
          <p:cNvPr id="386051" name="Rectangle 3"/>
          <p:cNvSpPr>
            <a:spLocks noChangeArrowheads="1"/>
          </p:cNvSpPr>
          <p:nvPr/>
        </p:nvSpPr>
        <p:spPr bwMode="auto">
          <a:xfrm>
            <a:off x="152400" y="1600200"/>
            <a:ext cx="8991600" cy="4524315"/>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Application and information  access control</a:t>
            </a:r>
          </a:p>
          <a:p>
            <a:pPr algn="l">
              <a:buFont typeface="Wingdings" pitchFamily="2" charset="2"/>
              <a:buChar char="v"/>
            </a:pPr>
            <a:endParaRPr lang="en-US" sz="1800" dirty="0"/>
          </a:p>
          <a:p>
            <a:pPr lvl="2" algn="l">
              <a:buFont typeface="Wingdings" pitchFamily="2" charset="2"/>
              <a:buChar char="Ø"/>
            </a:pPr>
            <a:r>
              <a:rPr lang="en-US" sz="1800" dirty="0"/>
              <a:t>Control Objective: </a:t>
            </a:r>
          </a:p>
          <a:p>
            <a:pPr algn="l">
              <a:buFontTx/>
              <a:buNone/>
            </a:pPr>
            <a:r>
              <a:rPr lang="en-US" sz="1800" dirty="0"/>
              <a:t>	To prevent unauthorized access to information held in application systems</a:t>
            </a:r>
          </a:p>
          <a:p>
            <a:pPr algn="l">
              <a:buFontTx/>
              <a:buNone/>
            </a:pPr>
            <a:endParaRPr lang="en-US" sz="1800" dirty="0"/>
          </a:p>
          <a:p>
            <a:pPr lvl="2" algn="l">
              <a:buFont typeface="Arial" pitchFamily="34" charset="0"/>
              <a:buChar char="•"/>
            </a:pPr>
            <a:r>
              <a:rPr lang="en-US" sz="1800" dirty="0"/>
              <a:t>Information access restriction</a:t>
            </a:r>
          </a:p>
          <a:p>
            <a:pPr lvl="2" algn="l">
              <a:buFont typeface="Arial" pitchFamily="34" charset="0"/>
              <a:buChar char="•"/>
            </a:pPr>
            <a:r>
              <a:rPr lang="en-US" sz="1800" dirty="0"/>
              <a:t>Sensitive system isolation</a:t>
            </a:r>
          </a:p>
          <a:p>
            <a:pPr lvl="2" algn="l">
              <a:buFontTx/>
              <a:buNone/>
            </a:pPr>
            <a:endParaRPr lang="en-US" sz="1800" dirty="0"/>
          </a:p>
          <a:p>
            <a:pPr algn="l">
              <a:buFont typeface="Wingdings" pitchFamily="2" charset="2"/>
              <a:buChar char="v"/>
            </a:pPr>
            <a:r>
              <a:rPr lang="en-US" sz="1800" dirty="0"/>
              <a:t>Mobile computing and tele working</a:t>
            </a:r>
          </a:p>
          <a:p>
            <a:pPr algn="l">
              <a:buFont typeface="Wingdings" pitchFamily="2" charset="2"/>
              <a:buChar char="v"/>
            </a:pPr>
            <a:endParaRPr lang="en-US" sz="1800" dirty="0"/>
          </a:p>
          <a:p>
            <a:pPr lvl="2" algn="l">
              <a:buFont typeface="Wingdings" pitchFamily="2" charset="2"/>
              <a:buChar char="Ø"/>
            </a:pPr>
            <a:r>
              <a:rPr lang="en-US" sz="1800" dirty="0"/>
              <a:t>Control Objective: </a:t>
            </a:r>
          </a:p>
          <a:p>
            <a:pPr algn="l">
              <a:buFontTx/>
              <a:buNone/>
            </a:pPr>
            <a:r>
              <a:rPr lang="en-US" sz="1800" dirty="0"/>
              <a:t>	To ensure information security when using mobile computing and </a:t>
            </a:r>
          </a:p>
          <a:p>
            <a:pPr algn="l">
              <a:buFontTx/>
              <a:buNone/>
            </a:pPr>
            <a:r>
              <a:rPr lang="en-US" sz="1800" dirty="0"/>
              <a:t>               teleworking facilities</a:t>
            </a:r>
          </a:p>
          <a:p>
            <a:pPr algn="l">
              <a:buFontTx/>
              <a:buNone/>
            </a:pPr>
            <a:endParaRPr lang="en-US" sz="1800" dirty="0"/>
          </a:p>
          <a:p>
            <a:pPr lvl="2" algn="l">
              <a:buFont typeface="Arial" pitchFamily="34" charset="0"/>
              <a:buChar char="•"/>
            </a:pPr>
            <a:r>
              <a:rPr lang="en-US" sz="1800" dirty="0"/>
              <a:t>Mobile computing and communications</a:t>
            </a:r>
          </a:p>
          <a:p>
            <a:pPr lvl="2" algn="l">
              <a:buFont typeface="Arial" pitchFamily="34" charset="0"/>
              <a:buChar char="•"/>
            </a:pPr>
            <a:r>
              <a:rPr lang="en-US" sz="1800" dirty="0"/>
              <a:t>Tele working </a:t>
            </a:r>
            <a:r>
              <a:rPr lang="en-US" sz="1800" dirty="0" smtClean="0"/>
              <a:t>Policy</a:t>
            </a:r>
            <a:endParaRPr lang="en-US"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E35A8151-550C-4FFC-ACB7-11BE8A426BA7}" type="slidenum">
              <a:rPr lang="en-US"/>
              <a:pPr/>
              <a:t>46</a:t>
            </a:fld>
            <a:endParaRPr lang="en-US" dirty="0"/>
          </a:p>
        </p:txBody>
      </p:sp>
      <p:sp>
        <p:nvSpPr>
          <p:cNvPr id="387074"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A.12 Information systems acquisition, development and maintenance</a:t>
            </a:r>
          </a:p>
        </p:txBody>
      </p:sp>
      <p:sp>
        <p:nvSpPr>
          <p:cNvPr id="387076" name="Rectangle 4"/>
          <p:cNvSpPr>
            <a:spLocks noChangeArrowheads="1"/>
          </p:cNvSpPr>
          <p:nvPr/>
        </p:nvSpPr>
        <p:spPr bwMode="auto">
          <a:xfrm>
            <a:off x="533400" y="1589306"/>
            <a:ext cx="8458200" cy="4278094"/>
          </a:xfrm>
          <a:prstGeom prst="rect">
            <a:avLst/>
          </a:prstGeom>
          <a:noFill/>
          <a:ln w="9525">
            <a:noFill/>
            <a:miter lim="800000"/>
            <a:headEnd/>
            <a:tailEnd/>
          </a:ln>
          <a:effectLst/>
        </p:spPr>
        <p:txBody>
          <a:bodyPr wrap="square">
            <a:spAutoFit/>
          </a:bodyPr>
          <a:lstStyle/>
          <a:p>
            <a:pPr algn="l">
              <a:buFont typeface="Wingdings" pitchFamily="2" charset="2"/>
              <a:buChar char="v"/>
            </a:pPr>
            <a:r>
              <a:rPr lang="en-US" sz="1600" dirty="0"/>
              <a:t>Security requirements of information systems</a:t>
            </a:r>
          </a:p>
          <a:p>
            <a:pPr algn="l">
              <a:buFont typeface="Wingdings" pitchFamily="2" charset="2"/>
              <a:buNone/>
            </a:pPr>
            <a:endParaRPr lang="en-US" sz="1600" dirty="0"/>
          </a:p>
          <a:p>
            <a:pPr lvl="2" algn="l">
              <a:buFont typeface="Wingdings" pitchFamily="2" charset="2"/>
              <a:buChar char="Ø"/>
            </a:pPr>
            <a:r>
              <a:rPr lang="en-US" sz="1600" dirty="0"/>
              <a:t>Control Objective: </a:t>
            </a:r>
          </a:p>
          <a:p>
            <a:pPr algn="l">
              <a:buFontTx/>
              <a:buNone/>
            </a:pPr>
            <a:r>
              <a:rPr lang="en-US" sz="1600" dirty="0"/>
              <a:t>	To ensure that security is an integral part of information systems.</a:t>
            </a:r>
          </a:p>
          <a:p>
            <a:pPr lvl="2" algn="l"/>
            <a:r>
              <a:rPr lang="en-US" sz="1600" dirty="0" smtClean="0"/>
              <a:t>Security </a:t>
            </a:r>
            <a:r>
              <a:rPr lang="en-US" sz="1600" dirty="0"/>
              <a:t>requirements analysis and </a:t>
            </a:r>
            <a:r>
              <a:rPr lang="en-US" sz="1600" dirty="0" smtClean="0"/>
              <a:t>specification</a:t>
            </a:r>
          </a:p>
          <a:p>
            <a:pPr lvl="2" algn="l"/>
            <a:endParaRPr lang="en-US" sz="1600" dirty="0" smtClean="0"/>
          </a:p>
          <a:p>
            <a:pPr algn="l">
              <a:buFont typeface="Wingdings" pitchFamily="2" charset="2"/>
              <a:buChar char="v"/>
            </a:pPr>
            <a:r>
              <a:rPr lang="en-US" sz="1600" dirty="0" smtClean="0"/>
              <a:t>Correct processing in applications</a:t>
            </a:r>
          </a:p>
          <a:p>
            <a:pPr algn="l">
              <a:buFont typeface="Wingdings" pitchFamily="2" charset="2"/>
              <a:buNone/>
            </a:pPr>
            <a:endParaRPr lang="en-US" sz="1600" dirty="0" smtClean="0"/>
          </a:p>
          <a:p>
            <a:pPr lvl="2" algn="l">
              <a:buFont typeface="Wingdings" pitchFamily="2" charset="2"/>
              <a:buChar char="Ø"/>
            </a:pPr>
            <a:r>
              <a:rPr lang="en-US" sz="1600" dirty="0" smtClean="0"/>
              <a:t>Control Objective: </a:t>
            </a:r>
          </a:p>
          <a:p>
            <a:pPr algn="l">
              <a:buFontTx/>
              <a:buNone/>
            </a:pPr>
            <a:endParaRPr lang="en-US" sz="1600" dirty="0" smtClean="0"/>
          </a:p>
          <a:p>
            <a:pPr algn="l">
              <a:buFontTx/>
              <a:buNone/>
            </a:pPr>
            <a:r>
              <a:rPr lang="en-US" sz="1600" dirty="0" smtClean="0"/>
              <a:t>	To prevent errors, loss, unauthorized modification or misuse of 	information in applications.</a:t>
            </a:r>
          </a:p>
          <a:p>
            <a:pPr algn="l">
              <a:buFontTx/>
              <a:buNone/>
            </a:pPr>
            <a:endParaRPr lang="en-US" sz="1600" dirty="0" smtClean="0"/>
          </a:p>
          <a:p>
            <a:pPr lvl="2" algn="l">
              <a:buFont typeface="Arial" pitchFamily="34" charset="0"/>
              <a:buChar char="•"/>
            </a:pPr>
            <a:r>
              <a:rPr lang="en-US" sz="1600" dirty="0" smtClean="0"/>
              <a:t>Input data validation</a:t>
            </a:r>
          </a:p>
          <a:p>
            <a:pPr lvl="2" algn="l">
              <a:buFont typeface="Arial" pitchFamily="34" charset="0"/>
              <a:buChar char="•"/>
            </a:pPr>
            <a:r>
              <a:rPr lang="en-US" sz="1600" dirty="0" smtClean="0"/>
              <a:t>Control of internal processing</a:t>
            </a:r>
          </a:p>
          <a:p>
            <a:pPr lvl="2" algn="l">
              <a:buFont typeface="Arial" pitchFamily="34" charset="0"/>
              <a:buChar char="•"/>
            </a:pPr>
            <a:r>
              <a:rPr lang="en-US" sz="1600" dirty="0" smtClean="0"/>
              <a:t>Message integrity</a:t>
            </a:r>
          </a:p>
          <a:p>
            <a:pPr lvl="2" algn="l">
              <a:buFont typeface="Arial" pitchFamily="34" charset="0"/>
              <a:buChar char="•"/>
            </a:pPr>
            <a:r>
              <a:rPr lang="en-US" sz="1600" dirty="0" smtClean="0"/>
              <a:t>Output data validation</a:t>
            </a:r>
            <a:endParaRPr lang="en-US"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7B682011-E476-46F9-BC45-3C1AAF871A2A}" type="slidenum">
              <a:rPr lang="en-US"/>
              <a:pPr/>
              <a:t>47</a:t>
            </a:fld>
            <a:endParaRPr lang="en-US" dirty="0"/>
          </a:p>
        </p:txBody>
      </p:sp>
      <p:sp>
        <p:nvSpPr>
          <p:cNvPr id="389122"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A.12 Information systems acquisition, development and maintenance</a:t>
            </a:r>
          </a:p>
        </p:txBody>
      </p:sp>
      <p:sp>
        <p:nvSpPr>
          <p:cNvPr id="389123" name="Rectangle 3"/>
          <p:cNvSpPr>
            <a:spLocks noChangeArrowheads="1"/>
          </p:cNvSpPr>
          <p:nvPr/>
        </p:nvSpPr>
        <p:spPr bwMode="auto">
          <a:xfrm>
            <a:off x="762000" y="1600200"/>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Cryptographic controls</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protect the </a:t>
            </a:r>
            <a:r>
              <a:rPr lang="en-US" sz="1800" dirty="0" smtClean="0"/>
              <a:t>confidentiality, authenticity </a:t>
            </a:r>
            <a:r>
              <a:rPr lang="en-US" sz="1800" dirty="0"/>
              <a:t>or integrity of 	information by cryptographic means.</a:t>
            </a:r>
          </a:p>
          <a:p>
            <a:pPr algn="l">
              <a:buFontTx/>
              <a:buNone/>
            </a:pPr>
            <a:endParaRPr lang="en-US" sz="1800" dirty="0"/>
          </a:p>
          <a:p>
            <a:pPr marL="1254125" lvl="2" indent="-339725" algn="l">
              <a:buFont typeface="Arial" pitchFamily="34" charset="0"/>
              <a:buChar char="•"/>
            </a:pPr>
            <a:r>
              <a:rPr lang="en-US" sz="1800" dirty="0"/>
              <a:t>Policy on the use of cryptographic controls</a:t>
            </a:r>
          </a:p>
          <a:p>
            <a:pPr marL="1254125" lvl="2" indent="-339725" algn="l">
              <a:buFont typeface="Arial" pitchFamily="34" charset="0"/>
              <a:buChar char="•"/>
            </a:pPr>
            <a:r>
              <a:rPr lang="en-US" sz="1800" dirty="0"/>
              <a:t>Key management</a:t>
            </a:r>
          </a:p>
          <a:p>
            <a:pPr marL="1254125" lvl="2" indent="-339725" algn="l">
              <a:buFont typeface="Arial" pitchFamily="34" charset="0"/>
              <a:buChar char="•"/>
            </a:pPr>
            <a:r>
              <a:rPr lang="en-US" sz="1800" dirty="0"/>
              <a:t>Security of system files</a:t>
            </a:r>
          </a:p>
          <a:p>
            <a:pPr marL="1254125" lvl="2" indent="-339725" algn="l">
              <a:buFont typeface="Arial" pitchFamily="34" charset="0"/>
              <a:buChar char="•"/>
            </a:pPr>
            <a:r>
              <a:rPr lang="en-US" sz="1800" dirty="0"/>
              <a:t>Control of operational software</a:t>
            </a:r>
          </a:p>
          <a:p>
            <a:pPr marL="1254125" lvl="2" indent="-339725" algn="l">
              <a:buFont typeface="Arial" pitchFamily="34" charset="0"/>
              <a:buChar char="•"/>
            </a:pPr>
            <a:r>
              <a:rPr lang="en-US" sz="1800" dirty="0"/>
              <a:t>Protection of system test data</a:t>
            </a:r>
          </a:p>
          <a:p>
            <a:pPr marL="1254125" lvl="2" indent="-339725" algn="l">
              <a:buFont typeface="Arial" pitchFamily="34" charset="0"/>
              <a:buChar char="•"/>
            </a:pPr>
            <a:r>
              <a:rPr lang="en-US" sz="1800" dirty="0"/>
              <a:t>Access control to program source code</a:t>
            </a:r>
          </a:p>
          <a:p>
            <a:pPr lvl="2" algn="l"/>
            <a:endParaRPr lang="en-US"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7ADF1842-8282-469D-AF09-D09D9BA378E3}" type="slidenum">
              <a:rPr lang="en-US"/>
              <a:pPr/>
              <a:t>48</a:t>
            </a:fld>
            <a:endParaRPr lang="en-US" dirty="0"/>
          </a:p>
        </p:txBody>
      </p:sp>
      <p:sp>
        <p:nvSpPr>
          <p:cNvPr id="390146"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A.12 Information systems acquisition, development and maintenance</a:t>
            </a:r>
          </a:p>
        </p:txBody>
      </p:sp>
      <p:sp>
        <p:nvSpPr>
          <p:cNvPr id="390147" name="Rectangle 3"/>
          <p:cNvSpPr>
            <a:spLocks noChangeArrowheads="1"/>
          </p:cNvSpPr>
          <p:nvPr/>
        </p:nvSpPr>
        <p:spPr bwMode="auto">
          <a:xfrm>
            <a:off x="762000" y="1600200"/>
            <a:ext cx="7772400" cy="4247317"/>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Security in development and support processes</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maintain the security of application system software and 	information </a:t>
            </a:r>
          </a:p>
          <a:p>
            <a:pPr algn="l">
              <a:buFontTx/>
              <a:buNone/>
            </a:pPr>
            <a:r>
              <a:rPr lang="en-US" sz="1800" dirty="0"/>
              <a:t>	</a:t>
            </a:r>
          </a:p>
          <a:p>
            <a:pPr marL="1254125" lvl="2" indent="-339725" algn="l">
              <a:buFont typeface="Arial" pitchFamily="34" charset="0"/>
              <a:buChar char="•"/>
            </a:pPr>
            <a:r>
              <a:rPr lang="en-US" sz="1800" dirty="0"/>
              <a:t>Change control procedures</a:t>
            </a:r>
          </a:p>
          <a:p>
            <a:pPr marL="1254125" lvl="2" indent="-339725" algn="l">
              <a:buFont typeface="Arial" pitchFamily="34" charset="0"/>
              <a:buChar char="•"/>
            </a:pPr>
            <a:r>
              <a:rPr lang="en-US" sz="1800" dirty="0"/>
              <a:t>Technical review of applications after operating system changes</a:t>
            </a:r>
          </a:p>
          <a:p>
            <a:pPr marL="1254125" lvl="2" indent="-339725" algn="l">
              <a:buFont typeface="Arial" pitchFamily="34" charset="0"/>
              <a:buChar char="•"/>
            </a:pPr>
            <a:r>
              <a:rPr lang="en-US" sz="1800" dirty="0"/>
              <a:t>Restrictions on changes to software packages</a:t>
            </a:r>
          </a:p>
          <a:p>
            <a:pPr marL="1254125" lvl="2" indent="-339725" algn="l">
              <a:buFont typeface="Arial" pitchFamily="34" charset="0"/>
              <a:buChar char="•"/>
            </a:pPr>
            <a:r>
              <a:rPr lang="en-US" sz="1800" dirty="0"/>
              <a:t>Outsourced software development</a:t>
            </a:r>
          </a:p>
          <a:p>
            <a:pPr marL="1254125" lvl="2" indent="-339725" algn="l">
              <a:buFont typeface="Arial" pitchFamily="34" charset="0"/>
              <a:buChar char="•"/>
            </a:pPr>
            <a:r>
              <a:rPr lang="en-US" sz="1800" dirty="0"/>
              <a:t>Technical Vulnerability Management to reduce risks resulting from exploitation of published technical vulnerabilities</a:t>
            </a:r>
          </a:p>
          <a:p>
            <a:pPr lvl="2" algn="l"/>
            <a:endParaRPr lang="en-US" sz="1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E9B722D8-48A1-40D0-98BB-B39D8E080124}" type="slidenum">
              <a:rPr lang="en-US"/>
              <a:pPr/>
              <a:t>49</a:t>
            </a:fld>
            <a:endParaRPr lang="en-US" dirty="0"/>
          </a:p>
        </p:txBody>
      </p:sp>
      <p:sp>
        <p:nvSpPr>
          <p:cNvPr id="391170"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A.13 Information security incident management</a:t>
            </a:r>
          </a:p>
        </p:txBody>
      </p:sp>
      <p:sp>
        <p:nvSpPr>
          <p:cNvPr id="391171" name="Rectangle 3"/>
          <p:cNvSpPr>
            <a:spLocks noChangeArrowheads="1"/>
          </p:cNvSpPr>
          <p:nvPr/>
        </p:nvSpPr>
        <p:spPr bwMode="auto">
          <a:xfrm>
            <a:off x="762000" y="1600200"/>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Reporting information security events and weaknesses</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information security events and weakness associated 	with information systems are communicated  in a manner allowing 	timely action to be taken.</a:t>
            </a:r>
          </a:p>
          <a:p>
            <a:pPr algn="l">
              <a:buFontTx/>
              <a:buNone/>
            </a:pPr>
            <a:r>
              <a:rPr lang="en-US" sz="1800" dirty="0"/>
              <a:t>	</a:t>
            </a:r>
          </a:p>
          <a:p>
            <a:pPr marL="1254125" lvl="2" indent="-339725" algn="l">
              <a:buFont typeface="Arial" pitchFamily="34" charset="0"/>
              <a:buChar char="•"/>
            </a:pPr>
            <a:r>
              <a:rPr lang="en-US" sz="1800" dirty="0"/>
              <a:t>Reporting information security events</a:t>
            </a:r>
          </a:p>
          <a:p>
            <a:pPr marL="1254125" lvl="2" indent="-339725" algn="l">
              <a:buFont typeface="Arial" pitchFamily="34" charset="0"/>
              <a:buChar char="•"/>
            </a:pPr>
            <a:r>
              <a:rPr lang="en-US" sz="1800" dirty="0"/>
              <a:t>Reporting security weakness</a:t>
            </a:r>
          </a:p>
          <a:p>
            <a:pPr marL="1254125" lvl="2" indent="-339725" algn="l">
              <a:buFont typeface="Arial" pitchFamily="34" charset="0"/>
              <a:buChar char="•"/>
            </a:pPr>
            <a:r>
              <a:rPr lang="en-US" sz="1800" dirty="0"/>
              <a:t>Responsibilities and procedures</a:t>
            </a:r>
          </a:p>
          <a:p>
            <a:pPr marL="1254125" lvl="2" indent="-339725" algn="l">
              <a:buFont typeface="Arial" pitchFamily="34" charset="0"/>
              <a:buChar char="•"/>
            </a:pPr>
            <a:r>
              <a:rPr lang="en-US" sz="1800" dirty="0"/>
              <a:t>Learning from information security incidents</a:t>
            </a:r>
          </a:p>
          <a:p>
            <a:pPr marL="1254125" lvl="2" indent="-339725" algn="l">
              <a:buFont typeface="Arial" pitchFamily="34" charset="0"/>
              <a:buChar char="•"/>
            </a:pPr>
            <a:r>
              <a:rPr lang="en-US" sz="1800" dirty="0"/>
              <a:t>Collection of evidence</a:t>
            </a:r>
          </a:p>
          <a:p>
            <a:pPr lvl="2" algn="l"/>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A6AAAB59-F3BA-4FC1-8DFF-A25CA03D6828}" type="slidenum">
              <a:rPr lang="en-US"/>
              <a:pPr/>
              <a:t>5</a:t>
            </a:fld>
            <a:endParaRPr lang="en-US" dirty="0"/>
          </a:p>
        </p:txBody>
      </p:sp>
      <p:sp>
        <p:nvSpPr>
          <p:cNvPr id="325634" name="Rectangle 2"/>
          <p:cNvSpPr>
            <a:spLocks noGrp="1" noChangeArrowheads="1"/>
          </p:cNvSpPr>
          <p:nvPr>
            <p:ph type="title" idx="4294967295"/>
          </p:nvPr>
        </p:nvSpPr>
        <p:spPr>
          <a:xfrm>
            <a:off x="228600" y="76200"/>
            <a:ext cx="8610600" cy="1143000"/>
          </a:xfrm>
        </p:spPr>
        <p:txBody>
          <a:bodyPr/>
          <a:lstStyle/>
          <a:p>
            <a:r>
              <a:rPr lang="en-US" sz="2800" b="1" dirty="0" smtClean="0">
                <a:effectLst>
                  <a:outerShdw blurRad="38100" dist="38100" dir="2700000" algn="tl">
                    <a:srgbClr val="C0C0C0"/>
                  </a:outerShdw>
                </a:effectLst>
                <a:latin typeface="Arial" pitchFamily="34" charset="0"/>
              </a:rPr>
              <a:t>27000 Series of Standards</a:t>
            </a:r>
          </a:p>
        </p:txBody>
      </p:sp>
      <p:sp>
        <p:nvSpPr>
          <p:cNvPr id="7" name="Rectangle 3"/>
          <p:cNvSpPr txBox="1">
            <a:spLocks noChangeArrowheads="1"/>
          </p:cNvSpPr>
          <p:nvPr/>
        </p:nvSpPr>
        <p:spPr>
          <a:xfrm>
            <a:off x="228600" y="1752600"/>
            <a:ext cx="8793162" cy="4648200"/>
          </a:xfrm>
          <a:prstGeom prst="rect">
            <a:avLst/>
          </a:prstGeom>
        </p:spPr>
        <p:txBody>
          <a:bodyPr/>
          <a:lstStyle/>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rgbClr val="000046"/>
                </a:solidFill>
                <a:effectLst/>
                <a:uLnTx/>
                <a:uFillTx/>
                <a:cs typeface="Arial" pitchFamily="34" charset="0"/>
              </a:rPr>
              <a:t>Published standards</a:t>
            </a:r>
          </a:p>
          <a:p>
            <a:pPr marL="1701800" marR="0" lvl="0" indent="-1701800" algn="l" defTabSz="914400" rtl="0" eaLnBrk="1" fontAlgn="base" latinLnBrk="0" hangingPunct="1">
              <a:lnSpc>
                <a:spcPct val="80000"/>
              </a:lnSpc>
              <a:spcBef>
                <a:spcPct val="20000"/>
              </a:spcBef>
              <a:spcAft>
                <a:spcPct val="0"/>
              </a:spcAft>
              <a:buClrTx/>
              <a:buSzTx/>
              <a:buFontTx/>
              <a:buNone/>
              <a:tabLst/>
              <a:defRPr/>
            </a:pPr>
            <a:endParaRPr kumimoji="0" lang="en-US" sz="2000" b="1" i="0" u="none" strike="noStrike" kern="0" cap="none" spc="0" normalizeH="0" baseline="0" noProof="0" dirty="0" smtClean="0">
              <a:ln>
                <a:noFill/>
              </a:ln>
              <a:solidFill>
                <a:srgbClr val="000046"/>
              </a:solidFill>
              <a:effectLst/>
              <a:uLnTx/>
              <a:uFillTx/>
              <a:cs typeface="Arial" pitchFamily="34" charset="0"/>
            </a:endParaRP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lang="en-US" sz="1600" kern="0" dirty="0" smtClean="0">
                <a:cs typeface="Arial" pitchFamily="34" charset="0"/>
              </a:rPr>
              <a:t>ISO/IEC 27001 - Certification standard against which organizations' ISMS may certified (published in 2005)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lang="en-US" sz="1600" kern="0" dirty="0" smtClean="0">
                <a:cs typeface="Arial" pitchFamily="34" charset="0"/>
              </a:rPr>
              <a:t>ISO/IEC 27002 - The re-naming of existing standard ISO 17799 (last revised in 2005, and renumbered ISO/IEC 27002:2005 in July 2007)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lang="en-US" sz="1600" kern="0" dirty="0" smtClean="0">
                <a:cs typeface="Arial" pitchFamily="34" charset="0"/>
              </a:rPr>
              <a:t>ISO/IEC 27006 -  Guide to the certification/registration process (published in 2007) </a:t>
            </a:r>
          </a:p>
          <a:p>
            <a:pPr marL="1701800" marR="0" lvl="0" indent="-1701800" algn="l" defTabSz="914400" rtl="0" eaLnBrk="1" fontAlgn="base" latinLnBrk="0" hangingPunct="1">
              <a:lnSpc>
                <a:spcPct val="80000"/>
              </a:lnSpc>
              <a:spcBef>
                <a:spcPct val="20000"/>
              </a:spcBef>
              <a:spcAft>
                <a:spcPct val="0"/>
              </a:spcAft>
              <a:buClrTx/>
              <a:buSzTx/>
              <a:buFontTx/>
              <a:buNone/>
              <a:tabLst/>
              <a:defRPr/>
            </a:pPr>
            <a:endParaRPr kumimoji="0" lang="en-US" sz="1800" b="1" i="0" u="none" strike="noStrike" kern="0" cap="none" spc="0" normalizeH="0" baseline="0" noProof="0" dirty="0" smtClean="0">
              <a:ln>
                <a:noFill/>
              </a:ln>
              <a:solidFill>
                <a:srgbClr val="000046"/>
              </a:solidFill>
              <a:effectLst/>
              <a:uLnTx/>
              <a:uFillTx/>
              <a:cs typeface="Arial" pitchFamily="34" charset="0"/>
            </a:endParaRPr>
          </a:p>
          <a:p>
            <a:pPr marL="1701800" indent="-1701800" algn="l">
              <a:lnSpc>
                <a:spcPct val="80000"/>
              </a:lnSpc>
              <a:buNone/>
            </a:pPr>
            <a:r>
              <a:rPr lang="en-US" sz="2000" b="1" kern="0" dirty="0" smtClean="0">
                <a:cs typeface="Arial" pitchFamily="34" charset="0"/>
              </a:rPr>
              <a:t>In preparation</a:t>
            </a:r>
          </a:p>
          <a:p>
            <a:pPr marL="1701800" indent="-1701800" algn="l">
              <a:lnSpc>
                <a:spcPct val="80000"/>
              </a:lnSpc>
              <a:buNone/>
            </a:pPr>
            <a:endParaRPr lang="en-US" sz="2000" b="1" kern="0" dirty="0" smtClean="0">
              <a:cs typeface="Arial" pitchFamily="34" charset="0"/>
            </a:endParaRP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27000</a:t>
            </a:r>
            <a:r>
              <a:rPr lang="en-US" sz="1600" kern="0" dirty="0" smtClean="0">
                <a:cs typeface="Arial" pitchFamily="34" charset="0"/>
              </a:rPr>
              <a:t> -  V</a:t>
            </a:r>
            <a:r>
              <a:rPr kumimoji="0" lang="en-US" sz="1600" b="0" i="0" u="none" strike="noStrike" kern="0" cap="none" spc="0" normalizeH="0" baseline="0" noProof="0" dirty="0" err="1" smtClean="0">
                <a:ln>
                  <a:noFill/>
                </a:ln>
                <a:solidFill>
                  <a:srgbClr val="000046"/>
                </a:solidFill>
                <a:effectLst/>
                <a:uLnTx/>
                <a:uFillTx/>
                <a:cs typeface="Arial" pitchFamily="34" charset="0"/>
              </a:rPr>
              <a:t>ocabulary</a:t>
            </a:r>
            <a:r>
              <a:rPr kumimoji="0" lang="en-US" sz="1600" b="0" i="0" u="none" strike="noStrike" kern="0" cap="none" spc="0" normalizeH="0" baseline="0" noProof="0" dirty="0" smtClean="0">
                <a:ln>
                  <a:noFill/>
                </a:ln>
                <a:solidFill>
                  <a:srgbClr val="000046"/>
                </a:solidFill>
                <a:effectLst/>
                <a:uLnTx/>
                <a:uFillTx/>
                <a:cs typeface="Arial" pitchFamily="34" charset="0"/>
              </a:rPr>
              <a:t> for the ISMS standards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27003</a:t>
            </a:r>
            <a:r>
              <a:rPr lang="en-US" sz="1600" kern="0" dirty="0" smtClean="0">
                <a:cs typeface="Arial" pitchFamily="34" charset="0"/>
              </a:rPr>
              <a:t> -  </a:t>
            </a:r>
            <a:r>
              <a:rPr kumimoji="0" lang="en-US" sz="1600" b="0" i="0" u="none" strike="noStrike" kern="0" cap="none" spc="0" normalizeH="0" baseline="0" noProof="0" dirty="0" smtClean="0">
                <a:ln>
                  <a:noFill/>
                </a:ln>
                <a:solidFill>
                  <a:srgbClr val="000046"/>
                </a:solidFill>
                <a:effectLst/>
                <a:uLnTx/>
                <a:uFillTx/>
                <a:cs typeface="Arial" pitchFamily="34" charset="0"/>
              </a:rPr>
              <a:t>ISMS implementation guide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27004</a:t>
            </a:r>
            <a:r>
              <a:rPr lang="en-US" sz="1600" kern="0" dirty="0" smtClean="0">
                <a:cs typeface="Arial" pitchFamily="34" charset="0"/>
              </a:rPr>
              <a:t> -  S</a:t>
            </a:r>
            <a:r>
              <a:rPr kumimoji="0" lang="en-US" sz="1600" b="0" i="0" u="none" strike="noStrike" kern="0" cap="none" spc="0" normalizeH="0" baseline="0" noProof="0" dirty="0" err="1" smtClean="0">
                <a:ln>
                  <a:noFill/>
                </a:ln>
                <a:solidFill>
                  <a:srgbClr val="000046"/>
                </a:solidFill>
                <a:effectLst/>
                <a:uLnTx/>
                <a:uFillTx/>
                <a:cs typeface="Arial" pitchFamily="34" charset="0"/>
              </a:rPr>
              <a:t>tandard</a:t>
            </a:r>
            <a:r>
              <a:rPr kumimoji="0" lang="en-US" sz="1600" b="0" i="0" u="none" strike="noStrike" kern="0" cap="none" spc="0" normalizeH="0" baseline="0" noProof="0" dirty="0" smtClean="0">
                <a:ln>
                  <a:noFill/>
                </a:ln>
                <a:solidFill>
                  <a:srgbClr val="000046"/>
                </a:solidFill>
                <a:effectLst/>
                <a:uLnTx/>
                <a:uFillTx/>
                <a:cs typeface="Arial" pitchFamily="34" charset="0"/>
              </a:rPr>
              <a:t> for information security management measurements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27005</a:t>
            </a:r>
            <a:r>
              <a:rPr lang="en-US" sz="1600" kern="0" dirty="0" smtClean="0">
                <a:cs typeface="Arial" pitchFamily="34" charset="0"/>
              </a:rPr>
              <a:t> -  S</a:t>
            </a:r>
            <a:r>
              <a:rPr kumimoji="0" lang="en-US" sz="1600" b="0" i="0" u="none" strike="noStrike" kern="0" cap="none" spc="0" normalizeH="0" baseline="0" noProof="0" dirty="0" err="1" smtClean="0">
                <a:ln>
                  <a:noFill/>
                </a:ln>
                <a:solidFill>
                  <a:srgbClr val="000046"/>
                </a:solidFill>
                <a:effectLst/>
                <a:uLnTx/>
                <a:uFillTx/>
                <a:cs typeface="Arial" pitchFamily="34" charset="0"/>
              </a:rPr>
              <a:t>tandard</a:t>
            </a:r>
            <a:r>
              <a:rPr kumimoji="0" lang="en-US" sz="1600" b="0" i="0" u="none" strike="noStrike" kern="0" cap="none" spc="0" normalizeH="0" baseline="0" noProof="0" dirty="0" smtClean="0">
                <a:ln>
                  <a:noFill/>
                </a:ln>
                <a:solidFill>
                  <a:srgbClr val="000046"/>
                </a:solidFill>
                <a:effectLst/>
                <a:uLnTx/>
                <a:uFillTx/>
                <a:cs typeface="Arial" pitchFamily="34" charset="0"/>
              </a:rPr>
              <a:t> for risk management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27007</a:t>
            </a:r>
            <a:r>
              <a:rPr lang="en-US" sz="1600" kern="0" dirty="0" smtClean="0">
                <a:cs typeface="Arial" pitchFamily="34" charset="0"/>
              </a:rPr>
              <a:t> -  G</a:t>
            </a:r>
            <a:r>
              <a:rPr kumimoji="0" lang="en-US" sz="1600" b="0" i="0" u="none" strike="noStrike" kern="0" cap="none" spc="0" normalizeH="0" baseline="0" noProof="0" dirty="0" err="1" smtClean="0">
                <a:ln>
                  <a:noFill/>
                </a:ln>
                <a:solidFill>
                  <a:srgbClr val="000046"/>
                </a:solidFill>
                <a:effectLst/>
                <a:uLnTx/>
                <a:uFillTx/>
                <a:cs typeface="Arial" pitchFamily="34" charset="0"/>
              </a:rPr>
              <a:t>uideline</a:t>
            </a:r>
            <a:r>
              <a:rPr kumimoji="0" lang="en-US" sz="1600" b="0" i="0" u="none" strike="noStrike" kern="0" cap="none" spc="0" normalizeH="0" baseline="0" noProof="0" dirty="0" smtClean="0">
                <a:ln>
                  <a:noFill/>
                </a:ln>
                <a:solidFill>
                  <a:srgbClr val="000046"/>
                </a:solidFill>
                <a:effectLst/>
                <a:uLnTx/>
                <a:uFillTx/>
                <a:cs typeface="Arial" pitchFamily="34" charset="0"/>
              </a:rPr>
              <a:t> for auditing information security management systems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27011</a:t>
            </a:r>
            <a:r>
              <a:rPr lang="en-US" sz="1600" kern="0" dirty="0" smtClean="0">
                <a:cs typeface="Arial" pitchFamily="34" charset="0"/>
              </a:rPr>
              <a:t> -  G</a:t>
            </a:r>
            <a:r>
              <a:rPr kumimoji="0" lang="en-US" sz="1600" b="0" i="0" u="none" strike="noStrike" kern="0" cap="none" spc="0" normalizeH="0" baseline="0" noProof="0" dirty="0" err="1" smtClean="0">
                <a:ln>
                  <a:noFill/>
                </a:ln>
                <a:solidFill>
                  <a:srgbClr val="000046"/>
                </a:solidFill>
                <a:effectLst/>
                <a:uLnTx/>
                <a:uFillTx/>
                <a:cs typeface="Arial" pitchFamily="34" charset="0"/>
              </a:rPr>
              <a:t>uideline</a:t>
            </a:r>
            <a:r>
              <a:rPr kumimoji="0" lang="en-US" sz="1600" b="0" i="0" u="none" strike="noStrike" kern="0" cap="none" spc="0" normalizeH="0" baseline="0" noProof="0" dirty="0" smtClean="0">
                <a:ln>
                  <a:noFill/>
                </a:ln>
                <a:solidFill>
                  <a:srgbClr val="000046"/>
                </a:solidFill>
                <a:effectLst/>
                <a:uLnTx/>
                <a:uFillTx/>
                <a:cs typeface="Arial" pitchFamily="34" charset="0"/>
              </a:rPr>
              <a:t> for telecommunications in information security management system </a:t>
            </a:r>
          </a:p>
          <a:p>
            <a:pPr marL="1701800" marR="0" lvl="0" indent="-1701800" algn="l" defTabSz="914400" rtl="0" eaLnBrk="1" fontAlgn="base" latinLnBrk="0" hangingPunct="1">
              <a:lnSpc>
                <a:spcPct val="8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0046"/>
                </a:solidFill>
                <a:effectLst/>
                <a:uLnTx/>
                <a:uFillTx/>
                <a:cs typeface="Arial" pitchFamily="34" charset="0"/>
              </a:rPr>
              <a:t>ISO/IEC 27799</a:t>
            </a:r>
            <a:r>
              <a:rPr lang="en-US" sz="1600" kern="0" dirty="0" smtClean="0">
                <a:cs typeface="Arial" pitchFamily="34" charset="0"/>
              </a:rPr>
              <a:t> -  G</a:t>
            </a:r>
            <a:r>
              <a:rPr kumimoji="0" lang="en-US" sz="1600" b="0" i="0" u="none" strike="noStrike" kern="0" cap="none" spc="0" normalizeH="0" baseline="0" noProof="0" dirty="0" err="1" smtClean="0">
                <a:ln>
                  <a:noFill/>
                </a:ln>
                <a:solidFill>
                  <a:srgbClr val="000046"/>
                </a:solidFill>
                <a:effectLst/>
                <a:uLnTx/>
                <a:uFillTx/>
                <a:cs typeface="Arial" pitchFamily="34" charset="0"/>
              </a:rPr>
              <a:t>uidance</a:t>
            </a:r>
            <a:r>
              <a:rPr kumimoji="0" lang="en-US" sz="1600" b="0" i="0" u="none" strike="noStrike" kern="0" cap="none" spc="0" normalizeH="0" baseline="0" noProof="0" dirty="0" smtClean="0">
                <a:ln>
                  <a:noFill/>
                </a:ln>
                <a:solidFill>
                  <a:srgbClr val="000046"/>
                </a:solidFill>
                <a:effectLst/>
                <a:uLnTx/>
                <a:uFillTx/>
                <a:cs typeface="Arial" pitchFamily="34" charset="0"/>
              </a:rPr>
              <a:t> on implementing ISO/IEC 27002 in the healthcare industry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29600C24-7C6F-4747-BEF3-19951D43494B}" type="slidenum">
              <a:rPr lang="en-US"/>
              <a:pPr/>
              <a:t>50</a:t>
            </a:fld>
            <a:endParaRPr lang="en-US" dirty="0"/>
          </a:p>
        </p:txBody>
      </p:sp>
      <p:sp>
        <p:nvSpPr>
          <p:cNvPr id="392195" name="Rectangle 3"/>
          <p:cNvSpPr>
            <a:spLocks noChangeArrowheads="1"/>
          </p:cNvSpPr>
          <p:nvPr/>
        </p:nvSpPr>
        <p:spPr bwMode="auto">
          <a:xfrm>
            <a:off x="609600" y="1620083"/>
            <a:ext cx="7772400" cy="4247317"/>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Information security aspects of business continuity management</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counteract interruptions to business activities and to protect 	critical business process from the effects of major failures of 	information systems or disasters to ensure their timely 	resumption.</a:t>
            </a:r>
          </a:p>
          <a:p>
            <a:pPr algn="l">
              <a:buFontTx/>
              <a:buNone/>
            </a:pPr>
            <a:r>
              <a:rPr lang="en-US" sz="1800" dirty="0"/>
              <a:t>	</a:t>
            </a:r>
          </a:p>
          <a:p>
            <a:pPr marL="1195388" lvl="2" indent="-280988" algn="l">
              <a:buFont typeface="Arial" pitchFamily="34" charset="0"/>
              <a:buChar char="•"/>
            </a:pPr>
            <a:r>
              <a:rPr lang="en-US" sz="1800" dirty="0"/>
              <a:t>Including information security in the BCM process</a:t>
            </a:r>
          </a:p>
          <a:p>
            <a:pPr marL="1195388" lvl="2" indent="-280988" algn="l">
              <a:buFont typeface="Arial" pitchFamily="34" charset="0"/>
              <a:buChar char="•"/>
            </a:pPr>
            <a:r>
              <a:rPr lang="en-US" sz="1800" dirty="0"/>
              <a:t>Business continuity and risk assessment</a:t>
            </a:r>
          </a:p>
          <a:p>
            <a:pPr marL="1195388" lvl="2" indent="-280988" algn="l">
              <a:buFont typeface="Arial" pitchFamily="34" charset="0"/>
              <a:buChar char="•"/>
            </a:pPr>
            <a:r>
              <a:rPr lang="en-US" sz="1800" dirty="0"/>
              <a:t>Developing and implementing continuity plans including</a:t>
            </a:r>
          </a:p>
          <a:p>
            <a:pPr marL="1195388" lvl="2" indent="-280988" algn="l">
              <a:buFont typeface="Arial" pitchFamily="34" charset="0"/>
              <a:buChar char="•"/>
            </a:pPr>
            <a:r>
              <a:rPr lang="en-US" sz="1800" dirty="0"/>
              <a:t> information security</a:t>
            </a:r>
          </a:p>
          <a:p>
            <a:pPr marL="1195388" lvl="2" indent="-280988" algn="l">
              <a:buFont typeface="Arial" pitchFamily="34" charset="0"/>
              <a:buChar char="•"/>
            </a:pPr>
            <a:r>
              <a:rPr lang="en-US" sz="1800" dirty="0"/>
              <a:t>Business continuity planning framework</a:t>
            </a:r>
          </a:p>
          <a:p>
            <a:pPr marL="1195388" lvl="2" indent="-280988" algn="l">
              <a:buFont typeface="Arial" pitchFamily="34" charset="0"/>
              <a:buChar char="•"/>
            </a:pPr>
            <a:r>
              <a:rPr lang="en-US" sz="1800" dirty="0"/>
              <a:t>Testing ,maintaining and reassessing business continuity </a:t>
            </a:r>
            <a:r>
              <a:rPr lang="en-US" sz="1800" dirty="0" smtClean="0"/>
              <a:t>plans</a:t>
            </a:r>
            <a:endParaRPr lang="en-US" sz="1800" dirty="0"/>
          </a:p>
        </p:txBody>
      </p:sp>
      <p:sp>
        <p:nvSpPr>
          <p:cNvPr id="5"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A.14 Business Continuity Management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29600C24-7C6F-4747-BEF3-19951D43494B}" type="slidenum">
              <a:rPr lang="en-US"/>
              <a:pPr/>
              <a:t>51</a:t>
            </a:fld>
            <a:endParaRPr lang="en-US" dirty="0"/>
          </a:p>
        </p:txBody>
      </p:sp>
      <p:sp>
        <p:nvSpPr>
          <p:cNvPr id="392195" name="Rectangle 3"/>
          <p:cNvSpPr>
            <a:spLocks noChangeArrowheads="1"/>
          </p:cNvSpPr>
          <p:nvPr/>
        </p:nvSpPr>
        <p:spPr bwMode="auto">
          <a:xfrm>
            <a:off x="609600" y="1598474"/>
            <a:ext cx="7772400" cy="2142125"/>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smtClean="0"/>
              <a:t>Organizations will be well prepared for it by the implementation of incident response handling procedures and business continuity management.</a:t>
            </a:r>
          </a:p>
          <a:p>
            <a:pPr algn="l">
              <a:buFont typeface="Wingdings" pitchFamily="2" charset="2"/>
              <a:buChar char="v"/>
            </a:pPr>
            <a:endParaRPr lang="en-US" sz="1800" dirty="0" smtClean="0"/>
          </a:p>
          <a:p>
            <a:pPr algn="l">
              <a:buFont typeface="Wingdings" pitchFamily="2" charset="2"/>
              <a:buChar char="v"/>
            </a:pPr>
            <a:r>
              <a:rPr lang="en-US" sz="1800" dirty="0" smtClean="0"/>
              <a:t>Enable organizations to plan ahead of a crisis or disaster and develop appropriate recovery procedures to ensure downtime of operations are minimized.</a:t>
            </a:r>
            <a:endParaRPr lang="en-US" sz="1800" dirty="0"/>
          </a:p>
        </p:txBody>
      </p:sp>
      <p:sp>
        <p:nvSpPr>
          <p:cNvPr id="5"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Benefit of ISO/IEC 27001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1215B846-57E1-477D-8868-D36C6C207D3C}" type="slidenum">
              <a:rPr lang="en-US"/>
              <a:pPr/>
              <a:t>52</a:t>
            </a:fld>
            <a:endParaRPr lang="en-US" dirty="0"/>
          </a:p>
        </p:txBody>
      </p:sp>
      <p:sp>
        <p:nvSpPr>
          <p:cNvPr id="393218"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A.15 Compliance</a:t>
            </a:r>
          </a:p>
        </p:txBody>
      </p:sp>
      <p:sp>
        <p:nvSpPr>
          <p:cNvPr id="393219" name="Rectangle 3"/>
          <p:cNvSpPr>
            <a:spLocks noChangeArrowheads="1"/>
          </p:cNvSpPr>
          <p:nvPr/>
        </p:nvSpPr>
        <p:spPr bwMode="auto">
          <a:xfrm>
            <a:off x="609600" y="1668482"/>
            <a:ext cx="7772400" cy="3970318"/>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Compliance with legal requirements</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avoid breaches of any law</a:t>
            </a:r>
            <a:r>
              <a:rPr lang="en-US" sz="1800" dirty="0" smtClean="0"/>
              <a:t>, statutory, regulatory </a:t>
            </a:r>
            <a:r>
              <a:rPr lang="en-US" sz="1800" dirty="0"/>
              <a:t>or contractual 	obligations and of any security requirements</a:t>
            </a:r>
          </a:p>
          <a:p>
            <a:pPr algn="l">
              <a:buFontTx/>
              <a:buNone/>
            </a:pPr>
            <a:r>
              <a:rPr lang="en-US" sz="1800" dirty="0"/>
              <a:t>	</a:t>
            </a:r>
          </a:p>
          <a:p>
            <a:pPr marL="1254125" lvl="2" indent="-339725" algn="l">
              <a:buFont typeface="Arial" pitchFamily="34" charset="0"/>
              <a:buChar char="•"/>
            </a:pPr>
            <a:r>
              <a:rPr lang="en-US" sz="1800" dirty="0"/>
              <a:t>Identification of applicable legislation</a:t>
            </a:r>
          </a:p>
          <a:p>
            <a:pPr marL="1254125" lvl="2" indent="-339725" algn="l">
              <a:buFont typeface="Arial" pitchFamily="34" charset="0"/>
              <a:buChar char="•"/>
            </a:pPr>
            <a:r>
              <a:rPr lang="en-US" sz="1800" dirty="0"/>
              <a:t>Intellectual property rights(IPR)</a:t>
            </a:r>
          </a:p>
          <a:p>
            <a:pPr marL="1254125" lvl="2" indent="-339725" algn="l">
              <a:buFont typeface="Arial" pitchFamily="34" charset="0"/>
              <a:buChar char="•"/>
            </a:pPr>
            <a:r>
              <a:rPr lang="en-US" sz="1800" dirty="0"/>
              <a:t>Protection of organizational records</a:t>
            </a:r>
          </a:p>
          <a:p>
            <a:pPr marL="1254125" lvl="2" indent="-339725" algn="l">
              <a:buFont typeface="Arial" pitchFamily="34" charset="0"/>
              <a:buChar char="•"/>
            </a:pPr>
            <a:r>
              <a:rPr lang="en-US" sz="1800" dirty="0"/>
              <a:t>Data protection and privacy of personal information</a:t>
            </a:r>
          </a:p>
          <a:p>
            <a:pPr marL="1254125" lvl="2" indent="-339725" algn="l">
              <a:buFont typeface="Arial" pitchFamily="34" charset="0"/>
              <a:buChar char="•"/>
            </a:pPr>
            <a:r>
              <a:rPr lang="en-US" sz="1800" dirty="0"/>
              <a:t>Prevention of misuse of information processing facilities</a:t>
            </a:r>
          </a:p>
          <a:p>
            <a:pPr marL="1254125" lvl="2" indent="-339725" algn="l">
              <a:buFont typeface="Arial" pitchFamily="34" charset="0"/>
              <a:buChar char="•"/>
            </a:pPr>
            <a:r>
              <a:rPr lang="en-US" sz="1800" dirty="0"/>
              <a:t>Regulation of cryptographic controls</a:t>
            </a:r>
          </a:p>
          <a:p>
            <a:pPr lvl="2" algn="l"/>
            <a:endParaRPr lang="en-US" sz="1800" dirty="0"/>
          </a:p>
        </p:txBody>
      </p:sp>
      <p:pic>
        <p:nvPicPr>
          <p:cNvPr id="393220" name="Picture 4" descr="j0434879"/>
          <p:cNvPicPr>
            <a:picLocks noChangeAspect="1" noChangeArrowheads="1"/>
          </p:cNvPicPr>
          <p:nvPr/>
        </p:nvPicPr>
        <p:blipFill>
          <a:blip r:embed="rId2" cstate="print"/>
          <a:srcRect/>
          <a:stretch>
            <a:fillRect/>
          </a:stretch>
        </p:blipFill>
        <p:spPr bwMode="auto">
          <a:xfrm>
            <a:off x="7239000" y="4419600"/>
            <a:ext cx="1676400" cy="18288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8D2EEEF6-7129-4E7C-8D3C-AA756DBEBEB8}" type="slidenum">
              <a:rPr lang="en-US"/>
              <a:pPr/>
              <a:t>53</a:t>
            </a:fld>
            <a:endParaRPr lang="en-US"/>
          </a:p>
        </p:txBody>
      </p:sp>
      <p:sp>
        <p:nvSpPr>
          <p:cNvPr id="394242"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A.15 Compliance</a:t>
            </a:r>
          </a:p>
        </p:txBody>
      </p:sp>
      <p:sp>
        <p:nvSpPr>
          <p:cNvPr id="394243" name="Rectangle 3"/>
          <p:cNvSpPr>
            <a:spLocks noChangeArrowheads="1"/>
          </p:cNvSpPr>
          <p:nvPr/>
        </p:nvSpPr>
        <p:spPr bwMode="auto">
          <a:xfrm>
            <a:off x="609600" y="1725613"/>
            <a:ext cx="7772400" cy="3693319"/>
          </a:xfrm>
          <a:prstGeom prst="rect">
            <a:avLst/>
          </a:prstGeom>
          <a:noFill/>
          <a:ln w="9525">
            <a:noFill/>
            <a:miter lim="800000"/>
            <a:headEnd/>
            <a:tailEnd/>
          </a:ln>
          <a:effectLst/>
        </p:spPr>
        <p:txBody>
          <a:bodyPr>
            <a:spAutoFit/>
          </a:bodyPr>
          <a:lstStyle/>
          <a:p>
            <a:pPr algn="l">
              <a:buFont typeface="Wingdings" pitchFamily="2" charset="2"/>
              <a:buChar char="v"/>
            </a:pPr>
            <a:r>
              <a:rPr lang="en-US" sz="1800" dirty="0"/>
              <a:t>Compliance with security policies and standards, and technical compliance</a:t>
            </a:r>
          </a:p>
          <a:p>
            <a:pPr algn="l">
              <a:buFont typeface="Wingdings" pitchFamily="2" charset="2"/>
              <a:buNone/>
            </a:pPr>
            <a:endParaRPr lang="en-US" sz="1800" dirty="0"/>
          </a:p>
          <a:p>
            <a:pPr lvl="2" algn="l">
              <a:buFont typeface="Wingdings" pitchFamily="2" charset="2"/>
              <a:buChar char="Ø"/>
            </a:pPr>
            <a:r>
              <a:rPr lang="en-US" sz="1800" dirty="0"/>
              <a:t>Control Objective: </a:t>
            </a:r>
          </a:p>
          <a:p>
            <a:pPr algn="l">
              <a:buFontTx/>
              <a:buNone/>
            </a:pPr>
            <a:endParaRPr lang="en-US" sz="1800" dirty="0"/>
          </a:p>
          <a:p>
            <a:pPr algn="l">
              <a:buFontTx/>
              <a:buNone/>
            </a:pPr>
            <a:r>
              <a:rPr lang="en-US" sz="1800" dirty="0"/>
              <a:t>	To ensure compliance of systems with organizational security 	policies and standards</a:t>
            </a:r>
          </a:p>
          <a:p>
            <a:pPr algn="l">
              <a:buFontTx/>
              <a:buNone/>
            </a:pPr>
            <a:r>
              <a:rPr lang="en-US" sz="1800" dirty="0"/>
              <a:t>	</a:t>
            </a:r>
          </a:p>
          <a:p>
            <a:pPr marL="1254125" lvl="2" indent="-339725" algn="l">
              <a:buFont typeface="Arial" pitchFamily="34" charset="0"/>
              <a:buChar char="•"/>
            </a:pPr>
            <a:r>
              <a:rPr lang="en-US" sz="1800" dirty="0"/>
              <a:t>Compliance  with  security policies and standards</a:t>
            </a:r>
          </a:p>
          <a:p>
            <a:pPr marL="1254125" lvl="2" indent="-339725" algn="l">
              <a:buFont typeface="Arial" pitchFamily="34" charset="0"/>
              <a:buChar char="•"/>
            </a:pPr>
            <a:r>
              <a:rPr lang="en-US" sz="1800" dirty="0"/>
              <a:t>Technical compliance checking</a:t>
            </a:r>
          </a:p>
          <a:p>
            <a:pPr marL="1254125" lvl="2" indent="-339725" algn="l">
              <a:buFont typeface="Arial" pitchFamily="34" charset="0"/>
              <a:buChar char="•"/>
            </a:pPr>
            <a:r>
              <a:rPr lang="en-US" sz="1800" dirty="0"/>
              <a:t>Information systems audit controls</a:t>
            </a:r>
          </a:p>
          <a:p>
            <a:pPr marL="1254125" lvl="2" indent="-339725" algn="l">
              <a:buFont typeface="Arial" pitchFamily="34" charset="0"/>
              <a:buChar char="•"/>
            </a:pPr>
            <a:r>
              <a:rPr lang="en-US" sz="1800" dirty="0"/>
              <a:t>Protection of information system audit tools</a:t>
            </a:r>
          </a:p>
          <a:p>
            <a:pPr lvl="2" algn="l"/>
            <a:endParaRPr lang="en-US"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8D2EEEF6-7129-4E7C-8D3C-AA756DBEBEB8}" type="slidenum">
              <a:rPr lang="en-US"/>
              <a:pPr/>
              <a:t>54</a:t>
            </a:fld>
            <a:endParaRPr lang="en-US"/>
          </a:p>
        </p:txBody>
      </p:sp>
      <p:sp>
        <p:nvSpPr>
          <p:cNvPr id="394242" name="Rectangle 2"/>
          <p:cNvSpPr>
            <a:spLocks noGrp="1" noChangeArrowheads="1"/>
          </p:cNvSpPr>
          <p:nvPr>
            <p:ph type="title" idx="4294967295"/>
          </p:nvPr>
        </p:nvSpPr>
        <p:spPr>
          <a:xfrm>
            <a:off x="228600" y="76200"/>
            <a:ext cx="8915400" cy="1143000"/>
          </a:xfrm>
        </p:spPr>
        <p:txBody>
          <a:bodyPr/>
          <a:lstStyle/>
          <a:p>
            <a:r>
              <a:rPr lang="en-US" sz="2800" b="1" dirty="0" smtClean="0">
                <a:effectLst>
                  <a:outerShdw blurRad="38100" dist="38100" dir="2700000" algn="tl">
                    <a:srgbClr val="C0C0C0"/>
                  </a:outerShdw>
                </a:effectLst>
                <a:latin typeface="Arial" pitchFamily="34" charset="0"/>
              </a:rPr>
              <a:t>Benefits of ISO/IEC 27001</a:t>
            </a:r>
          </a:p>
        </p:txBody>
      </p:sp>
      <p:sp>
        <p:nvSpPr>
          <p:cNvPr id="394243" name="Rectangle 3"/>
          <p:cNvSpPr>
            <a:spLocks noChangeArrowheads="1"/>
          </p:cNvSpPr>
          <p:nvPr/>
        </p:nvSpPr>
        <p:spPr bwMode="auto">
          <a:xfrm>
            <a:off x="609600" y="1725613"/>
            <a:ext cx="7772400" cy="1643527"/>
          </a:xfrm>
          <a:prstGeom prst="rect">
            <a:avLst/>
          </a:prstGeom>
          <a:noFill/>
          <a:ln w="9525">
            <a:noFill/>
            <a:miter lim="800000"/>
            <a:headEnd/>
            <a:tailEnd/>
          </a:ln>
          <a:effectLst/>
        </p:spPr>
        <p:txBody>
          <a:bodyPr>
            <a:spAutoFit/>
          </a:bodyPr>
          <a:lstStyle/>
          <a:p>
            <a:pPr algn="just"/>
            <a:r>
              <a:rPr lang="en-US" sz="2400" dirty="0" smtClean="0"/>
              <a:t>Mandates organizations to be compliant to them to improve corporate governance and to avoid being held liable for certain legal issues.</a:t>
            </a:r>
          </a:p>
          <a:p>
            <a:pPr lvl="2" algn="l"/>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8A9195CD-9739-401E-8F9B-0AD821059979}" type="slidenum">
              <a:rPr lang="en-US"/>
              <a:pPr/>
              <a:t>55</a:t>
            </a:fld>
            <a:endParaRPr lang="en-US"/>
          </a:p>
        </p:txBody>
      </p:sp>
      <p:pic>
        <p:nvPicPr>
          <p:cNvPr id="415748" name="Picture 4" descr="j0105218"/>
          <p:cNvPicPr>
            <a:picLocks noChangeAspect="1" noChangeArrowheads="1"/>
          </p:cNvPicPr>
          <p:nvPr/>
        </p:nvPicPr>
        <p:blipFill>
          <a:blip r:embed="rId2" cstate="print"/>
          <a:srcRect/>
          <a:stretch>
            <a:fillRect/>
          </a:stretch>
        </p:blipFill>
        <p:spPr bwMode="auto">
          <a:xfrm>
            <a:off x="2819400" y="2133600"/>
            <a:ext cx="3048000" cy="258233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0"/>
          </p:nvPr>
        </p:nvSpPr>
        <p:spPr/>
        <p:txBody>
          <a:bodyPr/>
          <a:lstStyle/>
          <a:p>
            <a:fld id="{C267C9FA-3506-4D5F-BED0-3E11A68696A1}" type="slidenum">
              <a:rPr lang="en-US"/>
              <a:pPr/>
              <a:t>6</a:t>
            </a:fld>
            <a:endParaRPr lang="en-US"/>
          </a:p>
        </p:txBody>
      </p:sp>
      <p:sp>
        <p:nvSpPr>
          <p:cNvPr id="404482" name="Rectangle 1026"/>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Applicable Industries</a:t>
            </a:r>
          </a:p>
        </p:txBody>
      </p:sp>
      <p:sp>
        <p:nvSpPr>
          <p:cNvPr id="6" name="Picture 4"/>
          <p:cNvSpPr>
            <a:spLocks noChangeArrowheads="1"/>
          </p:cNvSpPr>
          <p:nvPr/>
        </p:nvSpPr>
        <p:spPr bwMode="auto">
          <a:xfrm>
            <a:off x="851437" y="2209800"/>
            <a:ext cx="6844763"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1 256"/>
              <a:gd name="T9" fmla="*/ 11796480 1 256"/>
              <a:gd name="T10" fmla="*/ 5898240 1 256"/>
              <a:gd name="T11" fmla="*/ 0 1 25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26000">
                <a:srgbClr val="F3E29B"/>
              </a:gs>
              <a:gs pos="100000">
                <a:schemeClr val="accent1">
                  <a:alpha val="99001"/>
                </a:schemeClr>
              </a:gs>
            </a:gsLst>
            <a:lin ang="0" scaled="1"/>
          </a:gradFill>
          <a:ln w="9525" cap="flat" cmpd="sng" algn="ctr">
            <a:gradFill>
              <a:gsLst>
                <a:gs pos="0">
                  <a:schemeClr val="accent1"/>
                </a:gs>
                <a:gs pos="100000">
                  <a:schemeClr val="accent1">
                    <a:tint val="20000"/>
                  </a:schemeClr>
                </a:gs>
              </a:gsLst>
              <a:lin ang="5400000" scaled="1"/>
            </a:gradFill>
            <a:prstDash val="solid"/>
            <a:miter lim="800000"/>
            <a:headEnd type="none" w="med" len="med"/>
            <a:tailEnd type="none" w="med" len="med"/>
          </a:ln>
          <a:effectLst/>
          <a:scene3d>
            <a:camera prst="perspectiveLeft"/>
            <a:lightRig rig="legacyFlat3" dir="t"/>
          </a:scene3d>
          <a:sp3d extrusionH="887400" prstMaterial="legacyMatte">
            <a:bevelT w="13500" h="13500"/>
            <a:bevelB prst="relaxedInset"/>
            <a:extrusionClr>
              <a:schemeClr val="accent1"/>
            </a:extrusionClr>
          </a:sp3d>
        </p:spPr>
        <p:txBody>
          <a:bodyPr wrap="none" anchor="ctr"/>
          <a:lstStyle/>
          <a:p>
            <a:pPr algn="ctr" eaLnBrk="0" hangingPunct="0">
              <a:defRPr/>
            </a:pPr>
            <a:endParaRPr lang="en-US" sz="2400" kern="0">
              <a:solidFill>
                <a:srgbClr val="3192CB">
                  <a:alpha val="100000"/>
                </a:srgbClr>
              </a:solidFill>
              <a:latin typeface="Arial"/>
            </a:endParaRPr>
          </a:p>
        </p:txBody>
      </p:sp>
      <p:sp>
        <p:nvSpPr>
          <p:cNvPr id="7" name="Picture 5"/>
          <p:cNvSpPr txBox="1">
            <a:spLocks noChangeArrowheads="1"/>
          </p:cNvSpPr>
          <p:nvPr/>
        </p:nvSpPr>
        <p:spPr bwMode="auto">
          <a:xfrm>
            <a:off x="719305" y="2945795"/>
            <a:ext cx="2060341" cy="2369880"/>
          </a:xfrm>
          <a:prstGeom prst="rect">
            <a:avLst/>
          </a:prstGeom>
          <a:ln>
            <a:headEnd type="none" w="med" len="med"/>
            <a:tailEnd type="none" w="med" len="med"/>
          </a:ln>
        </p:spPr>
        <p:style>
          <a:lnRef idx="1">
            <a:schemeClr val="accent3"/>
          </a:lnRef>
          <a:fillRef idx="3">
            <a:schemeClr val="accent3"/>
          </a:fillRef>
          <a:effectRef idx="3">
            <a:schemeClr val="accent3"/>
          </a:effectRef>
          <a:fontRef idx="minor">
            <a:schemeClr val="lt1"/>
          </a:fontRef>
        </p:style>
        <p:txBody>
          <a:bodyPr>
            <a:spAutoFit/>
          </a:bodyPr>
          <a:lstStyle/>
          <a:p>
            <a:pPr eaLnBrk="0" hangingPunct="0">
              <a:spcBef>
                <a:spcPct val="50000"/>
              </a:spcBef>
              <a:defRPr/>
            </a:pPr>
            <a:r>
              <a:rPr lang="en-GB" sz="1600" b="1" kern="0" dirty="0">
                <a:solidFill>
                  <a:srgbClr val="003366"/>
                </a:solidFill>
              </a:rPr>
              <a:t>Low</a:t>
            </a:r>
            <a:endParaRPr lang="en-US" kern="0" dirty="0">
              <a:solidFill>
                <a:srgbClr val="003366"/>
              </a:solidFill>
            </a:endParaRPr>
          </a:p>
          <a:p>
            <a:pPr eaLnBrk="0" hangingPunct="0">
              <a:spcBef>
                <a:spcPct val="50000"/>
              </a:spcBef>
              <a:defRPr/>
            </a:pPr>
            <a:r>
              <a:rPr lang="en-GB" sz="1100" b="1" kern="0" dirty="0">
                <a:solidFill>
                  <a:srgbClr val="002060"/>
                </a:solidFill>
              </a:rPr>
              <a:t>Agriculture, fishing</a:t>
            </a:r>
          </a:p>
          <a:p>
            <a:pPr eaLnBrk="0" hangingPunct="0">
              <a:spcBef>
                <a:spcPct val="50000"/>
              </a:spcBef>
              <a:defRPr/>
            </a:pPr>
            <a:r>
              <a:rPr lang="en-GB" sz="1100" b="1" kern="0" dirty="0">
                <a:solidFill>
                  <a:srgbClr val="002060"/>
                </a:solidFill>
              </a:rPr>
              <a:t>Chemical products and fibres</a:t>
            </a:r>
          </a:p>
          <a:p>
            <a:pPr eaLnBrk="0" hangingPunct="0">
              <a:spcBef>
                <a:spcPct val="50000"/>
              </a:spcBef>
              <a:defRPr/>
            </a:pPr>
            <a:r>
              <a:rPr lang="en-GB" sz="1100" b="1" kern="0" dirty="0">
                <a:solidFill>
                  <a:srgbClr val="002060"/>
                </a:solidFill>
              </a:rPr>
              <a:t>Construction</a:t>
            </a:r>
          </a:p>
          <a:p>
            <a:pPr eaLnBrk="0" hangingPunct="0">
              <a:spcBef>
                <a:spcPct val="50000"/>
              </a:spcBef>
              <a:defRPr/>
            </a:pPr>
            <a:r>
              <a:rPr lang="en-GB" sz="1100" b="1" kern="0" dirty="0">
                <a:solidFill>
                  <a:srgbClr val="002060"/>
                </a:solidFill>
              </a:rPr>
              <a:t>Engineering services</a:t>
            </a:r>
          </a:p>
          <a:p>
            <a:pPr eaLnBrk="0" hangingPunct="0">
              <a:spcBef>
                <a:spcPct val="50000"/>
              </a:spcBef>
              <a:defRPr/>
            </a:pPr>
            <a:r>
              <a:rPr lang="en-GB" sz="1100" b="1" kern="0" dirty="0">
                <a:solidFill>
                  <a:srgbClr val="002060"/>
                </a:solidFill>
              </a:rPr>
              <a:t>Machinery and equipment</a:t>
            </a:r>
          </a:p>
          <a:p>
            <a:pPr eaLnBrk="0" hangingPunct="0">
              <a:spcBef>
                <a:spcPct val="50000"/>
              </a:spcBef>
              <a:defRPr/>
            </a:pPr>
            <a:r>
              <a:rPr lang="en-GB" sz="1100" b="1" kern="0" dirty="0">
                <a:solidFill>
                  <a:srgbClr val="002060"/>
                </a:solidFill>
              </a:rPr>
              <a:t>Printing companies</a:t>
            </a:r>
          </a:p>
          <a:p>
            <a:pPr eaLnBrk="0" hangingPunct="0">
              <a:spcBef>
                <a:spcPct val="50000"/>
              </a:spcBef>
              <a:defRPr/>
            </a:pPr>
            <a:r>
              <a:rPr lang="en-GB" sz="1100" b="1" kern="0" dirty="0">
                <a:solidFill>
                  <a:srgbClr val="002060"/>
                </a:solidFill>
              </a:rPr>
              <a:t>Recycling</a:t>
            </a:r>
          </a:p>
          <a:p>
            <a:pPr eaLnBrk="0" hangingPunct="0">
              <a:spcBef>
                <a:spcPct val="50000"/>
              </a:spcBef>
              <a:defRPr/>
            </a:pPr>
            <a:r>
              <a:rPr lang="en-GB" sz="1100" b="1" kern="0" dirty="0">
                <a:solidFill>
                  <a:srgbClr val="002060"/>
                </a:solidFill>
              </a:rPr>
              <a:t>Shipbuilding</a:t>
            </a:r>
          </a:p>
        </p:txBody>
      </p:sp>
      <p:sp>
        <p:nvSpPr>
          <p:cNvPr id="8" name="Picture 6"/>
          <p:cNvSpPr txBox="1">
            <a:spLocks noChangeArrowheads="1"/>
          </p:cNvSpPr>
          <p:nvPr/>
        </p:nvSpPr>
        <p:spPr bwMode="auto">
          <a:xfrm>
            <a:off x="3244066" y="2895600"/>
            <a:ext cx="2060182" cy="2963435"/>
          </a:xfrm>
          <a:prstGeom prst="rect">
            <a:avLst/>
          </a:prstGeom>
          <a:ln>
            <a:headEnd type="none" w="med" len="med"/>
            <a:tailEnd type="none" w="med" len="med"/>
          </a:ln>
        </p:spPr>
        <p:style>
          <a:lnRef idx="1">
            <a:schemeClr val="accent3"/>
          </a:lnRef>
          <a:fillRef idx="3">
            <a:schemeClr val="accent3"/>
          </a:fillRef>
          <a:effectRef idx="3">
            <a:schemeClr val="accent3"/>
          </a:effectRef>
          <a:fontRef idx="minor">
            <a:schemeClr val="lt1"/>
          </a:fontRef>
        </p:style>
        <p:txBody>
          <a:bodyPr>
            <a:spAutoFit/>
          </a:bodyPr>
          <a:lstStyle/>
          <a:p>
            <a:pPr eaLnBrk="0" hangingPunct="0">
              <a:spcBef>
                <a:spcPct val="50000"/>
              </a:spcBef>
              <a:defRPr/>
            </a:pPr>
            <a:r>
              <a:rPr lang="en-GB" sz="1600" b="1" kern="0" dirty="0">
                <a:solidFill>
                  <a:srgbClr val="003366"/>
                </a:solidFill>
              </a:rPr>
              <a:t>Medium</a:t>
            </a:r>
            <a:endParaRPr lang="en-US" kern="0" dirty="0">
              <a:solidFill>
                <a:srgbClr val="003366"/>
              </a:solidFill>
            </a:endParaRPr>
          </a:p>
          <a:p>
            <a:pPr eaLnBrk="0" hangingPunct="0">
              <a:spcBef>
                <a:spcPct val="50000"/>
              </a:spcBef>
              <a:defRPr/>
            </a:pPr>
            <a:r>
              <a:rPr lang="en-GB" sz="1100" b="1" kern="0" dirty="0">
                <a:solidFill>
                  <a:srgbClr val="002060"/>
                </a:solidFill>
              </a:rPr>
              <a:t>Education</a:t>
            </a:r>
          </a:p>
          <a:p>
            <a:pPr eaLnBrk="0" hangingPunct="0">
              <a:spcBef>
                <a:spcPct val="50000"/>
              </a:spcBef>
              <a:defRPr/>
            </a:pPr>
            <a:r>
              <a:rPr lang="en-GB" sz="1100" b="1" kern="0" dirty="0">
                <a:solidFill>
                  <a:srgbClr val="002060"/>
                </a:solidFill>
              </a:rPr>
              <a:t>Electricity Supply</a:t>
            </a:r>
          </a:p>
          <a:p>
            <a:pPr eaLnBrk="0" hangingPunct="0">
              <a:spcBef>
                <a:spcPct val="50000"/>
              </a:spcBef>
              <a:defRPr/>
            </a:pPr>
            <a:r>
              <a:rPr lang="en-GB" sz="1100" b="1" kern="0" dirty="0">
                <a:solidFill>
                  <a:srgbClr val="002060"/>
                </a:solidFill>
              </a:rPr>
              <a:t>Food products, beverages and tobacco</a:t>
            </a:r>
          </a:p>
          <a:p>
            <a:pPr eaLnBrk="0" hangingPunct="0">
              <a:spcBef>
                <a:spcPct val="50000"/>
              </a:spcBef>
              <a:defRPr/>
            </a:pPr>
            <a:r>
              <a:rPr lang="en-GB" sz="1100" b="1" kern="0" dirty="0">
                <a:solidFill>
                  <a:srgbClr val="002060"/>
                </a:solidFill>
              </a:rPr>
              <a:t>Gas Supply</a:t>
            </a:r>
          </a:p>
          <a:p>
            <a:pPr eaLnBrk="0" hangingPunct="0">
              <a:spcBef>
                <a:spcPct val="50000"/>
              </a:spcBef>
              <a:defRPr/>
            </a:pPr>
            <a:r>
              <a:rPr lang="en-GB" sz="1100" b="1" kern="0" dirty="0">
                <a:solidFill>
                  <a:srgbClr val="002060"/>
                </a:solidFill>
              </a:rPr>
              <a:t>Hotels and restaurants</a:t>
            </a:r>
          </a:p>
          <a:p>
            <a:pPr eaLnBrk="0" hangingPunct="0">
              <a:spcBef>
                <a:spcPct val="50000"/>
              </a:spcBef>
              <a:defRPr/>
            </a:pPr>
            <a:r>
              <a:rPr lang="en-GB" sz="1100" b="1" kern="0" dirty="0">
                <a:solidFill>
                  <a:srgbClr val="002060"/>
                </a:solidFill>
              </a:rPr>
              <a:t>Publishing companies</a:t>
            </a:r>
          </a:p>
          <a:p>
            <a:pPr eaLnBrk="0" hangingPunct="0">
              <a:spcBef>
                <a:spcPct val="50000"/>
              </a:spcBef>
              <a:defRPr/>
            </a:pPr>
            <a:r>
              <a:rPr lang="en-GB" sz="1100" b="1" kern="0" dirty="0">
                <a:solidFill>
                  <a:srgbClr val="002060"/>
                </a:solidFill>
              </a:rPr>
              <a:t>Transport, storage and communication</a:t>
            </a:r>
          </a:p>
          <a:p>
            <a:pPr eaLnBrk="0" hangingPunct="0">
              <a:spcBef>
                <a:spcPct val="50000"/>
              </a:spcBef>
              <a:defRPr/>
            </a:pPr>
            <a:r>
              <a:rPr lang="en-GB" sz="1100" b="1" kern="0" dirty="0">
                <a:solidFill>
                  <a:srgbClr val="002060"/>
                </a:solidFill>
              </a:rPr>
              <a:t>Water Supply</a:t>
            </a:r>
          </a:p>
          <a:p>
            <a:pPr eaLnBrk="0" hangingPunct="0">
              <a:spcBef>
                <a:spcPct val="50000"/>
              </a:spcBef>
              <a:defRPr/>
            </a:pPr>
            <a:r>
              <a:rPr lang="en-GB" sz="1100" b="1" kern="0" dirty="0">
                <a:solidFill>
                  <a:srgbClr val="002060"/>
                </a:solidFill>
              </a:rPr>
              <a:t>Wholesale and retail trade</a:t>
            </a:r>
          </a:p>
        </p:txBody>
      </p:sp>
      <p:sp>
        <p:nvSpPr>
          <p:cNvPr id="9" name="Picture 7"/>
          <p:cNvSpPr txBox="1">
            <a:spLocks noChangeArrowheads="1"/>
          </p:cNvSpPr>
          <p:nvPr/>
        </p:nvSpPr>
        <p:spPr bwMode="auto">
          <a:xfrm>
            <a:off x="5768191" y="3042906"/>
            <a:ext cx="2060182" cy="2962349"/>
          </a:xfrm>
          <a:prstGeom prst="rect">
            <a:avLst/>
          </a:prstGeom>
          <a:ln>
            <a:headEnd type="none" w="med" len="med"/>
            <a:tailEnd type="none" w="med" len="med"/>
          </a:ln>
        </p:spPr>
        <p:style>
          <a:lnRef idx="1">
            <a:schemeClr val="accent3"/>
          </a:lnRef>
          <a:fillRef idx="3">
            <a:schemeClr val="accent3"/>
          </a:fillRef>
          <a:effectRef idx="3">
            <a:schemeClr val="accent3"/>
          </a:effectRef>
          <a:fontRef idx="minor">
            <a:schemeClr val="lt1"/>
          </a:fontRef>
        </p:style>
        <p:txBody>
          <a:bodyPr>
            <a:spAutoFit/>
          </a:bodyPr>
          <a:lstStyle/>
          <a:p>
            <a:pPr eaLnBrk="0" hangingPunct="0">
              <a:spcBef>
                <a:spcPct val="50000"/>
              </a:spcBef>
              <a:defRPr/>
            </a:pPr>
            <a:r>
              <a:rPr lang="en-GB" sz="1600" b="1" kern="0" dirty="0">
                <a:solidFill>
                  <a:srgbClr val="003366"/>
                </a:solidFill>
              </a:rPr>
              <a:t>High</a:t>
            </a:r>
            <a:endParaRPr lang="en-US" kern="0" dirty="0">
              <a:solidFill>
                <a:srgbClr val="003366"/>
              </a:solidFill>
            </a:endParaRPr>
          </a:p>
          <a:p>
            <a:pPr eaLnBrk="0" hangingPunct="0">
              <a:spcBef>
                <a:spcPct val="50000"/>
              </a:spcBef>
              <a:defRPr/>
            </a:pPr>
            <a:r>
              <a:rPr lang="en-GB" sz="1100" b="1" kern="0" dirty="0">
                <a:solidFill>
                  <a:srgbClr val="002060"/>
                </a:solidFill>
              </a:rPr>
              <a:t>Aerospace</a:t>
            </a:r>
          </a:p>
          <a:p>
            <a:pPr eaLnBrk="0" hangingPunct="0">
              <a:spcBef>
                <a:spcPct val="50000"/>
              </a:spcBef>
              <a:defRPr/>
            </a:pPr>
            <a:r>
              <a:rPr lang="en-GB" sz="1100" b="1" kern="0" dirty="0">
                <a:solidFill>
                  <a:srgbClr val="002060"/>
                </a:solidFill>
              </a:rPr>
              <a:t>Financial </a:t>
            </a:r>
          </a:p>
          <a:p>
            <a:pPr eaLnBrk="0" hangingPunct="0">
              <a:spcBef>
                <a:spcPct val="50000"/>
              </a:spcBef>
              <a:defRPr/>
            </a:pPr>
            <a:r>
              <a:rPr lang="en-GB" sz="1100" b="1" kern="0" dirty="0">
                <a:solidFill>
                  <a:srgbClr val="002060"/>
                </a:solidFill>
              </a:rPr>
              <a:t>Health and social work</a:t>
            </a:r>
          </a:p>
          <a:p>
            <a:pPr eaLnBrk="0" hangingPunct="0">
              <a:spcBef>
                <a:spcPct val="50000"/>
              </a:spcBef>
              <a:defRPr/>
            </a:pPr>
            <a:r>
              <a:rPr lang="en-GB" sz="1100" b="1" kern="0" dirty="0">
                <a:solidFill>
                  <a:srgbClr val="002060"/>
                </a:solidFill>
              </a:rPr>
              <a:t>Information Technology</a:t>
            </a:r>
          </a:p>
          <a:p>
            <a:pPr eaLnBrk="0" hangingPunct="0">
              <a:spcBef>
                <a:spcPct val="50000"/>
              </a:spcBef>
              <a:defRPr/>
            </a:pPr>
            <a:r>
              <a:rPr lang="en-GB" sz="1100" b="1" kern="0" dirty="0">
                <a:solidFill>
                  <a:srgbClr val="002060"/>
                </a:solidFill>
              </a:rPr>
              <a:t>Nuclear fuel</a:t>
            </a:r>
          </a:p>
          <a:p>
            <a:pPr eaLnBrk="0" hangingPunct="0">
              <a:spcBef>
                <a:spcPct val="50000"/>
              </a:spcBef>
              <a:defRPr/>
            </a:pPr>
            <a:r>
              <a:rPr lang="en-GB" sz="1100" b="1" kern="0" dirty="0">
                <a:solidFill>
                  <a:srgbClr val="002060"/>
                </a:solidFill>
              </a:rPr>
              <a:t>Other social services</a:t>
            </a:r>
          </a:p>
          <a:p>
            <a:pPr eaLnBrk="0" hangingPunct="0">
              <a:spcBef>
                <a:spcPct val="50000"/>
              </a:spcBef>
              <a:defRPr/>
            </a:pPr>
            <a:r>
              <a:rPr lang="en-GB" sz="1100" b="1" kern="0" dirty="0">
                <a:solidFill>
                  <a:srgbClr val="002060"/>
                </a:solidFill>
              </a:rPr>
              <a:t>Pharmaceuticals</a:t>
            </a:r>
          </a:p>
          <a:p>
            <a:pPr eaLnBrk="0" hangingPunct="0">
              <a:spcBef>
                <a:spcPct val="50000"/>
              </a:spcBef>
              <a:defRPr/>
            </a:pPr>
            <a:r>
              <a:rPr lang="en-GB" sz="1100" b="1" kern="0" dirty="0">
                <a:solidFill>
                  <a:srgbClr val="002060"/>
                </a:solidFill>
              </a:rPr>
              <a:t>Post and Telecommunications</a:t>
            </a:r>
          </a:p>
          <a:p>
            <a:pPr eaLnBrk="0" hangingPunct="0">
              <a:spcBef>
                <a:spcPct val="50000"/>
              </a:spcBef>
              <a:defRPr/>
            </a:pPr>
            <a:r>
              <a:rPr lang="en-GB" sz="1100" b="1" kern="0" dirty="0">
                <a:solidFill>
                  <a:srgbClr val="002060"/>
                </a:solidFill>
              </a:rPr>
              <a:t>Government, Local Government, Public administration and defence</a:t>
            </a:r>
          </a:p>
        </p:txBody>
      </p:sp>
      <p:sp>
        <p:nvSpPr>
          <p:cNvPr id="10" name="Rectangle 1028"/>
          <p:cNvSpPr>
            <a:spLocks noChangeArrowheads="1"/>
          </p:cNvSpPr>
          <p:nvPr/>
        </p:nvSpPr>
        <p:spPr bwMode="auto">
          <a:xfrm>
            <a:off x="228600" y="1600200"/>
            <a:ext cx="7848600" cy="762000"/>
          </a:xfrm>
          <a:prstGeom prst="rect">
            <a:avLst/>
          </a:prstGeom>
          <a:noFill/>
          <a:ln w="9525">
            <a:noFill/>
            <a:miter lim="800000"/>
            <a:headEnd/>
            <a:tailEnd/>
          </a:ln>
          <a:effectLst/>
        </p:spPr>
        <p:txBody>
          <a:bodyPr/>
          <a:lstStyle/>
          <a:p>
            <a:pPr marL="342900" indent="-342900" algn="ctr" eaLnBrk="0" hangingPunct="0">
              <a:lnSpc>
                <a:spcPct val="90000"/>
              </a:lnSpc>
            </a:pPr>
            <a:r>
              <a:rPr lang="en-US" sz="2000" dirty="0" smtClean="0"/>
              <a:t>Which </a:t>
            </a:r>
            <a:r>
              <a:rPr lang="en-US" sz="2000" dirty="0"/>
              <a:t>ever the Industry or Organisation where Information has a value to that Organisation.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E048294F-411F-4DE2-819E-A0F02A07B54A}" type="slidenum">
              <a:rPr lang="en-US"/>
              <a:pPr/>
              <a:t>7</a:t>
            </a:fld>
            <a:endParaRPr lang="en-US"/>
          </a:p>
        </p:txBody>
      </p:sp>
      <p:sp>
        <p:nvSpPr>
          <p:cNvPr id="405506" name="Rectangle 1026"/>
          <p:cNvSpPr>
            <a:spLocks noGrp="1" noChangeArrowheads="1"/>
          </p:cNvSpPr>
          <p:nvPr>
            <p:ph type="title" idx="4294967295"/>
          </p:nvPr>
        </p:nvSpPr>
        <p:spPr/>
        <p:txBody>
          <a:bodyPr/>
          <a:lstStyle/>
          <a:p>
            <a:r>
              <a:rPr lang="en-US" sz="2800" b="1" dirty="0" smtClean="0">
                <a:effectLst>
                  <a:outerShdw blurRad="38100" dist="38100" dir="2700000" algn="tl">
                    <a:srgbClr val="C0C0C0"/>
                  </a:outerShdw>
                </a:effectLst>
                <a:latin typeface="Arial" pitchFamily="34" charset="0"/>
              </a:rPr>
              <a:t>What is Information</a:t>
            </a:r>
          </a:p>
        </p:txBody>
      </p:sp>
      <p:sp>
        <p:nvSpPr>
          <p:cNvPr id="5" name="TextBox 4"/>
          <p:cNvSpPr txBox="1"/>
          <p:nvPr/>
        </p:nvSpPr>
        <p:spPr>
          <a:xfrm>
            <a:off x="228600" y="1759803"/>
            <a:ext cx="8534400" cy="830997"/>
          </a:xfrm>
          <a:prstGeom prst="rect">
            <a:avLst/>
          </a:prstGeom>
          <a:noFill/>
        </p:spPr>
        <p:txBody>
          <a:bodyPr wrap="square" rtlCol="0">
            <a:spAutoFit/>
          </a:bodyPr>
          <a:lstStyle/>
          <a:p>
            <a:pPr algn="l">
              <a:buNone/>
            </a:pPr>
            <a:r>
              <a:rPr lang="en-US" sz="1600" dirty="0" smtClean="0"/>
              <a:t>Information Comprises the meanings and interpretations that people place upon the facts and Data. The value of the information springs from the ways it is interpreted and  applied to make products, to provide services, and so on.</a:t>
            </a:r>
            <a:endParaRPr lang="en-US" sz="1600" dirty="0"/>
          </a:p>
        </p:txBody>
      </p:sp>
      <p:graphicFrame>
        <p:nvGraphicFramePr>
          <p:cNvPr id="6" name="Object 0"/>
          <p:cNvGraphicFramePr>
            <a:graphicFrameLocks noChangeAspect="1"/>
          </p:cNvGraphicFramePr>
          <p:nvPr/>
        </p:nvGraphicFramePr>
        <p:xfrm>
          <a:off x="609600" y="2667000"/>
          <a:ext cx="741363" cy="939800"/>
        </p:xfrm>
        <a:graphic>
          <a:graphicData uri="http://schemas.openxmlformats.org/presentationml/2006/ole">
            <p:oleObj spid="_x0000_s1026" name="Clip" r:id="rId3" imgW="1341360" imgH="1702800" progId="">
              <p:embed/>
            </p:oleObj>
          </a:graphicData>
        </a:graphic>
      </p:graphicFrame>
      <p:grpSp>
        <p:nvGrpSpPr>
          <p:cNvPr id="2" name="Group 4"/>
          <p:cNvGrpSpPr>
            <a:grpSpLocks/>
          </p:cNvGrpSpPr>
          <p:nvPr/>
        </p:nvGrpSpPr>
        <p:grpSpPr bwMode="auto">
          <a:xfrm>
            <a:off x="457200" y="4343400"/>
            <a:ext cx="1143000" cy="1828800"/>
            <a:chOff x="548" y="2880"/>
            <a:chExt cx="892" cy="1344"/>
          </a:xfrm>
        </p:grpSpPr>
        <p:graphicFrame>
          <p:nvGraphicFramePr>
            <p:cNvPr id="8" name="Object 7"/>
            <p:cNvGraphicFramePr>
              <a:graphicFrameLocks noChangeAspect="1"/>
            </p:cNvGraphicFramePr>
            <p:nvPr/>
          </p:nvGraphicFramePr>
          <p:xfrm>
            <a:off x="548" y="2880"/>
            <a:ext cx="892" cy="1344"/>
          </p:xfrm>
          <a:graphic>
            <a:graphicData uri="http://schemas.openxmlformats.org/presentationml/2006/ole">
              <p:oleObj spid="_x0000_s1027" name="Clip" r:id="rId4" imgW="3801960" imgH="5729040" progId="">
                <p:embed/>
              </p:oleObj>
            </a:graphicData>
          </a:graphic>
        </p:graphicFrame>
        <p:sp>
          <p:nvSpPr>
            <p:cNvPr id="9" name="Text Box 6"/>
            <p:cNvSpPr txBox="1">
              <a:spLocks noChangeArrowheads="1"/>
            </p:cNvSpPr>
            <p:nvPr/>
          </p:nvSpPr>
          <p:spPr bwMode="auto">
            <a:xfrm>
              <a:off x="624" y="3312"/>
              <a:ext cx="600" cy="173"/>
            </a:xfrm>
            <a:prstGeom prst="rect">
              <a:avLst/>
            </a:prstGeom>
            <a:noFill/>
            <a:ln w="12700">
              <a:noFill/>
              <a:miter lim="800000"/>
              <a:headEnd type="none" w="sm" len="sm"/>
              <a:tailEnd type="none" w="sm" len="sm"/>
            </a:ln>
            <a:effectLst/>
          </p:spPr>
          <p:txBody>
            <a:bodyPr wrap="none">
              <a:spAutoFit/>
            </a:bodyPr>
            <a:lstStyle/>
            <a:p>
              <a:pPr eaLnBrk="0" hangingPunct="0">
                <a:spcBef>
                  <a:spcPct val="0"/>
                </a:spcBef>
                <a:buFontTx/>
                <a:buNone/>
              </a:pPr>
              <a:r>
                <a:rPr lang="en-US" b="1">
                  <a:solidFill>
                    <a:srgbClr val="EB052B"/>
                  </a:solidFill>
                  <a:effectLst>
                    <a:outerShdw blurRad="38100" dist="38100" dir="2700000" algn="tl">
                      <a:srgbClr val="C0C0C0"/>
                    </a:outerShdw>
                  </a:effectLst>
                </a:rPr>
                <a:t>Newsletter</a:t>
              </a:r>
              <a:endParaRPr lang="en-US" b="1">
                <a:solidFill>
                  <a:schemeClr val="tx1"/>
                </a:solidFill>
                <a:effectLst>
                  <a:outerShdw blurRad="38100" dist="38100" dir="2700000" algn="tl">
                    <a:srgbClr val="C0C0C0"/>
                  </a:outerShdw>
                </a:effectLst>
              </a:endParaRPr>
            </a:p>
          </p:txBody>
        </p:sp>
      </p:grpSp>
      <p:grpSp>
        <p:nvGrpSpPr>
          <p:cNvPr id="3" name="Group 7"/>
          <p:cNvGrpSpPr>
            <a:grpSpLocks/>
          </p:cNvGrpSpPr>
          <p:nvPr/>
        </p:nvGrpSpPr>
        <p:grpSpPr bwMode="auto">
          <a:xfrm>
            <a:off x="1295400" y="2895600"/>
            <a:ext cx="1098550" cy="1309687"/>
            <a:chOff x="624" y="1623"/>
            <a:chExt cx="869" cy="1132"/>
          </a:xfrm>
        </p:grpSpPr>
        <p:grpSp>
          <p:nvGrpSpPr>
            <p:cNvPr id="7" name="Group 8"/>
            <p:cNvGrpSpPr>
              <a:grpSpLocks/>
            </p:cNvGrpSpPr>
            <p:nvPr/>
          </p:nvGrpSpPr>
          <p:grpSpPr bwMode="auto">
            <a:xfrm>
              <a:off x="624" y="1728"/>
              <a:ext cx="700" cy="1027"/>
              <a:chOff x="1248" y="1296"/>
              <a:chExt cx="700" cy="1027"/>
            </a:xfrm>
          </p:grpSpPr>
          <p:sp>
            <p:nvSpPr>
              <p:cNvPr id="13" name="Freeform 9"/>
              <p:cNvSpPr>
                <a:spLocks/>
              </p:cNvSpPr>
              <p:nvPr/>
            </p:nvSpPr>
            <p:spPr bwMode="auto">
              <a:xfrm>
                <a:off x="1425" y="1483"/>
                <a:ext cx="450" cy="824"/>
              </a:xfrm>
              <a:custGeom>
                <a:avLst/>
                <a:gdLst/>
                <a:ahLst/>
                <a:cxnLst>
                  <a:cxn ang="0">
                    <a:pos x="833" y="0"/>
                  </a:cxn>
                  <a:cxn ang="0">
                    <a:pos x="788" y="906"/>
                  </a:cxn>
                  <a:cxn ang="0">
                    <a:pos x="899" y="972"/>
                  </a:cxn>
                  <a:cxn ang="0">
                    <a:pos x="369" y="1149"/>
                  </a:cxn>
                  <a:cxn ang="0">
                    <a:pos x="349" y="1649"/>
                  </a:cxn>
                  <a:cxn ang="0">
                    <a:pos x="205" y="1468"/>
                  </a:cxn>
                  <a:cxn ang="0">
                    <a:pos x="77" y="1500"/>
                  </a:cxn>
                  <a:cxn ang="0">
                    <a:pos x="0" y="258"/>
                  </a:cxn>
                  <a:cxn ang="0">
                    <a:pos x="833" y="0"/>
                  </a:cxn>
                </a:cxnLst>
                <a:rect l="0" t="0" r="r" b="b"/>
                <a:pathLst>
                  <a:path w="899" h="1649">
                    <a:moveTo>
                      <a:pt x="833" y="0"/>
                    </a:moveTo>
                    <a:lnTo>
                      <a:pt x="788" y="906"/>
                    </a:lnTo>
                    <a:lnTo>
                      <a:pt x="899" y="972"/>
                    </a:lnTo>
                    <a:lnTo>
                      <a:pt x="369" y="1149"/>
                    </a:lnTo>
                    <a:lnTo>
                      <a:pt x="349" y="1649"/>
                    </a:lnTo>
                    <a:lnTo>
                      <a:pt x="205" y="1468"/>
                    </a:lnTo>
                    <a:lnTo>
                      <a:pt x="77" y="1500"/>
                    </a:lnTo>
                    <a:lnTo>
                      <a:pt x="0" y="258"/>
                    </a:lnTo>
                    <a:lnTo>
                      <a:pt x="833" y="0"/>
                    </a:lnTo>
                    <a:close/>
                  </a:path>
                </a:pathLst>
              </a:custGeom>
              <a:solidFill>
                <a:srgbClr val="4484C4"/>
              </a:solidFill>
              <a:ln w="9525">
                <a:noFill/>
                <a:round/>
                <a:headEnd/>
                <a:tailEnd/>
              </a:ln>
            </p:spPr>
            <p:txBody>
              <a:bodyPr/>
              <a:lstStyle/>
              <a:p>
                <a:endParaRPr lang="en-US"/>
              </a:p>
            </p:txBody>
          </p:sp>
          <p:sp>
            <p:nvSpPr>
              <p:cNvPr id="14" name="Freeform 10"/>
              <p:cNvSpPr>
                <a:spLocks/>
              </p:cNvSpPr>
              <p:nvPr/>
            </p:nvSpPr>
            <p:spPr bwMode="auto">
              <a:xfrm>
                <a:off x="1587" y="1296"/>
                <a:ext cx="102" cy="47"/>
              </a:xfrm>
              <a:custGeom>
                <a:avLst/>
                <a:gdLst/>
                <a:ahLst/>
                <a:cxnLst>
                  <a:cxn ang="0">
                    <a:pos x="205" y="93"/>
                  </a:cxn>
                  <a:cxn ang="0">
                    <a:pos x="193" y="90"/>
                  </a:cxn>
                  <a:cxn ang="0">
                    <a:pos x="183" y="85"/>
                  </a:cxn>
                  <a:cxn ang="0">
                    <a:pos x="171" y="82"/>
                  </a:cxn>
                  <a:cxn ang="0">
                    <a:pos x="159" y="77"/>
                  </a:cxn>
                  <a:cxn ang="0">
                    <a:pos x="147" y="73"/>
                  </a:cxn>
                  <a:cxn ang="0">
                    <a:pos x="135" y="67"/>
                  </a:cxn>
                  <a:cxn ang="0">
                    <a:pos x="123" y="62"/>
                  </a:cxn>
                  <a:cxn ang="0">
                    <a:pos x="111" y="58"/>
                  </a:cxn>
                  <a:cxn ang="0">
                    <a:pos x="96" y="60"/>
                  </a:cxn>
                  <a:cxn ang="0">
                    <a:pos x="82" y="63"/>
                  </a:cxn>
                  <a:cxn ang="0">
                    <a:pos x="69" y="66"/>
                  </a:cxn>
                  <a:cxn ang="0">
                    <a:pos x="55" y="69"/>
                  </a:cxn>
                  <a:cxn ang="0">
                    <a:pos x="41" y="73"/>
                  </a:cxn>
                  <a:cxn ang="0">
                    <a:pos x="27" y="76"/>
                  </a:cxn>
                  <a:cxn ang="0">
                    <a:pos x="13" y="79"/>
                  </a:cxn>
                  <a:cxn ang="0">
                    <a:pos x="0" y="83"/>
                  </a:cxn>
                  <a:cxn ang="0">
                    <a:pos x="13" y="71"/>
                  </a:cxn>
                  <a:cxn ang="0">
                    <a:pos x="28" y="62"/>
                  </a:cxn>
                  <a:cxn ang="0">
                    <a:pos x="43" y="54"/>
                  </a:cxn>
                  <a:cxn ang="0">
                    <a:pos x="59" y="45"/>
                  </a:cxn>
                  <a:cxn ang="0">
                    <a:pos x="74" y="37"/>
                  </a:cxn>
                  <a:cxn ang="0">
                    <a:pos x="89" y="26"/>
                  </a:cxn>
                  <a:cxn ang="0">
                    <a:pos x="103" y="15"/>
                  </a:cxn>
                  <a:cxn ang="0">
                    <a:pos x="116" y="0"/>
                  </a:cxn>
                  <a:cxn ang="0">
                    <a:pos x="122" y="1"/>
                  </a:cxn>
                  <a:cxn ang="0">
                    <a:pos x="205" y="93"/>
                  </a:cxn>
                </a:cxnLst>
                <a:rect l="0" t="0" r="r" b="b"/>
                <a:pathLst>
                  <a:path w="205" h="93">
                    <a:moveTo>
                      <a:pt x="205" y="93"/>
                    </a:moveTo>
                    <a:lnTo>
                      <a:pt x="193" y="90"/>
                    </a:lnTo>
                    <a:lnTo>
                      <a:pt x="183" y="85"/>
                    </a:lnTo>
                    <a:lnTo>
                      <a:pt x="171" y="82"/>
                    </a:lnTo>
                    <a:lnTo>
                      <a:pt x="159" y="77"/>
                    </a:lnTo>
                    <a:lnTo>
                      <a:pt x="147" y="73"/>
                    </a:lnTo>
                    <a:lnTo>
                      <a:pt x="135" y="67"/>
                    </a:lnTo>
                    <a:lnTo>
                      <a:pt x="123" y="62"/>
                    </a:lnTo>
                    <a:lnTo>
                      <a:pt x="111" y="58"/>
                    </a:lnTo>
                    <a:lnTo>
                      <a:pt x="96" y="60"/>
                    </a:lnTo>
                    <a:lnTo>
                      <a:pt x="82" y="63"/>
                    </a:lnTo>
                    <a:lnTo>
                      <a:pt x="69" y="66"/>
                    </a:lnTo>
                    <a:lnTo>
                      <a:pt x="55" y="69"/>
                    </a:lnTo>
                    <a:lnTo>
                      <a:pt x="41" y="73"/>
                    </a:lnTo>
                    <a:lnTo>
                      <a:pt x="27" y="76"/>
                    </a:lnTo>
                    <a:lnTo>
                      <a:pt x="13" y="79"/>
                    </a:lnTo>
                    <a:lnTo>
                      <a:pt x="0" y="83"/>
                    </a:lnTo>
                    <a:lnTo>
                      <a:pt x="13" y="71"/>
                    </a:lnTo>
                    <a:lnTo>
                      <a:pt x="28" y="62"/>
                    </a:lnTo>
                    <a:lnTo>
                      <a:pt x="43" y="54"/>
                    </a:lnTo>
                    <a:lnTo>
                      <a:pt x="59" y="45"/>
                    </a:lnTo>
                    <a:lnTo>
                      <a:pt x="74" y="37"/>
                    </a:lnTo>
                    <a:lnTo>
                      <a:pt x="89" y="26"/>
                    </a:lnTo>
                    <a:lnTo>
                      <a:pt x="103" y="15"/>
                    </a:lnTo>
                    <a:lnTo>
                      <a:pt x="116" y="0"/>
                    </a:lnTo>
                    <a:lnTo>
                      <a:pt x="122" y="1"/>
                    </a:lnTo>
                    <a:lnTo>
                      <a:pt x="205" y="93"/>
                    </a:lnTo>
                    <a:close/>
                  </a:path>
                </a:pathLst>
              </a:custGeom>
              <a:solidFill>
                <a:srgbClr val="000000"/>
              </a:solidFill>
              <a:ln w="9525">
                <a:noFill/>
                <a:round/>
                <a:headEnd/>
                <a:tailEnd/>
              </a:ln>
            </p:spPr>
            <p:txBody>
              <a:bodyPr/>
              <a:lstStyle/>
              <a:p>
                <a:endParaRPr lang="en-US"/>
              </a:p>
            </p:txBody>
          </p:sp>
          <p:sp>
            <p:nvSpPr>
              <p:cNvPr id="15" name="Freeform 11"/>
              <p:cNvSpPr>
                <a:spLocks/>
              </p:cNvSpPr>
              <p:nvPr/>
            </p:nvSpPr>
            <p:spPr bwMode="auto">
              <a:xfrm>
                <a:off x="1289" y="1340"/>
                <a:ext cx="615" cy="973"/>
              </a:xfrm>
              <a:custGeom>
                <a:avLst/>
                <a:gdLst/>
                <a:ahLst/>
                <a:cxnLst>
                  <a:cxn ang="0">
                    <a:pos x="1138" y="408"/>
                  </a:cxn>
                  <a:cxn ang="0">
                    <a:pos x="1143" y="1234"/>
                  </a:cxn>
                  <a:cxn ang="0">
                    <a:pos x="1179" y="1223"/>
                  </a:cxn>
                  <a:cxn ang="0">
                    <a:pos x="1212" y="1211"/>
                  </a:cxn>
                  <a:cxn ang="0">
                    <a:pos x="1183" y="1741"/>
                  </a:cxn>
                  <a:cxn ang="0">
                    <a:pos x="609" y="1944"/>
                  </a:cxn>
                  <a:cxn ang="0">
                    <a:pos x="602" y="1945"/>
                  </a:cxn>
                  <a:cxn ang="0">
                    <a:pos x="622" y="1685"/>
                  </a:cxn>
                  <a:cxn ang="0">
                    <a:pos x="1091" y="1253"/>
                  </a:cxn>
                  <a:cxn ang="0">
                    <a:pos x="1031" y="1197"/>
                  </a:cxn>
                  <a:cxn ang="0">
                    <a:pos x="967" y="1144"/>
                  </a:cxn>
                  <a:cxn ang="0">
                    <a:pos x="899" y="1117"/>
                  </a:cxn>
                  <a:cxn ang="0">
                    <a:pos x="824" y="1143"/>
                  </a:cxn>
                  <a:cxn ang="0">
                    <a:pos x="748" y="1167"/>
                  </a:cxn>
                  <a:cxn ang="0">
                    <a:pos x="672" y="1190"/>
                  </a:cxn>
                  <a:cxn ang="0">
                    <a:pos x="594" y="1211"/>
                  </a:cxn>
                  <a:cxn ang="0">
                    <a:pos x="517" y="1231"/>
                  </a:cxn>
                  <a:cxn ang="0">
                    <a:pos x="494" y="1233"/>
                  </a:cxn>
                  <a:cxn ang="0">
                    <a:pos x="472" y="1236"/>
                  </a:cxn>
                  <a:cxn ang="0">
                    <a:pos x="470" y="1219"/>
                  </a:cxn>
                  <a:cxn ang="0">
                    <a:pos x="493" y="1210"/>
                  </a:cxn>
                  <a:cxn ang="0">
                    <a:pos x="515" y="1207"/>
                  </a:cxn>
                  <a:cxn ang="0">
                    <a:pos x="937" y="1076"/>
                  </a:cxn>
                  <a:cxn ang="0">
                    <a:pos x="979" y="1111"/>
                  </a:cxn>
                  <a:cxn ang="0">
                    <a:pos x="1022" y="1146"/>
                  </a:cxn>
                  <a:cxn ang="0">
                    <a:pos x="1054" y="1167"/>
                  </a:cxn>
                  <a:cxn ang="0">
                    <a:pos x="1084" y="320"/>
                  </a:cxn>
                  <a:cxn ang="0">
                    <a:pos x="309" y="580"/>
                  </a:cxn>
                  <a:cxn ang="0">
                    <a:pos x="341" y="1458"/>
                  </a:cxn>
                  <a:cxn ang="0">
                    <a:pos x="374" y="1770"/>
                  </a:cxn>
                  <a:cxn ang="0">
                    <a:pos x="418" y="1762"/>
                  </a:cxn>
                  <a:cxn ang="0">
                    <a:pos x="460" y="1752"/>
                  </a:cxn>
                  <a:cxn ang="0">
                    <a:pos x="418" y="1637"/>
                  </a:cxn>
                  <a:cxn ang="0">
                    <a:pos x="411" y="1548"/>
                  </a:cxn>
                  <a:cxn ang="0">
                    <a:pos x="553" y="1690"/>
                  </a:cxn>
                  <a:cxn ang="0">
                    <a:pos x="559" y="1664"/>
                  </a:cxn>
                  <a:cxn ang="0">
                    <a:pos x="544" y="1611"/>
                  </a:cxn>
                  <a:cxn ang="0">
                    <a:pos x="601" y="1459"/>
                  </a:cxn>
                  <a:cxn ang="0">
                    <a:pos x="594" y="1784"/>
                  </a:cxn>
                  <a:cxn ang="0">
                    <a:pos x="483" y="1786"/>
                  </a:cxn>
                  <a:cxn ang="0">
                    <a:pos x="430" y="1800"/>
                  </a:cxn>
                  <a:cxn ang="0">
                    <a:pos x="375" y="1815"/>
                  </a:cxn>
                  <a:cxn ang="0">
                    <a:pos x="0" y="213"/>
                  </a:cxn>
                  <a:cxn ang="0">
                    <a:pos x="464" y="55"/>
                  </a:cxn>
                  <a:cxn ang="0">
                    <a:pos x="516" y="43"/>
                  </a:cxn>
                  <a:cxn ang="0">
                    <a:pos x="567" y="32"/>
                  </a:cxn>
                  <a:cxn ang="0">
                    <a:pos x="619" y="19"/>
                  </a:cxn>
                  <a:cxn ang="0">
                    <a:pos x="670" y="9"/>
                  </a:cxn>
                  <a:cxn ang="0">
                    <a:pos x="723" y="0"/>
                  </a:cxn>
                </a:cxnLst>
                <a:rect l="0" t="0" r="r" b="b"/>
                <a:pathLst>
                  <a:path w="1229" h="1946">
                    <a:moveTo>
                      <a:pt x="1144" y="265"/>
                    </a:moveTo>
                    <a:lnTo>
                      <a:pt x="1147" y="272"/>
                    </a:lnTo>
                    <a:lnTo>
                      <a:pt x="1138" y="408"/>
                    </a:lnTo>
                    <a:lnTo>
                      <a:pt x="1084" y="1197"/>
                    </a:lnTo>
                    <a:lnTo>
                      <a:pt x="1131" y="1237"/>
                    </a:lnTo>
                    <a:lnTo>
                      <a:pt x="1143" y="1234"/>
                    </a:lnTo>
                    <a:lnTo>
                      <a:pt x="1156" y="1230"/>
                    </a:lnTo>
                    <a:lnTo>
                      <a:pt x="1167" y="1227"/>
                    </a:lnTo>
                    <a:lnTo>
                      <a:pt x="1179" y="1223"/>
                    </a:lnTo>
                    <a:lnTo>
                      <a:pt x="1190" y="1219"/>
                    </a:lnTo>
                    <a:lnTo>
                      <a:pt x="1200" y="1215"/>
                    </a:lnTo>
                    <a:lnTo>
                      <a:pt x="1212" y="1211"/>
                    </a:lnTo>
                    <a:lnTo>
                      <a:pt x="1224" y="1207"/>
                    </a:lnTo>
                    <a:lnTo>
                      <a:pt x="1229" y="1212"/>
                    </a:lnTo>
                    <a:lnTo>
                      <a:pt x="1183" y="1741"/>
                    </a:lnTo>
                    <a:lnTo>
                      <a:pt x="1168" y="1750"/>
                    </a:lnTo>
                    <a:lnTo>
                      <a:pt x="1082" y="1778"/>
                    </a:lnTo>
                    <a:lnTo>
                      <a:pt x="609" y="1944"/>
                    </a:lnTo>
                    <a:lnTo>
                      <a:pt x="607" y="1944"/>
                    </a:lnTo>
                    <a:lnTo>
                      <a:pt x="605" y="1944"/>
                    </a:lnTo>
                    <a:lnTo>
                      <a:pt x="602" y="1945"/>
                    </a:lnTo>
                    <a:lnTo>
                      <a:pt x="601" y="1946"/>
                    </a:lnTo>
                    <a:lnTo>
                      <a:pt x="616" y="1817"/>
                    </a:lnTo>
                    <a:lnTo>
                      <a:pt x="622" y="1685"/>
                    </a:lnTo>
                    <a:lnTo>
                      <a:pt x="624" y="1552"/>
                    </a:lnTo>
                    <a:lnTo>
                      <a:pt x="629" y="1418"/>
                    </a:lnTo>
                    <a:lnTo>
                      <a:pt x="1091" y="1253"/>
                    </a:lnTo>
                    <a:lnTo>
                      <a:pt x="1071" y="1234"/>
                    </a:lnTo>
                    <a:lnTo>
                      <a:pt x="1052" y="1215"/>
                    </a:lnTo>
                    <a:lnTo>
                      <a:pt x="1031" y="1197"/>
                    </a:lnTo>
                    <a:lnTo>
                      <a:pt x="1009" y="1180"/>
                    </a:lnTo>
                    <a:lnTo>
                      <a:pt x="988" y="1161"/>
                    </a:lnTo>
                    <a:lnTo>
                      <a:pt x="967" y="1144"/>
                    </a:lnTo>
                    <a:lnTo>
                      <a:pt x="945" y="1127"/>
                    </a:lnTo>
                    <a:lnTo>
                      <a:pt x="924" y="1108"/>
                    </a:lnTo>
                    <a:lnTo>
                      <a:pt x="899" y="1117"/>
                    </a:lnTo>
                    <a:lnTo>
                      <a:pt x="874" y="1126"/>
                    </a:lnTo>
                    <a:lnTo>
                      <a:pt x="849" y="1135"/>
                    </a:lnTo>
                    <a:lnTo>
                      <a:pt x="824" y="1143"/>
                    </a:lnTo>
                    <a:lnTo>
                      <a:pt x="798" y="1151"/>
                    </a:lnTo>
                    <a:lnTo>
                      <a:pt x="773" y="1159"/>
                    </a:lnTo>
                    <a:lnTo>
                      <a:pt x="748" y="1167"/>
                    </a:lnTo>
                    <a:lnTo>
                      <a:pt x="722" y="1175"/>
                    </a:lnTo>
                    <a:lnTo>
                      <a:pt x="697" y="1182"/>
                    </a:lnTo>
                    <a:lnTo>
                      <a:pt x="672" y="1190"/>
                    </a:lnTo>
                    <a:lnTo>
                      <a:pt x="646" y="1197"/>
                    </a:lnTo>
                    <a:lnTo>
                      <a:pt x="621" y="1204"/>
                    </a:lnTo>
                    <a:lnTo>
                      <a:pt x="594" y="1211"/>
                    </a:lnTo>
                    <a:lnTo>
                      <a:pt x="569" y="1218"/>
                    </a:lnTo>
                    <a:lnTo>
                      <a:pt x="543" y="1225"/>
                    </a:lnTo>
                    <a:lnTo>
                      <a:pt x="517" y="1231"/>
                    </a:lnTo>
                    <a:lnTo>
                      <a:pt x="510" y="1229"/>
                    </a:lnTo>
                    <a:lnTo>
                      <a:pt x="502" y="1230"/>
                    </a:lnTo>
                    <a:lnTo>
                      <a:pt x="494" y="1233"/>
                    </a:lnTo>
                    <a:lnTo>
                      <a:pt x="487" y="1235"/>
                    </a:lnTo>
                    <a:lnTo>
                      <a:pt x="479" y="1237"/>
                    </a:lnTo>
                    <a:lnTo>
                      <a:pt x="472" y="1236"/>
                    </a:lnTo>
                    <a:lnTo>
                      <a:pt x="468" y="1231"/>
                    </a:lnTo>
                    <a:lnTo>
                      <a:pt x="463" y="1221"/>
                    </a:lnTo>
                    <a:lnTo>
                      <a:pt x="470" y="1219"/>
                    </a:lnTo>
                    <a:lnTo>
                      <a:pt x="478" y="1216"/>
                    </a:lnTo>
                    <a:lnTo>
                      <a:pt x="485" y="1213"/>
                    </a:lnTo>
                    <a:lnTo>
                      <a:pt x="493" y="1210"/>
                    </a:lnTo>
                    <a:lnTo>
                      <a:pt x="500" y="1207"/>
                    </a:lnTo>
                    <a:lnTo>
                      <a:pt x="507" y="1206"/>
                    </a:lnTo>
                    <a:lnTo>
                      <a:pt x="515" y="1207"/>
                    </a:lnTo>
                    <a:lnTo>
                      <a:pt x="522" y="1211"/>
                    </a:lnTo>
                    <a:lnTo>
                      <a:pt x="823" y="1117"/>
                    </a:lnTo>
                    <a:lnTo>
                      <a:pt x="937" y="1076"/>
                    </a:lnTo>
                    <a:lnTo>
                      <a:pt x="950" y="1088"/>
                    </a:lnTo>
                    <a:lnTo>
                      <a:pt x="965" y="1099"/>
                    </a:lnTo>
                    <a:lnTo>
                      <a:pt x="979" y="1111"/>
                    </a:lnTo>
                    <a:lnTo>
                      <a:pt x="994" y="1122"/>
                    </a:lnTo>
                    <a:lnTo>
                      <a:pt x="1008" y="1134"/>
                    </a:lnTo>
                    <a:lnTo>
                      <a:pt x="1022" y="1146"/>
                    </a:lnTo>
                    <a:lnTo>
                      <a:pt x="1037" y="1158"/>
                    </a:lnTo>
                    <a:lnTo>
                      <a:pt x="1051" y="1170"/>
                    </a:lnTo>
                    <a:lnTo>
                      <a:pt x="1054" y="1167"/>
                    </a:lnTo>
                    <a:lnTo>
                      <a:pt x="1081" y="488"/>
                    </a:lnTo>
                    <a:lnTo>
                      <a:pt x="1088" y="323"/>
                    </a:lnTo>
                    <a:lnTo>
                      <a:pt x="1084" y="320"/>
                    </a:lnTo>
                    <a:lnTo>
                      <a:pt x="920" y="376"/>
                    </a:lnTo>
                    <a:lnTo>
                      <a:pt x="638" y="465"/>
                    </a:lnTo>
                    <a:lnTo>
                      <a:pt x="309" y="580"/>
                    </a:lnTo>
                    <a:lnTo>
                      <a:pt x="309" y="686"/>
                    </a:lnTo>
                    <a:lnTo>
                      <a:pt x="328" y="1231"/>
                    </a:lnTo>
                    <a:lnTo>
                      <a:pt x="341" y="1458"/>
                    </a:lnTo>
                    <a:lnTo>
                      <a:pt x="357" y="1771"/>
                    </a:lnTo>
                    <a:lnTo>
                      <a:pt x="360" y="1775"/>
                    </a:lnTo>
                    <a:lnTo>
                      <a:pt x="374" y="1770"/>
                    </a:lnTo>
                    <a:lnTo>
                      <a:pt x="389" y="1768"/>
                    </a:lnTo>
                    <a:lnTo>
                      <a:pt x="403" y="1765"/>
                    </a:lnTo>
                    <a:lnTo>
                      <a:pt x="418" y="1762"/>
                    </a:lnTo>
                    <a:lnTo>
                      <a:pt x="432" y="1760"/>
                    </a:lnTo>
                    <a:lnTo>
                      <a:pt x="447" y="1756"/>
                    </a:lnTo>
                    <a:lnTo>
                      <a:pt x="460" y="1752"/>
                    </a:lnTo>
                    <a:lnTo>
                      <a:pt x="473" y="1746"/>
                    </a:lnTo>
                    <a:lnTo>
                      <a:pt x="420" y="1667"/>
                    </a:lnTo>
                    <a:lnTo>
                      <a:pt x="418" y="1637"/>
                    </a:lnTo>
                    <a:lnTo>
                      <a:pt x="415" y="1608"/>
                    </a:lnTo>
                    <a:lnTo>
                      <a:pt x="412" y="1578"/>
                    </a:lnTo>
                    <a:lnTo>
                      <a:pt x="411" y="1548"/>
                    </a:lnTo>
                    <a:lnTo>
                      <a:pt x="544" y="1693"/>
                    </a:lnTo>
                    <a:lnTo>
                      <a:pt x="548" y="1692"/>
                    </a:lnTo>
                    <a:lnTo>
                      <a:pt x="553" y="1690"/>
                    </a:lnTo>
                    <a:lnTo>
                      <a:pt x="556" y="1686"/>
                    </a:lnTo>
                    <a:lnTo>
                      <a:pt x="560" y="1683"/>
                    </a:lnTo>
                    <a:lnTo>
                      <a:pt x="559" y="1664"/>
                    </a:lnTo>
                    <a:lnTo>
                      <a:pt x="555" y="1646"/>
                    </a:lnTo>
                    <a:lnTo>
                      <a:pt x="549" y="1629"/>
                    </a:lnTo>
                    <a:lnTo>
                      <a:pt x="544" y="1611"/>
                    </a:lnTo>
                    <a:lnTo>
                      <a:pt x="408" y="1472"/>
                    </a:lnTo>
                    <a:lnTo>
                      <a:pt x="394" y="1248"/>
                    </a:lnTo>
                    <a:lnTo>
                      <a:pt x="601" y="1459"/>
                    </a:lnTo>
                    <a:lnTo>
                      <a:pt x="601" y="1569"/>
                    </a:lnTo>
                    <a:lnTo>
                      <a:pt x="600" y="1677"/>
                    </a:lnTo>
                    <a:lnTo>
                      <a:pt x="594" y="1784"/>
                    </a:lnTo>
                    <a:lnTo>
                      <a:pt x="583" y="1888"/>
                    </a:lnTo>
                    <a:lnTo>
                      <a:pt x="500" y="1783"/>
                    </a:lnTo>
                    <a:lnTo>
                      <a:pt x="483" y="1786"/>
                    </a:lnTo>
                    <a:lnTo>
                      <a:pt x="465" y="1791"/>
                    </a:lnTo>
                    <a:lnTo>
                      <a:pt x="447" y="1796"/>
                    </a:lnTo>
                    <a:lnTo>
                      <a:pt x="430" y="1800"/>
                    </a:lnTo>
                    <a:lnTo>
                      <a:pt x="411" y="1805"/>
                    </a:lnTo>
                    <a:lnTo>
                      <a:pt x="394" y="1811"/>
                    </a:lnTo>
                    <a:lnTo>
                      <a:pt x="375" y="1815"/>
                    </a:lnTo>
                    <a:lnTo>
                      <a:pt x="358" y="1821"/>
                    </a:lnTo>
                    <a:lnTo>
                      <a:pt x="128" y="1528"/>
                    </a:lnTo>
                    <a:lnTo>
                      <a:pt x="0" y="213"/>
                    </a:lnTo>
                    <a:lnTo>
                      <a:pt x="18" y="164"/>
                    </a:lnTo>
                    <a:lnTo>
                      <a:pt x="447" y="58"/>
                    </a:lnTo>
                    <a:lnTo>
                      <a:pt x="464" y="55"/>
                    </a:lnTo>
                    <a:lnTo>
                      <a:pt x="481" y="51"/>
                    </a:lnTo>
                    <a:lnTo>
                      <a:pt x="499" y="48"/>
                    </a:lnTo>
                    <a:lnTo>
                      <a:pt x="516" y="43"/>
                    </a:lnTo>
                    <a:lnTo>
                      <a:pt x="533" y="40"/>
                    </a:lnTo>
                    <a:lnTo>
                      <a:pt x="549" y="35"/>
                    </a:lnTo>
                    <a:lnTo>
                      <a:pt x="567" y="32"/>
                    </a:lnTo>
                    <a:lnTo>
                      <a:pt x="584" y="27"/>
                    </a:lnTo>
                    <a:lnTo>
                      <a:pt x="601" y="24"/>
                    </a:lnTo>
                    <a:lnTo>
                      <a:pt x="619" y="19"/>
                    </a:lnTo>
                    <a:lnTo>
                      <a:pt x="636" y="16"/>
                    </a:lnTo>
                    <a:lnTo>
                      <a:pt x="653" y="12"/>
                    </a:lnTo>
                    <a:lnTo>
                      <a:pt x="670" y="9"/>
                    </a:lnTo>
                    <a:lnTo>
                      <a:pt x="688" y="5"/>
                    </a:lnTo>
                    <a:lnTo>
                      <a:pt x="706" y="2"/>
                    </a:lnTo>
                    <a:lnTo>
                      <a:pt x="723" y="0"/>
                    </a:lnTo>
                    <a:lnTo>
                      <a:pt x="1144" y="265"/>
                    </a:lnTo>
                    <a:close/>
                  </a:path>
                </a:pathLst>
              </a:custGeom>
              <a:solidFill>
                <a:srgbClr val="000000"/>
              </a:solidFill>
              <a:ln w="9525">
                <a:noFill/>
                <a:round/>
                <a:headEnd/>
                <a:tailEnd/>
              </a:ln>
            </p:spPr>
            <p:txBody>
              <a:bodyPr/>
              <a:lstStyle/>
              <a:p>
                <a:endParaRPr lang="en-US"/>
              </a:p>
            </p:txBody>
          </p:sp>
          <p:sp>
            <p:nvSpPr>
              <p:cNvPr id="16" name="Freeform 12"/>
              <p:cNvSpPr>
                <a:spLocks/>
              </p:cNvSpPr>
              <p:nvPr/>
            </p:nvSpPr>
            <p:spPr bwMode="auto">
              <a:xfrm>
                <a:off x="1313" y="1362"/>
                <a:ext cx="495" cy="226"/>
              </a:xfrm>
              <a:custGeom>
                <a:avLst/>
                <a:gdLst/>
                <a:ahLst/>
                <a:cxnLst>
                  <a:cxn ang="0">
                    <a:pos x="989" y="216"/>
                  </a:cxn>
                  <a:cxn ang="0">
                    <a:pos x="991" y="217"/>
                  </a:cxn>
                  <a:cxn ang="0">
                    <a:pos x="228" y="453"/>
                  </a:cxn>
                  <a:cxn ang="0">
                    <a:pos x="219" y="453"/>
                  </a:cxn>
                  <a:cxn ang="0">
                    <a:pos x="0" y="170"/>
                  </a:cxn>
                  <a:cxn ang="0">
                    <a:pos x="16" y="159"/>
                  </a:cxn>
                  <a:cxn ang="0">
                    <a:pos x="225" y="101"/>
                  </a:cxn>
                  <a:cxn ang="0">
                    <a:pos x="661" y="0"/>
                  </a:cxn>
                  <a:cxn ang="0">
                    <a:pos x="711" y="30"/>
                  </a:cxn>
                  <a:cxn ang="0">
                    <a:pos x="989" y="216"/>
                  </a:cxn>
                </a:cxnLst>
                <a:rect l="0" t="0" r="r" b="b"/>
                <a:pathLst>
                  <a:path w="991" h="453">
                    <a:moveTo>
                      <a:pt x="989" y="216"/>
                    </a:moveTo>
                    <a:lnTo>
                      <a:pt x="991" y="217"/>
                    </a:lnTo>
                    <a:lnTo>
                      <a:pt x="228" y="453"/>
                    </a:lnTo>
                    <a:lnTo>
                      <a:pt x="219" y="453"/>
                    </a:lnTo>
                    <a:lnTo>
                      <a:pt x="0" y="170"/>
                    </a:lnTo>
                    <a:lnTo>
                      <a:pt x="16" y="159"/>
                    </a:lnTo>
                    <a:lnTo>
                      <a:pt x="225" y="101"/>
                    </a:lnTo>
                    <a:lnTo>
                      <a:pt x="661" y="0"/>
                    </a:lnTo>
                    <a:lnTo>
                      <a:pt x="711" y="30"/>
                    </a:lnTo>
                    <a:lnTo>
                      <a:pt x="989" y="216"/>
                    </a:lnTo>
                    <a:close/>
                  </a:path>
                </a:pathLst>
              </a:custGeom>
              <a:solidFill>
                <a:srgbClr val="4484C4"/>
              </a:solidFill>
              <a:ln w="9525">
                <a:noFill/>
                <a:round/>
                <a:headEnd/>
                <a:tailEnd/>
              </a:ln>
            </p:spPr>
            <p:txBody>
              <a:bodyPr/>
              <a:lstStyle/>
              <a:p>
                <a:endParaRPr lang="en-US"/>
              </a:p>
            </p:txBody>
          </p:sp>
          <p:sp>
            <p:nvSpPr>
              <p:cNvPr id="17" name="Freeform 13"/>
              <p:cNvSpPr>
                <a:spLocks/>
              </p:cNvSpPr>
              <p:nvPr/>
            </p:nvSpPr>
            <p:spPr bwMode="auto">
              <a:xfrm>
                <a:off x="1591" y="1376"/>
                <a:ext cx="176" cy="127"/>
              </a:xfrm>
              <a:custGeom>
                <a:avLst/>
                <a:gdLst/>
                <a:ahLst/>
                <a:cxnLst>
                  <a:cxn ang="0">
                    <a:pos x="345" y="177"/>
                  </a:cxn>
                  <a:cxn ang="0">
                    <a:pos x="348" y="178"/>
                  </a:cxn>
                  <a:cxn ang="0">
                    <a:pos x="349" y="181"/>
                  </a:cxn>
                  <a:cxn ang="0">
                    <a:pos x="350" y="182"/>
                  </a:cxn>
                  <a:cxn ang="0">
                    <a:pos x="350" y="184"/>
                  </a:cxn>
                  <a:cxn ang="0">
                    <a:pos x="118" y="253"/>
                  </a:cxn>
                  <a:cxn ang="0">
                    <a:pos x="109" y="246"/>
                  </a:cxn>
                  <a:cxn ang="0">
                    <a:pos x="100" y="238"/>
                  </a:cxn>
                  <a:cxn ang="0">
                    <a:pos x="92" y="230"/>
                  </a:cxn>
                  <a:cxn ang="0">
                    <a:pos x="83" y="222"/>
                  </a:cxn>
                  <a:cxn ang="0">
                    <a:pos x="75" y="214"/>
                  </a:cxn>
                  <a:cxn ang="0">
                    <a:pos x="65" y="206"/>
                  </a:cxn>
                  <a:cxn ang="0">
                    <a:pos x="57" y="197"/>
                  </a:cxn>
                  <a:cxn ang="0">
                    <a:pos x="49" y="189"/>
                  </a:cxn>
                  <a:cxn ang="0">
                    <a:pos x="60" y="184"/>
                  </a:cxn>
                  <a:cxn ang="0">
                    <a:pos x="70" y="180"/>
                  </a:cxn>
                  <a:cxn ang="0">
                    <a:pos x="80" y="176"/>
                  </a:cxn>
                  <a:cxn ang="0">
                    <a:pos x="92" y="172"/>
                  </a:cxn>
                  <a:cxn ang="0">
                    <a:pos x="103" y="168"/>
                  </a:cxn>
                  <a:cxn ang="0">
                    <a:pos x="115" y="165"/>
                  </a:cxn>
                  <a:cxn ang="0">
                    <a:pos x="126" y="161"/>
                  </a:cxn>
                  <a:cxn ang="0">
                    <a:pos x="138" y="158"/>
                  </a:cxn>
                  <a:cxn ang="0">
                    <a:pos x="138" y="151"/>
                  </a:cxn>
                  <a:cxn ang="0">
                    <a:pos x="121" y="135"/>
                  </a:cxn>
                  <a:cxn ang="0">
                    <a:pos x="102" y="120"/>
                  </a:cxn>
                  <a:cxn ang="0">
                    <a:pos x="85" y="104"/>
                  </a:cxn>
                  <a:cxn ang="0">
                    <a:pos x="67" y="88"/>
                  </a:cxn>
                  <a:cxn ang="0">
                    <a:pos x="49" y="70"/>
                  </a:cxn>
                  <a:cxn ang="0">
                    <a:pos x="32" y="54"/>
                  </a:cxn>
                  <a:cxn ang="0">
                    <a:pos x="16" y="38"/>
                  </a:cxn>
                  <a:cxn ang="0">
                    <a:pos x="0" y="21"/>
                  </a:cxn>
                  <a:cxn ang="0">
                    <a:pos x="12" y="17"/>
                  </a:cxn>
                  <a:cxn ang="0">
                    <a:pos x="24" y="15"/>
                  </a:cxn>
                  <a:cxn ang="0">
                    <a:pos x="37" y="10"/>
                  </a:cxn>
                  <a:cxn ang="0">
                    <a:pos x="48" y="7"/>
                  </a:cxn>
                  <a:cxn ang="0">
                    <a:pos x="61" y="5"/>
                  </a:cxn>
                  <a:cxn ang="0">
                    <a:pos x="72" y="2"/>
                  </a:cxn>
                  <a:cxn ang="0">
                    <a:pos x="85" y="0"/>
                  </a:cxn>
                  <a:cxn ang="0">
                    <a:pos x="98" y="0"/>
                  </a:cxn>
                  <a:cxn ang="0">
                    <a:pos x="345" y="177"/>
                  </a:cxn>
                </a:cxnLst>
                <a:rect l="0" t="0" r="r" b="b"/>
                <a:pathLst>
                  <a:path w="350" h="253">
                    <a:moveTo>
                      <a:pt x="345" y="177"/>
                    </a:moveTo>
                    <a:lnTo>
                      <a:pt x="348" y="178"/>
                    </a:lnTo>
                    <a:lnTo>
                      <a:pt x="349" y="181"/>
                    </a:lnTo>
                    <a:lnTo>
                      <a:pt x="350" y="182"/>
                    </a:lnTo>
                    <a:lnTo>
                      <a:pt x="350" y="184"/>
                    </a:lnTo>
                    <a:lnTo>
                      <a:pt x="118" y="253"/>
                    </a:lnTo>
                    <a:lnTo>
                      <a:pt x="109" y="246"/>
                    </a:lnTo>
                    <a:lnTo>
                      <a:pt x="100" y="238"/>
                    </a:lnTo>
                    <a:lnTo>
                      <a:pt x="92" y="230"/>
                    </a:lnTo>
                    <a:lnTo>
                      <a:pt x="83" y="222"/>
                    </a:lnTo>
                    <a:lnTo>
                      <a:pt x="75" y="214"/>
                    </a:lnTo>
                    <a:lnTo>
                      <a:pt x="65" y="206"/>
                    </a:lnTo>
                    <a:lnTo>
                      <a:pt x="57" y="197"/>
                    </a:lnTo>
                    <a:lnTo>
                      <a:pt x="49" y="189"/>
                    </a:lnTo>
                    <a:lnTo>
                      <a:pt x="60" y="184"/>
                    </a:lnTo>
                    <a:lnTo>
                      <a:pt x="70" y="180"/>
                    </a:lnTo>
                    <a:lnTo>
                      <a:pt x="80" y="176"/>
                    </a:lnTo>
                    <a:lnTo>
                      <a:pt x="92" y="172"/>
                    </a:lnTo>
                    <a:lnTo>
                      <a:pt x="103" y="168"/>
                    </a:lnTo>
                    <a:lnTo>
                      <a:pt x="115" y="165"/>
                    </a:lnTo>
                    <a:lnTo>
                      <a:pt x="126" y="161"/>
                    </a:lnTo>
                    <a:lnTo>
                      <a:pt x="138" y="158"/>
                    </a:lnTo>
                    <a:lnTo>
                      <a:pt x="138" y="151"/>
                    </a:lnTo>
                    <a:lnTo>
                      <a:pt x="121" y="135"/>
                    </a:lnTo>
                    <a:lnTo>
                      <a:pt x="102" y="120"/>
                    </a:lnTo>
                    <a:lnTo>
                      <a:pt x="85" y="104"/>
                    </a:lnTo>
                    <a:lnTo>
                      <a:pt x="67" y="88"/>
                    </a:lnTo>
                    <a:lnTo>
                      <a:pt x="49" y="70"/>
                    </a:lnTo>
                    <a:lnTo>
                      <a:pt x="32" y="54"/>
                    </a:lnTo>
                    <a:lnTo>
                      <a:pt x="16" y="38"/>
                    </a:lnTo>
                    <a:lnTo>
                      <a:pt x="0" y="21"/>
                    </a:lnTo>
                    <a:lnTo>
                      <a:pt x="12" y="17"/>
                    </a:lnTo>
                    <a:lnTo>
                      <a:pt x="24" y="15"/>
                    </a:lnTo>
                    <a:lnTo>
                      <a:pt x="37" y="10"/>
                    </a:lnTo>
                    <a:lnTo>
                      <a:pt x="48" y="7"/>
                    </a:lnTo>
                    <a:lnTo>
                      <a:pt x="61" y="5"/>
                    </a:lnTo>
                    <a:lnTo>
                      <a:pt x="72" y="2"/>
                    </a:lnTo>
                    <a:lnTo>
                      <a:pt x="85" y="0"/>
                    </a:lnTo>
                    <a:lnTo>
                      <a:pt x="98" y="0"/>
                    </a:lnTo>
                    <a:lnTo>
                      <a:pt x="345" y="177"/>
                    </a:lnTo>
                    <a:close/>
                  </a:path>
                </a:pathLst>
              </a:custGeom>
              <a:solidFill>
                <a:srgbClr val="FFFFBF"/>
              </a:solidFill>
              <a:ln w="9525">
                <a:noFill/>
                <a:round/>
                <a:headEnd/>
                <a:tailEnd/>
              </a:ln>
            </p:spPr>
            <p:txBody>
              <a:bodyPr/>
              <a:lstStyle/>
              <a:p>
                <a:endParaRPr lang="en-US"/>
              </a:p>
            </p:txBody>
          </p:sp>
          <p:sp>
            <p:nvSpPr>
              <p:cNvPr id="18" name="Freeform 14"/>
              <p:cNvSpPr>
                <a:spLocks/>
              </p:cNvSpPr>
              <p:nvPr/>
            </p:nvSpPr>
            <p:spPr bwMode="auto">
              <a:xfrm>
                <a:off x="1248" y="1396"/>
                <a:ext cx="56" cy="80"/>
              </a:xfrm>
              <a:custGeom>
                <a:avLst/>
                <a:gdLst/>
                <a:ahLst/>
                <a:cxnLst>
                  <a:cxn ang="0">
                    <a:pos x="44" y="50"/>
                  </a:cxn>
                  <a:cxn ang="0">
                    <a:pos x="44" y="161"/>
                  </a:cxn>
                  <a:cxn ang="0">
                    <a:pos x="0" y="52"/>
                  </a:cxn>
                  <a:cxn ang="0">
                    <a:pos x="5" y="44"/>
                  </a:cxn>
                  <a:cxn ang="0">
                    <a:pos x="13" y="37"/>
                  </a:cxn>
                  <a:cxn ang="0">
                    <a:pos x="20" y="29"/>
                  </a:cxn>
                  <a:cxn ang="0">
                    <a:pos x="21" y="17"/>
                  </a:cxn>
                  <a:cxn ang="0">
                    <a:pos x="32" y="16"/>
                  </a:cxn>
                  <a:cxn ang="0">
                    <a:pos x="45" y="14"/>
                  </a:cxn>
                  <a:cxn ang="0">
                    <a:pos x="55" y="12"/>
                  </a:cxn>
                  <a:cxn ang="0">
                    <a:pos x="67" y="9"/>
                  </a:cxn>
                  <a:cxn ang="0">
                    <a:pos x="78" y="7"/>
                  </a:cxn>
                  <a:cxn ang="0">
                    <a:pos x="90" y="5"/>
                  </a:cxn>
                  <a:cxn ang="0">
                    <a:pos x="101" y="2"/>
                  </a:cxn>
                  <a:cxn ang="0">
                    <a:pos x="113" y="0"/>
                  </a:cxn>
                  <a:cxn ang="0">
                    <a:pos x="44" y="50"/>
                  </a:cxn>
                </a:cxnLst>
                <a:rect l="0" t="0" r="r" b="b"/>
                <a:pathLst>
                  <a:path w="113" h="161">
                    <a:moveTo>
                      <a:pt x="44" y="50"/>
                    </a:moveTo>
                    <a:lnTo>
                      <a:pt x="44" y="161"/>
                    </a:lnTo>
                    <a:lnTo>
                      <a:pt x="0" y="52"/>
                    </a:lnTo>
                    <a:lnTo>
                      <a:pt x="5" y="44"/>
                    </a:lnTo>
                    <a:lnTo>
                      <a:pt x="13" y="37"/>
                    </a:lnTo>
                    <a:lnTo>
                      <a:pt x="20" y="29"/>
                    </a:lnTo>
                    <a:lnTo>
                      <a:pt x="21" y="17"/>
                    </a:lnTo>
                    <a:lnTo>
                      <a:pt x="32" y="16"/>
                    </a:lnTo>
                    <a:lnTo>
                      <a:pt x="45" y="14"/>
                    </a:lnTo>
                    <a:lnTo>
                      <a:pt x="55" y="12"/>
                    </a:lnTo>
                    <a:lnTo>
                      <a:pt x="67" y="9"/>
                    </a:lnTo>
                    <a:lnTo>
                      <a:pt x="78" y="7"/>
                    </a:lnTo>
                    <a:lnTo>
                      <a:pt x="90" y="5"/>
                    </a:lnTo>
                    <a:lnTo>
                      <a:pt x="101" y="2"/>
                    </a:lnTo>
                    <a:lnTo>
                      <a:pt x="113" y="0"/>
                    </a:lnTo>
                    <a:lnTo>
                      <a:pt x="44" y="50"/>
                    </a:lnTo>
                    <a:close/>
                  </a:path>
                </a:pathLst>
              </a:custGeom>
              <a:solidFill>
                <a:srgbClr val="000000"/>
              </a:solidFill>
              <a:ln w="9525">
                <a:noFill/>
                <a:round/>
                <a:headEnd/>
                <a:tailEnd/>
              </a:ln>
            </p:spPr>
            <p:txBody>
              <a:bodyPr/>
              <a:lstStyle/>
              <a:p>
                <a:endParaRPr lang="en-US"/>
              </a:p>
            </p:txBody>
          </p:sp>
          <p:sp>
            <p:nvSpPr>
              <p:cNvPr id="19" name="Freeform 15"/>
              <p:cNvSpPr>
                <a:spLocks/>
              </p:cNvSpPr>
              <p:nvPr/>
            </p:nvSpPr>
            <p:spPr bwMode="auto">
              <a:xfrm>
                <a:off x="1336" y="1420"/>
                <a:ext cx="274" cy="150"/>
              </a:xfrm>
              <a:custGeom>
                <a:avLst/>
                <a:gdLst/>
                <a:ahLst/>
                <a:cxnLst>
                  <a:cxn ang="0">
                    <a:pos x="386" y="147"/>
                  </a:cxn>
                  <a:cxn ang="0">
                    <a:pos x="491" y="123"/>
                  </a:cxn>
                  <a:cxn ang="0">
                    <a:pos x="548" y="190"/>
                  </a:cxn>
                  <a:cxn ang="0">
                    <a:pos x="496" y="207"/>
                  </a:cxn>
                  <a:cxn ang="0">
                    <a:pos x="187" y="300"/>
                  </a:cxn>
                  <a:cxn ang="0">
                    <a:pos x="184" y="300"/>
                  </a:cxn>
                  <a:cxn ang="0">
                    <a:pos x="0" y="70"/>
                  </a:cxn>
                  <a:cxn ang="0">
                    <a:pos x="7" y="64"/>
                  </a:cxn>
                  <a:cxn ang="0">
                    <a:pos x="231" y="0"/>
                  </a:cxn>
                  <a:cxn ang="0">
                    <a:pos x="255" y="10"/>
                  </a:cxn>
                  <a:cxn ang="0">
                    <a:pos x="278" y="24"/>
                  </a:cxn>
                  <a:cxn ang="0">
                    <a:pos x="299" y="41"/>
                  </a:cxn>
                  <a:cxn ang="0">
                    <a:pos x="317" y="61"/>
                  </a:cxn>
                  <a:cxn ang="0">
                    <a:pos x="336" y="82"/>
                  </a:cxn>
                  <a:cxn ang="0">
                    <a:pos x="353" y="104"/>
                  </a:cxn>
                  <a:cxn ang="0">
                    <a:pos x="369" y="126"/>
                  </a:cxn>
                  <a:cxn ang="0">
                    <a:pos x="386" y="147"/>
                  </a:cxn>
                </a:cxnLst>
                <a:rect l="0" t="0" r="r" b="b"/>
                <a:pathLst>
                  <a:path w="548" h="300">
                    <a:moveTo>
                      <a:pt x="386" y="147"/>
                    </a:moveTo>
                    <a:lnTo>
                      <a:pt x="491" y="123"/>
                    </a:lnTo>
                    <a:lnTo>
                      <a:pt x="548" y="190"/>
                    </a:lnTo>
                    <a:lnTo>
                      <a:pt x="496" y="207"/>
                    </a:lnTo>
                    <a:lnTo>
                      <a:pt x="187" y="300"/>
                    </a:lnTo>
                    <a:lnTo>
                      <a:pt x="184" y="300"/>
                    </a:lnTo>
                    <a:lnTo>
                      <a:pt x="0" y="70"/>
                    </a:lnTo>
                    <a:lnTo>
                      <a:pt x="7" y="64"/>
                    </a:lnTo>
                    <a:lnTo>
                      <a:pt x="231" y="0"/>
                    </a:lnTo>
                    <a:lnTo>
                      <a:pt x="255" y="10"/>
                    </a:lnTo>
                    <a:lnTo>
                      <a:pt x="278" y="24"/>
                    </a:lnTo>
                    <a:lnTo>
                      <a:pt x="299" y="41"/>
                    </a:lnTo>
                    <a:lnTo>
                      <a:pt x="317" y="61"/>
                    </a:lnTo>
                    <a:lnTo>
                      <a:pt x="336" y="82"/>
                    </a:lnTo>
                    <a:lnTo>
                      <a:pt x="353" y="104"/>
                    </a:lnTo>
                    <a:lnTo>
                      <a:pt x="369" y="126"/>
                    </a:lnTo>
                    <a:lnTo>
                      <a:pt x="386" y="147"/>
                    </a:lnTo>
                    <a:close/>
                  </a:path>
                </a:pathLst>
              </a:custGeom>
              <a:solidFill>
                <a:srgbClr val="FFFFBF"/>
              </a:solidFill>
              <a:ln w="9525">
                <a:noFill/>
                <a:round/>
                <a:headEnd/>
                <a:tailEnd/>
              </a:ln>
            </p:spPr>
            <p:txBody>
              <a:bodyPr/>
              <a:lstStyle/>
              <a:p>
                <a:endParaRPr lang="en-US"/>
              </a:p>
            </p:txBody>
          </p:sp>
          <p:sp>
            <p:nvSpPr>
              <p:cNvPr id="20" name="Freeform 16"/>
              <p:cNvSpPr>
                <a:spLocks/>
              </p:cNvSpPr>
              <p:nvPr/>
            </p:nvSpPr>
            <p:spPr bwMode="auto">
              <a:xfrm>
                <a:off x="1847" y="1434"/>
                <a:ext cx="54" cy="86"/>
              </a:xfrm>
              <a:custGeom>
                <a:avLst/>
                <a:gdLst/>
                <a:ahLst/>
                <a:cxnLst>
                  <a:cxn ang="0">
                    <a:pos x="96" y="27"/>
                  </a:cxn>
                  <a:cxn ang="0">
                    <a:pos x="94" y="45"/>
                  </a:cxn>
                  <a:cxn ang="0">
                    <a:pos x="90" y="63"/>
                  </a:cxn>
                  <a:cxn ang="0">
                    <a:pos x="92" y="81"/>
                  </a:cxn>
                  <a:cxn ang="0">
                    <a:pos x="105" y="93"/>
                  </a:cxn>
                  <a:cxn ang="0">
                    <a:pos x="110" y="96"/>
                  </a:cxn>
                  <a:cxn ang="0">
                    <a:pos x="56" y="173"/>
                  </a:cxn>
                  <a:cxn ang="0">
                    <a:pos x="56" y="47"/>
                  </a:cxn>
                  <a:cxn ang="0">
                    <a:pos x="0" y="0"/>
                  </a:cxn>
                  <a:cxn ang="0">
                    <a:pos x="96" y="27"/>
                  </a:cxn>
                </a:cxnLst>
                <a:rect l="0" t="0" r="r" b="b"/>
                <a:pathLst>
                  <a:path w="110" h="173">
                    <a:moveTo>
                      <a:pt x="96" y="27"/>
                    </a:moveTo>
                    <a:lnTo>
                      <a:pt x="94" y="45"/>
                    </a:lnTo>
                    <a:lnTo>
                      <a:pt x="90" y="63"/>
                    </a:lnTo>
                    <a:lnTo>
                      <a:pt x="92" y="81"/>
                    </a:lnTo>
                    <a:lnTo>
                      <a:pt x="105" y="93"/>
                    </a:lnTo>
                    <a:lnTo>
                      <a:pt x="110" y="96"/>
                    </a:lnTo>
                    <a:lnTo>
                      <a:pt x="56" y="173"/>
                    </a:lnTo>
                    <a:lnTo>
                      <a:pt x="56" y="47"/>
                    </a:lnTo>
                    <a:lnTo>
                      <a:pt x="0" y="0"/>
                    </a:lnTo>
                    <a:lnTo>
                      <a:pt x="96" y="27"/>
                    </a:lnTo>
                    <a:close/>
                  </a:path>
                </a:pathLst>
              </a:custGeom>
              <a:solidFill>
                <a:srgbClr val="000000"/>
              </a:solidFill>
              <a:ln w="9525">
                <a:noFill/>
                <a:round/>
                <a:headEnd/>
                <a:tailEnd/>
              </a:ln>
            </p:spPr>
            <p:txBody>
              <a:bodyPr/>
              <a:lstStyle/>
              <a:p>
                <a:endParaRPr lang="en-US"/>
              </a:p>
            </p:txBody>
          </p:sp>
          <p:sp>
            <p:nvSpPr>
              <p:cNvPr id="21" name="Freeform 17"/>
              <p:cNvSpPr>
                <a:spLocks/>
              </p:cNvSpPr>
              <p:nvPr/>
            </p:nvSpPr>
            <p:spPr bwMode="auto">
              <a:xfrm>
                <a:off x="1485" y="1554"/>
                <a:ext cx="310" cy="367"/>
              </a:xfrm>
              <a:custGeom>
                <a:avLst/>
                <a:gdLst/>
                <a:ahLst/>
                <a:cxnLst>
                  <a:cxn ang="0">
                    <a:pos x="616" y="95"/>
                  </a:cxn>
                  <a:cxn ang="0">
                    <a:pos x="593" y="549"/>
                  </a:cxn>
                  <a:cxn ang="0">
                    <a:pos x="30" y="734"/>
                  </a:cxn>
                  <a:cxn ang="0">
                    <a:pos x="20" y="708"/>
                  </a:cxn>
                  <a:cxn ang="0">
                    <a:pos x="0" y="206"/>
                  </a:cxn>
                  <a:cxn ang="0">
                    <a:pos x="602" y="0"/>
                  </a:cxn>
                  <a:cxn ang="0">
                    <a:pos x="618" y="3"/>
                  </a:cxn>
                  <a:cxn ang="0">
                    <a:pos x="616" y="95"/>
                  </a:cxn>
                </a:cxnLst>
                <a:rect l="0" t="0" r="r" b="b"/>
                <a:pathLst>
                  <a:path w="618" h="734">
                    <a:moveTo>
                      <a:pt x="616" y="95"/>
                    </a:moveTo>
                    <a:lnTo>
                      <a:pt x="593" y="549"/>
                    </a:lnTo>
                    <a:lnTo>
                      <a:pt x="30" y="734"/>
                    </a:lnTo>
                    <a:lnTo>
                      <a:pt x="20" y="708"/>
                    </a:lnTo>
                    <a:lnTo>
                      <a:pt x="0" y="206"/>
                    </a:lnTo>
                    <a:lnTo>
                      <a:pt x="602" y="0"/>
                    </a:lnTo>
                    <a:lnTo>
                      <a:pt x="618" y="3"/>
                    </a:lnTo>
                    <a:lnTo>
                      <a:pt x="616" y="95"/>
                    </a:lnTo>
                    <a:close/>
                  </a:path>
                </a:pathLst>
              </a:custGeom>
              <a:solidFill>
                <a:srgbClr val="000000"/>
              </a:solidFill>
              <a:ln w="9525">
                <a:noFill/>
                <a:round/>
                <a:headEnd/>
                <a:tailEnd/>
              </a:ln>
            </p:spPr>
            <p:txBody>
              <a:bodyPr/>
              <a:lstStyle/>
              <a:p>
                <a:endParaRPr lang="en-US"/>
              </a:p>
            </p:txBody>
          </p:sp>
          <p:sp>
            <p:nvSpPr>
              <p:cNvPr id="22" name="Freeform 18"/>
              <p:cNvSpPr>
                <a:spLocks/>
              </p:cNvSpPr>
              <p:nvPr/>
            </p:nvSpPr>
            <p:spPr bwMode="auto">
              <a:xfrm>
                <a:off x="1511" y="1588"/>
                <a:ext cx="257" cy="287"/>
              </a:xfrm>
              <a:custGeom>
                <a:avLst/>
                <a:gdLst/>
                <a:ahLst/>
                <a:cxnLst>
                  <a:cxn ang="0">
                    <a:pos x="492" y="418"/>
                  </a:cxn>
                  <a:cxn ang="0">
                    <a:pos x="492" y="424"/>
                  </a:cxn>
                  <a:cxn ang="0">
                    <a:pos x="39" y="572"/>
                  </a:cxn>
                  <a:cxn ang="0">
                    <a:pos x="33" y="569"/>
                  </a:cxn>
                  <a:cxn ang="0">
                    <a:pos x="27" y="564"/>
                  </a:cxn>
                  <a:cxn ang="0">
                    <a:pos x="20" y="559"/>
                  </a:cxn>
                  <a:cxn ang="0">
                    <a:pos x="15" y="555"/>
                  </a:cxn>
                  <a:cxn ang="0">
                    <a:pos x="10" y="465"/>
                  </a:cxn>
                  <a:cxn ang="0">
                    <a:pos x="3" y="373"/>
                  </a:cxn>
                  <a:cxn ang="0">
                    <a:pos x="0" y="280"/>
                  </a:cxn>
                  <a:cxn ang="0">
                    <a:pos x="1" y="186"/>
                  </a:cxn>
                  <a:cxn ang="0">
                    <a:pos x="16" y="167"/>
                  </a:cxn>
                  <a:cxn ang="0">
                    <a:pos x="47" y="158"/>
                  </a:cxn>
                  <a:cxn ang="0">
                    <a:pos x="78" y="147"/>
                  </a:cxn>
                  <a:cxn ang="0">
                    <a:pos x="110" y="137"/>
                  </a:cxn>
                  <a:cxn ang="0">
                    <a:pos x="141" y="127"/>
                  </a:cxn>
                  <a:cxn ang="0">
                    <a:pos x="171" y="116"/>
                  </a:cxn>
                  <a:cxn ang="0">
                    <a:pos x="202" y="105"/>
                  </a:cxn>
                  <a:cxn ang="0">
                    <a:pos x="233" y="94"/>
                  </a:cxn>
                  <a:cxn ang="0">
                    <a:pos x="265" y="83"/>
                  </a:cxn>
                  <a:cxn ang="0">
                    <a:pos x="296" y="72"/>
                  </a:cxn>
                  <a:cxn ang="0">
                    <a:pos x="327" y="62"/>
                  </a:cxn>
                  <a:cxn ang="0">
                    <a:pos x="358" y="51"/>
                  </a:cxn>
                  <a:cxn ang="0">
                    <a:pos x="388" y="40"/>
                  </a:cxn>
                  <a:cxn ang="0">
                    <a:pos x="419" y="30"/>
                  </a:cxn>
                  <a:cxn ang="0">
                    <a:pos x="451" y="19"/>
                  </a:cxn>
                  <a:cxn ang="0">
                    <a:pos x="482" y="9"/>
                  </a:cxn>
                  <a:cxn ang="0">
                    <a:pos x="513" y="0"/>
                  </a:cxn>
                  <a:cxn ang="0">
                    <a:pos x="510" y="104"/>
                  </a:cxn>
                  <a:cxn ang="0">
                    <a:pos x="492" y="418"/>
                  </a:cxn>
                </a:cxnLst>
                <a:rect l="0" t="0" r="r" b="b"/>
                <a:pathLst>
                  <a:path w="513" h="572">
                    <a:moveTo>
                      <a:pt x="492" y="418"/>
                    </a:moveTo>
                    <a:lnTo>
                      <a:pt x="492" y="424"/>
                    </a:lnTo>
                    <a:lnTo>
                      <a:pt x="39" y="572"/>
                    </a:lnTo>
                    <a:lnTo>
                      <a:pt x="33" y="569"/>
                    </a:lnTo>
                    <a:lnTo>
                      <a:pt x="27" y="564"/>
                    </a:lnTo>
                    <a:lnTo>
                      <a:pt x="20" y="559"/>
                    </a:lnTo>
                    <a:lnTo>
                      <a:pt x="15" y="555"/>
                    </a:lnTo>
                    <a:lnTo>
                      <a:pt x="10" y="465"/>
                    </a:lnTo>
                    <a:lnTo>
                      <a:pt x="3" y="373"/>
                    </a:lnTo>
                    <a:lnTo>
                      <a:pt x="0" y="280"/>
                    </a:lnTo>
                    <a:lnTo>
                      <a:pt x="1" y="186"/>
                    </a:lnTo>
                    <a:lnTo>
                      <a:pt x="16" y="167"/>
                    </a:lnTo>
                    <a:lnTo>
                      <a:pt x="47" y="158"/>
                    </a:lnTo>
                    <a:lnTo>
                      <a:pt x="78" y="147"/>
                    </a:lnTo>
                    <a:lnTo>
                      <a:pt x="110" y="137"/>
                    </a:lnTo>
                    <a:lnTo>
                      <a:pt x="141" y="127"/>
                    </a:lnTo>
                    <a:lnTo>
                      <a:pt x="171" y="116"/>
                    </a:lnTo>
                    <a:lnTo>
                      <a:pt x="202" y="105"/>
                    </a:lnTo>
                    <a:lnTo>
                      <a:pt x="233" y="94"/>
                    </a:lnTo>
                    <a:lnTo>
                      <a:pt x="265" y="83"/>
                    </a:lnTo>
                    <a:lnTo>
                      <a:pt x="296" y="72"/>
                    </a:lnTo>
                    <a:lnTo>
                      <a:pt x="327" y="62"/>
                    </a:lnTo>
                    <a:lnTo>
                      <a:pt x="358" y="51"/>
                    </a:lnTo>
                    <a:lnTo>
                      <a:pt x="388" y="40"/>
                    </a:lnTo>
                    <a:lnTo>
                      <a:pt x="419" y="30"/>
                    </a:lnTo>
                    <a:lnTo>
                      <a:pt x="451" y="19"/>
                    </a:lnTo>
                    <a:lnTo>
                      <a:pt x="482" y="9"/>
                    </a:lnTo>
                    <a:lnTo>
                      <a:pt x="513" y="0"/>
                    </a:lnTo>
                    <a:lnTo>
                      <a:pt x="510" y="104"/>
                    </a:lnTo>
                    <a:lnTo>
                      <a:pt x="492" y="418"/>
                    </a:lnTo>
                    <a:close/>
                  </a:path>
                </a:pathLst>
              </a:custGeom>
              <a:solidFill>
                <a:srgbClr val="4484C4"/>
              </a:solidFill>
              <a:ln w="9525">
                <a:noFill/>
                <a:round/>
                <a:headEnd/>
                <a:tailEnd/>
              </a:ln>
            </p:spPr>
            <p:txBody>
              <a:bodyPr/>
              <a:lstStyle/>
              <a:p>
                <a:endParaRPr lang="en-US"/>
              </a:p>
            </p:txBody>
          </p:sp>
          <p:sp>
            <p:nvSpPr>
              <p:cNvPr id="23" name="Freeform 19"/>
              <p:cNvSpPr>
                <a:spLocks/>
              </p:cNvSpPr>
              <p:nvPr/>
            </p:nvSpPr>
            <p:spPr bwMode="auto">
              <a:xfrm>
                <a:off x="1570" y="1659"/>
                <a:ext cx="131" cy="75"/>
              </a:xfrm>
              <a:custGeom>
                <a:avLst/>
                <a:gdLst/>
                <a:ahLst/>
                <a:cxnLst>
                  <a:cxn ang="0">
                    <a:pos x="258" y="72"/>
                  </a:cxn>
                  <a:cxn ang="0">
                    <a:pos x="24" y="150"/>
                  </a:cxn>
                  <a:cxn ang="0">
                    <a:pos x="0" y="91"/>
                  </a:cxn>
                  <a:cxn ang="0">
                    <a:pos x="60" y="69"/>
                  </a:cxn>
                  <a:cxn ang="0">
                    <a:pos x="66" y="74"/>
                  </a:cxn>
                  <a:cxn ang="0">
                    <a:pos x="70" y="80"/>
                  </a:cxn>
                  <a:cxn ang="0">
                    <a:pos x="76" y="83"/>
                  </a:cxn>
                  <a:cxn ang="0">
                    <a:pos x="83" y="80"/>
                  </a:cxn>
                  <a:cxn ang="0">
                    <a:pos x="98" y="75"/>
                  </a:cxn>
                  <a:cxn ang="0">
                    <a:pos x="113" y="69"/>
                  </a:cxn>
                  <a:cxn ang="0">
                    <a:pos x="128" y="65"/>
                  </a:cxn>
                  <a:cxn ang="0">
                    <a:pos x="143" y="59"/>
                  </a:cxn>
                  <a:cxn ang="0">
                    <a:pos x="157" y="53"/>
                  </a:cxn>
                  <a:cxn ang="0">
                    <a:pos x="172" y="49"/>
                  </a:cxn>
                  <a:cxn ang="0">
                    <a:pos x="187" y="42"/>
                  </a:cxn>
                  <a:cxn ang="0">
                    <a:pos x="202" y="36"/>
                  </a:cxn>
                  <a:cxn ang="0">
                    <a:pos x="202" y="22"/>
                  </a:cxn>
                  <a:cxn ang="0">
                    <a:pos x="262" y="0"/>
                  </a:cxn>
                  <a:cxn ang="0">
                    <a:pos x="262" y="18"/>
                  </a:cxn>
                  <a:cxn ang="0">
                    <a:pos x="262" y="36"/>
                  </a:cxn>
                  <a:cxn ang="0">
                    <a:pos x="262" y="54"/>
                  </a:cxn>
                  <a:cxn ang="0">
                    <a:pos x="258" y="72"/>
                  </a:cxn>
                </a:cxnLst>
                <a:rect l="0" t="0" r="r" b="b"/>
                <a:pathLst>
                  <a:path w="262" h="150">
                    <a:moveTo>
                      <a:pt x="258" y="72"/>
                    </a:moveTo>
                    <a:lnTo>
                      <a:pt x="24" y="150"/>
                    </a:lnTo>
                    <a:lnTo>
                      <a:pt x="0" y="91"/>
                    </a:lnTo>
                    <a:lnTo>
                      <a:pt x="60" y="69"/>
                    </a:lnTo>
                    <a:lnTo>
                      <a:pt x="66" y="74"/>
                    </a:lnTo>
                    <a:lnTo>
                      <a:pt x="70" y="80"/>
                    </a:lnTo>
                    <a:lnTo>
                      <a:pt x="76" y="83"/>
                    </a:lnTo>
                    <a:lnTo>
                      <a:pt x="83" y="80"/>
                    </a:lnTo>
                    <a:lnTo>
                      <a:pt x="98" y="75"/>
                    </a:lnTo>
                    <a:lnTo>
                      <a:pt x="113" y="69"/>
                    </a:lnTo>
                    <a:lnTo>
                      <a:pt x="128" y="65"/>
                    </a:lnTo>
                    <a:lnTo>
                      <a:pt x="143" y="59"/>
                    </a:lnTo>
                    <a:lnTo>
                      <a:pt x="157" y="53"/>
                    </a:lnTo>
                    <a:lnTo>
                      <a:pt x="172" y="49"/>
                    </a:lnTo>
                    <a:lnTo>
                      <a:pt x="187" y="42"/>
                    </a:lnTo>
                    <a:lnTo>
                      <a:pt x="202" y="36"/>
                    </a:lnTo>
                    <a:lnTo>
                      <a:pt x="202" y="22"/>
                    </a:lnTo>
                    <a:lnTo>
                      <a:pt x="262" y="0"/>
                    </a:lnTo>
                    <a:lnTo>
                      <a:pt x="262" y="18"/>
                    </a:lnTo>
                    <a:lnTo>
                      <a:pt x="262" y="36"/>
                    </a:lnTo>
                    <a:lnTo>
                      <a:pt x="262" y="54"/>
                    </a:lnTo>
                    <a:lnTo>
                      <a:pt x="258" y="72"/>
                    </a:lnTo>
                    <a:close/>
                  </a:path>
                </a:pathLst>
              </a:custGeom>
              <a:solidFill>
                <a:srgbClr val="000000"/>
              </a:solidFill>
              <a:ln w="9525">
                <a:noFill/>
                <a:round/>
                <a:headEnd/>
                <a:tailEnd/>
              </a:ln>
            </p:spPr>
            <p:txBody>
              <a:bodyPr/>
              <a:lstStyle/>
              <a:p>
                <a:endParaRPr lang="en-US"/>
              </a:p>
            </p:txBody>
          </p:sp>
          <p:sp>
            <p:nvSpPr>
              <p:cNvPr id="24" name="Freeform 20"/>
              <p:cNvSpPr>
                <a:spLocks/>
              </p:cNvSpPr>
              <p:nvPr/>
            </p:nvSpPr>
            <p:spPr bwMode="auto">
              <a:xfrm>
                <a:off x="1851" y="1682"/>
                <a:ext cx="28" cy="103"/>
              </a:xfrm>
              <a:custGeom>
                <a:avLst/>
                <a:gdLst/>
                <a:ahLst/>
                <a:cxnLst>
                  <a:cxn ang="0">
                    <a:pos x="48" y="79"/>
                  </a:cxn>
                  <a:cxn ang="0">
                    <a:pos x="53" y="97"/>
                  </a:cxn>
                  <a:cxn ang="0">
                    <a:pos x="53" y="114"/>
                  </a:cxn>
                  <a:cxn ang="0">
                    <a:pos x="49" y="131"/>
                  </a:cxn>
                  <a:cxn ang="0">
                    <a:pos x="40" y="147"/>
                  </a:cxn>
                  <a:cxn ang="0">
                    <a:pos x="29" y="162"/>
                  </a:cxn>
                  <a:cxn ang="0">
                    <a:pos x="19" y="177"/>
                  </a:cxn>
                  <a:cxn ang="0">
                    <a:pos x="8" y="192"/>
                  </a:cxn>
                  <a:cxn ang="0">
                    <a:pos x="0" y="208"/>
                  </a:cxn>
                  <a:cxn ang="0">
                    <a:pos x="21" y="0"/>
                  </a:cxn>
                  <a:cxn ang="0">
                    <a:pos x="26" y="10"/>
                  </a:cxn>
                  <a:cxn ang="0">
                    <a:pos x="33" y="19"/>
                  </a:cxn>
                  <a:cxn ang="0">
                    <a:pos x="41" y="29"/>
                  </a:cxn>
                  <a:cxn ang="0">
                    <a:pos x="48" y="38"/>
                  </a:cxn>
                  <a:cxn ang="0">
                    <a:pos x="53" y="48"/>
                  </a:cxn>
                  <a:cxn ang="0">
                    <a:pos x="56" y="58"/>
                  </a:cxn>
                  <a:cxn ang="0">
                    <a:pos x="55" y="68"/>
                  </a:cxn>
                  <a:cxn ang="0">
                    <a:pos x="48" y="79"/>
                  </a:cxn>
                </a:cxnLst>
                <a:rect l="0" t="0" r="r" b="b"/>
                <a:pathLst>
                  <a:path w="56" h="208">
                    <a:moveTo>
                      <a:pt x="48" y="79"/>
                    </a:moveTo>
                    <a:lnTo>
                      <a:pt x="53" y="97"/>
                    </a:lnTo>
                    <a:lnTo>
                      <a:pt x="53" y="114"/>
                    </a:lnTo>
                    <a:lnTo>
                      <a:pt x="49" y="131"/>
                    </a:lnTo>
                    <a:lnTo>
                      <a:pt x="40" y="147"/>
                    </a:lnTo>
                    <a:lnTo>
                      <a:pt x="29" y="162"/>
                    </a:lnTo>
                    <a:lnTo>
                      <a:pt x="19" y="177"/>
                    </a:lnTo>
                    <a:lnTo>
                      <a:pt x="8" y="192"/>
                    </a:lnTo>
                    <a:lnTo>
                      <a:pt x="0" y="208"/>
                    </a:lnTo>
                    <a:lnTo>
                      <a:pt x="21" y="0"/>
                    </a:lnTo>
                    <a:lnTo>
                      <a:pt x="26" y="10"/>
                    </a:lnTo>
                    <a:lnTo>
                      <a:pt x="33" y="19"/>
                    </a:lnTo>
                    <a:lnTo>
                      <a:pt x="41" y="29"/>
                    </a:lnTo>
                    <a:lnTo>
                      <a:pt x="48" y="38"/>
                    </a:lnTo>
                    <a:lnTo>
                      <a:pt x="53" y="48"/>
                    </a:lnTo>
                    <a:lnTo>
                      <a:pt x="56" y="58"/>
                    </a:lnTo>
                    <a:lnTo>
                      <a:pt x="55" y="68"/>
                    </a:lnTo>
                    <a:lnTo>
                      <a:pt x="48" y="79"/>
                    </a:lnTo>
                    <a:close/>
                  </a:path>
                </a:pathLst>
              </a:custGeom>
              <a:solidFill>
                <a:srgbClr val="000000"/>
              </a:solidFill>
              <a:ln w="9525">
                <a:noFill/>
                <a:round/>
                <a:headEnd/>
                <a:tailEnd/>
              </a:ln>
            </p:spPr>
            <p:txBody>
              <a:bodyPr/>
              <a:lstStyle/>
              <a:p>
                <a:endParaRPr lang="en-US"/>
              </a:p>
            </p:txBody>
          </p:sp>
          <p:sp>
            <p:nvSpPr>
              <p:cNvPr id="25" name="Freeform 21"/>
              <p:cNvSpPr>
                <a:spLocks/>
              </p:cNvSpPr>
              <p:nvPr/>
            </p:nvSpPr>
            <p:spPr bwMode="auto">
              <a:xfrm>
                <a:off x="1293" y="1744"/>
                <a:ext cx="24" cy="108"/>
              </a:xfrm>
              <a:custGeom>
                <a:avLst/>
                <a:gdLst/>
                <a:ahLst/>
                <a:cxnLst>
                  <a:cxn ang="0">
                    <a:pos x="48" y="215"/>
                  </a:cxn>
                  <a:cxn ang="0">
                    <a:pos x="45" y="215"/>
                  </a:cxn>
                  <a:cxn ang="0">
                    <a:pos x="0" y="109"/>
                  </a:cxn>
                  <a:cxn ang="0">
                    <a:pos x="6" y="81"/>
                  </a:cxn>
                  <a:cxn ang="0">
                    <a:pos x="10" y="53"/>
                  </a:cxn>
                  <a:cxn ang="0">
                    <a:pos x="17" y="26"/>
                  </a:cxn>
                  <a:cxn ang="0">
                    <a:pos x="26" y="0"/>
                  </a:cxn>
                  <a:cxn ang="0">
                    <a:pos x="30" y="0"/>
                  </a:cxn>
                  <a:cxn ang="0">
                    <a:pos x="48" y="215"/>
                  </a:cxn>
                </a:cxnLst>
                <a:rect l="0" t="0" r="r" b="b"/>
                <a:pathLst>
                  <a:path w="48" h="215">
                    <a:moveTo>
                      <a:pt x="48" y="215"/>
                    </a:moveTo>
                    <a:lnTo>
                      <a:pt x="45" y="215"/>
                    </a:lnTo>
                    <a:lnTo>
                      <a:pt x="0" y="109"/>
                    </a:lnTo>
                    <a:lnTo>
                      <a:pt x="6" y="81"/>
                    </a:lnTo>
                    <a:lnTo>
                      <a:pt x="10" y="53"/>
                    </a:lnTo>
                    <a:lnTo>
                      <a:pt x="17" y="26"/>
                    </a:lnTo>
                    <a:lnTo>
                      <a:pt x="26" y="0"/>
                    </a:lnTo>
                    <a:lnTo>
                      <a:pt x="30" y="0"/>
                    </a:lnTo>
                    <a:lnTo>
                      <a:pt x="48" y="215"/>
                    </a:lnTo>
                    <a:close/>
                  </a:path>
                </a:pathLst>
              </a:custGeom>
              <a:solidFill>
                <a:srgbClr val="000000"/>
              </a:solidFill>
              <a:ln w="9525">
                <a:noFill/>
                <a:round/>
                <a:headEnd/>
                <a:tailEnd/>
              </a:ln>
            </p:spPr>
            <p:txBody>
              <a:bodyPr/>
              <a:lstStyle/>
              <a:p>
                <a:endParaRPr lang="en-US"/>
              </a:p>
            </p:txBody>
          </p:sp>
          <p:sp>
            <p:nvSpPr>
              <p:cNvPr id="26" name="Freeform 22"/>
              <p:cNvSpPr>
                <a:spLocks/>
              </p:cNvSpPr>
              <p:nvPr/>
            </p:nvSpPr>
            <p:spPr bwMode="auto">
              <a:xfrm>
                <a:off x="1592" y="1746"/>
                <a:ext cx="89" cy="84"/>
              </a:xfrm>
              <a:custGeom>
                <a:avLst/>
                <a:gdLst/>
                <a:ahLst/>
                <a:cxnLst>
                  <a:cxn ang="0">
                    <a:pos x="175" y="115"/>
                  </a:cxn>
                  <a:cxn ang="0">
                    <a:pos x="3" y="169"/>
                  </a:cxn>
                  <a:cxn ang="0">
                    <a:pos x="0" y="53"/>
                  </a:cxn>
                  <a:cxn ang="0">
                    <a:pos x="22" y="46"/>
                  </a:cxn>
                  <a:cxn ang="0">
                    <a:pos x="44" y="39"/>
                  </a:cxn>
                  <a:cxn ang="0">
                    <a:pos x="67" y="32"/>
                  </a:cxn>
                  <a:cxn ang="0">
                    <a:pos x="89" y="27"/>
                  </a:cxn>
                  <a:cxn ang="0">
                    <a:pos x="111" y="20"/>
                  </a:cxn>
                  <a:cxn ang="0">
                    <a:pos x="134" y="14"/>
                  </a:cxn>
                  <a:cxn ang="0">
                    <a:pos x="155" y="7"/>
                  </a:cxn>
                  <a:cxn ang="0">
                    <a:pos x="177" y="0"/>
                  </a:cxn>
                  <a:cxn ang="0">
                    <a:pos x="175" y="115"/>
                  </a:cxn>
                </a:cxnLst>
                <a:rect l="0" t="0" r="r" b="b"/>
                <a:pathLst>
                  <a:path w="177" h="169">
                    <a:moveTo>
                      <a:pt x="175" y="115"/>
                    </a:moveTo>
                    <a:lnTo>
                      <a:pt x="3" y="169"/>
                    </a:lnTo>
                    <a:lnTo>
                      <a:pt x="0" y="53"/>
                    </a:lnTo>
                    <a:lnTo>
                      <a:pt x="22" y="46"/>
                    </a:lnTo>
                    <a:lnTo>
                      <a:pt x="44" y="39"/>
                    </a:lnTo>
                    <a:lnTo>
                      <a:pt x="67" y="32"/>
                    </a:lnTo>
                    <a:lnTo>
                      <a:pt x="89" y="27"/>
                    </a:lnTo>
                    <a:lnTo>
                      <a:pt x="111" y="20"/>
                    </a:lnTo>
                    <a:lnTo>
                      <a:pt x="134" y="14"/>
                    </a:lnTo>
                    <a:lnTo>
                      <a:pt x="155" y="7"/>
                    </a:lnTo>
                    <a:lnTo>
                      <a:pt x="177" y="0"/>
                    </a:lnTo>
                    <a:lnTo>
                      <a:pt x="175" y="115"/>
                    </a:lnTo>
                    <a:close/>
                  </a:path>
                </a:pathLst>
              </a:custGeom>
              <a:solidFill>
                <a:srgbClr val="000000"/>
              </a:solidFill>
              <a:ln w="9525">
                <a:noFill/>
                <a:round/>
                <a:headEnd/>
                <a:tailEnd/>
              </a:ln>
            </p:spPr>
            <p:txBody>
              <a:bodyPr/>
              <a:lstStyle/>
              <a:p>
                <a:endParaRPr lang="en-US"/>
              </a:p>
            </p:txBody>
          </p:sp>
          <p:sp>
            <p:nvSpPr>
              <p:cNvPr id="27" name="Freeform 23"/>
              <p:cNvSpPr>
                <a:spLocks/>
              </p:cNvSpPr>
              <p:nvPr/>
            </p:nvSpPr>
            <p:spPr bwMode="auto">
              <a:xfrm>
                <a:off x="1603" y="1765"/>
                <a:ext cx="65" cy="48"/>
              </a:xfrm>
              <a:custGeom>
                <a:avLst/>
                <a:gdLst/>
                <a:ahLst/>
                <a:cxnLst>
                  <a:cxn ang="0">
                    <a:pos x="129" y="53"/>
                  </a:cxn>
                  <a:cxn ang="0">
                    <a:pos x="113" y="59"/>
                  </a:cxn>
                  <a:cxn ang="0">
                    <a:pos x="98" y="64"/>
                  </a:cxn>
                  <a:cxn ang="0">
                    <a:pos x="82" y="69"/>
                  </a:cxn>
                  <a:cxn ang="0">
                    <a:pos x="66" y="74"/>
                  </a:cxn>
                  <a:cxn ang="0">
                    <a:pos x="49" y="80"/>
                  </a:cxn>
                  <a:cxn ang="0">
                    <a:pos x="33" y="84"/>
                  </a:cxn>
                  <a:cxn ang="0">
                    <a:pos x="18" y="90"/>
                  </a:cxn>
                  <a:cxn ang="0">
                    <a:pos x="2" y="96"/>
                  </a:cxn>
                  <a:cxn ang="0">
                    <a:pos x="0" y="82"/>
                  </a:cxn>
                  <a:cxn ang="0">
                    <a:pos x="0" y="67"/>
                  </a:cxn>
                  <a:cxn ang="0">
                    <a:pos x="0" y="52"/>
                  </a:cxn>
                  <a:cxn ang="0">
                    <a:pos x="2" y="38"/>
                  </a:cxn>
                  <a:cxn ang="0">
                    <a:pos x="18" y="33"/>
                  </a:cxn>
                  <a:cxn ang="0">
                    <a:pos x="33" y="28"/>
                  </a:cxn>
                  <a:cxn ang="0">
                    <a:pos x="49" y="23"/>
                  </a:cxn>
                  <a:cxn ang="0">
                    <a:pos x="66" y="19"/>
                  </a:cxn>
                  <a:cxn ang="0">
                    <a:pos x="82" y="14"/>
                  </a:cxn>
                  <a:cxn ang="0">
                    <a:pos x="98" y="10"/>
                  </a:cxn>
                  <a:cxn ang="0">
                    <a:pos x="113" y="5"/>
                  </a:cxn>
                  <a:cxn ang="0">
                    <a:pos x="129" y="0"/>
                  </a:cxn>
                  <a:cxn ang="0">
                    <a:pos x="129" y="53"/>
                  </a:cxn>
                </a:cxnLst>
                <a:rect l="0" t="0" r="r" b="b"/>
                <a:pathLst>
                  <a:path w="129" h="96">
                    <a:moveTo>
                      <a:pt x="129" y="53"/>
                    </a:moveTo>
                    <a:lnTo>
                      <a:pt x="113" y="59"/>
                    </a:lnTo>
                    <a:lnTo>
                      <a:pt x="98" y="64"/>
                    </a:lnTo>
                    <a:lnTo>
                      <a:pt x="82" y="69"/>
                    </a:lnTo>
                    <a:lnTo>
                      <a:pt x="66" y="74"/>
                    </a:lnTo>
                    <a:lnTo>
                      <a:pt x="49" y="80"/>
                    </a:lnTo>
                    <a:lnTo>
                      <a:pt x="33" y="84"/>
                    </a:lnTo>
                    <a:lnTo>
                      <a:pt x="18" y="90"/>
                    </a:lnTo>
                    <a:lnTo>
                      <a:pt x="2" y="96"/>
                    </a:lnTo>
                    <a:lnTo>
                      <a:pt x="0" y="82"/>
                    </a:lnTo>
                    <a:lnTo>
                      <a:pt x="0" y="67"/>
                    </a:lnTo>
                    <a:lnTo>
                      <a:pt x="0" y="52"/>
                    </a:lnTo>
                    <a:lnTo>
                      <a:pt x="2" y="38"/>
                    </a:lnTo>
                    <a:lnTo>
                      <a:pt x="18" y="33"/>
                    </a:lnTo>
                    <a:lnTo>
                      <a:pt x="33" y="28"/>
                    </a:lnTo>
                    <a:lnTo>
                      <a:pt x="49" y="23"/>
                    </a:lnTo>
                    <a:lnTo>
                      <a:pt x="66" y="19"/>
                    </a:lnTo>
                    <a:lnTo>
                      <a:pt x="82" y="14"/>
                    </a:lnTo>
                    <a:lnTo>
                      <a:pt x="98" y="10"/>
                    </a:lnTo>
                    <a:lnTo>
                      <a:pt x="113" y="5"/>
                    </a:lnTo>
                    <a:lnTo>
                      <a:pt x="129" y="0"/>
                    </a:lnTo>
                    <a:lnTo>
                      <a:pt x="129" y="53"/>
                    </a:lnTo>
                    <a:close/>
                  </a:path>
                </a:pathLst>
              </a:custGeom>
              <a:solidFill>
                <a:srgbClr val="FFFFBF"/>
              </a:solidFill>
              <a:ln w="9525">
                <a:noFill/>
                <a:round/>
                <a:headEnd/>
                <a:tailEnd/>
              </a:ln>
            </p:spPr>
            <p:txBody>
              <a:bodyPr/>
              <a:lstStyle/>
              <a:p>
                <a:endParaRPr lang="en-US"/>
              </a:p>
            </p:txBody>
          </p:sp>
          <p:sp>
            <p:nvSpPr>
              <p:cNvPr id="28" name="Freeform 24"/>
              <p:cNvSpPr>
                <a:spLocks/>
              </p:cNvSpPr>
              <p:nvPr/>
            </p:nvSpPr>
            <p:spPr bwMode="auto">
              <a:xfrm>
                <a:off x="1538" y="1915"/>
                <a:ext cx="226" cy="62"/>
              </a:xfrm>
              <a:custGeom>
                <a:avLst/>
                <a:gdLst/>
                <a:ahLst/>
                <a:cxnLst>
                  <a:cxn ang="0">
                    <a:pos x="440" y="21"/>
                  </a:cxn>
                  <a:cxn ang="0">
                    <a:pos x="159" y="123"/>
                  </a:cxn>
                  <a:cxn ang="0">
                    <a:pos x="152" y="122"/>
                  </a:cxn>
                  <a:cxn ang="0">
                    <a:pos x="145" y="118"/>
                  </a:cxn>
                  <a:cxn ang="0">
                    <a:pos x="138" y="115"/>
                  </a:cxn>
                  <a:cxn ang="0">
                    <a:pos x="132" y="110"/>
                  </a:cxn>
                  <a:cxn ang="0">
                    <a:pos x="126" y="106"/>
                  </a:cxn>
                  <a:cxn ang="0">
                    <a:pos x="121" y="101"/>
                  </a:cxn>
                  <a:cxn ang="0">
                    <a:pos x="114" y="98"/>
                  </a:cxn>
                  <a:cxn ang="0">
                    <a:pos x="107" y="95"/>
                  </a:cxn>
                  <a:cxn ang="0">
                    <a:pos x="15" y="123"/>
                  </a:cxn>
                  <a:cxn ang="0">
                    <a:pos x="10" y="121"/>
                  </a:cxn>
                  <a:cxn ang="0">
                    <a:pos x="7" y="117"/>
                  </a:cxn>
                  <a:cxn ang="0">
                    <a:pos x="3" y="113"/>
                  </a:cxn>
                  <a:cxn ang="0">
                    <a:pos x="0" y="109"/>
                  </a:cxn>
                  <a:cxn ang="0">
                    <a:pos x="110" y="74"/>
                  </a:cxn>
                  <a:cxn ang="0">
                    <a:pos x="120" y="74"/>
                  </a:cxn>
                  <a:cxn ang="0">
                    <a:pos x="126" y="77"/>
                  </a:cxn>
                  <a:cxn ang="0">
                    <a:pos x="133" y="83"/>
                  </a:cxn>
                  <a:cxn ang="0">
                    <a:pos x="139" y="89"/>
                  </a:cxn>
                  <a:cxn ang="0">
                    <a:pos x="145" y="95"/>
                  </a:cxn>
                  <a:cxn ang="0">
                    <a:pos x="152" y="99"/>
                  </a:cxn>
                  <a:cxn ang="0">
                    <a:pos x="160" y="100"/>
                  </a:cxn>
                  <a:cxn ang="0">
                    <a:pos x="169" y="97"/>
                  </a:cxn>
                  <a:cxn ang="0">
                    <a:pos x="433" y="0"/>
                  </a:cxn>
                  <a:cxn ang="0">
                    <a:pos x="450" y="14"/>
                  </a:cxn>
                  <a:cxn ang="0">
                    <a:pos x="440" y="21"/>
                  </a:cxn>
                </a:cxnLst>
                <a:rect l="0" t="0" r="r" b="b"/>
                <a:pathLst>
                  <a:path w="450" h="123">
                    <a:moveTo>
                      <a:pt x="440" y="21"/>
                    </a:moveTo>
                    <a:lnTo>
                      <a:pt x="159" y="123"/>
                    </a:lnTo>
                    <a:lnTo>
                      <a:pt x="152" y="122"/>
                    </a:lnTo>
                    <a:lnTo>
                      <a:pt x="145" y="118"/>
                    </a:lnTo>
                    <a:lnTo>
                      <a:pt x="138" y="115"/>
                    </a:lnTo>
                    <a:lnTo>
                      <a:pt x="132" y="110"/>
                    </a:lnTo>
                    <a:lnTo>
                      <a:pt x="126" y="106"/>
                    </a:lnTo>
                    <a:lnTo>
                      <a:pt x="121" y="101"/>
                    </a:lnTo>
                    <a:lnTo>
                      <a:pt x="114" y="98"/>
                    </a:lnTo>
                    <a:lnTo>
                      <a:pt x="107" y="95"/>
                    </a:lnTo>
                    <a:lnTo>
                      <a:pt x="15" y="123"/>
                    </a:lnTo>
                    <a:lnTo>
                      <a:pt x="10" y="121"/>
                    </a:lnTo>
                    <a:lnTo>
                      <a:pt x="7" y="117"/>
                    </a:lnTo>
                    <a:lnTo>
                      <a:pt x="3" y="113"/>
                    </a:lnTo>
                    <a:lnTo>
                      <a:pt x="0" y="109"/>
                    </a:lnTo>
                    <a:lnTo>
                      <a:pt x="110" y="74"/>
                    </a:lnTo>
                    <a:lnTo>
                      <a:pt x="120" y="74"/>
                    </a:lnTo>
                    <a:lnTo>
                      <a:pt x="126" y="77"/>
                    </a:lnTo>
                    <a:lnTo>
                      <a:pt x="133" y="83"/>
                    </a:lnTo>
                    <a:lnTo>
                      <a:pt x="139" y="89"/>
                    </a:lnTo>
                    <a:lnTo>
                      <a:pt x="145" y="95"/>
                    </a:lnTo>
                    <a:lnTo>
                      <a:pt x="152" y="99"/>
                    </a:lnTo>
                    <a:lnTo>
                      <a:pt x="160" y="100"/>
                    </a:lnTo>
                    <a:lnTo>
                      <a:pt x="169" y="97"/>
                    </a:lnTo>
                    <a:lnTo>
                      <a:pt x="433" y="0"/>
                    </a:lnTo>
                    <a:lnTo>
                      <a:pt x="450" y="14"/>
                    </a:lnTo>
                    <a:lnTo>
                      <a:pt x="440" y="21"/>
                    </a:lnTo>
                    <a:close/>
                  </a:path>
                </a:pathLst>
              </a:custGeom>
              <a:solidFill>
                <a:srgbClr val="000000"/>
              </a:solidFill>
              <a:ln w="9525">
                <a:noFill/>
                <a:round/>
                <a:headEnd/>
                <a:tailEnd/>
              </a:ln>
            </p:spPr>
            <p:txBody>
              <a:bodyPr/>
              <a:lstStyle/>
              <a:p>
                <a:endParaRPr lang="en-US"/>
              </a:p>
            </p:txBody>
          </p:sp>
          <p:sp>
            <p:nvSpPr>
              <p:cNvPr id="29" name="Freeform 25"/>
              <p:cNvSpPr>
                <a:spLocks/>
              </p:cNvSpPr>
              <p:nvPr/>
            </p:nvSpPr>
            <p:spPr bwMode="auto">
              <a:xfrm>
                <a:off x="1893" y="1922"/>
                <a:ext cx="55" cy="35"/>
              </a:xfrm>
              <a:custGeom>
                <a:avLst/>
                <a:gdLst/>
                <a:ahLst/>
                <a:cxnLst>
                  <a:cxn ang="0">
                    <a:pos x="111" y="14"/>
                  </a:cxn>
                  <a:cxn ang="0">
                    <a:pos x="76" y="71"/>
                  </a:cxn>
                  <a:cxn ang="0">
                    <a:pos x="75" y="58"/>
                  </a:cxn>
                  <a:cxn ang="0">
                    <a:pos x="75" y="44"/>
                  </a:cxn>
                  <a:cxn ang="0">
                    <a:pos x="73" y="32"/>
                  </a:cxn>
                  <a:cxn ang="0">
                    <a:pos x="64" y="24"/>
                  </a:cxn>
                  <a:cxn ang="0">
                    <a:pos x="0" y="18"/>
                  </a:cxn>
                  <a:cxn ang="0">
                    <a:pos x="10" y="10"/>
                  </a:cxn>
                  <a:cxn ang="0">
                    <a:pos x="21" y="4"/>
                  </a:cxn>
                  <a:cxn ang="0">
                    <a:pos x="31" y="1"/>
                  </a:cxn>
                  <a:cxn ang="0">
                    <a:pos x="44" y="0"/>
                  </a:cxn>
                  <a:cxn ang="0">
                    <a:pos x="56" y="1"/>
                  </a:cxn>
                  <a:cxn ang="0">
                    <a:pos x="68" y="2"/>
                  </a:cxn>
                  <a:cxn ang="0">
                    <a:pos x="81" y="3"/>
                  </a:cxn>
                  <a:cxn ang="0">
                    <a:pos x="93" y="4"/>
                  </a:cxn>
                  <a:cxn ang="0">
                    <a:pos x="111" y="14"/>
                  </a:cxn>
                </a:cxnLst>
                <a:rect l="0" t="0" r="r" b="b"/>
                <a:pathLst>
                  <a:path w="111" h="71">
                    <a:moveTo>
                      <a:pt x="111" y="14"/>
                    </a:moveTo>
                    <a:lnTo>
                      <a:pt x="76" y="71"/>
                    </a:lnTo>
                    <a:lnTo>
                      <a:pt x="75" y="58"/>
                    </a:lnTo>
                    <a:lnTo>
                      <a:pt x="75" y="44"/>
                    </a:lnTo>
                    <a:lnTo>
                      <a:pt x="73" y="32"/>
                    </a:lnTo>
                    <a:lnTo>
                      <a:pt x="64" y="24"/>
                    </a:lnTo>
                    <a:lnTo>
                      <a:pt x="0" y="18"/>
                    </a:lnTo>
                    <a:lnTo>
                      <a:pt x="10" y="10"/>
                    </a:lnTo>
                    <a:lnTo>
                      <a:pt x="21" y="4"/>
                    </a:lnTo>
                    <a:lnTo>
                      <a:pt x="31" y="1"/>
                    </a:lnTo>
                    <a:lnTo>
                      <a:pt x="44" y="0"/>
                    </a:lnTo>
                    <a:lnTo>
                      <a:pt x="56" y="1"/>
                    </a:lnTo>
                    <a:lnTo>
                      <a:pt x="68" y="2"/>
                    </a:lnTo>
                    <a:lnTo>
                      <a:pt x="81" y="3"/>
                    </a:lnTo>
                    <a:lnTo>
                      <a:pt x="93" y="4"/>
                    </a:lnTo>
                    <a:lnTo>
                      <a:pt x="111" y="14"/>
                    </a:lnTo>
                    <a:close/>
                  </a:path>
                </a:pathLst>
              </a:custGeom>
              <a:solidFill>
                <a:srgbClr val="000000"/>
              </a:solidFill>
              <a:ln w="9525">
                <a:noFill/>
                <a:round/>
                <a:headEnd/>
                <a:tailEnd/>
              </a:ln>
            </p:spPr>
            <p:txBody>
              <a:bodyPr/>
              <a:lstStyle/>
              <a:p>
                <a:endParaRPr lang="en-US"/>
              </a:p>
            </p:txBody>
          </p:sp>
          <p:sp>
            <p:nvSpPr>
              <p:cNvPr id="30" name="Freeform 26"/>
              <p:cNvSpPr>
                <a:spLocks/>
              </p:cNvSpPr>
              <p:nvPr/>
            </p:nvSpPr>
            <p:spPr bwMode="auto">
              <a:xfrm>
                <a:off x="1562" y="1937"/>
                <a:ext cx="218" cy="69"/>
              </a:xfrm>
              <a:custGeom>
                <a:avLst/>
                <a:gdLst/>
                <a:ahLst/>
                <a:cxnLst>
                  <a:cxn ang="0">
                    <a:pos x="437" y="15"/>
                  </a:cxn>
                  <a:cxn ang="0">
                    <a:pos x="115" y="137"/>
                  </a:cxn>
                  <a:cxn ang="0">
                    <a:pos x="107" y="139"/>
                  </a:cxn>
                  <a:cxn ang="0">
                    <a:pos x="99" y="137"/>
                  </a:cxn>
                  <a:cxn ang="0">
                    <a:pos x="92" y="133"/>
                  </a:cxn>
                  <a:cxn ang="0">
                    <a:pos x="84" y="128"/>
                  </a:cxn>
                  <a:cxn ang="0">
                    <a:pos x="77" y="122"/>
                  </a:cxn>
                  <a:cxn ang="0">
                    <a:pos x="69" y="118"/>
                  </a:cxn>
                  <a:cxn ang="0">
                    <a:pos x="62" y="114"/>
                  </a:cxn>
                  <a:cxn ang="0">
                    <a:pos x="53" y="113"/>
                  </a:cxn>
                  <a:cxn ang="0">
                    <a:pos x="46" y="114"/>
                  </a:cxn>
                  <a:cxn ang="0">
                    <a:pos x="39" y="117"/>
                  </a:cxn>
                  <a:cxn ang="0">
                    <a:pos x="32" y="119"/>
                  </a:cxn>
                  <a:cxn ang="0">
                    <a:pos x="25" y="121"/>
                  </a:cxn>
                  <a:cxn ang="0">
                    <a:pos x="18" y="122"/>
                  </a:cxn>
                  <a:cxn ang="0">
                    <a:pos x="12" y="121"/>
                  </a:cxn>
                  <a:cxn ang="0">
                    <a:pos x="6" y="119"/>
                  </a:cxn>
                  <a:cxn ang="0">
                    <a:pos x="0" y="113"/>
                  </a:cxn>
                  <a:cxn ang="0">
                    <a:pos x="12" y="109"/>
                  </a:cxn>
                  <a:cxn ang="0">
                    <a:pos x="24" y="103"/>
                  </a:cxn>
                  <a:cxn ang="0">
                    <a:pos x="39" y="99"/>
                  </a:cxn>
                  <a:cxn ang="0">
                    <a:pos x="53" y="96"/>
                  </a:cxn>
                  <a:cxn ang="0">
                    <a:pos x="67" y="95"/>
                  </a:cxn>
                  <a:cxn ang="0">
                    <a:pos x="82" y="97"/>
                  </a:cxn>
                  <a:cxn ang="0">
                    <a:pos x="94" y="102"/>
                  </a:cxn>
                  <a:cxn ang="0">
                    <a:pos x="106" y="111"/>
                  </a:cxn>
                  <a:cxn ang="0">
                    <a:pos x="129" y="110"/>
                  </a:cxn>
                  <a:cxn ang="0">
                    <a:pos x="419" y="0"/>
                  </a:cxn>
                  <a:cxn ang="0">
                    <a:pos x="425" y="3"/>
                  </a:cxn>
                  <a:cxn ang="0">
                    <a:pos x="429" y="6"/>
                  </a:cxn>
                  <a:cxn ang="0">
                    <a:pos x="433" y="11"/>
                  </a:cxn>
                  <a:cxn ang="0">
                    <a:pos x="437" y="15"/>
                  </a:cxn>
                </a:cxnLst>
                <a:rect l="0" t="0" r="r" b="b"/>
                <a:pathLst>
                  <a:path w="437" h="139">
                    <a:moveTo>
                      <a:pt x="437" y="15"/>
                    </a:moveTo>
                    <a:lnTo>
                      <a:pt x="115" y="137"/>
                    </a:lnTo>
                    <a:lnTo>
                      <a:pt x="107" y="139"/>
                    </a:lnTo>
                    <a:lnTo>
                      <a:pt x="99" y="137"/>
                    </a:lnTo>
                    <a:lnTo>
                      <a:pt x="92" y="133"/>
                    </a:lnTo>
                    <a:lnTo>
                      <a:pt x="84" y="128"/>
                    </a:lnTo>
                    <a:lnTo>
                      <a:pt x="77" y="122"/>
                    </a:lnTo>
                    <a:lnTo>
                      <a:pt x="69" y="118"/>
                    </a:lnTo>
                    <a:lnTo>
                      <a:pt x="62" y="114"/>
                    </a:lnTo>
                    <a:lnTo>
                      <a:pt x="53" y="113"/>
                    </a:lnTo>
                    <a:lnTo>
                      <a:pt x="46" y="114"/>
                    </a:lnTo>
                    <a:lnTo>
                      <a:pt x="39" y="117"/>
                    </a:lnTo>
                    <a:lnTo>
                      <a:pt x="32" y="119"/>
                    </a:lnTo>
                    <a:lnTo>
                      <a:pt x="25" y="121"/>
                    </a:lnTo>
                    <a:lnTo>
                      <a:pt x="18" y="122"/>
                    </a:lnTo>
                    <a:lnTo>
                      <a:pt x="12" y="121"/>
                    </a:lnTo>
                    <a:lnTo>
                      <a:pt x="6" y="119"/>
                    </a:lnTo>
                    <a:lnTo>
                      <a:pt x="0" y="113"/>
                    </a:lnTo>
                    <a:lnTo>
                      <a:pt x="12" y="109"/>
                    </a:lnTo>
                    <a:lnTo>
                      <a:pt x="24" y="103"/>
                    </a:lnTo>
                    <a:lnTo>
                      <a:pt x="39" y="99"/>
                    </a:lnTo>
                    <a:lnTo>
                      <a:pt x="53" y="96"/>
                    </a:lnTo>
                    <a:lnTo>
                      <a:pt x="67" y="95"/>
                    </a:lnTo>
                    <a:lnTo>
                      <a:pt x="82" y="97"/>
                    </a:lnTo>
                    <a:lnTo>
                      <a:pt x="94" y="102"/>
                    </a:lnTo>
                    <a:lnTo>
                      <a:pt x="106" y="111"/>
                    </a:lnTo>
                    <a:lnTo>
                      <a:pt x="129" y="110"/>
                    </a:lnTo>
                    <a:lnTo>
                      <a:pt x="419" y="0"/>
                    </a:lnTo>
                    <a:lnTo>
                      <a:pt x="425" y="3"/>
                    </a:lnTo>
                    <a:lnTo>
                      <a:pt x="429" y="6"/>
                    </a:lnTo>
                    <a:lnTo>
                      <a:pt x="433" y="11"/>
                    </a:lnTo>
                    <a:lnTo>
                      <a:pt x="437" y="15"/>
                    </a:lnTo>
                    <a:close/>
                  </a:path>
                </a:pathLst>
              </a:custGeom>
              <a:solidFill>
                <a:srgbClr val="000000"/>
              </a:solidFill>
              <a:ln w="9525">
                <a:noFill/>
                <a:round/>
                <a:headEnd/>
                <a:tailEnd/>
              </a:ln>
            </p:spPr>
            <p:txBody>
              <a:bodyPr/>
              <a:lstStyle/>
              <a:p>
                <a:endParaRPr lang="en-US"/>
              </a:p>
            </p:txBody>
          </p:sp>
          <p:sp>
            <p:nvSpPr>
              <p:cNvPr id="31" name="Freeform 27"/>
              <p:cNvSpPr>
                <a:spLocks/>
              </p:cNvSpPr>
              <p:nvPr/>
            </p:nvSpPr>
            <p:spPr bwMode="auto">
              <a:xfrm>
                <a:off x="1503" y="1961"/>
                <a:ext cx="87" cy="92"/>
              </a:xfrm>
              <a:custGeom>
                <a:avLst/>
                <a:gdLst/>
                <a:ahLst/>
                <a:cxnLst>
                  <a:cxn ang="0">
                    <a:pos x="175" y="156"/>
                  </a:cxn>
                  <a:cxn ang="0">
                    <a:pos x="175" y="184"/>
                  </a:cxn>
                  <a:cxn ang="0">
                    <a:pos x="0" y="8"/>
                  </a:cxn>
                  <a:cxn ang="0">
                    <a:pos x="7" y="3"/>
                  </a:cxn>
                  <a:cxn ang="0">
                    <a:pos x="14" y="0"/>
                  </a:cxn>
                  <a:cxn ang="0">
                    <a:pos x="21" y="1"/>
                  </a:cxn>
                  <a:cxn ang="0">
                    <a:pos x="27" y="8"/>
                  </a:cxn>
                  <a:cxn ang="0">
                    <a:pos x="175" y="156"/>
                  </a:cxn>
                </a:cxnLst>
                <a:rect l="0" t="0" r="r" b="b"/>
                <a:pathLst>
                  <a:path w="175" h="184">
                    <a:moveTo>
                      <a:pt x="175" y="156"/>
                    </a:moveTo>
                    <a:lnTo>
                      <a:pt x="175" y="184"/>
                    </a:lnTo>
                    <a:lnTo>
                      <a:pt x="0" y="8"/>
                    </a:lnTo>
                    <a:lnTo>
                      <a:pt x="7" y="3"/>
                    </a:lnTo>
                    <a:lnTo>
                      <a:pt x="14" y="0"/>
                    </a:lnTo>
                    <a:lnTo>
                      <a:pt x="21" y="1"/>
                    </a:lnTo>
                    <a:lnTo>
                      <a:pt x="27" y="8"/>
                    </a:lnTo>
                    <a:lnTo>
                      <a:pt x="175" y="156"/>
                    </a:lnTo>
                    <a:close/>
                  </a:path>
                </a:pathLst>
              </a:custGeom>
              <a:solidFill>
                <a:srgbClr val="000000"/>
              </a:solidFill>
              <a:ln w="9525">
                <a:noFill/>
                <a:round/>
                <a:headEnd/>
                <a:tailEnd/>
              </a:ln>
            </p:spPr>
            <p:txBody>
              <a:bodyPr/>
              <a:lstStyle/>
              <a:p>
                <a:endParaRPr lang="en-US"/>
              </a:p>
            </p:txBody>
          </p:sp>
          <p:sp>
            <p:nvSpPr>
              <p:cNvPr id="32" name="Freeform 28"/>
              <p:cNvSpPr>
                <a:spLocks/>
              </p:cNvSpPr>
              <p:nvPr/>
            </p:nvSpPr>
            <p:spPr bwMode="auto">
              <a:xfrm>
                <a:off x="1591" y="1960"/>
                <a:ext cx="214" cy="72"/>
              </a:xfrm>
              <a:custGeom>
                <a:avLst/>
                <a:gdLst/>
                <a:ahLst/>
                <a:cxnLst>
                  <a:cxn ang="0">
                    <a:pos x="426" y="17"/>
                  </a:cxn>
                  <a:cxn ang="0">
                    <a:pos x="76" y="142"/>
                  </a:cxn>
                  <a:cxn ang="0">
                    <a:pos x="69" y="142"/>
                  </a:cxn>
                  <a:cxn ang="0">
                    <a:pos x="62" y="141"/>
                  </a:cxn>
                  <a:cxn ang="0">
                    <a:pos x="56" y="139"/>
                  </a:cxn>
                  <a:cxn ang="0">
                    <a:pos x="50" y="136"/>
                  </a:cxn>
                  <a:cxn ang="0">
                    <a:pos x="44" y="133"/>
                  </a:cxn>
                  <a:cxn ang="0">
                    <a:pos x="35" y="133"/>
                  </a:cxn>
                  <a:cxn ang="0">
                    <a:pos x="27" y="134"/>
                  </a:cxn>
                  <a:cxn ang="0">
                    <a:pos x="20" y="134"/>
                  </a:cxn>
                  <a:cxn ang="0">
                    <a:pos x="14" y="134"/>
                  </a:cxn>
                  <a:cxn ang="0">
                    <a:pos x="8" y="132"/>
                  </a:cxn>
                  <a:cxn ang="0">
                    <a:pos x="3" y="127"/>
                  </a:cxn>
                  <a:cxn ang="0">
                    <a:pos x="0" y="118"/>
                  </a:cxn>
                  <a:cxn ang="0">
                    <a:pos x="6" y="115"/>
                  </a:cxn>
                  <a:cxn ang="0">
                    <a:pos x="11" y="112"/>
                  </a:cxn>
                  <a:cxn ang="0">
                    <a:pos x="17" y="110"/>
                  </a:cxn>
                  <a:cxn ang="0">
                    <a:pos x="24" y="109"/>
                  </a:cxn>
                  <a:cxn ang="0">
                    <a:pos x="31" y="109"/>
                  </a:cxn>
                  <a:cxn ang="0">
                    <a:pos x="37" y="109"/>
                  </a:cxn>
                  <a:cxn ang="0">
                    <a:pos x="44" y="110"/>
                  </a:cxn>
                  <a:cxn ang="0">
                    <a:pos x="50" y="111"/>
                  </a:cxn>
                  <a:cxn ang="0">
                    <a:pos x="55" y="112"/>
                  </a:cxn>
                  <a:cxn ang="0">
                    <a:pos x="59" y="115"/>
                  </a:cxn>
                  <a:cxn ang="0">
                    <a:pos x="63" y="117"/>
                  </a:cxn>
                  <a:cxn ang="0">
                    <a:pos x="67" y="119"/>
                  </a:cxn>
                  <a:cxn ang="0">
                    <a:pos x="71" y="122"/>
                  </a:cxn>
                  <a:cxn ang="0">
                    <a:pos x="76" y="123"/>
                  </a:cxn>
                  <a:cxn ang="0">
                    <a:pos x="80" y="122"/>
                  </a:cxn>
                  <a:cxn ang="0">
                    <a:pos x="85" y="121"/>
                  </a:cxn>
                  <a:cxn ang="0">
                    <a:pos x="106" y="115"/>
                  </a:cxn>
                  <a:cxn ang="0">
                    <a:pos x="126" y="108"/>
                  </a:cxn>
                  <a:cxn ang="0">
                    <a:pos x="147" y="101"/>
                  </a:cxn>
                  <a:cxn ang="0">
                    <a:pos x="168" y="94"/>
                  </a:cxn>
                  <a:cxn ang="0">
                    <a:pos x="189" y="86"/>
                  </a:cxn>
                  <a:cxn ang="0">
                    <a:pos x="209" y="78"/>
                  </a:cxn>
                  <a:cxn ang="0">
                    <a:pos x="229" y="70"/>
                  </a:cxn>
                  <a:cxn ang="0">
                    <a:pos x="250" y="62"/>
                  </a:cxn>
                  <a:cxn ang="0">
                    <a:pos x="269" y="54"/>
                  </a:cxn>
                  <a:cxn ang="0">
                    <a:pos x="290" y="46"/>
                  </a:cxn>
                  <a:cxn ang="0">
                    <a:pos x="311" y="38"/>
                  </a:cxn>
                  <a:cxn ang="0">
                    <a:pos x="330" y="30"/>
                  </a:cxn>
                  <a:cxn ang="0">
                    <a:pos x="351" y="22"/>
                  </a:cxn>
                  <a:cxn ang="0">
                    <a:pos x="372" y="15"/>
                  </a:cxn>
                  <a:cxn ang="0">
                    <a:pos x="393" y="7"/>
                  </a:cxn>
                  <a:cxn ang="0">
                    <a:pos x="413" y="0"/>
                  </a:cxn>
                  <a:cxn ang="0">
                    <a:pos x="416" y="4"/>
                  </a:cxn>
                  <a:cxn ang="0">
                    <a:pos x="420" y="8"/>
                  </a:cxn>
                  <a:cxn ang="0">
                    <a:pos x="424" y="12"/>
                  </a:cxn>
                  <a:cxn ang="0">
                    <a:pos x="426" y="17"/>
                  </a:cxn>
                </a:cxnLst>
                <a:rect l="0" t="0" r="r" b="b"/>
                <a:pathLst>
                  <a:path w="426" h="142">
                    <a:moveTo>
                      <a:pt x="426" y="17"/>
                    </a:moveTo>
                    <a:lnTo>
                      <a:pt x="76" y="142"/>
                    </a:lnTo>
                    <a:lnTo>
                      <a:pt x="69" y="142"/>
                    </a:lnTo>
                    <a:lnTo>
                      <a:pt x="62" y="141"/>
                    </a:lnTo>
                    <a:lnTo>
                      <a:pt x="56" y="139"/>
                    </a:lnTo>
                    <a:lnTo>
                      <a:pt x="50" y="136"/>
                    </a:lnTo>
                    <a:lnTo>
                      <a:pt x="44" y="133"/>
                    </a:lnTo>
                    <a:lnTo>
                      <a:pt x="35" y="133"/>
                    </a:lnTo>
                    <a:lnTo>
                      <a:pt x="27" y="134"/>
                    </a:lnTo>
                    <a:lnTo>
                      <a:pt x="20" y="134"/>
                    </a:lnTo>
                    <a:lnTo>
                      <a:pt x="14" y="134"/>
                    </a:lnTo>
                    <a:lnTo>
                      <a:pt x="8" y="132"/>
                    </a:lnTo>
                    <a:lnTo>
                      <a:pt x="3" y="127"/>
                    </a:lnTo>
                    <a:lnTo>
                      <a:pt x="0" y="118"/>
                    </a:lnTo>
                    <a:lnTo>
                      <a:pt x="6" y="115"/>
                    </a:lnTo>
                    <a:lnTo>
                      <a:pt x="11" y="112"/>
                    </a:lnTo>
                    <a:lnTo>
                      <a:pt x="17" y="110"/>
                    </a:lnTo>
                    <a:lnTo>
                      <a:pt x="24" y="109"/>
                    </a:lnTo>
                    <a:lnTo>
                      <a:pt x="31" y="109"/>
                    </a:lnTo>
                    <a:lnTo>
                      <a:pt x="37" y="109"/>
                    </a:lnTo>
                    <a:lnTo>
                      <a:pt x="44" y="110"/>
                    </a:lnTo>
                    <a:lnTo>
                      <a:pt x="50" y="111"/>
                    </a:lnTo>
                    <a:lnTo>
                      <a:pt x="55" y="112"/>
                    </a:lnTo>
                    <a:lnTo>
                      <a:pt x="59" y="115"/>
                    </a:lnTo>
                    <a:lnTo>
                      <a:pt x="63" y="117"/>
                    </a:lnTo>
                    <a:lnTo>
                      <a:pt x="67" y="119"/>
                    </a:lnTo>
                    <a:lnTo>
                      <a:pt x="71" y="122"/>
                    </a:lnTo>
                    <a:lnTo>
                      <a:pt x="76" y="123"/>
                    </a:lnTo>
                    <a:lnTo>
                      <a:pt x="80" y="122"/>
                    </a:lnTo>
                    <a:lnTo>
                      <a:pt x="85" y="121"/>
                    </a:lnTo>
                    <a:lnTo>
                      <a:pt x="106" y="115"/>
                    </a:lnTo>
                    <a:lnTo>
                      <a:pt x="126" y="108"/>
                    </a:lnTo>
                    <a:lnTo>
                      <a:pt x="147" y="101"/>
                    </a:lnTo>
                    <a:lnTo>
                      <a:pt x="168" y="94"/>
                    </a:lnTo>
                    <a:lnTo>
                      <a:pt x="189" y="86"/>
                    </a:lnTo>
                    <a:lnTo>
                      <a:pt x="209" y="78"/>
                    </a:lnTo>
                    <a:lnTo>
                      <a:pt x="229" y="70"/>
                    </a:lnTo>
                    <a:lnTo>
                      <a:pt x="250" y="62"/>
                    </a:lnTo>
                    <a:lnTo>
                      <a:pt x="269" y="54"/>
                    </a:lnTo>
                    <a:lnTo>
                      <a:pt x="290" y="46"/>
                    </a:lnTo>
                    <a:lnTo>
                      <a:pt x="311" y="38"/>
                    </a:lnTo>
                    <a:lnTo>
                      <a:pt x="330" y="30"/>
                    </a:lnTo>
                    <a:lnTo>
                      <a:pt x="351" y="22"/>
                    </a:lnTo>
                    <a:lnTo>
                      <a:pt x="372" y="15"/>
                    </a:lnTo>
                    <a:lnTo>
                      <a:pt x="393" y="7"/>
                    </a:lnTo>
                    <a:lnTo>
                      <a:pt x="413" y="0"/>
                    </a:lnTo>
                    <a:lnTo>
                      <a:pt x="416" y="4"/>
                    </a:lnTo>
                    <a:lnTo>
                      <a:pt x="420" y="8"/>
                    </a:lnTo>
                    <a:lnTo>
                      <a:pt x="424" y="12"/>
                    </a:lnTo>
                    <a:lnTo>
                      <a:pt x="426" y="17"/>
                    </a:lnTo>
                    <a:close/>
                  </a:path>
                </a:pathLst>
              </a:custGeom>
              <a:solidFill>
                <a:srgbClr val="000000"/>
              </a:solidFill>
              <a:ln w="9525">
                <a:noFill/>
                <a:round/>
                <a:headEnd/>
                <a:tailEnd/>
              </a:ln>
            </p:spPr>
            <p:txBody>
              <a:bodyPr/>
              <a:lstStyle/>
              <a:p>
                <a:endParaRPr lang="en-US"/>
              </a:p>
            </p:txBody>
          </p:sp>
          <p:sp>
            <p:nvSpPr>
              <p:cNvPr id="33" name="Freeform 29"/>
              <p:cNvSpPr>
                <a:spLocks/>
              </p:cNvSpPr>
              <p:nvPr/>
            </p:nvSpPr>
            <p:spPr bwMode="auto">
              <a:xfrm>
                <a:off x="1622" y="1994"/>
                <a:ext cx="251" cy="275"/>
              </a:xfrm>
              <a:custGeom>
                <a:avLst/>
                <a:gdLst/>
                <a:ahLst/>
                <a:cxnLst>
                  <a:cxn ang="0">
                    <a:pos x="502" y="4"/>
                  </a:cxn>
                  <a:cxn ang="0">
                    <a:pos x="468" y="399"/>
                  </a:cxn>
                  <a:cxn ang="0">
                    <a:pos x="3" y="552"/>
                  </a:cxn>
                  <a:cxn ang="0">
                    <a:pos x="0" y="548"/>
                  </a:cxn>
                  <a:cxn ang="0">
                    <a:pos x="10" y="188"/>
                  </a:cxn>
                  <a:cxn ang="0">
                    <a:pos x="12" y="177"/>
                  </a:cxn>
                  <a:cxn ang="0">
                    <a:pos x="19" y="169"/>
                  </a:cxn>
                  <a:cxn ang="0">
                    <a:pos x="29" y="164"/>
                  </a:cxn>
                  <a:cxn ang="0">
                    <a:pos x="39" y="160"/>
                  </a:cxn>
                  <a:cxn ang="0">
                    <a:pos x="492" y="0"/>
                  </a:cxn>
                  <a:cxn ang="0">
                    <a:pos x="495" y="0"/>
                  </a:cxn>
                  <a:cxn ang="0">
                    <a:pos x="499" y="0"/>
                  </a:cxn>
                  <a:cxn ang="0">
                    <a:pos x="501" y="2"/>
                  </a:cxn>
                  <a:cxn ang="0">
                    <a:pos x="502" y="4"/>
                  </a:cxn>
                </a:cxnLst>
                <a:rect l="0" t="0" r="r" b="b"/>
                <a:pathLst>
                  <a:path w="502" h="552">
                    <a:moveTo>
                      <a:pt x="502" y="4"/>
                    </a:moveTo>
                    <a:lnTo>
                      <a:pt x="468" y="399"/>
                    </a:lnTo>
                    <a:lnTo>
                      <a:pt x="3" y="552"/>
                    </a:lnTo>
                    <a:lnTo>
                      <a:pt x="0" y="548"/>
                    </a:lnTo>
                    <a:lnTo>
                      <a:pt x="10" y="188"/>
                    </a:lnTo>
                    <a:lnTo>
                      <a:pt x="12" y="177"/>
                    </a:lnTo>
                    <a:lnTo>
                      <a:pt x="19" y="169"/>
                    </a:lnTo>
                    <a:lnTo>
                      <a:pt x="29" y="164"/>
                    </a:lnTo>
                    <a:lnTo>
                      <a:pt x="39" y="160"/>
                    </a:lnTo>
                    <a:lnTo>
                      <a:pt x="492" y="0"/>
                    </a:lnTo>
                    <a:lnTo>
                      <a:pt x="495" y="0"/>
                    </a:lnTo>
                    <a:lnTo>
                      <a:pt x="499" y="0"/>
                    </a:lnTo>
                    <a:lnTo>
                      <a:pt x="501" y="2"/>
                    </a:lnTo>
                    <a:lnTo>
                      <a:pt x="502" y="4"/>
                    </a:lnTo>
                    <a:close/>
                  </a:path>
                </a:pathLst>
              </a:custGeom>
              <a:solidFill>
                <a:srgbClr val="4484C4"/>
              </a:solidFill>
              <a:ln w="9525">
                <a:noFill/>
                <a:round/>
                <a:headEnd/>
                <a:tailEnd/>
              </a:ln>
            </p:spPr>
            <p:txBody>
              <a:bodyPr/>
              <a:lstStyle/>
              <a:p>
                <a:endParaRPr lang="en-US"/>
              </a:p>
            </p:txBody>
          </p:sp>
          <p:sp>
            <p:nvSpPr>
              <p:cNvPr id="34" name="Freeform 30"/>
              <p:cNvSpPr>
                <a:spLocks/>
              </p:cNvSpPr>
              <p:nvPr/>
            </p:nvSpPr>
            <p:spPr bwMode="auto">
              <a:xfrm>
                <a:off x="1680" y="2052"/>
                <a:ext cx="130" cy="65"/>
              </a:xfrm>
              <a:custGeom>
                <a:avLst/>
                <a:gdLst/>
                <a:ahLst/>
                <a:cxnLst>
                  <a:cxn ang="0">
                    <a:pos x="237" y="64"/>
                  </a:cxn>
                  <a:cxn ang="0">
                    <a:pos x="225" y="69"/>
                  </a:cxn>
                  <a:cxn ang="0">
                    <a:pos x="211" y="74"/>
                  </a:cxn>
                  <a:cxn ang="0">
                    <a:pos x="198" y="78"/>
                  </a:cxn>
                  <a:cxn ang="0">
                    <a:pos x="186" y="83"/>
                  </a:cxn>
                  <a:cxn ang="0">
                    <a:pos x="172" y="87"/>
                  </a:cxn>
                  <a:cxn ang="0">
                    <a:pos x="159" y="92"/>
                  </a:cxn>
                  <a:cxn ang="0">
                    <a:pos x="145" y="95"/>
                  </a:cxn>
                  <a:cxn ang="0">
                    <a:pos x="133" y="100"/>
                  </a:cxn>
                  <a:cxn ang="0">
                    <a:pos x="119" y="103"/>
                  </a:cxn>
                  <a:cxn ang="0">
                    <a:pos x="106" y="108"/>
                  </a:cxn>
                  <a:cxn ang="0">
                    <a:pos x="92" y="112"/>
                  </a:cxn>
                  <a:cxn ang="0">
                    <a:pos x="78" y="115"/>
                  </a:cxn>
                  <a:cxn ang="0">
                    <a:pos x="66" y="118"/>
                  </a:cxn>
                  <a:cxn ang="0">
                    <a:pos x="52" y="123"/>
                  </a:cxn>
                  <a:cxn ang="0">
                    <a:pos x="39" y="127"/>
                  </a:cxn>
                  <a:cxn ang="0">
                    <a:pos x="25" y="130"/>
                  </a:cxn>
                  <a:cxn ang="0">
                    <a:pos x="0" y="90"/>
                  </a:cxn>
                  <a:cxn ang="0">
                    <a:pos x="6" y="86"/>
                  </a:cxn>
                  <a:cxn ang="0">
                    <a:pos x="13" y="84"/>
                  </a:cxn>
                  <a:cxn ang="0">
                    <a:pos x="20" y="80"/>
                  </a:cxn>
                  <a:cxn ang="0">
                    <a:pos x="27" y="78"/>
                  </a:cxn>
                  <a:cxn ang="0">
                    <a:pos x="33" y="76"/>
                  </a:cxn>
                  <a:cxn ang="0">
                    <a:pos x="42" y="74"/>
                  </a:cxn>
                  <a:cxn ang="0">
                    <a:pos x="48" y="71"/>
                  </a:cxn>
                  <a:cxn ang="0">
                    <a:pos x="55" y="69"/>
                  </a:cxn>
                  <a:cxn ang="0">
                    <a:pos x="58" y="72"/>
                  </a:cxn>
                  <a:cxn ang="0">
                    <a:pos x="60" y="77"/>
                  </a:cxn>
                  <a:cxn ang="0">
                    <a:pos x="63" y="80"/>
                  </a:cxn>
                  <a:cxn ang="0">
                    <a:pos x="68" y="84"/>
                  </a:cxn>
                  <a:cxn ang="0">
                    <a:pos x="86" y="79"/>
                  </a:cxn>
                  <a:cxn ang="0">
                    <a:pos x="104" y="75"/>
                  </a:cxn>
                  <a:cxn ang="0">
                    <a:pos x="122" y="70"/>
                  </a:cxn>
                  <a:cxn ang="0">
                    <a:pos x="141" y="67"/>
                  </a:cxn>
                  <a:cxn ang="0">
                    <a:pos x="158" y="62"/>
                  </a:cxn>
                  <a:cxn ang="0">
                    <a:pos x="176" y="56"/>
                  </a:cxn>
                  <a:cxn ang="0">
                    <a:pos x="194" y="51"/>
                  </a:cxn>
                  <a:cxn ang="0">
                    <a:pos x="211" y="42"/>
                  </a:cxn>
                  <a:cxn ang="0">
                    <a:pos x="209" y="30"/>
                  </a:cxn>
                  <a:cxn ang="0">
                    <a:pos x="210" y="21"/>
                  </a:cxn>
                  <a:cxn ang="0">
                    <a:pos x="214" y="15"/>
                  </a:cxn>
                  <a:cxn ang="0">
                    <a:pos x="222" y="11"/>
                  </a:cxn>
                  <a:cxn ang="0">
                    <a:pos x="232" y="9"/>
                  </a:cxn>
                  <a:cxn ang="0">
                    <a:pos x="241" y="7"/>
                  </a:cxn>
                  <a:cxn ang="0">
                    <a:pos x="249" y="3"/>
                  </a:cxn>
                  <a:cxn ang="0">
                    <a:pos x="257" y="0"/>
                  </a:cxn>
                  <a:cxn ang="0">
                    <a:pos x="260" y="0"/>
                  </a:cxn>
                  <a:cxn ang="0">
                    <a:pos x="237" y="64"/>
                  </a:cxn>
                </a:cxnLst>
                <a:rect l="0" t="0" r="r" b="b"/>
                <a:pathLst>
                  <a:path w="260" h="130">
                    <a:moveTo>
                      <a:pt x="237" y="64"/>
                    </a:moveTo>
                    <a:lnTo>
                      <a:pt x="225" y="69"/>
                    </a:lnTo>
                    <a:lnTo>
                      <a:pt x="211" y="74"/>
                    </a:lnTo>
                    <a:lnTo>
                      <a:pt x="198" y="78"/>
                    </a:lnTo>
                    <a:lnTo>
                      <a:pt x="186" y="83"/>
                    </a:lnTo>
                    <a:lnTo>
                      <a:pt x="172" y="87"/>
                    </a:lnTo>
                    <a:lnTo>
                      <a:pt x="159" y="92"/>
                    </a:lnTo>
                    <a:lnTo>
                      <a:pt x="145" y="95"/>
                    </a:lnTo>
                    <a:lnTo>
                      <a:pt x="133" y="100"/>
                    </a:lnTo>
                    <a:lnTo>
                      <a:pt x="119" y="103"/>
                    </a:lnTo>
                    <a:lnTo>
                      <a:pt x="106" y="108"/>
                    </a:lnTo>
                    <a:lnTo>
                      <a:pt x="92" y="112"/>
                    </a:lnTo>
                    <a:lnTo>
                      <a:pt x="78" y="115"/>
                    </a:lnTo>
                    <a:lnTo>
                      <a:pt x="66" y="118"/>
                    </a:lnTo>
                    <a:lnTo>
                      <a:pt x="52" y="123"/>
                    </a:lnTo>
                    <a:lnTo>
                      <a:pt x="39" y="127"/>
                    </a:lnTo>
                    <a:lnTo>
                      <a:pt x="25" y="130"/>
                    </a:lnTo>
                    <a:lnTo>
                      <a:pt x="0" y="90"/>
                    </a:lnTo>
                    <a:lnTo>
                      <a:pt x="6" y="86"/>
                    </a:lnTo>
                    <a:lnTo>
                      <a:pt x="13" y="84"/>
                    </a:lnTo>
                    <a:lnTo>
                      <a:pt x="20" y="80"/>
                    </a:lnTo>
                    <a:lnTo>
                      <a:pt x="27" y="78"/>
                    </a:lnTo>
                    <a:lnTo>
                      <a:pt x="33" y="76"/>
                    </a:lnTo>
                    <a:lnTo>
                      <a:pt x="42" y="74"/>
                    </a:lnTo>
                    <a:lnTo>
                      <a:pt x="48" y="71"/>
                    </a:lnTo>
                    <a:lnTo>
                      <a:pt x="55" y="69"/>
                    </a:lnTo>
                    <a:lnTo>
                      <a:pt x="58" y="72"/>
                    </a:lnTo>
                    <a:lnTo>
                      <a:pt x="60" y="77"/>
                    </a:lnTo>
                    <a:lnTo>
                      <a:pt x="63" y="80"/>
                    </a:lnTo>
                    <a:lnTo>
                      <a:pt x="68" y="84"/>
                    </a:lnTo>
                    <a:lnTo>
                      <a:pt x="86" y="79"/>
                    </a:lnTo>
                    <a:lnTo>
                      <a:pt x="104" y="75"/>
                    </a:lnTo>
                    <a:lnTo>
                      <a:pt x="122" y="70"/>
                    </a:lnTo>
                    <a:lnTo>
                      <a:pt x="141" y="67"/>
                    </a:lnTo>
                    <a:lnTo>
                      <a:pt x="158" y="62"/>
                    </a:lnTo>
                    <a:lnTo>
                      <a:pt x="176" y="56"/>
                    </a:lnTo>
                    <a:lnTo>
                      <a:pt x="194" y="51"/>
                    </a:lnTo>
                    <a:lnTo>
                      <a:pt x="211" y="42"/>
                    </a:lnTo>
                    <a:lnTo>
                      <a:pt x="209" y="30"/>
                    </a:lnTo>
                    <a:lnTo>
                      <a:pt x="210" y="21"/>
                    </a:lnTo>
                    <a:lnTo>
                      <a:pt x="214" y="15"/>
                    </a:lnTo>
                    <a:lnTo>
                      <a:pt x="222" y="11"/>
                    </a:lnTo>
                    <a:lnTo>
                      <a:pt x="232" y="9"/>
                    </a:lnTo>
                    <a:lnTo>
                      <a:pt x="241" y="7"/>
                    </a:lnTo>
                    <a:lnTo>
                      <a:pt x="249" y="3"/>
                    </a:lnTo>
                    <a:lnTo>
                      <a:pt x="257" y="0"/>
                    </a:lnTo>
                    <a:lnTo>
                      <a:pt x="260" y="0"/>
                    </a:lnTo>
                    <a:lnTo>
                      <a:pt x="237" y="64"/>
                    </a:lnTo>
                    <a:close/>
                  </a:path>
                </a:pathLst>
              </a:custGeom>
              <a:solidFill>
                <a:srgbClr val="000000"/>
              </a:solidFill>
              <a:ln w="9525">
                <a:noFill/>
                <a:round/>
                <a:headEnd/>
                <a:tailEnd/>
              </a:ln>
            </p:spPr>
            <p:txBody>
              <a:bodyPr/>
              <a:lstStyle/>
              <a:p>
                <a:endParaRPr lang="en-US"/>
              </a:p>
            </p:txBody>
          </p:sp>
          <p:sp>
            <p:nvSpPr>
              <p:cNvPr id="35" name="Freeform 31"/>
              <p:cNvSpPr>
                <a:spLocks/>
              </p:cNvSpPr>
              <p:nvPr/>
            </p:nvSpPr>
            <p:spPr bwMode="auto">
              <a:xfrm>
                <a:off x="1324" y="2079"/>
                <a:ext cx="49" cy="93"/>
              </a:xfrm>
              <a:custGeom>
                <a:avLst/>
                <a:gdLst/>
                <a:ahLst/>
                <a:cxnLst>
                  <a:cxn ang="0">
                    <a:pos x="46" y="108"/>
                  </a:cxn>
                  <a:cxn ang="0">
                    <a:pos x="98" y="177"/>
                  </a:cxn>
                  <a:cxn ang="0">
                    <a:pos x="90" y="184"/>
                  </a:cxn>
                  <a:cxn ang="0">
                    <a:pos x="19" y="143"/>
                  </a:cxn>
                  <a:cxn ang="0">
                    <a:pos x="17" y="132"/>
                  </a:cxn>
                  <a:cxn ang="0">
                    <a:pos x="20" y="120"/>
                  </a:cxn>
                  <a:cxn ang="0">
                    <a:pos x="19" y="111"/>
                  </a:cxn>
                  <a:cxn ang="0">
                    <a:pos x="5" y="108"/>
                  </a:cxn>
                  <a:cxn ang="0">
                    <a:pos x="0" y="99"/>
                  </a:cxn>
                  <a:cxn ang="0">
                    <a:pos x="5" y="74"/>
                  </a:cxn>
                  <a:cxn ang="0">
                    <a:pos x="12" y="49"/>
                  </a:cxn>
                  <a:cxn ang="0">
                    <a:pos x="17" y="24"/>
                  </a:cxn>
                  <a:cxn ang="0">
                    <a:pos x="24" y="0"/>
                  </a:cxn>
                  <a:cxn ang="0">
                    <a:pos x="46" y="108"/>
                  </a:cxn>
                </a:cxnLst>
                <a:rect l="0" t="0" r="r" b="b"/>
                <a:pathLst>
                  <a:path w="98" h="184">
                    <a:moveTo>
                      <a:pt x="46" y="108"/>
                    </a:moveTo>
                    <a:lnTo>
                      <a:pt x="98" y="177"/>
                    </a:lnTo>
                    <a:lnTo>
                      <a:pt x="90" y="184"/>
                    </a:lnTo>
                    <a:lnTo>
                      <a:pt x="19" y="143"/>
                    </a:lnTo>
                    <a:lnTo>
                      <a:pt x="17" y="132"/>
                    </a:lnTo>
                    <a:lnTo>
                      <a:pt x="20" y="120"/>
                    </a:lnTo>
                    <a:lnTo>
                      <a:pt x="19" y="111"/>
                    </a:lnTo>
                    <a:lnTo>
                      <a:pt x="5" y="108"/>
                    </a:lnTo>
                    <a:lnTo>
                      <a:pt x="0" y="99"/>
                    </a:lnTo>
                    <a:lnTo>
                      <a:pt x="5" y="74"/>
                    </a:lnTo>
                    <a:lnTo>
                      <a:pt x="12" y="49"/>
                    </a:lnTo>
                    <a:lnTo>
                      <a:pt x="17" y="24"/>
                    </a:lnTo>
                    <a:lnTo>
                      <a:pt x="24" y="0"/>
                    </a:lnTo>
                    <a:lnTo>
                      <a:pt x="46" y="108"/>
                    </a:lnTo>
                    <a:close/>
                  </a:path>
                </a:pathLst>
              </a:custGeom>
              <a:solidFill>
                <a:srgbClr val="000000"/>
              </a:solidFill>
              <a:ln w="9525">
                <a:noFill/>
                <a:round/>
                <a:headEnd/>
                <a:tailEnd/>
              </a:ln>
            </p:spPr>
            <p:txBody>
              <a:bodyPr/>
              <a:lstStyle/>
              <a:p>
                <a:endParaRPr lang="en-US"/>
              </a:p>
            </p:txBody>
          </p:sp>
          <p:sp>
            <p:nvSpPr>
              <p:cNvPr id="36" name="Freeform 32"/>
              <p:cNvSpPr>
                <a:spLocks/>
              </p:cNvSpPr>
              <p:nvPr/>
            </p:nvSpPr>
            <p:spPr bwMode="auto">
              <a:xfrm>
                <a:off x="1700" y="2147"/>
                <a:ext cx="98" cy="76"/>
              </a:xfrm>
              <a:custGeom>
                <a:avLst/>
                <a:gdLst/>
                <a:ahLst/>
                <a:cxnLst>
                  <a:cxn ang="0">
                    <a:pos x="165" y="0"/>
                  </a:cxn>
                  <a:cxn ang="0">
                    <a:pos x="174" y="22"/>
                  </a:cxn>
                  <a:cxn ang="0">
                    <a:pos x="182" y="43"/>
                  </a:cxn>
                  <a:cxn ang="0">
                    <a:pos x="190" y="65"/>
                  </a:cxn>
                  <a:cxn ang="0">
                    <a:pos x="194" y="88"/>
                  </a:cxn>
                  <a:cxn ang="0">
                    <a:pos x="0" y="152"/>
                  </a:cxn>
                  <a:cxn ang="0">
                    <a:pos x="2" y="125"/>
                  </a:cxn>
                  <a:cxn ang="0">
                    <a:pos x="5" y="99"/>
                  </a:cxn>
                  <a:cxn ang="0">
                    <a:pos x="10" y="72"/>
                  </a:cxn>
                  <a:cxn ang="0">
                    <a:pos x="15" y="46"/>
                  </a:cxn>
                  <a:cxn ang="0">
                    <a:pos x="33" y="40"/>
                  </a:cxn>
                  <a:cxn ang="0">
                    <a:pos x="53" y="33"/>
                  </a:cxn>
                  <a:cxn ang="0">
                    <a:pos x="71" y="27"/>
                  </a:cxn>
                  <a:cxn ang="0">
                    <a:pos x="89" y="22"/>
                  </a:cxn>
                  <a:cxn ang="0">
                    <a:pos x="108" y="16"/>
                  </a:cxn>
                  <a:cxn ang="0">
                    <a:pos x="127" y="10"/>
                  </a:cxn>
                  <a:cxn ang="0">
                    <a:pos x="146" y="4"/>
                  </a:cxn>
                  <a:cxn ang="0">
                    <a:pos x="165" y="0"/>
                  </a:cxn>
                </a:cxnLst>
                <a:rect l="0" t="0" r="r" b="b"/>
                <a:pathLst>
                  <a:path w="194" h="152">
                    <a:moveTo>
                      <a:pt x="165" y="0"/>
                    </a:moveTo>
                    <a:lnTo>
                      <a:pt x="174" y="22"/>
                    </a:lnTo>
                    <a:lnTo>
                      <a:pt x="182" y="43"/>
                    </a:lnTo>
                    <a:lnTo>
                      <a:pt x="190" y="65"/>
                    </a:lnTo>
                    <a:lnTo>
                      <a:pt x="194" y="88"/>
                    </a:lnTo>
                    <a:lnTo>
                      <a:pt x="0" y="152"/>
                    </a:lnTo>
                    <a:lnTo>
                      <a:pt x="2" y="125"/>
                    </a:lnTo>
                    <a:lnTo>
                      <a:pt x="5" y="99"/>
                    </a:lnTo>
                    <a:lnTo>
                      <a:pt x="10" y="72"/>
                    </a:lnTo>
                    <a:lnTo>
                      <a:pt x="15" y="46"/>
                    </a:lnTo>
                    <a:lnTo>
                      <a:pt x="33" y="40"/>
                    </a:lnTo>
                    <a:lnTo>
                      <a:pt x="53" y="33"/>
                    </a:lnTo>
                    <a:lnTo>
                      <a:pt x="71" y="27"/>
                    </a:lnTo>
                    <a:lnTo>
                      <a:pt x="89" y="22"/>
                    </a:lnTo>
                    <a:lnTo>
                      <a:pt x="108" y="16"/>
                    </a:lnTo>
                    <a:lnTo>
                      <a:pt x="127" y="10"/>
                    </a:lnTo>
                    <a:lnTo>
                      <a:pt x="146" y="4"/>
                    </a:lnTo>
                    <a:lnTo>
                      <a:pt x="165" y="0"/>
                    </a:lnTo>
                    <a:close/>
                  </a:path>
                </a:pathLst>
              </a:custGeom>
              <a:solidFill>
                <a:srgbClr val="000000"/>
              </a:solidFill>
              <a:ln w="9525">
                <a:noFill/>
                <a:round/>
                <a:headEnd/>
                <a:tailEnd/>
              </a:ln>
            </p:spPr>
            <p:txBody>
              <a:bodyPr/>
              <a:lstStyle/>
              <a:p>
                <a:endParaRPr lang="en-US"/>
              </a:p>
            </p:txBody>
          </p:sp>
          <p:sp>
            <p:nvSpPr>
              <p:cNvPr id="37" name="Freeform 33"/>
              <p:cNvSpPr>
                <a:spLocks/>
              </p:cNvSpPr>
              <p:nvPr/>
            </p:nvSpPr>
            <p:spPr bwMode="auto">
              <a:xfrm>
                <a:off x="1715" y="2166"/>
                <a:ext cx="67" cy="36"/>
              </a:xfrm>
              <a:custGeom>
                <a:avLst/>
                <a:gdLst/>
                <a:ahLst/>
                <a:cxnLst>
                  <a:cxn ang="0">
                    <a:pos x="134" y="27"/>
                  </a:cxn>
                  <a:cxn ang="0">
                    <a:pos x="119" y="34"/>
                  </a:cxn>
                  <a:cxn ang="0">
                    <a:pos x="104" y="40"/>
                  </a:cxn>
                  <a:cxn ang="0">
                    <a:pos x="88" y="46"/>
                  </a:cxn>
                  <a:cxn ang="0">
                    <a:pos x="72" y="50"/>
                  </a:cxn>
                  <a:cxn ang="0">
                    <a:pos x="56" y="55"/>
                  </a:cxn>
                  <a:cxn ang="0">
                    <a:pos x="40" y="60"/>
                  </a:cxn>
                  <a:cxn ang="0">
                    <a:pos x="24" y="65"/>
                  </a:cxn>
                  <a:cxn ang="0">
                    <a:pos x="7" y="70"/>
                  </a:cxn>
                  <a:cxn ang="0">
                    <a:pos x="0" y="70"/>
                  </a:cxn>
                  <a:cxn ang="0">
                    <a:pos x="5" y="37"/>
                  </a:cxn>
                  <a:cxn ang="0">
                    <a:pos x="20" y="32"/>
                  </a:cxn>
                  <a:cxn ang="0">
                    <a:pos x="35" y="27"/>
                  </a:cxn>
                  <a:cxn ang="0">
                    <a:pos x="50" y="23"/>
                  </a:cxn>
                  <a:cxn ang="0">
                    <a:pos x="65" y="18"/>
                  </a:cxn>
                  <a:cxn ang="0">
                    <a:pos x="80" y="14"/>
                  </a:cxn>
                  <a:cxn ang="0">
                    <a:pos x="95" y="9"/>
                  </a:cxn>
                  <a:cxn ang="0">
                    <a:pos x="110" y="4"/>
                  </a:cxn>
                  <a:cxn ang="0">
                    <a:pos x="125" y="0"/>
                  </a:cxn>
                  <a:cxn ang="0">
                    <a:pos x="134" y="27"/>
                  </a:cxn>
                </a:cxnLst>
                <a:rect l="0" t="0" r="r" b="b"/>
                <a:pathLst>
                  <a:path w="134" h="70">
                    <a:moveTo>
                      <a:pt x="134" y="27"/>
                    </a:moveTo>
                    <a:lnTo>
                      <a:pt x="119" y="34"/>
                    </a:lnTo>
                    <a:lnTo>
                      <a:pt x="104" y="40"/>
                    </a:lnTo>
                    <a:lnTo>
                      <a:pt x="88" y="46"/>
                    </a:lnTo>
                    <a:lnTo>
                      <a:pt x="72" y="50"/>
                    </a:lnTo>
                    <a:lnTo>
                      <a:pt x="56" y="55"/>
                    </a:lnTo>
                    <a:lnTo>
                      <a:pt x="40" y="60"/>
                    </a:lnTo>
                    <a:lnTo>
                      <a:pt x="24" y="65"/>
                    </a:lnTo>
                    <a:lnTo>
                      <a:pt x="7" y="70"/>
                    </a:lnTo>
                    <a:lnTo>
                      <a:pt x="0" y="70"/>
                    </a:lnTo>
                    <a:lnTo>
                      <a:pt x="5" y="37"/>
                    </a:lnTo>
                    <a:lnTo>
                      <a:pt x="20" y="32"/>
                    </a:lnTo>
                    <a:lnTo>
                      <a:pt x="35" y="27"/>
                    </a:lnTo>
                    <a:lnTo>
                      <a:pt x="50" y="23"/>
                    </a:lnTo>
                    <a:lnTo>
                      <a:pt x="65" y="18"/>
                    </a:lnTo>
                    <a:lnTo>
                      <a:pt x="80" y="14"/>
                    </a:lnTo>
                    <a:lnTo>
                      <a:pt x="95" y="9"/>
                    </a:lnTo>
                    <a:lnTo>
                      <a:pt x="110" y="4"/>
                    </a:lnTo>
                    <a:lnTo>
                      <a:pt x="125" y="0"/>
                    </a:lnTo>
                    <a:lnTo>
                      <a:pt x="134" y="27"/>
                    </a:lnTo>
                    <a:close/>
                  </a:path>
                </a:pathLst>
              </a:custGeom>
              <a:solidFill>
                <a:srgbClr val="FFFFBF"/>
              </a:solidFill>
              <a:ln w="9525">
                <a:noFill/>
                <a:round/>
                <a:headEnd/>
                <a:tailEnd/>
              </a:ln>
            </p:spPr>
            <p:txBody>
              <a:bodyPr/>
              <a:lstStyle/>
              <a:p>
                <a:endParaRPr lang="en-US"/>
              </a:p>
            </p:txBody>
          </p:sp>
          <p:sp>
            <p:nvSpPr>
              <p:cNvPr id="38" name="Freeform 34"/>
              <p:cNvSpPr>
                <a:spLocks/>
              </p:cNvSpPr>
              <p:nvPr/>
            </p:nvSpPr>
            <p:spPr bwMode="auto">
              <a:xfrm>
                <a:off x="1864" y="2188"/>
                <a:ext cx="52" cy="64"/>
              </a:xfrm>
              <a:custGeom>
                <a:avLst/>
                <a:gdLst/>
                <a:ahLst/>
                <a:cxnLst>
                  <a:cxn ang="0">
                    <a:pos x="100" y="56"/>
                  </a:cxn>
                  <a:cxn ang="0">
                    <a:pos x="97" y="59"/>
                  </a:cxn>
                  <a:cxn ang="0">
                    <a:pos x="97" y="77"/>
                  </a:cxn>
                  <a:cxn ang="0">
                    <a:pos x="95" y="93"/>
                  </a:cxn>
                  <a:cxn ang="0">
                    <a:pos x="94" y="110"/>
                  </a:cxn>
                  <a:cxn ang="0">
                    <a:pos x="91" y="127"/>
                  </a:cxn>
                  <a:cxn ang="0">
                    <a:pos x="0" y="116"/>
                  </a:cxn>
                  <a:cxn ang="0">
                    <a:pos x="77" y="65"/>
                  </a:cxn>
                  <a:cxn ang="0">
                    <a:pos x="91" y="0"/>
                  </a:cxn>
                  <a:cxn ang="0">
                    <a:pos x="102" y="11"/>
                  </a:cxn>
                  <a:cxn ang="0">
                    <a:pos x="103" y="26"/>
                  </a:cxn>
                  <a:cxn ang="0">
                    <a:pos x="100" y="41"/>
                  </a:cxn>
                  <a:cxn ang="0">
                    <a:pos x="100" y="56"/>
                  </a:cxn>
                </a:cxnLst>
                <a:rect l="0" t="0" r="r" b="b"/>
                <a:pathLst>
                  <a:path w="103" h="127">
                    <a:moveTo>
                      <a:pt x="100" y="56"/>
                    </a:moveTo>
                    <a:lnTo>
                      <a:pt x="97" y="59"/>
                    </a:lnTo>
                    <a:lnTo>
                      <a:pt x="97" y="77"/>
                    </a:lnTo>
                    <a:lnTo>
                      <a:pt x="95" y="93"/>
                    </a:lnTo>
                    <a:lnTo>
                      <a:pt x="94" y="110"/>
                    </a:lnTo>
                    <a:lnTo>
                      <a:pt x="91" y="127"/>
                    </a:lnTo>
                    <a:lnTo>
                      <a:pt x="0" y="116"/>
                    </a:lnTo>
                    <a:lnTo>
                      <a:pt x="77" y="65"/>
                    </a:lnTo>
                    <a:lnTo>
                      <a:pt x="91" y="0"/>
                    </a:lnTo>
                    <a:lnTo>
                      <a:pt x="102" y="11"/>
                    </a:lnTo>
                    <a:lnTo>
                      <a:pt x="103" y="26"/>
                    </a:lnTo>
                    <a:lnTo>
                      <a:pt x="100" y="41"/>
                    </a:lnTo>
                    <a:lnTo>
                      <a:pt x="100" y="56"/>
                    </a:lnTo>
                    <a:close/>
                  </a:path>
                </a:pathLst>
              </a:custGeom>
              <a:solidFill>
                <a:srgbClr val="000000"/>
              </a:solidFill>
              <a:ln w="9525">
                <a:noFill/>
                <a:round/>
                <a:headEnd/>
                <a:tailEnd/>
              </a:ln>
            </p:spPr>
            <p:txBody>
              <a:bodyPr/>
              <a:lstStyle/>
              <a:p>
                <a:endParaRPr lang="en-US"/>
              </a:p>
            </p:txBody>
          </p:sp>
          <p:sp>
            <p:nvSpPr>
              <p:cNvPr id="39" name="Freeform 35"/>
              <p:cNvSpPr>
                <a:spLocks/>
              </p:cNvSpPr>
              <p:nvPr/>
            </p:nvSpPr>
            <p:spPr bwMode="auto">
              <a:xfrm>
                <a:off x="1416" y="2246"/>
                <a:ext cx="105" cy="77"/>
              </a:xfrm>
              <a:custGeom>
                <a:avLst/>
                <a:gdLst/>
                <a:ahLst/>
                <a:cxnLst>
                  <a:cxn ang="0">
                    <a:pos x="103" y="100"/>
                  </a:cxn>
                  <a:cxn ang="0">
                    <a:pos x="116" y="99"/>
                  </a:cxn>
                  <a:cxn ang="0">
                    <a:pos x="128" y="95"/>
                  </a:cxn>
                  <a:cxn ang="0">
                    <a:pos x="141" y="92"/>
                  </a:cxn>
                  <a:cxn ang="0">
                    <a:pos x="154" y="88"/>
                  </a:cxn>
                  <a:cxn ang="0">
                    <a:pos x="166" y="84"/>
                  </a:cxn>
                  <a:cxn ang="0">
                    <a:pos x="179" y="80"/>
                  </a:cxn>
                  <a:cxn ang="0">
                    <a:pos x="192" y="77"/>
                  </a:cxn>
                  <a:cxn ang="0">
                    <a:pos x="206" y="73"/>
                  </a:cxn>
                  <a:cxn ang="0">
                    <a:pos x="207" y="76"/>
                  </a:cxn>
                  <a:cxn ang="0">
                    <a:pos x="208" y="78"/>
                  </a:cxn>
                  <a:cxn ang="0">
                    <a:pos x="209" y="80"/>
                  </a:cxn>
                  <a:cxn ang="0">
                    <a:pos x="209" y="83"/>
                  </a:cxn>
                  <a:cxn ang="0">
                    <a:pos x="91" y="154"/>
                  </a:cxn>
                  <a:cxn ang="0">
                    <a:pos x="80" y="136"/>
                  </a:cxn>
                  <a:cxn ang="0">
                    <a:pos x="68" y="117"/>
                  </a:cxn>
                  <a:cxn ang="0">
                    <a:pos x="57" y="99"/>
                  </a:cxn>
                  <a:cxn ang="0">
                    <a:pos x="45" y="80"/>
                  </a:cxn>
                  <a:cxn ang="0">
                    <a:pos x="34" y="61"/>
                  </a:cxn>
                  <a:cxn ang="0">
                    <a:pos x="22" y="41"/>
                  </a:cxn>
                  <a:cxn ang="0">
                    <a:pos x="12" y="23"/>
                  </a:cxn>
                  <a:cxn ang="0">
                    <a:pos x="0" y="3"/>
                  </a:cxn>
                  <a:cxn ang="0">
                    <a:pos x="0" y="1"/>
                  </a:cxn>
                  <a:cxn ang="0">
                    <a:pos x="3" y="0"/>
                  </a:cxn>
                  <a:cxn ang="0">
                    <a:pos x="5" y="0"/>
                  </a:cxn>
                  <a:cxn ang="0">
                    <a:pos x="7" y="0"/>
                  </a:cxn>
                  <a:cxn ang="0">
                    <a:pos x="103" y="100"/>
                  </a:cxn>
                </a:cxnLst>
                <a:rect l="0" t="0" r="r" b="b"/>
                <a:pathLst>
                  <a:path w="209" h="154">
                    <a:moveTo>
                      <a:pt x="103" y="100"/>
                    </a:moveTo>
                    <a:lnTo>
                      <a:pt x="116" y="99"/>
                    </a:lnTo>
                    <a:lnTo>
                      <a:pt x="128" y="95"/>
                    </a:lnTo>
                    <a:lnTo>
                      <a:pt x="141" y="92"/>
                    </a:lnTo>
                    <a:lnTo>
                      <a:pt x="154" y="88"/>
                    </a:lnTo>
                    <a:lnTo>
                      <a:pt x="166" y="84"/>
                    </a:lnTo>
                    <a:lnTo>
                      <a:pt x="179" y="80"/>
                    </a:lnTo>
                    <a:lnTo>
                      <a:pt x="192" y="77"/>
                    </a:lnTo>
                    <a:lnTo>
                      <a:pt x="206" y="73"/>
                    </a:lnTo>
                    <a:lnTo>
                      <a:pt x="207" y="76"/>
                    </a:lnTo>
                    <a:lnTo>
                      <a:pt x="208" y="78"/>
                    </a:lnTo>
                    <a:lnTo>
                      <a:pt x="209" y="80"/>
                    </a:lnTo>
                    <a:lnTo>
                      <a:pt x="209" y="83"/>
                    </a:lnTo>
                    <a:lnTo>
                      <a:pt x="91" y="154"/>
                    </a:lnTo>
                    <a:lnTo>
                      <a:pt x="80" y="136"/>
                    </a:lnTo>
                    <a:lnTo>
                      <a:pt x="68" y="117"/>
                    </a:lnTo>
                    <a:lnTo>
                      <a:pt x="57" y="99"/>
                    </a:lnTo>
                    <a:lnTo>
                      <a:pt x="45" y="80"/>
                    </a:lnTo>
                    <a:lnTo>
                      <a:pt x="34" y="61"/>
                    </a:lnTo>
                    <a:lnTo>
                      <a:pt x="22" y="41"/>
                    </a:lnTo>
                    <a:lnTo>
                      <a:pt x="12" y="23"/>
                    </a:lnTo>
                    <a:lnTo>
                      <a:pt x="0" y="3"/>
                    </a:lnTo>
                    <a:lnTo>
                      <a:pt x="0" y="1"/>
                    </a:lnTo>
                    <a:lnTo>
                      <a:pt x="3" y="0"/>
                    </a:lnTo>
                    <a:lnTo>
                      <a:pt x="5" y="0"/>
                    </a:lnTo>
                    <a:lnTo>
                      <a:pt x="7" y="0"/>
                    </a:lnTo>
                    <a:lnTo>
                      <a:pt x="103" y="100"/>
                    </a:lnTo>
                    <a:close/>
                  </a:path>
                </a:pathLst>
              </a:custGeom>
              <a:solidFill>
                <a:srgbClr val="000000"/>
              </a:solidFill>
              <a:ln w="9525">
                <a:noFill/>
                <a:round/>
                <a:headEnd/>
                <a:tailEnd/>
              </a:ln>
            </p:spPr>
            <p:txBody>
              <a:bodyPr/>
              <a:lstStyle/>
              <a:p>
                <a:endParaRPr lang="en-US"/>
              </a:p>
            </p:txBody>
          </p:sp>
        </p:grpSp>
        <p:sp>
          <p:nvSpPr>
            <p:cNvPr id="12" name="Text Box 36"/>
            <p:cNvSpPr txBox="1">
              <a:spLocks noChangeArrowheads="1"/>
            </p:cNvSpPr>
            <p:nvPr/>
          </p:nvSpPr>
          <p:spPr bwMode="auto">
            <a:xfrm rot="5400000">
              <a:off x="1056" y="1868"/>
              <a:ext cx="681" cy="192"/>
            </a:xfrm>
            <a:prstGeom prst="rect">
              <a:avLst/>
            </a:prstGeom>
            <a:noFill/>
            <a:ln w="12700">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rPr>
                <a:t>Paper files</a:t>
              </a:r>
            </a:p>
          </p:txBody>
        </p:sp>
      </p:grpSp>
      <p:grpSp>
        <p:nvGrpSpPr>
          <p:cNvPr id="10" name="Group 37"/>
          <p:cNvGrpSpPr>
            <a:grpSpLocks/>
          </p:cNvGrpSpPr>
          <p:nvPr/>
        </p:nvGrpSpPr>
        <p:grpSpPr bwMode="auto">
          <a:xfrm>
            <a:off x="6324600" y="2895600"/>
            <a:ext cx="1565037" cy="1474763"/>
            <a:chOff x="4176" y="1519"/>
            <a:chExt cx="1419" cy="1452"/>
          </a:xfrm>
        </p:grpSpPr>
        <p:graphicFrame>
          <p:nvGraphicFramePr>
            <p:cNvPr id="41" name="Object 6"/>
            <p:cNvGraphicFramePr>
              <a:graphicFrameLocks/>
            </p:cNvGraphicFramePr>
            <p:nvPr/>
          </p:nvGraphicFramePr>
          <p:xfrm>
            <a:off x="4315" y="1877"/>
            <a:ext cx="1280" cy="1094"/>
          </p:xfrm>
          <a:graphic>
            <a:graphicData uri="http://schemas.openxmlformats.org/presentationml/2006/ole">
              <p:oleObj spid="_x0000_s1028" name="CorelDRAW!" r:id="rId5" imgW="4868640" imgH="3850920" progId="CDraw5">
                <p:embed/>
              </p:oleObj>
            </a:graphicData>
          </a:graphic>
        </p:graphicFrame>
        <p:sp>
          <p:nvSpPr>
            <p:cNvPr id="42" name="Text Box 39"/>
            <p:cNvSpPr txBox="1">
              <a:spLocks noChangeArrowheads="1"/>
            </p:cNvSpPr>
            <p:nvPr/>
          </p:nvSpPr>
          <p:spPr bwMode="auto">
            <a:xfrm>
              <a:off x="4176" y="1519"/>
              <a:ext cx="1221" cy="192"/>
            </a:xfrm>
            <a:prstGeom prst="rect">
              <a:avLst/>
            </a:prstGeom>
            <a:noFill/>
            <a:ln w="12700">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rPr>
                <a:t>Information Systems</a:t>
              </a:r>
            </a:p>
          </p:txBody>
        </p:sp>
      </p:grpSp>
      <p:grpSp>
        <p:nvGrpSpPr>
          <p:cNvPr id="11" name="Group 40"/>
          <p:cNvGrpSpPr>
            <a:grpSpLocks/>
          </p:cNvGrpSpPr>
          <p:nvPr/>
        </p:nvGrpSpPr>
        <p:grpSpPr bwMode="auto">
          <a:xfrm>
            <a:off x="2297113" y="5029200"/>
            <a:ext cx="1100137" cy="1295400"/>
            <a:chOff x="1707" y="3360"/>
            <a:chExt cx="693" cy="816"/>
          </a:xfrm>
        </p:grpSpPr>
        <p:pic>
          <p:nvPicPr>
            <p:cNvPr id="44" name="Picture 41"/>
            <p:cNvPicPr>
              <a:picLocks noChangeArrowheads="1"/>
            </p:cNvPicPr>
            <p:nvPr/>
          </p:nvPicPr>
          <p:blipFill>
            <a:blip r:embed="rId6" cstate="print"/>
            <a:srcRect/>
            <a:stretch>
              <a:fillRect/>
            </a:stretch>
          </p:blipFill>
          <p:spPr bwMode="auto">
            <a:xfrm>
              <a:off x="1707" y="3360"/>
              <a:ext cx="576" cy="624"/>
            </a:xfrm>
            <a:prstGeom prst="rect">
              <a:avLst/>
            </a:prstGeom>
            <a:noFill/>
            <a:ln w="9525">
              <a:noFill/>
              <a:miter lim="800000"/>
              <a:headEnd/>
              <a:tailEnd/>
            </a:ln>
            <a:effectLst/>
          </p:spPr>
        </p:pic>
        <p:sp>
          <p:nvSpPr>
            <p:cNvPr id="45" name="Text Box 42"/>
            <p:cNvSpPr txBox="1">
              <a:spLocks noChangeArrowheads="1"/>
            </p:cNvSpPr>
            <p:nvPr/>
          </p:nvSpPr>
          <p:spPr bwMode="auto">
            <a:xfrm>
              <a:off x="1707" y="3984"/>
              <a:ext cx="693" cy="192"/>
            </a:xfrm>
            <a:prstGeom prst="rect">
              <a:avLst/>
            </a:prstGeom>
            <a:noFill/>
            <a:ln w="12700">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rPr>
                <a:t>Equipment</a:t>
              </a:r>
            </a:p>
          </p:txBody>
        </p:sp>
      </p:grpSp>
      <p:grpSp>
        <p:nvGrpSpPr>
          <p:cNvPr id="40" name="Group 43"/>
          <p:cNvGrpSpPr>
            <a:grpSpLocks/>
          </p:cNvGrpSpPr>
          <p:nvPr/>
        </p:nvGrpSpPr>
        <p:grpSpPr bwMode="auto">
          <a:xfrm>
            <a:off x="4800600" y="2895600"/>
            <a:ext cx="869950" cy="1219200"/>
            <a:chOff x="3264" y="1728"/>
            <a:chExt cx="601" cy="771"/>
          </a:xfrm>
        </p:grpSpPr>
        <p:graphicFrame>
          <p:nvGraphicFramePr>
            <p:cNvPr id="47" name="Object 5"/>
            <p:cNvGraphicFramePr>
              <a:graphicFrameLocks noChangeAspect="1"/>
            </p:cNvGraphicFramePr>
            <p:nvPr/>
          </p:nvGraphicFramePr>
          <p:xfrm>
            <a:off x="3264" y="1872"/>
            <a:ext cx="601" cy="627"/>
          </p:xfrm>
          <a:graphic>
            <a:graphicData uri="http://schemas.openxmlformats.org/presentationml/2006/ole">
              <p:oleObj spid="_x0000_s1029" name="Clip" r:id="rId7" imgW="1906200" imgH="1990440" progId="">
                <p:embed/>
              </p:oleObj>
            </a:graphicData>
          </a:graphic>
        </p:graphicFrame>
        <p:sp>
          <p:nvSpPr>
            <p:cNvPr id="48" name="Text Box 45"/>
            <p:cNvSpPr txBox="1">
              <a:spLocks noChangeArrowheads="1"/>
            </p:cNvSpPr>
            <p:nvPr/>
          </p:nvSpPr>
          <p:spPr bwMode="auto">
            <a:xfrm rot="-1371044">
              <a:off x="3264" y="1728"/>
              <a:ext cx="576" cy="192"/>
            </a:xfrm>
            <a:prstGeom prst="rect">
              <a:avLst/>
            </a:prstGeom>
            <a:noFill/>
            <a:ln w="12700">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rPr>
                <a:t>Services</a:t>
              </a:r>
            </a:p>
          </p:txBody>
        </p:sp>
      </p:grpSp>
      <p:grpSp>
        <p:nvGrpSpPr>
          <p:cNvPr id="43" name="Group 46"/>
          <p:cNvGrpSpPr>
            <a:grpSpLocks/>
          </p:cNvGrpSpPr>
          <p:nvPr/>
        </p:nvGrpSpPr>
        <p:grpSpPr bwMode="auto">
          <a:xfrm>
            <a:off x="3200400" y="2971800"/>
            <a:ext cx="1090613" cy="985838"/>
            <a:chOff x="2044" y="1728"/>
            <a:chExt cx="687" cy="621"/>
          </a:xfrm>
        </p:grpSpPr>
        <p:graphicFrame>
          <p:nvGraphicFramePr>
            <p:cNvPr id="50" name="Object 4"/>
            <p:cNvGraphicFramePr>
              <a:graphicFrameLocks noChangeAspect="1"/>
            </p:cNvGraphicFramePr>
            <p:nvPr/>
          </p:nvGraphicFramePr>
          <p:xfrm>
            <a:off x="2112" y="1728"/>
            <a:ext cx="326" cy="384"/>
          </p:xfrm>
          <a:graphic>
            <a:graphicData uri="http://schemas.openxmlformats.org/presentationml/2006/ole">
              <p:oleObj spid="_x0000_s1030" name="Clip" r:id="rId8" imgW="1357560" imgH="1599840" progId="">
                <p:embed/>
              </p:oleObj>
            </a:graphicData>
          </a:graphic>
        </p:graphicFrame>
        <p:sp>
          <p:nvSpPr>
            <p:cNvPr id="51" name="Text Box 48"/>
            <p:cNvSpPr txBox="1">
              <a:spLocks noChangeArrowheads="1"/>
            </p:cNvSpPr>
            <p:nvPr/>
          </p:nvSpPr>
          <p:spPr bwMode="auto">
            <a:xfrm rot="-1105604">
              <a:off x="2044" y="2023"/>
              <a:ext cx="687" cy="326"/>
            </a:xfrm>
            <a:prstGeom prst="rect">
              <a:avLst/>
            </a:prstGeom>
            <a:noFill/>
            <a:ln w="12700">
              <a:noFill/>
              <a:miter lim="800000"/>
              <a:headEnd type="none" w="sm" len="sm"/>
              <a:tailEnd type="none" w="sm" len="sm"/>
            </a:ln>
            <a:effectLst/>
          </p:spPr>
          <p:txBody>
            <a:bodyPr wrap="none">
              <a:spAutoFit/>
            </a:bodyPr>
            <a:lstStyle/>
            <a:p>
              <a:pPr eaLnBrk="0" hangingPunct="0">
                <a:spcBef>
                  <a:spcPct val="0"/>
                </a:spcBef>
                <a:buFontTx/>
                <a:buNone/>
              </a:pPr>
              <a:r>
                <a:rPr lang="en-US" sz="1400" b="1" dirty="0">
                  <a:solidFill>
                    <a:schemeClr val="tx1"/>
                  </a:solidFill>
                </a:rPr>
                <a:t>Electronic </a:t>
              </a:r>
            </a:p>
            <a:p>
              <a:pPr eaLnBrk="0" hangingPunct="0">
                <a:spcBef>
                  <a:spcPct val="0"/>
                </a:spcBef>
                <a:buFontTx/>
                <a:buNone/>
              </a:pPr>
              <a:r>
                <a:rPr lang="en-US" sz="1400" b="1" dirty="0">
                  <a:solidFill>
                    <a:schemeClr val="tx1"/>
                  </a:solidFill>
                </a:rPr>
                <a:t>Files</a:t>
              </a:r>
            </a:p>
          </p:txBody>
        </p:sp>
      </p:grpSp>
      <p:grpSp>
        <p:nvGrpSpPr>
          <p:cNvPr id="46" name="Group 49"/>
          <p:cNvGrpSpPr>
            <a:grpSpLocks/>
          </p:cNvGrpSpPr>
          <p:nvPr/>
        </p:nvGrpSpPr>
        <p:grpSpPr bwMode="auto">
          <a:xfrm>
            <a:off x="3854450" y="4454525"/>
            <a:ext cx="1860550" cy="1717675"/>
            <a:chOff x="2688" y="2998"/>
            <a:chExt cx="1552" cy="1226"/>
          </a:xfrm>
        </p:grpSpPr>
        <p:graphicFrame>
          <p:nvGraphicFramePr>
            <p:cNvPr id="53" name="Object 3"/>
            <p:cNvGraphicFramePr>
              <a:graphicFrameLocks noChangeAspect="1"/>
            </p:cNvGraphicFramePr>
            <p:nvPr/>
          </p:nvGraphicFramePr>
          <p:xfrm>
            <a:off x="2688" y="3043"/>
            <a:ext cx="1351" cy="1181"/>
          </p:xfrm>
          <a:graphic>
            <a:graphicData uri="http://schemas.openxmlformats.org/presentationml/2006/ole">
              <p:oleObj spid="_x0000_s1031" name="Clip" r:id="rId9" imgW="2144160" imgH="1874160" progId="">
                <p:embed/>
              </p:oleObj>
            </a:graphicData>
          </a:graphic>
        </p:graphicFrame>
        <p:sp>
          <p:nvSpPr>
            <p:cNvPr id="54" name="Rectangle 51"/>
            <p:cNvSpPr>
              <a:spLocks noChangeArrowheads="1"/>
            </p:cNvSpPr>
            <p:nvPr/>
          </p:nvSpPr>
          <p:spPr bwMode="auto">
            <a:xfrm>
              <a:off x="3232" y="2998"/>
              <a:ext cx="1008" cy="326"/>
            </a:xfrm>
            <a:prstGeom prst="rect">
              <a:avLst/>
            </a:prstGeom>
            <a:noFill/>
            <a:ln w="12700" cap="sq">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latin typeface="Times New Roman" pitchFamily="18" charset="0"/>
                </a:rPr>
                <a:t>Support Customer</a:t>
              </a:r>
            </a:p>
            <a:p>
              <a:pPr algn="l" eaLnBrk="0" hangingPunct="0">
                <a:spcBef>
                  <a:spcPct val="0"/>
                </a:spcBef>
                <a:buFontTx/>
                <a:buNone/>
              </a:pPr>
              <a:r>
                <a:rPr lang="en-US" sz="1400" b="1">
                  <a:solidFill>
                    <a:schemeClr val="tx1"/>
                  </a:solidFill>
                  <a:effectLst>
                    <a:outerShdw blurRad="38100" dist="38100" dir="2700000" algn="tl">
                      <a:srgbClr val="C0C0C0"/>
                    </a:outerShdw>
                  </a:effectLst>
                  <a:latin typeface="Times New Roman" pitchFamily="18" charset="0"/>
                </a:rPr>
                <a:t> Applications</a:t>
              </a:r>
            </a:p>
          </p:txBody>
        </p:sp>
      </p:grpSp>
      <p:grpSp>
        <p:nvGrpSpPr>
          <p:cNvPr id="49" name="Group 52"/>
          <p:cNvGrpSpPr>
            <a:grpSpLocks/>
          </p:cNvGrpSpPr>
          <p:nvPr/>
        </p:nvGrpSpPr>
        <p:grpSpPr bwMode="auto">
          <a:xfrm>
            <a:off x="6064249" y="4648200"/>
            <a:ext cx="2438400" cy="1600200"/>
            <a:chOff x="4080" y="3120"/>
            <a:chExt cx="1536" cy="1008"/>
          </a:xfrm>
        </p:grpSpPr>
        <p:graphicFrame>
          <p:nvGraphicFramePr>
            <p:cNvPr id="56" name="Object 1"/>
            <p:cNvGraphicFramePr>
              <a:graphicFrameLocks noChangeAspect="1"/>
            </p:cNvGraphicFramePr>
            <p:nvPr/>
          </p:nvGraphicFramePr>
          <p:xfrm>
            <a:off x="4080" y="3552"/>
            <a:ext cx="443" cy="453"/>
          </p:xfrm>
          <a:graphic>
            <a:graphicData uri="http://schemas.openxmlformats.org/presentationml/2006/ole">
              <p:oleObj spid="_x0000_s1032" name="Clip" r:id="rId10" imgW="630000" imgH="643680" progId="">
                <p:embed/>
              </p:oleObj>
            </a:graphicData>
          </a:graphic>
        </p:graphicFrame>
        <p:sp>
          <p:nvSpPr>
            <p:cNvPr id="57" name="Text Box 54"/>
            <p:cNvSpPr txBox="1">
              <a:spLocks noChangeArrowheads="1"/>
            </p:cNvSpPr>
            <p:nvPr/>
          </p:nvSpPr>
          <p:spPr bwMode="auto">
            <a:xfrm rot="-1186581">
              <a:off x="4966" y="3936"/>
              <a:ext cx="650" cy="192"/>
            </a:xfrm>
            <a:prstGeom prst="rect">
              <a:avLst/>
            </a:prstGeom>
            <a:noFill/>
            <a:ln w="12700">
              <a:noFill/>
              <a:miter lim="800000"/>
              <a:headEnd type="none" w="sm" len="sm"/>
              <a:tailEnd type="none" w="sm" len="sm"/>
            </a:ln>
            <a:effectLst/>
          </p:spPr>
          <p:txBody>
            <a:bodyPr wrap="none">
              <a:spAutoFit/>
            </a:bodyPr>
            <a:lstStyle/>
            <a:p>
              <a:pPr algn="l" eaLnBrk="0" hangingPunct="0">
                <a:spcBef>
                  <a:spcPct val="0"/>
                </a:spcBef>
                <a:buFontTx/>
                <a:buNone/>
              </a:pPr>
              <a:r>
                <a:rPr lang="en-US" sz="1400" b="1">
                  <a:solidFill>
                    <a:schemeClr val="tx1"/>
                  </a:solidFill>
                  <a:effectLst>
                    <a:outerShdw blurRad="38100" dist="38100" dir="2700000" algn="tl">
                      <a:srgbClr val="C0C0C0"/>
                    </a:outerShdw>
                  </a:effectLst>
                </a:rPr>
                <a:t>Directives</a:t>
              </a:r>
              <a:endParaRPr lang="en-US" sz="1400" b="1">
                <a:solidFill>
                  <a:srgbClr val="6B569A"/>
                </a:solidFill>
              </a:endParaRPr>
            </a:p>
          </p:txBody>
        </p:sp>
        <p:graphicFrame>
          <p:nvGraphicFramePr>
            <p:cNvPr id="58" name="Object 2"/>
            <p:cNvGraphicFramePr>
              <a:graphicFrameLocks noChangeAspect="1"/>
            </p:cNvGraphicFramePr>
            <p:nvPr/>
          </p:nvGraphicFramePr>
          <p:xfrm>
            <a:off x="4724" y="3120"/>
            <a:ext cx="812" cy="954"/>
          </p:xfrm>
          <a:graphic>
            <a:graphicData uri="http://schemas.openxmlformats.org/presentationml/2006/ole">
              <p:oleObj spid="_x0000_s1033" name="Clip" r:id="rId11" imgW="2952720" imgH="3468960" progId="">
                <p:embed/>
              </p:oleObj>
            </a:graphicData>
          </a:graphic>
        </p:graphicFrame>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p:cNvSpPr>
            <a:spLocks noGrp="1" noChangeArrowheads="1"/>
          </p:cNvSpPr>
          <p:nvPr>
            <p:ph type="sldNum" sz="quarter" idx="10"/>
          </p:nvPr>
        </p:nvSpPr>
        <p:spPr/>
        <p:txBody>
          <a:bodyPr/>
          <a:lstStyle/>
          <a:p>
            <a:fld id="{5D4D641A-80F2-4C01-AFBE-96C58FAF8E0A}" type="slidenum">
              <a:rPr lang="en-US"/>
              <a:pPr/>
              <a:t>8</a:t>
            </a:fld>
            <a:endParaRPr lang="en-US"/>
          </a:p>
        </p:txBody>
      </p:sp>
      <p:sp>
        <p:nvSpPr>
          <p:cNvPr id="326661" name="Rectangle 5"/>
          <p:cNvSpPr>
            <a:spLocks noGrp="1" noChangeArrowheads="1"/>
          </p:cNvSpPr>
          <p:nvPr>
            <p:ph type="title" idx="4294967295"/>
          </p:nvPr>
        </p:nvSpPr>
        <p:spPr>
          <a:noFill/>
        </p:spPr>
        <p:txBody>
          <a:bodyPr/>
          <a:lstStyle/>
          <a:p>
            <a:r>
              <a:rPr lang="en-US" sz="2800" b="1" smtClean="0">
                <a:effectLst>
                  <a:outerShdw blurRad="38100" dist="38100" dir="2700000" algn="tl">
                    <a:srgbClr val="C0C0C0"/>
                  </a:outerShdw>
                </a:effectLst>
                <a:latin typeface="Arial" pitchFamily="34" charset="0"/>
              </a:rPr>
              <a:t>Various types of Information</a:t>
            </a:r>
          </a:p>
        </p:txBody>
      </p:sp>
      <p:sp>
        <p:nvSpPr>
          <p:cNvPr id="326669" name="WordArt 13"/>
          <p:cNvSpPr>
            <a:spLocks noChangeArrowheads="1" noChangeShapeType="1" noTextEdit="1"/>
          </p:cNvSpPr>
          <p:nvPr/>
        </p:nvSpPr>
        <p:spPr bwMode="auto">
          <a:xfrm>
            <a:off x="1066800" y="1905000"/>
            <a:ext cx="1676400" cy="371475"/>
          </a:xfrm>
          <a:prstGeom prst="rect">
            <a:avLst/>
          </a:prstGeom>
        </p:spPr>
        <p:txBody>
          <a:bodyPr wrap="none" fromWordArt="1">
            <a:prstTxWarp prst="textPlain">
              <a:avLst>
                <a:gd name="adj" fmla="val 50000"/>
              </a:avLst>
            </a:prstTxWarp>
          </a:bodyPr>
          <a:lstStyle/>
          <a:p>
            <a:r>
              <a:rPr lang="en-US" kern="10" dirty="0" smtClean="0">
                <a:ln w="9525">
                  <a:solidFill>
                    <a:srgbClr val="FF9900"/>
                  </a:solidFill>
                  <a:round/>
                  <a:headEnd/>
                  <a:tailEnd/>
                </a:ln>
                <a:solidFill>
                  <a:schemeClr val="tx2"/>
                </a:solidFill>
                <a:latin typeface="Arial Black"/>
              </a:rPr>
              <a:t>Financial Information</a:t>
            </a:r>
            <a:endParaRPr lang="en-US" kern="10" dirty="0">
              <a:ln w="9525">
                <a:solidFill>
                  <a:srgbClr val="FF9900"/>
                </a:solidFill>
                <a:round/>
                <a:headEnd/>
                <a:tailEnd/>
              </a:ln>
              <a:solidFill>
                <a:schemeClr val="tx2"/>
              </a:solidFill>
              <a:latin typeface="Arial Black"/>
            </a:endParaRPr>
          </a:p>
        </p:txBody>
      </p:sp>
      <p:sp>
        <p:nvSpPr>
          <p:cNvPr id="326670" name="WordArt 14">
            <a:hlinkClick r:id="" action="ppaction://noaction">
              <a:snd r:embed="rId2" name="cashreg.wav" builtIn="1"/>
            </a:hlinkClick>
          </p:cNvPr>
          <p:cNvSpPr>
            <a:spLocks noChangeArrowheads="1" noChangeShapeType="1" noTextEdit="1"/>
          </p:cNvSpPr>
          <p:nvPr/>
        </p:nvSpPr>
        <p:spPr bwMode="auto">
          <a:xfrm>
            <a:off x="4876800" y="1981200"/>
            <a:ext cx="2714625" cy="257175"/>
          </a:xfrm>
          <a:prstGeom prst="rect">
            <a:avLst/>
          </a:prstGeom>
        </p:spPr>
        <p:txBody>
          <a:bodyPr wrap="none" fromWordArt="1">
            <a:prstTxWarp prst="textPlain">
              <a:avLst>
                <a:gd name="adj" fmla="val 50000"/>
              </a:avLst>
            </a:prstTxWarp>
          </a:bodyPr>
          <a:lstStyle/>
          <a:p>
            <a:r>
              <a:rPr lang="en-US" sz="1400" kern="10" dirty="0">
                <a:ln w="9525">
                  <a:solidFill>
                    <a:srgbClr val="FF00FF"/>
                  </a:solidFill>
                  <a:round/>
                  <a:headEnd/>
                  <a:tailEnd/>
                </a:ln>
                <a:solidFill>
                  <a:schemeClr val="tx2"/>
                </a:solidFill>
                <a:latin typeface="Arial Black"/>
              </a:rPr>
              <a:t>Design &amp; Development Info</a:t>
            </a:r>
          </a:p>
        </p:txBody>
      </p:sp>
      <p:sp>
        <p:nvSpPr>
          <p:cNvPr id="326671" name="WordArt 15">
            <a:hlinkClick r:id="" action="ppaction://noaction">
              <a:snd r:embed="rId2" name="cashreg.wav" builtIn="1"/>
            </a:hlinkClick>
          </p:cNvPr>
          <p:cNvSpPr>
            <a:spLocks noChangeArrowheads="1" noChangeShapeType="1" noTextEdit="1"/>
          </p:cNvSpPr>
          <p:nvPr/>
        </p:nvSpPr>
        <p:spPr bwMode="auto">
          <a:xfrm>
            <a:off x="1219200" y="2895600"/>
            <a:ext cx="1438275" cy="219075"/>
          </a:xfrm>
          <a:prstGeom prst="rect">
            <a:avLst/>
          </a:prstGeom>
        </p:spPr>
        <p:txBody>
          <a:bodyPr wrap="none" fromWordArt="1">
            <a:prstTxWarp prst="textPlain">
              <a:avLst>
                <a:gd name="adj" fmla="val 50000"/>
              </a:avLst>
            </a:prstTxWarp>
          </a:bodyPr>
          <a:lstStyle/>
          <a:p>
            <a:r>
              <a:rPr lang="en-US" kern="10" dirty="0">
                <a:ln w="9525">
                  <a:solidFill>
                    <a:srgbClr val="FF00FF"/>
                  </a:solidFill>
                  <a:round/>
                  <a:headEnd/>
                  <a:tailEnd/>
                </a:ln>
                <a:solidFill>
                  <a:schemeClr val="tx2"/>
                </a:solidFill>
                <a:latin typeface="Arial Black"/>
              </a:rPr>
              <a:t>Customer Details</a:t>
            </a:r>
          </a:p>
        </p:txBody>
      </p:sp>
      <p:sp>
        <p:nvSpPr>
          <p:cNvPr id="326672" name="WordArt 16">
            <a:hlinkClick r:id="" action="ppaction://noaction">
              <a:snd r:embed="rId2" name="cashreg.wav" builtIn="1"/>
            </a:hlinkClick>
          </p:cNvPr>
          <p:cNvSpPr>
            <a:spLocks noChangeArrowheads="1" noChangeShapeType="1" noTextEdit="1"/>
          </p:cNvSpPr>
          <p:nvPr/>
        </p:nvSpPr>
        <p:spPr bwMode="auto">
          <a:xfrm>
            <a:off x="5334000" y="2895600"/>
            <a:ext cx="2114550" cy="257175"/>
          </a:xfrm>
          <a:prstGeom prst="rect">
            <a:avLst/>
          </a:prstGeom>
        </p:spPr>
        <p:txBody>
          <a:bodyPr wrap="none" fromWordArt="1">
            <a:prstTxWarp prst="textPlain">
              <a:avLst>
                <a:gd name="adj" fmla="val 50000"/>
              </a:avLst>
            </a:prstTxWarp>
          </a:bodyPr>
          <a:lstStyle/>
          <a:p>
            <a:r>
              <a:rPr lang="en-US" sz="1400" kern="10" dirty="0" smtClean="0">
                <a:ln w="9525">
                  <a:solidFill>
                    <a:srgbClr val="FF99CC"/>
                  </a:solidFill>
                  <a:round/>
                  <a:headEnd/>
                  <a:tailEnd/>
                </a:ln>
                <a:solidFill>
                  <a:schemeClr val="tx2"/>
                </a:solidFill>
                <a:latin typeface="Arial Black"/>
              </a:rPr>
              <a:t>R &amp; D  </a:t>
            </a:r>
            <a:r>
              <a:rPr lang="en-US" sz="1400" kern="10" dirty="0">
                <a:ln w="9525">
                  <a:solidFill>
                    <a:srgbClr val="FF99CC"/>
                  </a:solidFill>
                  <a:round/>
                  <a:headEnd/>
                  <a:tailEnd/>
                </a:ln>
                <a:solidFill>
                  <a:schemeClr val="tx2"/>
                </a:solidFill>
                <a:latin typeface="Arial Black"/>
              </a:rPr>
              <a:t>Information</a:t>
            </a:r>
          </a:p>
        </p:txBody>
      </p:sp>
      <p:sp>
        <p:nvSpPr>
          <p:cNvPr id="326673" name="WordArt 17" descr="Paper bag"/>
          <p:cNvSpPr>
            <a:spLocks noChangeArrowheads="1" noChangeShapeType="1" noTextEdit="1"/>
          </p:cNvSpPr>
          <p:nvPr/>
        </p:nvSpPr>
        <p:spPr bwMode="auto">
          <a:xfrm>
            <a:off x="1485900" y="4572000"/>
            <a:ext cx="1666875" cy="219075"/>
          </a:xfrm>
          <a:prstGeom prst="rect">
            <a:avLst/>
          </a:prstGeom>
        </p:spPr>
        <p:txBody>
          <a:bodyPr wrap="none" fromWordArt="1">
            <a:prstTxWarp prst="textPlain">
              <a:avLst>
                <a:gd name="adj" fmla="val 50000"/>
              </a:avLst>
            </a:prstTxWarp>
          </a:bodyPr>
          <a:lstStyle/>
          <a:p>
            <a:r>
              <a:rPr lang="en-US"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outerShdw>
                </a:effectLst>
                <a:latin typeface="Arial Black"/>
              </a:rPr>
              <a:t>Financial Forecasts</a:t>
            </a:r>
          </a:p>
        </p:txBody>
      </p:sp>
      <p:sp>
        <p:nvSpPr>
          <p:cNvPr id="326674" name="WordArt 18"/>
          <p:cNvSpPr>
            <a:spLocks noChangeArrowheads="1" noChangeShapeType="1" noTextEdit="1"/>
          </p:cNvSpPr>
          <p:nvPr/>
        </p:nvSpPr>
        <p:spPr bwMode="auto">
          <a:xfrm>
            <a:off x="5905500" y="4343400"/>
            <a:ext cx="1057275" cy="381000"/>
          </a:xfrm>
          <a:prstGeom prst="rect">
            <a:avLst/>
          </a:prstGeom>
        </p:spPr>
        <p:txBody>
          <a:bodyPr wrap="none" fromWordArt="1">
            <a:prstTxWarp prst="textCanDown">
              <a:avLst>
                <a:gd name="adj" fmla="val 33333"/>
              </a:avLst>
            </a:prstTxWarp>
          </a:bodyPr>
          <a:lstStyle/>
          <a:p>
            <a:r>
              <a:rPr lang="en-US" sz="1400" kern="10" dirty="0">
                <a:ln w="9525">
                  <a:solidFill>
                    <a:srgbClr val="000000"/>
                  </a:solidFill>
                  <a:round/>
                  <a:headEnd/>
                  <a:tailEnd/>
                </a:ln>
                <a:solidFill>
                  <a:srgbClr val="000000"/>
                </a:solidFill>
                <a:latin typeface="Times New Roman"/>
                <a:cs typeface="Times New Roman"/>
              </a:rPr>
              <a:t>Business Plans</a:t>
            </a:r>
          </a:p>
        </p:txBody>
      </p:sp>
      <p:sp>
        <p:nvSpPr>
          <p:cNvPr id="326675" name="WordArt 19"/>
          <p:cNvSpPr>
            <a:spLocks noChangeArrowheads="1" noChangeShapeType="1" noTextEdit="1"/>
          </p:cNvSpPr>
          <p:nvPr/>
        </p:nvSpPr>
        <p:spPr bwMode="auto">
          <a:xfrm>
            <a:off x="1485900" y="5410200"/>
            <a:ext cx="2095500" cy="257175"/>
          </a:xfrm>
          <a:prstGeom prst="rect">
            <a:avLst/>
          </a:prstGeom>
        </p:spPr>
        <p:txBody>
          <a:bodyPr wrap="none" fromWordArt="1">
            <a:prstTxWarp prst="textPlain">
              <a:avLst>
                <a:gd name="adj" fmla="val 50000"/>
              </a:avLst>
            </a:prstTxWarp>
          </a:bodyPr>
          <a:lstStyle/>
          <a:p>
            <a:r>
              <a:rPr lang="en-US" sz="1400" i="1" kern="10">
                <a:ln w="9525">
                  <a:solidFill>
                    <a:srgbClr val="000000"/>
                  </a:solidFill>
                  <a:round/>
                  <a:headEnd/>
                  <a:tailEnd/>
                </a:ln>
                <a:solidFill>
                  <a:srgbClr val="FFFFFF"/>
                </a:solidFill>
                <a:effectLst>
                  <a:outerShdw dist="35921" dir="2700000" algn="ctr" rotWithShape="0">
                    <a:srgbClr val="808080"/>
                  </a:outerShdw>
                </a:effectLst>
                <a:latin typeface="Arial Black"/>
              </a:rPr>
              <a:t>Intellectual Property </a:t>
            </a:r>
          </a:p>
        </p:txBody>
      </p:sp>
      <p:sp>
        <p:nvSpPr>
          <p:cNvPr id="326676" name="WordArt 20"/>
          <p:cNvSpPr>
            <a:spLocks noChangeArrowheads="1" noChangeShapeType="1" noTextEdit="1"/>
          </p:cNvSpPr>
          <p:nvPr/>
        </p:nvSpPr>
        <p:spPr bwMode="auto">
          <a:xfrm>
            <a:off x="5524500" y="5410200"/>
            <a:ext cx="2095500" cy="257175"/>
          </a:xfrm>
          <a:prstGeom prst="rect">
            <a:avLst/>
          </a:prstGeom>
        </p:spPr>
        <p:txBody>
          <a:bodyPr wrap="none" fromWordArt="1">
            <a:prstTxWarp prst="textPlain">
              <a:avLst>
                <a:gd name="adj" fmla="val 50000"/>
              </a:avLst>
            </a:prstTxWarp>
          </a:bodyPr>
          <a:lstStyle/>
          <a:p>
            <a:r>
              <a:rPr lang="en-US" sz="1400" i="1" kern="10">
                <a:ln w="9525">
                  <a:solidFill>
                    <a:srgbClr val="000000"/>
                  </a:solidFill>
                  <a:round/>
                  <a:headEnd/>
                  <a:tailEnd/>
                </a:ln>
                <a:solidFill>
                  <a:srgbClr val="FFFFFF"/>
                </a:solidFill>
                <a:effectLst>
                  <a:outerShdw dist="35921" dir="2700000" algn="ctr" rotWithShape="0">
                    <a:srgbClr val="808080"/>
                  </a:outerShdw>
                </a:effectLst>
                <a:latin typeface="Arial Black"/>
              </a:rPr>
              <a:t>Employee Personal Information</a:t>
            </a:r>
          </a:p>
        </p:txBody>
      </p:sp>
      <p:sp>
        <p:nvSpPr>
          <p:cNvPr id="326677" name="WordArt 21">
            <a:hlinkClick r:id="" action="ppaction://noaction">
              <a:snd r:embed="rId2" name="cashreg.wav" builtIn="1"/>
            </a:hlinkClick>
          </p:cNvPr>
          <p:cNvSpPr>
            <a:spLocks noChangeArrowheads="1" noChangeShapeType="1" noTextEdit="1"/>
          </p:cNvSpPr>
          <p:nvPr/>
        </p:nvSpPr>
        <p:spPr bwMode="auto">
          <a:xfrm>
            <a:off x="1219200" y="3629025"/>
            <a:ext cx="6248400" cy="257175"/>
          </a:xfrm>
          <a:prstGeom prst="rect">
            <a:avLst/>
          </a:prstGeom>
        </p:spPr>
        <p:txBody>
          <a:bodyPr wrap="none" fromWordArt="1">
            <a:prstTxWarp prst="textPlain">
              <a:avLst>
                <a:gd name="adj" fmla="val 50000"/>
              </a:avLst>
            </a:prstTxWarp>
          </a:bodyPr>
          <a:lstStyle/>
          <a:p>
            <a:r>
              <a:rPr lang="en-US" sz="1400" kern="10" dirty="0">
                <a:ln w="9525">
                  <a:solidFill>
                    <a:srgbClr val="008000"/>
                  </a:solidFill>
                  <a:round/>
                  <a:headEnd/>
                  <a:tailEnd/>
                </a:ln>
                <a:solidFill>
                  <a:srgbClr val="FFFFFF"/>
                </a:solidFill>
                <a:latin typeface="Arial Black"/>
              </a:rPr>
              <a:t>Salaries, Pensions, Health &amp; Safety, Organizational Records,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6669"/>
                                        </p:tgtEl>
                                        <p:attrNameLst>
                                          <p:attrName>style.visibility</p:attrName>
                                        </p:attrNameLst>
                                      </p:cBhvr>
                                      <p:to>
                                        <p:strVal val="visible"/>
                                      </p:to>
                                    </p:set>
                                    <p:anim calcmode="lin" valueType="num">
                                      <p:cBhvr additive="base">
                                        <p:cTn id="7" dur="500" fill="hold"/>
                                        <p:tgtEl>
                                          <p:spTgt spid="326669"/>
                                        </p:tgtEl>
                                        <p:attrNameLst>
                                          <p:attrName>ppt_x</p:attrName>
                                        </p:attrNameLst>
                                      </p:cBhvr>
                                      <p:tavLst>
                                        <p:tav tm="0">
                                          <p:val>
                                            <p:strVal val="#ppt_x"/>
                                          </p:val>
                                        </p:tav>
                                        <p:tav tm="100000">
                                          <p:val>
                                            <p:strVal val="#ppt_x"/>
                                          </p:val>
                                        </p:tav>
                                      </p:tavLst>
                                    </p:anim>
                                    <p:anim calcmode="lin" valueType="num">
                                      <p:cBhvr additive="base">
                                        <p:cTn id="8" dur="500" fill="hold"/>
                                        <p:tgtEl>
                                          <p:spTgt spid="326669"/>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26670"/>
                                        </p:tgtEl>
                                        <p:attrNameLst>
                                          <p:attrName>style.visibility</p:attrName>
                                        </p:attrNameLst>
                                      </p:cBhvr>
                                      <p:to>
                                        <p:strVal val="visible"/>
                                      </p:to>
                                    </p:set>
                                    <p:animEffect transition="in" filter="blinds(horizontal)">
                                      <p:cBhvr>
                                        <p:cTn id="11" dur="500"/>
                                        <p:tgtEl>
                                          <p:spTgt spid="326670"/>
                                        </p:tgtEl>
                                      </p:cBhvr>
                                    </p:animEffect>
                                  </p:childTnLst>
                                  <p:subTnLst>
                                    <p:set>
                                      <p:cBhvr override="childStyle">
                                        <p:cTn dur="1" fill="hold" display="0" masterRel="nextClick" afterEffect="1"/>
                                        <p:tgtEl>
                                          <p:spTgt spid="326670"/>
                                        </p:tgtEl>
                                        <p:attrNameLst>
                                          <p:attrName>style.visibility</p:attrName>
                                        </p:attrNameLst>
                                      </p:cBhvr>
                                      <p:to>
                                        <p:strVal val="hidden"/>
                                      </p:to>
                                    </p:set>
                                  </p:subTnLst>
                                </p:cTn>
                              </p:par>
                              <p:par>
                                <p:cTn id="12" presetID="3" presetClass="entr" presetSubtype="10" fill="hold" grpId="0" nodeType="withEffect">
                                  <p:stCondLst>
                                    <p:cond delay="0"/>
                                  </p:stCondLst>
                                  <p:childTnLst>
                                    <p:set>
                                      <p:cBhvr>
                                        <p:cTn id="13" dur="1" fill="hold">
                                          <p:stCondLst>
                                            <p:cond delay="0"/>
                                          </p:stCondLst>
                                        </p:cTn>
                                        <p:tgtEl>
                                          <p:spTgt spid="326671"/>
                                        </p:tgtEl>
                                        <p:attrNameLst>
                                          <p:attrName>style.visibility</p:attrName>
                                        </p:attrNameLst>
                                      </p:cBhvr>
                                      <p:to>
                                        <p:strVal val="visible"/>
                                      </p:to>
                                    </p:set>
                                    <p:animEffect transition="in" filter="blinds(horizontal)">
                                      <p:cBhvr>
                                        <p:cTn id="14" dur="500"/>
                                        <p:tgtEl>
                                          <p:spTgt spid="326671"/>
                                        </p:tgtEl>
                                      </p:cBhvr>
                                    </p:animEffect>
                                  </p:childTnLst>
                                  <p:subTnLst>
                                    <p:set>
                                      <p:cBhvr override="childStyle">
                                        <p:cTn dur="1" fill="hold" display="0" masterRel="nextClick" afterEffect="1"/>
                                        <p:tgtEl>
                                          <p:spTgt spid="326671"/>
                                        </p:tgtEl>
                                        <p:attrNameLst>
                                          <p:attrName>style.visibility</p:attrName>
                                        </p:attrNameLst>
                                      </p:cBhvr>
                                      <p:to>
                                        <p:strVal val="hidden"/>
                                      </p:to>
                                    </p:set>
                                  </p:subTnLst>
                                </p:cTn>
                              </p:par>
                              <p:par>
                                <p:cTn id="15" presetID="3" presetClass="entr" presetSubtype="10" fill="hold" grpId="0" nodeType="withEffect">
                                  <p:stCondLst>
                                    <p:cond delay="0"/>
                                  </p:stCondLst>
                                  <p:childTnLst>
                                    <p:set>
                                      <p:cBhvr>
                                        <p:cTn id="16" dur="1" fill="hold">
                                          <p:stCondLst>
                                            <p:cond delay="0"/>
                                          </p:stCondLst>
                                        </p:cTn>
                                        <p:tgtEl>
                                          <p:spTgt spid="326672"/>
                                        </p:tgtEl>
                                        <p:attrNameLst>
                                          <p:attrName>style.visibility</p:attrName>
                                        </p:attrNameLst>
                                      </p:cBhvr>
                                      <p:to>
                                        <p:strVal val="visible"/>
                                      </p:to>
                                    </p:set>
                                    <p:animEffect transition="in" filter="blinds(horizontal)">
                                      <p:cBhvr>
                                        <p:cTn id="17" dur="500"/>
                                        <p:tgtEl>
                                          <p:spTgt spid="326672"/>
                                        </p:tgtEl>
                                      </p:cBhvr>
                                    </p:animEffect>
                                  </p:childTnLst>
                                  <p:subTnLst>
                                    <p:set>
                                      <p:cBhvr override="childStyle">
                                        <p:cTn dur="1" fill="hold" display="0" masterRel="nextClick" afterEffect="1"/>
                                        <p:tgtEl>
                                          <p:spTgt spid="326672"/>
                                        </p:tgtEl>
                                        <p:attrNameLst>
                                          <p:attrName>style.visibility</p:attrName>
                                        </p:attrNameLst>
                                      </p:cBhvr>
                                      <p:to>
                                        <p:strVal val="hidden"/>
                                      </p:to>
                                    </p:set>
                                  </p:subTnLst>
                                </p:cTn>
                              </p:par>
                              <p:par>
                                <p:cTn id="18" presetID="3" presetClass="entr" presetSubtype="10" fill="hold" grpId="0" nodeType="withEffect">
                                  <p:stCondLst>
                                    <p:cond delay="0"/>
                                  </p:stCondLst>
                                  <p:childTnLst>
                                    <p:set>
                                      <p:cBhvr>
                                        <p:cTn id="19" dur="1" fill="hold">
                                          <p:stCondLst>
                                            <p:cond delay="0"/>
                                          </p:stCondLst>
                                        </p:cTn>
                                        <p:tgtEl>
                                          <p:spTgt spid="326677"/>
                                        </p:tgtEl>
                                        <p:attrNameLst>
                                          <p:attrName>style.visibility</p:attrName>
                                        </p:attrNameLst>
                                      </p:cBhvr>
                                      <p:to>
                                        <p:strVal val="visible"/>
                                      </p:to>
                                    </p:set>
                                    <p:animEffect transition="in" filter="blinds(horizontal)">
                                      <p:cBhvr>
                                        <p:cTn id="20" dur="500"/>
                                        <p:tgtEl>
                                          <p:spTgt spid="326677"/>
                                        </p:tgtEl>
                                      </p:cBhvr>
                                    </p:animEffect>
                                  </p:childTnLst>
                                  <p:subTnLst>
                                    <p:set>
                                      <p:cBhvr override="childStyle">
                                        <p:cTn dur="1" fill="hold" display="0" masterRel="nextClick" afterEffect="1"/>
                                        <p:tgtEl>
                                          <p:spTgt spid="326677"/>
                                        </p:tgtEl>
                                        <p:attrNameLst>
                                          <p:attrName>style.visibility</p:attrName>
                                        </p:attrNameLst>
                                      </p:cBhvr>
                                      <p:to>
                                        <p:strVal val="hidden"/>
                                      </p:to>
                                    </p:set>
                                  </p:subTnLst>
                                </p:cTn>
                              </p:par>
                              <p:par>
                                <p:cTn id="21" presetID="23" presetClass="entr" presetSubtype="272" fill="hold" grpId="0" nodeType="withEffect">
                                  <p:stCondLst>
                                    <p:cond delay="0"/>
                                  </p:stCondLst>
                                  <p:childTnLst>
                                    <p:set>
                                      <p:cBhvr>
                                        <p:cTn id="22" dur="1" fill="hold">
                                          <p:stCondLst>
                                            <p:cond delay="0"/>
                                          </p:stCondLst>
                                        </p:cTn>
                                        <p:tgtEl>
                                          <p:spTgt spid="326673"/>
                                        </p:tgtEl>
                                        <p:attrNameLst>
                                          <p:attrName>style.visibility</p:attrName>
                                        </p:attrNameLst>
                                      </p:cBhvr>
                                      <p:to>
                                        <p:strVal val="visible"/>
                                      </p:to>
                                    </p:set>
                                    <p:anim calcmode="lin" valueType="num">
                                      <p:cBhvr>
                                        <p:cTn id="23" dur="500" fill="hold"/>
                                        <p:tgtEl>
                                          <p:spTgt spid="326673"/>
                                        </p:tgtEl>
                                        <p:attrNameLst>
                                          <p:attrName>ppt_w</p:attrName>
                                        </p:attrNameLst>
                                      </p:cBhvr>
                                      <p:tavLst>
                                        <p:tav tm="0">
                                          <p:val>
                                            <p:strVal val="2/3*#ppt_w"/>
                                          </p:val>
                                        </p:tav>
                                        <p:tav tm="100000">
                                          <p:val>
                                            <p:strVal val="#ppt_w"/>
                                          </p:val>
                                        </p:tav>
                                      </p:tavLst>
                                    </p:anim>
                                    <p:anim calcmode="lin" valueType="num">
                                      <p:cBhvr>
                                        <p:cTn id="24" dur="500" fill="hold"/>
                                        <p:tgtEl>
                                          <p:spTgt spid="326673"/>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326673"/>
                                        </p:tgtEl>
                                        <p:attrNameLst>
                                          <p:attrName>style.visibility</p:attrName>
                                        </p:attrNameLst>
                                      </p:cBhvr>
                                      <p:to>
                                        <p:strVal val="hidden"/>
                                      </p:to>
                                    </p:set>
                                  </p:subTnLst>
                                </p:cTn>
                              </p:par>
                              <p:par>
                                <p:cTn id="25" presetID="23" presetClass="entr" presetSubtype="272" fill="hold" grpId="0" nodeType="withEffect">
                                  <p:stCondLst>
                                    <p:cond delay="0"/>
                                  </p:stCondLst>
                                  <p:childTnLst>
                                    <p:set>
                                      <p:cBhvr>
                                        <p:cTn id="26" dur="1" fill="hold">
                                          <p:stCondLst>
                                            <p:cond delay="0"/>
                                          </p:stCondLst>
                                        </p:cTn>
                                        <p:tgtEl>
                                          <p:spTgt spid="326674"/>
                                        </p:tgtEl>
                                        <p:attrNameLst>
                                          <p:attrName>style.visibility</p:attrName>
                                        </p:attrNameLst>
                                      </p:cBhvr>
                                      <p:to>
                                        <p:strVal val="visible"/>
                                      </p:to>
                                    </p:set>
                                    <p:anim calcmode="lin" valueType="num">
                                      <p:cBhvr>
                                        <p:cTn id="27" dur="500" fill="hold"/>
                                        <p:tgtEl>
                                          <p:spTgt spid="326674"/>
                                        </p:tgtEl>
                                        <p:attrNameLst>
                                          <p:attrName>ppt_w</p:attrName>
                                        </p:attrNameLst>
                                      </p:cBhvr>
                                      <p:tavLst>
                                        <p:tav tm="0">
                                          <p:val>
                                            <p:strVal val="2/3*#ppt_w"/>
                                          </p:val>
                                        </p:tav>
                                        <p:tav tm="100000">
                                          <p:val>
                                            <p:strVal val="#ppt_w"/>
                                          </p:val>
                                        </p:tav>
                                      </p:tavLst>
                                    </p:anim>
                                    <p:anim calcmode="lin" valueType="num">
                                      <p:cBhvr>
                                        <p:cTn id="28" dur="500" fill="hold"/>
                                        <p:tgtEl>
                                          <p:spTgt spid="326674"/>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326674"/>
                                        </p:tgtEl>
                                        <p:attrNameLst>
                                          <p:attrName>style.visibility</p:attrName>
                                        </p:attrNameLst>
                                      </p:cBhvr>
                                      <p:to>
                                        <p:strVal val="hidden"/>
                                      </p:to>
                                    </p:set>
                                  </p:subTnLst>
                                </p:cTn>
                              </p:par>
                              <p:par>
                                <p:cTn id="29" presetID="9" presetClass="entr" presetSubtype="0" fill="hold" grpId="0" nodeType="withEffect">
                                  <p:stCondLst>
                                    <p:cond delay="0"/>
                                  </p:stCondLst>
                                  <p:childTnLst>
                                    <p:set>
                                      <p:cBhvr>
                                        <p:cTn id="30" dur="1" fill="hold">
                                          <p:stCondLst>
                                            <p:cond delay="0"/>
                                          </p:stCondLst>
                                        </p:cTn>
                                        <p:tgtEl>
                                          <p:spTgt spid="326675"/>
                                        </p:tgtEl>
                                        <p:attrNameLst>
                                          <p:attrName>style.visibility</p:attrName>
                                        </p:attrNameLst>
                                      </p:cBhvr>
                                      <p:to>
                                        <p:strVal val="visible"/>
                                      </p:to>
                                    </p:set>
                                    <p:animEffect transition="in" filter="dissolve">
                                      <p:cBhvr>
                                        <p:cTn id="31" dur="500"/>
                                        <p:tgtEl>
                                          <p:spTgt spid="326675"/>
                                        </p:tgtEl>
                                      </p:cBhvr>
                                    </p:animEffect>
                                  </p:childTnLst>
                                  <p:subTnLst>
                                    <p:set>
                                      <p:cBhvr override="childStyle">
                                        <p:cTn dur="1" fill="hold" display="0" masterRel="nextClick" afterEffect="1"/>
                                        <p:tgtEl>
                                          <p:spTgt spid="326675"/>
                                        </p:tgtEl>
                                        <p:attrNameLst>
                                          <p:attrName>style.visibility</p:attrName>
                                        </p:attrNameLst>
                                      </p:cBhvr>
                                      <p:to>
                                        <p:strVal val="hidden"/>
                                      </p:to>
                                    </p:set>
                                  </p:subTnLst>
                                </p:cTn>
                              </p:par>
                              <p:par>
                                <p:cTn id="32" presetID="9" presetClass="entr" presetSubtype="0" fill="hold" grpId="0" nodeType="withEffect">
                                  <p:stCondLst>
                                    <p:cond delay="0"/>
                                  </p:stCondLst>
                                  <p:childTnLst>
                                    <p:set>
                                      <p:cBhvr>
                                        <p:cTn id="33" dur="1" fill="hold">
                                          <p:stCondLst>
                                            <p:cond delay="0"/>
                                          </p:stCondLst>
                                        </p:cTn>
                                        <p:tgtEl>
                                          <p:spTgt spid="326676"/>
                                        </p:tgtEl>
                                        <p:attrNameLst>
                                          <p:attrName>style.visibility</p:attrName>
                                        </p:attrNameLst>
                                      </p:cBhvr>
                                      <p:to>
                                        <p:strVal val="visible"/>
                                      </p:to>
                                    </p:set>
                                    <p:animEffect transition="in" filter="dissolve">
                                      <p:cBhvr>
                                        <p:cTn id="34" dur="500"/>
                                        <p:tgtEl>
                                          <p:spTgt spid="326676"/>
                                        </p:tgtEl>
                                      </p:cBhvr>
                                    </p:animEffect>
                                  </p:childTnLst>
                                  <p:subTnLst>
                                    <p:set>
                                      <p:cBhvr override="childStyle">
                                        <p:cTn dur="1" fill="hold" display="0" masterRel="nextClick" afterEffect="1"/>
                                        <p:tgtEl>
                                          <p:spTgt spid="3266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9" grpId="0" animBg="1"/>
      <p:bldP spid="326670" grpId="0" animBg="1"/>
      <p:bldP spid="326671" grpId="0" animBg="1"/>
      <p:bldP spid="326672" grpId="0" animBg="1"/>
      <p:bldP spid="326673" grpId="0" animBg="1"/>
      <p:bldP spid="326674" grpId="0" animBg="1"/>
      <p:bldP spid="326675" grpId="0" animBg="1"/>
      <p:bldP spid="326676" grpId="0" animBg="1"/>
      <p:bldP spid="3266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p:txBody>
          <a:bodyPr/>
          <a:lstStyle/>
          <a:p>
            <a:fld id="{5B54063F-B132-4D36-AAB3-175AD3523349}" type="slidenum">
              <a:rPr lang="en-US"/>
              <a:pPr/>
              <a:t>9</a:t>
            </a:fld>
            <a:endParaRPr lang="en-US"/>
          </a:p>
        </p:txBody>
      </p:sp>
      <p:sp>
        <p:nvSpPr>
          <p:cNvPr id="406530" name="Rectangle 2"/>
          <p:cNvSpPr>
            <a:spLocks noGrp="1" noChangeArrowheads="1"/>
          </p:cNvSpPr>
          <p:nvPr>
            <p:ph type="title" idx="4294967295"/>
          </p:nvPr>
        </p:nvSpPr>
        <p:spPr>
          <a:noFill/>
        </p:spPr>
        <p:txBody>
          <a:bodyPr/>
          <a:lstStyle/>
          <a:p>
            <a:r>
              <a:rPr lang="en-US" sz="2800" b="1" dirty="0" smtClean="0">
                <a:effectLst>
                  <a:outerShdw blurRad="38100" dist="38100" dir="2700000" algn="tl">
                    <a:srgbClr val="C0C0C0"/>
                  </a:outerShdw>
                </a:effectLst>
                <a:latin typeface="Arial" pitchFamily="34" charset="0"/>
              </a:rPr>
              <a:t>Why Information Security Is Very Important</a:t>
            </a:r>
          </a:p>
        </p:txBody>
      </p:sp>
      <p:sp>
        <p:nvSpPr>
          <p:cNvPr id="406539" name="Text Box 11"/>
          <p:cNvSpPr txBox="1">
            <a:spLocks noChangeArrowheads="1"/>
          </p:cNvSpPr>
          <p:nvPr/>
        </p:nvSpPr>
        <p:spPr bwMode="auto">
          <a:xfrm>
            <a:off x="228600" y="1781413"/>
            <a:ext cx="8686800" cy="3323987"/>
          </a:xfrm>
          <a:prstGeom prst="rect">
            <a:avLst/>
          </a:prstGeom>
          <a:noFill/>
          <a:ln w="9525">
            <a:noFill/>
            <a:miter lim="800000"/>
            <a:headEnd/>
            <a:tailEnd/>
          </a:ln>
          <a:effectLst/>
        </p:spPr>
        <p:txBody>
          <a:bodyPr>
            <a:spAutoFit/>
          </a:bodyPr>
          <a:lstStyle/>
          <a:p>
            <a:pPr marL="114300" lvl="1" algn="l">
              <a:spcBef>
                <a:spcPct val="50000"/>
              </a:spcBef>
              <a:buFontTx/>
              <a:buNone/>
            </a:pPr>
            <a:r>
              <a:rPr lang="en-US" sz="2000" dirty="0"/>
              <a:t>Financial Information Such as Accounts, Tax Details, Employee Pay roll Information, Personnel Records if you lost …..?????</a:t>
            </a:r>
          </a:p>
          <a:p>
            <a:pPr marL="114300" lvl="1" algn="l">
              <a:spcBef>
                <a:spcPct val="50000"/>
              </a:spcBef>
              <a:buFontTx/>
              <a:buNone/>
            </a:pPr>
            <a:r>
              <a:rPr lang="en-US" sz="2000" dirty="0" smtClean="0"/>
              <a:t>If </a:t>
            </a:r>
            <a:r>
              <a:rPr lang="en-US" sz="2000" dirty="0"/>
              <a:t>you lost New product Designs data through Human Error, Fire, Theft ???</a:t>
            </a:r>
          </a:p>
          <a:p>
            <a:pPr marL="114300" lvl="1" algn="l">
              <a:spcBef>
                <a:spcPct val="50000"/>
              </a:spcBef>
              <a:buFontTx/>
              <a:buNone/>
            </a:pPr>
            <a:r>
              <a:rPr lang="en-US" sz="2000" dirty="0" smtClean="0">
                <a:cs typeface="Times New Roman" pitchFamily="18" charset="0"/>
              </a:rPr>
              <a:t>Losing </a:t>
            </a:r>
            <a:r>
              <a:rPr lang="en-US" sz="2000" dirty="0">
                <a:cs typeface="Times New Roman" pitchFamily="18" charset="0"/>
              </a:rPr>
              <a:t>data in a </a:t>
            </a:r>
            <a:r>
              <a:rPr lang="en-US" sz="2000" b="1" dirty="0">
                <a:cs typeface="Times New Roman" pitchFamily="18" charset="0"/>
              </a:rPr>
              <a:t>customer database</a:t>
            </a:r>
            <a:r>
              <a:rPr lang="en-US" sz="2000" dirty="0">
                <a:cs typeface="Times New Roman" pitchFamily="18" charset="0"/>
              </a:rPr>
              <a:t> - such as customer names, contact details and information on their buying trend…..????</a:t>
            </a:r>
          </a:p>
          <a:p>
            <a:pPr marL="114300" lvl="1" algn="l">
              <a:spcBef>
                <a:spcPct val="50000"/>
              </a:spcBef>
              <a:buFontTx/>
              <a:buNone/>
            </a:pPr>
            <a:r>
              <a:rPr lang="en-US" sz="2000" dirty="0" smtClean="0">
                <a:cs typeface="Times New Roman" pitchFamily="18" charset="0"/>
              </a:rPr>
              <a:t>Imagine </a:t>
            </a:r>
            <a:r>
              <a:rPr lang="en-US" sz="2000" dirty="0">
                <a:cs typeface="Times New Roman" pitchFamily="18" charset="0"/>
              </a:rPr>
              <a:t>waking up to discover that your IT systems have been hacked. Your company's financial results have been leaked to the media; your confidential business plans have been compromised; your employees' personal files have been posted on the internet </a:t>
            </a:r>
            <a:r>
              <a:rPr lang="en-US" sz="2000" dirty="0"/>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2|37|0.9|11.6|1.9|15.1|1|16|2.6|6.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1F497D"/>
      </a:dk2>
      <a:lt2>
        <a:srgbClr val="EEECE1"/>
      </a:lt2>
      <a:accent1>
        <a:srgbClr val="4F81BD"/>
      </a:accent1>
      <a:accent2>
        <a:srgbClr val="8DB3E2"/>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8DB3E2"/>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Oriel</Template>
  <TotalTime>5136</TotalTime>
  <Words>1773</Words>
  <Application>Microsoft Office PowerPoint</Application>
  <PresentationFormat>On-screen Show (4:3)</PresentationFormat>
  <Paragraphs>658</Paragraphs>
  <Slides>55</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Median</vt:lpstr>
      <vt:lpstr>Clip</vt:lpstr>
      <vt:lpstr>CorelDRAW!</vt:lpstr>
      <vt:lpstr>Information Security Management System ISO/IEC 27001:2005 Introduction and Requirements</vt:lpstr>
      <vt:lpstr>Slide 2</vt:lpstr>
      <vt:lpstr>What is ISO/IEC 27001 Standard</vt:lpstr>
      <vt:lpstr>History of ISO/IEC 27001 Standard</vt:lpstr>
      <vt:lpstr>27000 Series of Standards</vt:lpstr>
      <vt:lpstr>Applicable Industries</vt:lpstr>
      <vt:lpstr>What is Information</vt:lpstr>
      <vt:lpstr>Various types of Information</vt:lpstr>
      <vt:lpstr>Why Information Security Is Very Important</vt:lpstr>
      <vt:lpstr>Elements of Information Security</vt:lpstr>
      <vt:lpstr>Potential Issues</vt:lpstr>
      <vt:lpstr>IS IT A PROBLEM ???</vt:lpstr>
      <vt:lpstr>Solution</vt:lpstr>
      <vt:lpstr>What is Information Security Management System</vt:lpstr>
      <vt:lpstr>What is the ISMS Standard about?</vt:lpstr>
      <vt:lpstr>Structure of ISO/IEC 27001:2005</vt:lpstr>
      <vt:lpstr>Structure of ISO/IEC 27001:2005</vt:lpstr>
      <vt:lpstr>Benefits of ISO/IEC 27001</vt:lpstr>
      <vt:lpstr>Benefits of ISO/IEC 27001</vt:lpstr>
      <vt:lpstr>Some of the Controls Recommended by the Standard</vt:lpstr>
      <vt:lpstr>Control Objectives / Controls ( Annexure A)</vt:lpstr>
      <vt:lpstr>A. 5 Security policy</vt:lpstr>
      <vt:lpstr>A.6 Organisation of Information Security</vt:lpstr>
      <vt:lpstr>A.6 Organisation of Information Security</vt:lpstr>
      <vt:lpstr>A.7 Asset Management</vt:lpstr>
      <vt:lpstr>A.7 Asset Management</vt:lpstr>
      <vt:lpstr>A.8 Human Resource Security</vt:lpstr>
      <vt:lpstr>A.8 Human Resource Security</vt:lpstr>
      <vt:lpstr>A.8 Human Resource Security</vt:lpstr>
      <vt:lpstr>A.9 Physical and Environmental Security</vt:lpstr>
      <vt:lpstr>A.9 Physical and Environmental Security</vt:lpstr>
      <vt:lpstr>Benefits of ISO/IEC 27001</vt:lpstr>
      <vt:lpstr>A.10 Communications and operations management</vt:lpstr>
      <vt:lpstr>A.10 Communications and operations management</vt:lpstr>
      <vt:lpstr>A.10 Communications and operations management</vt:lpstr>
      <vt:lpstr>A.10 Communications and operations management</vt:lpstr>
      <vt:lpstr>A.10 Communications and operations management</vt:lpstr>
      <vt:lpstr>A.10 Communications and operations management</vt:lpstr>
      <vt:lpstr>A.10 Communications and operations management</vt:lpstr>
      <vt:lpstr>Benefits of ISO/IEC 27001</vt:lpstr>
      <vt:lpstr>A.11 Access Control</vt:lpstr>
      <vt:lpstr>A.11 Access Control</vt:lpstr>
      <vt:lpstr>A.11 Access Control</vt:lpstr>
      <vt:lpstr>A.11 Access Control</vt:lpstr>
      <vt:lpstr>A.11 Access Control</vt:lpstr>
      <vt:lpstr>A.12 Information systems acquisition, development and maintenance</vt:lpstr>
      <vt:lpstr>A.12 Information systems acquisition, development and maintenance</vt:lpstr>
      <vt:lpstr>A.12 Information systems acquisition, development and maintenance</vt:lpstr>
      <vt:lpstr>A.13 Information security incident management</vt:lpstr>
      <vt:lpstr>A.14 Business Continuity Management</vt:lpstr>
      <vt:lpstr>Benefit of ISO/IEC 27001</vt:lpstr>
      <vt:lpstr>A.15 Compliance</vt:lpstr>
      <vt:lpstr>A.15 Compliance</vt:lpstr>
      <vt:lpstr>Benefits of ISO/IEC 27001</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ControlCase PCI Presentation to BOJ</dc:title>
  <dc:creator>ControlCase Middle East</dc:creator>
  <cp:lastModifiedBy>YEFFRY </cp:lastModifiedBy>
  <cp:revision>322</cp:revision>
  <dcterms:created xsi:type="dcterms:W3CDTF">2008-06-13T13:55:00Z</dcterms:created>
  <dcterms:modified xsi:type="dcterms:W3CDTF">2017-01-07T04:27:04Z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Montaser Al Sabbagh</vt:lpwstr>
  </property>
</Properties>
</file>