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8" r:id="rId3"/>
    <p:sldId id="257" r:id="rId4"/>
    <p:sldId id="259" r:id="rId5"/>
    <p:sldId id="258" r:id="rId6"/>
    <p:sldId id="260" r:id="rId7"/>
    <p:sldId id="263" r:id="rId8"/>
    <p:sldId id="261" r:id="rId9"/>
    <p:sldId id="267" r:id="rId10"/>
    <p:sldId id="264" r:id="rId11"/>
    <p:sldId id="265" r:id="rId12"/>
    <p:sldId id="269" r:id="rId13"/>
    <p:sldId id="266"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0" d="100"/>
          <a:sy n="40" d="100"/>
        </p:scale>
        <p:origin x="-1296" y="-6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2FF0F2F-071C-46CB-B2B7-AFF7A60E2D1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B6C9E-6624-471E-B2CB-21AE0CCB5FC4}"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F0F2F-071C-46CB-B2B7-AFF7A60E2D1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F0F2F-071C-46CB-B2B7-AFF7A60E2D1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2FF0F2F-071C-46CB-B2B7-AFF7A60E2D1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FF0F2F-071C-46CB-B2B7-AFF7A60E2D11}" type="datetimeFigureOut">
              <a:rPr lang="en-US" smtClean="0"/>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B6C9E-6624-471E-B2CB-21AE0CCB5FC4}"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2FF0F2F-071C-46CB-B2B7-AFF7A60E2D11}"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2FF0F2F-071C-46CB-B2B7-AFF7A60E2D11}" type="datetimeFigureOut">
              <a:rPr lang="en-US" smtClean="0"/>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B6C9E-6624-471E-B2CB-21AE0CCB5FC4}"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2FF0F2F-071C-46CB-B2B7-AFF7A60E2D11}" type="datetimeFigureOut">
              <a:rPr lang="en-US" smtClean="0"/>
              <a:t>3/21/2014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FF0F2F-071C-46CB-B2B7-AFF7A60E2D11}" type="datetimeFigureOut">
              <a:rPr lang="en-US" smtClean="0"/>
              <a:t>3/21/2014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F0F2F-071C-46CB-B2B7-AFF7A60E2D11}"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B6C9E-6624-471E-B2CB-21AE0CCB5FC4}"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F0F2F-071C-46CB-B2B7-AFF7A60E2D11}" type="datetimeFigureOut">
              <a:rPr lang="en-US" smtClean="0"/>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B6C9E-6624-471E-B2CB-21AE0CCB5F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2FF0F2F-071C-46CB-B2B7-AFF7A60E2D11}" type="datetimeFigureOut">
              <a:rPr lang="en-US" smtClean="0"/>
              <a:t>3/21/2014</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CA6B6C9E-6624-471E-B2CB-21AE0CCB5FC4}"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Information System Project Management</a:t>
            </a:r>
            <a:endParaRPr lang="en-US" dirty="0"/>
          </a:p>
        </p:txBody>
      </p:sp>
      <p:sp>
        <p:nvSpPr>
          <p:cNvPr id="3" name="Subtitle 2"/>
          <p:cNvSpPr>
            <a:spLocks noGrp="1"/>
          </p:cNvSpPr>
          <p:nvPr>
            <p:ph type="subTitle" idx="1"/>
          </p:nvPr>
        </p:nvSpPr>
        <p:spPr/>
        <p:txBody>
          <a:bodyPr/>
          <a:lstStyle/>
          <a:p>
            <a:r>
              <a:rPr lang="en-US" dirty="0" smtClean="0"/>
              <a:t>Introduction</a:t>
            </a:r>
            <a:endParaRPr lang="en-US" dirty="0"/>
          </a:p>
        </p:txBody>
      </p:sp>
    </p:spTree>
    <p:extLst>
      <p:ext uri="{BB962C8B-B14F-4D97-AF65-F5344CB8AC3E}">
        <p14:creationId xmlns:p14="http://schemas.microsoft.com/office/powerpoint/2010/main" val="1078355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 Management Knowledge Areas</a:t>
            </a:r>
          </a:p>
        </p:txBody>
      </p:sp>
      <p:sp>
        <p:nvSpPr>
          <p:cNvPr id="3" name="Content Placeholder 2"/>
          <p:cNvSpPr>
            <a:spLocks noGrp="1"/>
          </p:cNvSpPr>
          <p:nvPr>
            <p:ph idx="1"/>
          </p:nvPr>
        </p:nvSpPr>
        <p:spPr/>
        <p:txBody>
          <a:bodyPr>
            <a:normAutofit fontScale="85000" lnSpcReduction="10000"/>
          </a:bodyPr>
          <a:lstStyle/>
          <a:p>
            <a:r>
              <a:rPr lang="en-US" dirty="0" smtClean="0"/>
              <a:t>Project Integration Management</a:t>
            </a:r>
          </a:p>
          <a:p>
            <a:pPr marL="400050" lvl="1" indent="0">
              <a:buNone/>
            </a:pPr>
            <a:r>
              <a:rPr lang="en-US" dirty="0" smtClean="0"/>
              <a:t>Describes the process required to ensure that the various elements of the project are properly coordinated. It consist of project plan development, project plan execution and integrated change control </a:t>
            </a:r>
          </a:p>
          <a:p>
            <a:r>
              <a:rPr lang="en-US" dirty="0" smtClean="0"/>
              <a:t>Project Scope Management</a:t>
            </a:r>
          </a:p>
          <a:p>
            <a:pPr marL="400050" lvl="1" indent="0">
              <a:buNone/>
            </a:pPr>
            <a:r>
              <a:rPr lang="en-US" dirty="0" smtClean="0"/>
              <a:t>Describes the process required to ensure that the project includes all the work required and only the work required to complete the project successfully. It consist of </a:t>
            </a:r>
            <a:r>
              <a:rPr lang="en-US" dirty="0" err="1" smtClean="0"/>
              <a:t>initation</a:t>
            </a:r>
            <a:r>
              <a:rPr lang="en-US" dirty="0" smtClean="0"/>
              <a:t>, scope planning, scope definition, scope verification and scope change control</a:t>
            </a:r>
          </a:p>
          <a:p>
            <a:r>
              <a:rPr lang="en-US" dirty="0" smtClean="0"/>
              <a:t>Project Time Management</a:t>
            </a:r>
          </a:p>
          <a:p>
            <a:pPr marL="400050" lvl="1" indent="0">
              <a:buNone/>
            </a:pPr>
            <a:r>
              <a:rPr lang="en-US" dirty="0" smtClean="0"/>
              <a:t>Describes the process required to ensure timely completion of the project. It consist of activity definitions, activity sequencing, activity duration estimating, schedule development and schedule control</a:t>
            </a:r>
          </a:p>
          <a:p>
            <a:endParaRPr lang="en-US" dirty="0" smtClean="0"/>
          </a:p>
          <a:p>
            <a:endParaRPr lang="en-US" dirty="0"/>
          </a:p>
        </p:txBody>
      </p:sp>
    </p:spTree>
    <p:extLst>
      <p:ext uri="{BB962C8B-B14F-4D97-AF65-F5344CB8AC3E}">
        <p14:creationId xmlns:p14="http://schemas.microsoft.com/office/powerpoint/2010/main" val="460803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 Management Knowledge Areas</a:t>
            </a:r>
          </a:p>
        </p:txBody>
      </p:sp>
      <p:sp>
        <p:nvSpPr>
          <p:cNvPr id="3" name="Content Placeholder 2"/>
          <p:cNvSpPr>
            <a:spLocks noGrp="1"/>
          </p:cNvSpPr>
          <p:nvPr>
            <p:ph idx="1"/>
          </p:nvPr>
        </p:nvSpPr>
        <p:spPr/>
        <p:txBody>
          <a:bodyPr>
            <a:normAutofit fontScale="85000" lnSpcReduction="10000"/>
          </a:bodyPr>
          <a:lstStyle/>
          <a:p>
            <a:r>
              <a:rPr lang="en-US" dirty="0" smtClean="0"/>
              <a:t>Project Cost Management</a:t>
            </a:r>
          </a:p>
          <a:p>
            <a:pPr marL="409575" indent="0" algn="just">
              <a:buNone/>
            </a:pPr>
            <a:r>
              <a:rPr lang="en-US" dirty="0" smtClean="0"/>
              <a:t>Describes the processes required to ensure that the project is completed within the approved budget. It consist of resource planning, cost estimating, cost budgeting, and cost control</a:t>
            </a:r>
          </a:p>
          <a:p>
            <a:r>
              <a:rPr lang="en-US" dirty="0" smtClean="0"/>
              <a:t>Project Quality Management</a:t>
            </a:r>
          </a:p>
          <a:p>
            <a:pPr marL="336550" indent="-336550" algn="just">
              <a:buNone/>
            </a:pPr>
            <a:r>
              <a:rPr lang="en-US" dirty="0" smtClean="0"/>
              <a:t>     describes the process required to ensure that the project will satisfy the needs for which it was undertaken. It consists of quality planning, quality assurance, and quality control</a:t>
            </a:r>
          </a:p>
          <a:p>
            <a:r>
              <a:rPr lang="en-US" dirty="0" smtClean="0"/>
              <a:t>Project Human Resource Management</a:t>
            </a:r>
          </a:p>
          <a:p>
            <a:pPr marL="409575" indent="0">
              <a:buNone/>
            </a:pPr>
            <a:r>
              <a:rPr lang="en-US" dirty="0"/>
              <a:t>describes the process required to </a:t>
            </a:r>
            <a:r>
              <a:rPr lang="en-US" dirty="0" smtClean="0"/>
              <a:t>make  the most effective use of the people involved with the project. It consist of organizational planning, staff acquisition, and team development</a:t>
            </a:r>
          </a:p>
        </p:txBody>
      </p:sp>
    </p:spTree>
    <p:extLst>
      <p:ext uri="{BB962C8B-B14F-4D97-AF65-F5344CB8AC3E}">
        <p14:creationId xmlns:p14="http://schemas.microsoft.com/office/powerpoint/2010/main" val="2844096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Project Management Knowledge Areas</a:t>
            </a:r>
          </a:p>
        </p:txBody>
      </p:sp>
      <p:sp>
        <p:nvSpPr>
          <p:cNvPr id="3" name="Content Placeholder 2"/>
          <p:cNvSpPr>
            <a:spLocks noGrp="1"/>
          </p:cNvSpPr>
          <p:nvPr>
            <p:ph idx="1"/>
          </p:nvPr>
        </p:nvSpPr>
        <p:spPr/>
        <p:txBody>
          <a:bodyPr>
            <a:normAutofit fontScale="70000" lnSpcReduction="20000"/>
          </a:bodyPr>
          <a:lstStyle/>
          <a:p>
            <a:r>
              <a:rPr lang="en-US" dirty="0"/>
              <a:t>Project Communication </a:t>
            </a:r>
            <a:r>
              <a:rPr lang="en-US" dirty="0" smtClean="0"/>
              <a:t>Management</a:t>
            </a:r>
          </a:p>
          <a:p>
            <a:pPr marL="409575" indent="0" algn="just">
              <a:buNone/>
            </a:pPr>
            <a:r>
              <a:rPr lang="en-US" dirty="0" smtClean="0"/>
              <a:t>Describes the process required to ensure timely and appropriate generation, collection, dissemination, storage and ultimate disposition of project information. It consist of communications planning, information distribution, performance reporting and administrative closure</a:t>
            </a:r>
          </a:p>
          <a:p>
            <a:r>
              <a:rPr lang="en-US" dirty="0" smtClean="0"/>
              <a:t>Project </a:t>
            </a:r>
            <a:r>
              <a:rPr lang="en-US" dirty="0"/>
              <a:t>Risk </a:t>
            </a:r>
            <a:r>
              <a:rPr lang="en-US" dirty="0" smtClean="0"/>
              <a:t>Management</a:t>
            </a:r>
          </a:p>
          <a:p>
            <a:pPr marL="336550" indent="0" algn="just">
              <a:buNone/>
            </a:pPr>
            <a:r>
              <a:rPr lang="en-US" dirty="0"/>
              <a:t>Describes the process </a:t>
            </a:r>
            <a:r>
              <a:rPr lang="en-US" dirty="0" smtClean="0"/>
              <a:t>concerned with identifying, analyzing and responding to project risk. It consist of risk management planning, risk identification, qualitative risk analysis, risk response planning, and risk monitoring control</a:t>
            </a:r>
            <a:endParaRPr lang="en-US" dirty="0"/>
          </a:p>
          <a:p>
            <a:r>
              <a:rPr lang="en-US" dirty="0"/>
              <a:t>Project Procurement </a:t>
            </a:r>
            <a:r>
              <a:rPr lang="en-US" dirty="0" smtClean="0"/>
              <a:t>Management</a:t>
            </a:r>
          </a:p>
          <a:p>
            <a:pPr marL="336550" indent="0">
              <a:buNone/>
            </a:pPr>
            <a:r>
              <a:rPr lang="en-US" dirty="0"/>
              <a:t>Describes the process required </a:t>
            </a:r>
            <a:r>
              <a:rPr lang="en-US" dirty="0" smtClean="0"/>
              <a:t> to acquire goods and services from outside the performing organization. It consist of procurement planning, solicitation planning, solicitation, source selection, contract administration and contract closeout.</a:t>
            </a:r>
            <a:endParaRPr lang="en-US" dirty="0"/>
          </a:p>
          <a:p>
            <a:pPr marL="336550" indent="0">
              <a:buNone/>
            </a:pPr>
            <a:endParaRPr lang="en-US" dirty="0"/>
          </a:p>
          <a:p>
            <a:pPr marL="0" indent="0">
              <a:buNone/>
            </a:pPr>
            <a:endParaRPr lang="en-US" dirty="0"/>
          </a:p>
        </p:txBody>
      </p:sp>
    </p:spTree>
    <p:extLst>
      <p:ext uri="{BB962C8B-B14F-4D97-AF65-F5344CB8AC3E}">
        <p14:creationId xmlns:p14="http://schemas.microsoft.com/office/powerpoint/2010/main" val="26765868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Project Characterizations</a:t>
            </a:r>
            <a:endParaRPr lang="en-US" dirty="0"/>
          </a:p>
        </p:txBody>
      </p:sp>
      <p:sp>
        <p:nvSpPr>
          <p:cNvPr id="3" name="Content Placeholder 2"/>
          <p:cNvSpPr>
            <a:spLocks noGrp="1"/>
          </p:cNvSpPr>
          <p:nvPr>
            <p:ph idx="1"/>
          </p:nvPr>
        </p:nvSpPr>
        <p:spPr/>
        <p:txBody>
          <a:bodyPr>
            <a:normAutofit/>
          </a:bodyPr>
          <a:lstStyle/>
          <a:p>
            <a:r>
              <a:rPr lang="en-US" dirty="0" smtClean="0"/>
              <a:t>Project Phases</a:t>
            </a:r>
          </a:p>
          <a:p>
            <a:pPr indent="0" algn="just">
              <a:buNone/>
            </a:pPr>
            <a:r>
              <a:rPr lang="en-US" dirty="0" smtClean="0"/>
              <a:t>Each project phase is marked by completion of one or more deliverables. </a:t>
            </a:r>
          </a:p>
          <a:p>
            <a:pPr indent="0" algn="just">
              <a:buNone/>
            </a:pPr>
            <a:r>
              <a:rPr lang="en-US" dirty="0" smtClean="0"/>
              <a:t>A deliverables is a tangible, verifiable work product such as feasibility study, a detail design, or a working prototype. </a:t>
            </a:r>
          </a:p>
          <a:p>
            <a:pPr indent="0" algn="just">
              <a:buNone/>
            </a:pPr>
            <a:r>
              <a:rPr lang="en-US" dirty="0" smtClean="0"/>
              <a:t>The deliverables and hence the phases are part of a generally sequential logic designed to ensure proper definition of the product of  the project. </a:t>
            </a:r>
            <a:r>
              <a:rPr lang="en-US" dirty="0"/>
              <a:t>	</a:t>
            </a:r>
            <a:endParaRPr lang="en-US" dirty="0" smtClean="0"/>
          </a:p>
          <a:p>
            <a:endParaRPr lang="en-US" dirty="0"/>
          </a:p>
        </p:txBody>
      </p:sp>
    </p:spTree>
    <p:extLst>
      <p:ext uri="{BB962C8B-B14F-4D97-AF65-F5344CB8AC3E}">
        <p14:creationId xmlns:p14="http://schemas.microsoft.com/office/powerpoint/2010/main" val="33024341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Life Cycle</a:t>
            </a:r>
            <a:endParaRPr lang="en-US" dirty="0"/>
          </a:p>
        </p:txBody>
      </p:sp>
      <p:sp>
        <p:nvSpPr>
          <p:cNvPr id="3" name="Content Placeholder 2"/>
          <p:cNvSpPr>
            <a:spLocks noGrp="1"/>
          </p:cNvSpPr>
          <p:nvPr>
            <p:ph idx="1"/>
          </p:nvPr>
        </p:nvSpPr>
        <p:spPr/>
        <p:txBody>
          <a:bodyPr/>
          <a:lstStyle/>
          <a:p>
            <a:r>
              <a:rPr lang="en-US" dirty="0"/>
              <a:t>Project Life Cycle</a:t>
            </a:r>
          </a:p>
          <a:p>
            <a:pPr indent="0" algn="just">
              <a:buNone/>
            </a:pPr>
            <a:r>
              <a:rPr lang="en-US" dirty="0" smtClean="0"/>
              <a:t>The project life cycle serves to define the beginning and the end of project.</a:t>
            </a:r>
          </a:p>
          <a:p>
            <a:pPr indent="0" algn="just">
              <a:buNone/>
            </a:pPr>
            <a:endParaRPr lang="en-US" dirty="0"/>
          </a:p>
        </p:txBody>
      </p:sp>
    </p:spTree>
    <p:extLst>
      <p:ext uri="{BB962C8B-B14F-4D97-AF65-F5344CB8AC3E}">
        <p14:creationId xmlns:p14="http://schemas.microsoft.com/office/powerpoint/2010/main" val="17390561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Life Cycle</a:t>
            </a:r>
          </a:p>
        </p:txBody>
      </p:sp>
      <p:sp>
        <p:nvSpPr>
          <p:cNvPr id="3" name="Content Placeholder 2"/>
          <p:cNvSpPr>
            <a:spLocks noGrp="1"/>
          </p:cNvSpPr>
          <p:nvPr>
            <p:ph idx="1"/>
          </p:nvPr>
        </p:nvSpPr>
        <p:spPr/>
        <p:txBody>
          <a:bodyPr/>
          <a:lstStyle/>
          <a:p>
            <a:pPr marL="0" indent="0">
              <a:buNone/>
            </a:pPr>
            <a:r>
              <a:rPr lang="en-US" dirty="0" smtClean="0"/>
              <a:t>Project life cycle generally define :</a:t>
            </a:r>
          </a:p>
          <a:p>
            <a:pPr marL="514350" indent="-514350">
              <a:buFont typeface="+mj-lt"/>
              <a:buAutoNum type="arabicPeriod"/>
            </a:pPr>
            <a:r>
              <a:rPr lang="en-US" dirty="0" smtClean="0"/>
              <a:t>What technical work should be done in each phase</a:t>
            </a:r>
          </a:p>
          <a:p>
            <a:pPr marL="514350" indent="-514350">
              <a:buFont typeface="+mj-lt"/>
              <a:buAutoNum type="arabicPeriod"/>
            </a:pPr>
            <a:r>
              <a:rPr lang="en-US" dirty="0" smtClean="0"/>
              <a:t>Who should be involved in each phase</a:t>
            </a:r>
            <a:endParaRPr lang="en-US" dirty="0"/>
          </a:p>
        </p:txBody>
      </p:sp>
    </p:spTree>
    <p:extLst>
      <p:ext uri="{BB962C8B-B14F-4D97-AF65-F5344CB8AC3E}">
        <p14:creationId xmlns:p14="http://schemas.microsoft.com/office/powerpoint/2010/main" val="22033227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Life Cycle</a:t>
            </a: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Most project life cycle descriptions share a number of common characteristics :</a:t>
            </a:r>
          </a:p>
          <a:p>
            <a:pPr marL="514350" indent="-514350">
              <a:buFont typeface="+mj-lt"/>
              <a:buAutoNum type="arabicPeriod"/>
            </a:pPr>
            <a:r>
              <a:rPr lang="en-US" dirty="0" smtClean="0"/>
              <a:t>Cost and staffing levels are low at the start, higher toward the end and drop rapidly as the project draws to a conclusion</a:t>
            </a:r>
          </a:p>
          <a:p>
            <a:pPr marL="514350" indent="-514350">
              <a:buFont typeface="+mj-lt"/>
              <a:buAutoNum type="arabicPeriod"/>
            </a:pPr>
            <a:r>
              <a:rPr lang="en-US" dirty="0" smtClean="0"/>
              <a:t>The probability of successfully completing the project is lowest and hence risk and uncertainty are highest, at the start at the project. The probability of successful completion generally gets progressively higher as the project continues</a:t>
            </a:r>
          </a:p>
          <a:p>
            <a:pPr marL="514350" indent="-514350">
              <a:buFont typeface="+mj-lt"/>
              <a:buAutoNum type="arabicPeriod"/>
            </a:pPr>
            <a:r>
              <a:rPr lang="en-US" dirty="0" smtClean="0"/>
              <a:t>The ability of the stakeholders to influence the final characteristics of the project’s product and the final cost of the project is highest at the start and gets progressively lower as the project continues. A major contributor to this phenomenon is that the cost of changes  and error correction generally increases as the project continues</a:t>
            </a:r>
          </a:p>
          <a:p>
            <a:pPr marL="514350" indent="-514350">
              <a:buFont typeface="+mj-lt"/>
              <a:buAutoNum type="arabicPeriod"/>
            </a:pPr>
            <a:endParaRPr lang="en-US" dirty="0"/>
          </a:p>
        </p:txBody>
      </p:sp>
    </p:spTree>
    <p:extLst>
      <p:ext uri="{BB962C8B-B14F-4D97-AF65-F5344CB8AC3E}">
        <p14:creationId xmlns:p14="http://schemas.microsoft.com/office/powerpoint/2010/main" val="2225702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Management Skills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General management is a broad subject dealing with every aspect of managing an ongoing enterprise. It includes :</a:t>
            </a:r>
          </a:p>
          <a:p>
            <a:r>
              <a:rPr lang="en-US" dirty="0" smtClean="0"/>
              <a:t>Finance and accounting, sales and marketing, research and development, and manufacturing and distribution</a:t>
            </a:r>
          </a:p>
          <a:p>
            <a:r>
              <a:rPr lang="en-US" dirty="0" smtClean="0"/>
              <a:t>Strategic planning, tactical planning and operational planning</a:t>
            </a:r>
          </a:p>
          <a:p>
            <a:r>
              <a:rPr lang="en-US" dirty="0" smtClean="0"/>
              <a:t>Organizational structures, organizational behavior, personnel administration, compensation, benefits and career paths</a:t>
            </a:r>
          </a:p>
          <a:p>
            <a:r>
              <a:rPr lang="en-US" dirty="0" smtClean="0"/>
              <a:t>Managing work relationships through motivation, delegation, supervision, team building, conflict management and other techniques</a:t>
            </a:r>
          </a:p>
          <a:p>
            <a:r>
              <a:rPr lang="en-US" dirty="0" smtClean="0"/>
              <a:t>Managing oneself through personal time management, </a:t>
            </a:r>
            <a:r>
              <a:rPr lang="en-US" dirty="0" err="1" smtClean="0"/>
              <a:t>strss</a:t>
            </a:r>
            <a:r>
              <a:rPr lang="en-US" dirty="0" smtClean="0"/>
              <a:t> management and other techniques</a:t>
            </a:r>
          </a:p>
          <a:p>
            <a:endParaRPr lang="en-US" dirty="0"/>
          </a:p>
        </p:txBody>
      </p:sp>
    </p:spTree>
    <p:extLst>
      <p:ext uri="{BB962C8B-B14F-4D97-AF65-F5344CB8AC3E}">
        <p14:creationId xmlns:p14="http://schemas.microsoft.com/office/powerpoint/2010/main" val="8505628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Management Skills</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Skills needed in general management areas of a project :</a:t>
            </a:r>
          </a:p>
          <a:p>
            <a:pPr marL="514350" indent="-514350">
              <a:buFont typeface="+mj-lt"/>
              <a:buAutoNum type="arabicPeriod"/>
            </a:pPr>
            <a:r>
              <a:rPr lang="en-US" dirty="0" smtClean="0"/>
              <a:t>Leading : </a:t>
            </a:r>
            <a:r>
              <a:rPr lang="en-US" dirty="0" err="1" smtClean="0"/>
              <a:t>Kotter</a:t>
            </a:r>
            <a:r>
              <a:rPr lang="en-US" dirty="0" smtClean="0"/>
              <a:t> distinguishes between leading and managing while emphasizing the need for both : one without the other is likely to produce poor results. He says that managing is primarily concerned with consistently producing key results expected by stakeholders, while leading involves :</a:t>
            </a:r>
          </a:p>
          <a:p>
            <a:pPr marL="914400" lvl="1" indent="-514350"/>
            <a:r>
              <a:rPr lang="en-US" dirty="0" smtClean="0"/>
              <a:t>Establishing direction – developing both a vision of the future and strategies for producing the changes needed to achieve that vision</a:t>
            </a:r>
          </a:p>
          <a:p>
            <a:pPr marL="914400" lvl="1" indent="-514350"/>
            <a:r>
              <a:rPr lang="en-US" dirty="0" smtClean="0"/>
              <a:t>Aligning people – communicating the vision by words and deeds to all those whose cooperation may needed to achieve the vision</a:t>
            </a:r>
          </a:p>
          <a:p>
            <a:pPr marL="914400" lvl="1" indent="-514350"/>
            <a:r>
              <a:rPr lang="en-US" dirty="0" smtClean="0"/>
              <a:t>Motivating and inspiring – helping people energize themselves to overcome political, bureaucratic and resource barriers to change</a:t>
            </a:r>
          </a:p>
          <a:p>
            <a:pPr marL="514350" indent="-514350">
              <a:buFont typeface="+mj-lt"/>
              <a:buAutoNum type="arabicPeriod"/>
            </a:pPr>
            <a:r>
              <a:rPr lang="en-US" dirty="0" smtClean="0"/>
              <a:t>Communicating : 90% of the project managers time goes in carrying out various communications. Communicating involves the exchange of information. The sender is responsible for making the information clear, unambiguous  and complete so that the receiver can receive it correctly. The receiver is responsible for making sure that the information is received in its entirely and understood correctly.</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15261225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Management Skills</a:t>
            </a:r>
          </a:p>
        </p:txBody>
      </p:sp>
      <p:sp>
        <p:nvSpPr>
          <p:cNvPr id="3" name="Content Placeholder 2"/>
          <p:cNvSpPr>
            <a:spLocks noGrp="1"/>
          </p:cNvSpPr>
          <p:nvPr>
            <p:ph idx="1"/>
          </p:nvPr>
        </p:nvSpPr>
        <p:spPr/>
        <p:txBody>
          <a:bodyPr/>
          <a:lstStyle/>
          <a:p>
            <a:pPr marL="0" indent="0">
              <a:buNone/>
            </a:pPr>
            <a:r>
              <a:rPr lang="en-US" dirty="0" smtClean="0"/>
              <a:t>Dimensions of communicating :</a:t>
            </a:r>
          </a:p>
          <a:p>
            <a:pPr marL="857250" lvl="1" indent="-457200"/>
            <a:r>
              <a:rPr lang="en-US" dirty="0" smtClean="0"/>
              <a:t>Written and oral, listening and speaking</a:t>
            </a:r>
          </a:p>
          <a:p>
            <a:pPr marL="857250" lvl="1" indent="-457200"/>
            <a:r>
              <a:rPr lang="en-US" dirty="0" smtClean="0"/>
              <a:t>Internal and external</a:t>
            </a:r>
          </a:p>
          <a:p>
            <a:pPr marL="857250" lvl="1" indent="-457200"/>
            <a:r>
              <a:rPr lang="en-US" dirty="0" smtClean="0"/>
              <a:t>Formal and informal</a:t>
            </a:r>
          </a:p>
          <a:p>
            <a:pPr marL="857250" lvl="1" indent="-457200"/>
            <a:r>
              <a:rPr lang="en-US" dirty="0" smtClean="0"/>
              <a:t>Vertical and horizontal</a:t>
            </a:r>
          </a:p>
          <a:p>
            <a:pPr marL="400050" lvl="1" indent="0">
              <a:buNone/>
            </a:pPr>
            <a:endParaRPr lang="en-US" dirty="0" smtClean="0"/>
          </a:p>
          <a:p>
            <a:endParaRPr lang="en-US" dirty="0"/>
          </a:p>
        </p:txBody>
      </p:sp>
    </p:spTree>
    <p:extLst>
      <p:ext uri="{BB962C8B-B14F-4D97-AF65-F5344CB8AC3E}">
        <p14:creationId xmlns:p14="http://schemas.microsoft.com/office/powerpoint/2010/main" val="2823174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James </a:t>
            </a:r>
            <a:r>
              <a:rPr lang="en-US" dirty="0" err="1" smtClean="0"/>
              <a:t>Cadle</a:t>
            </a:r>
            <a:r>
              <a:rPr lang="en-US" dirty="0" smtClean="0"/>
              <a:t>, Donald </a:t>
            </a:r>
            <a:r>
              <a:rPr lang="en-US" dirty="0" err="1" smtClean="0"/>
              <a:t>Yeates</a:t>
            </a:r>
            <a:r>
              <a:rPr lang="en-US" dirty="0" smtClean="0"/>
              <a:t>; Project Management For Information System; Pearson Prentice Hall</a:t>
            </a:r>
          </a:p>
          <a:p>
            <a:pPr marL="514350" indent="-514350">
              <a:buFont typeface="+mj-lt"/>
              <a:buAutoNum type="arabicPeriod"/>
            </a:pPr>
            <a:r>
              <a:rPr lang="en-US" dirty="0" smtClean="0"/>
              <a:t>Kathy </a:t>
            </a:r>
            <a:r>
              <a:rPr lang="en-US" dirty="0" err="1" smtClean="0"/>
              <a:t>Schwalbe</a:t>
            </a:r>
            <a:r>
              <a:rPr lang="en-US" dirty="0" smtClean="0"/>
              <a:t> ; </a:t>
            </a:r>
            <a:r>
              <a:rPr lang="en-US" dirty="0" err="1" smtClean="0"/>
              <a:t>Cengage</a:t>
            </a:r>
            <a:r>
              <a:rPr lang="en-US" dirty="0" smtClean="0"/>
              <a:t> Learning</a:t>
            </a:r>
          </a:p>
          <a:p>
            <a:pPr marL="514350" indent="-514350">
              <a:buFont typeface="+mj-lt"/>
              <a:buAutoNum type="arabicPeriod"/>
            </a:pPr>
            <a:endParaRPr lang="en-US" dirty="0"/>
          </a:p>
        </p:txBody>
      </p:sp>
    </p:spTree>
    <p:extLst>
      <p:ext uri="{BB962C8B-B14F-4D97-AF65-F5344CB8AC3E}">
        <p14:creationId xmlns:p14="http://schemas.microsoft.com/office/powerpoint/2010/main" val="41381837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Management Skills</a:t>
            </a:r>
          </a:p>
        </p:txBody>
      </p:sp>
      <p:sp>
        <p:nvSpPr>
          <p:cNvPr id="3" name="Content Placeholder 2"/>
          <p:cNvSpPr>
            <a:spLocks noGrp="1"/>
          </p:cNvSpPr>
          <p:nvPr>
            <p:ph idx="1"/>
          </p:nvPr>
        </p:nvSpPr>
        <p:spPr/>
        <p:txBody>
          <a:bodyPr>
            <a:normAutofit/>
          </a:bodyPr>
          <a:lstStyle/>
          <a:p>
            <a:pPr marL="514350" indent="-514350">
              <a:buFont typeface="+mj-lt"/>
              <a:buAutoNum type="arabicPeriod" startAt="3"/>
            </a:pPr>
            <a:r>
              <a:rPr lang="en-US" dirty="0" smtClean="0"/>
              <a:t>Negotiating : involves conferring with others to come to terms with them or reach an agreement. Agreements may be negotiated directly or with assistance; mediation and arbitration are two types of assisted negotiation</a:t>
            </a:r>
          </a:p>
          <a:p>
            <a:pPr marL="514350" indent="-514350">
              <a:buFont typeface="+mj-lt"/>
              <a:buAutoNum type="arabicPeriod" startAt="3"/>
            </a:pPr>
            <a:r>
              <a:rPr lang="en-US" dirty="0" smtClean="0"/>
              <a:t>Problem solving : involves a combination of problem definition and decision – making. Problem definition requires distinguishing between causes and symptoms. </a:t>
            </a:r>
            <a:endParaRPr lang="en-US" dirty="0"/>
          </a:p>
        </p:txBody>
      </p:sp>
    </p:spTree>
    <p:extLst>
      <p:ext uri="{BB962C8B-B14F-4D97-AF65-F5344CB8AC3E}">
        <p14:creationId xmlns:p14="http://schemas.microsoft.com/office/powerpoint/2010/main" val="387097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Management Skills</a:t>
            </a:r>
          </a:p>
        </p:txBody>
      </p:sp>
      <p:sp>
        <p:nvSpPr>
          <p:cNvPr id="3" name="Content Placeholder 2"/>
          <p:cNvSpPr>
            <a:spLocks noGrp="1"/>
          </p:cNvSpPr>
          <p:nvPr>
            <p:ph idx="1"/>
          </p:nvPr>
        </p:nvSpPr>
        <p:spPr/>
        <p:txBody>
          <a:bodyPr>
            <a:normAutofit/>
          </a:bodyPr>
          <a:lstStyle/>
          <a:p>
            <a:pPr marL="514350" indent="-514350" algn="just">
              <a:buFont typeface="+mj-lt"/>
              <a:buAutoNum type="arabicPeriod" startAt="5"/>
            </a:pPr>
            <a:r>
              <a:rPr lang="en-US" dirty="0" smtClean="0"/>
              <a:t>Influencing the organization : influencing the organization involves the ability to get things done. It requires an understanding of both the formal and informal structures of all the organizations involved – the performing organization, customer, partners, contractors and numerous others as appropriate. Influencing the organization also requires an understanding the mechanics of power and politics.</a:t>
            </a:r>
            <a:endParaRPr lang="en-US" dirty="0"/>
          </a:p>
        </p:txBody>
      </p:sp>
    </p:spTree>
    <p:extLst>
      <p:ext uri="{BB962C8B-B14F-4D97-AF65-F5344CB8AC3E}">
        <p14:creationId xmlns:p14="http://schemas.microsoft.com/office/powerpoint/2010/main" val="11912683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Management Skills</a:t>
            </a:r>
          </a:p>
        </p:txBody>
      </p:sp>
      <p:sp>
        <p:nvSpPr>
          <p:cNvPr id="3" name="Content Placeholder 2"/>
          <p:cNvSpPr>
            <a:spLocks noGrp="1"/>
          </p:cNvSpPr>
          <p:nvPr>
            <p:ph idx="1"/>
          </p:nvPr>
        </p:nvSpPr>
        <p:spPr/>
        <p:txBody>
          <a:bodyPr>
            <a:normAutofit fontScale="92500"/>
          </a:bodyPr>
          <a:lstStyle/>
          <a:p>
            <a:pPr marL="0" indent="0">
              <a:buNone/>
            </a:pPr>
            <a:r>
              <a:rPr lang="en-US" dirty="0" smtClean="0"/>
              <a:t>Due to the presence of multiple delivery locations there are number of cross – cultural factors have to be addressed by a project manager :</a:t>
            </a:r>
          </a:p>
          <a:p>
            <a:pPr lvl="1"/>
            <a:r>
              <a:rPr lang="en-US" dirty="0" smtClean="0"/>
              <a:t>Understanding of local culture and language</a:t>
            </a:r>
          </a:p>
          <a:p>
            <a:pPr lvl="1"/>
            <a:r>
              <a:rPr lang="en-US" dirty="0" smtClean="0"/>
              <a:t>Techniques and work methods unique to a particular location</a:t>
            </a:r>
          </a:p>
          <a:p>
            <a:pPr lvl="1"/>
            <a:r>
              <a:rPr lang="en-US" dirty="0" smtClean="0"/>
              <a:t>Standardization of work practices</a:t>
            </a:r>
          </a:p>
          <a:p>
            <a:pPr lvl="1"/>
            <a:r>
              <a:rPr lang="en-US" dirty="0" smtClean="0"/>
              <a:t>Infrastructure replication across locations</a:t>
            </a:r>
          </a:p>
          <a:p>
            <a:pPr lvl="1"/>
            <a:r>
              <a:rPr lang="en-US" dirty="0" smtClean="0"/>
              <a:t>Control from remote locations on a more or less real time basis</a:t>
            </a:r>
          </a:p>
          <a:p>
            <a:pPr lvl="1"/>
            <a:r>
              <a:rPr lang="en-US" dirty="0" smtClean="0"/>
              <a:t>Offer flexibility in offering products and services</a:t>
            </a:r>
            <a:endParaRPr lang="en-US" dirty="0"/>
          </a:p>
        </p:txBody>
      </p:sp>
    </p:spTree>
    <p:extLst>
      <p:ext uri="{BB962C8B-B14F-4D97-AF65-F5344CB8AC3E}">
        <p14:creationId xmlns:p14="http://schemas.microsoft.com/office/powerpoint/2010/main" val="1497490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Find out project types base on the project source</a:t>
            </a:r>
          </a:p>
          <a:p>
            <a:pPr marL="514350" indent="-514350">
              <a:buFont typeface="+mj-lt"/>
              <a:buAutoNum type="arabicPeriod"/>
            </a:pPr>
            <a:r>
              <a:rPr lang="en-US" dirty="0" smtClean="0"/>
              <a:t>What do you know about Project Management Body Of Knowledge (PMBOK) and what for PMBOK for Project Management</a:t>
            </a:r>
          </a:p>
          <a:p>
            <a:pPr marL="514350" indent="-514350">
              <a:buFont typeface="+mj-lt"/>
              <a:buAutoNum type="arabicPeriod"/>
            </a:pPr>
            <a:r>
              <a:rPr lang="en-US" dirty="0" smtClean="0"/>
              <a:t>Find out sets of competences needed by a project manager to be a good manager</a:t>
            </a:r>
            <a:endParaRPr lang="en-US" dirty="0"/>
          </a:p>
        </p:txBody>
      </p:sp>
    </p:spTree>
    <p:extLst>
      <p:ext uri="{BB962C8B-B14F-4D97-AF65-F5344CB8AC3E}">
        <p14:creationId xmlns:p14="http://schemas.microsoft.com/office/powerpoint/2010/main" val="2391682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Project ?</a:t>
            </a:r>
            <a:endParaRPr lang="en-US" dirty="0"/>
          </a:p>
        </p:txBody>
      </p:sp>
      <p:sp>
        <p:nvSpPr>
          <p:cNvPr id="3" name="Content Placeholder 2"/>
          <p:cNvSpPr>
            <a:spLocks noGrp="1"/>
          </p:cNvSpPr>
          <p:nvPr>
            <p:ph idx="1"/>
          </p:nvPr>
        </p:nvSpPr>
        <p:spPr/>
        <p:txBody>
          <a:bodyPr/>
          <a:lstStyle/>
          <a:p>
            <a:pPr marL="0" indent="0">
              <a:buNone/>
            </a:pPr>
            <a:r>
              <a:rPr lang="en-US" dirty="0" smtClean="0"/>
              <a:t>Work</a:t>
            </a:r>
          </a:p>
          <a:p>
            <a:pPr marL="0" indent="0">
              <a:buNone/>
            </a:pPr>
            <a:endParaRPr lang="en-US" dirty="0"/>
          </a:p>
          <a:p>
            <a:pPr marL="0" indent="0">
              <a:buNone/>
            </a:pPr>
            <a:endParaRPr lang="en-US" dirty="0" smtClean="0"/>
          </a:p>
          <a:p>
            <a:pPr marL="0" indent="0">
              <a:buNone/>
            </a:pPr>
            <a:endParaRPr lang="en-US"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2000" dirty="0" smtClean="0"/>
              <a:t>Difference between operation and project?</a:t>
            </a:r>
          </a:p>
          <a:p>
            <a:pPr marL="0" indent="0">
              <a:buNone/>
            </a:pPr>
            <a:endParaRPr lang="en-US" sz="2000" dirty="0"/>
          </a:p>
        </p:txBody>
      </p:sp>
      <p:cxnSp>
        <p:nvCxnSpPr>
          <p:cNvPr id="5" name="Straight Arrow Connector 4"/>
          <p:cNvCxnSpPr/>
          <p:nvPr/>
        </p:nvCxnSpPr>
        <p:spPr>
          <a:xfrm>
            <a:off x="1905000" y="1981200"/>
            <a:ext cx="1905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905000" y="1981200"/>
            <a:ext cx="1905000" cy="1066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44636" y="1796534"/>
            <a:ext cx="4572000" cy="369332"/>
          </a:xfrm>
          <a:prstGeom prst="rect">
            <a:avLst/>
          </a:prstGeom>
        </p:spPr>
        <p:txBody>
          <a:bodyPr>
            <a:spAutoFit/>
          </a:bodyPr>
          <a:lstStyle/>
          <a:p>
            <a:r>
              <a:rPr lang="en-US" dirty="0" smtClean="0"/>
              <a:t>Operation</a:t>
            </a:r>
            <a:endParaRPr lang="en-US" dirty="0"/>
          </a:p>
        </p:txBody>
      </p:sp>
      <p:sp>
        <p:nvSpPr>
          <p:cNvPr id="9" name="Rectangle 8"/>
          <p:cNvSpPr/>
          <p:nvPr/>
        </p:nvSpPr>
        <p:spPr>
          <a:xfrm>
            <a:off x="3858491" y="2863334"/>
            <a:ext cx="4572000" cy="369332"/>
          </a:xfrm>
          <a:prstGeom prst="rect">
            <a:avLst/>
          </a:prstGeom>
        </p:spPr>
        <p:txBody>
          <a:bodyPr>
            <a:spAutoFit/>
          </a:bodyPr>
          <a:lstStyle/>
          <a:p>
            <a:r>
              <a:rPr lang="en-US" dirty="0" smtClean="0"/>
              <a:t>Project</a:t>
            </a:r>
            <a:endParaRPr lang="en-US" dirty="0"/>
          </a:p>
        </p:txBody>
      </p:sp>
    </p:spTree>
    <p:extLst>
      <p:ext uri="{BB962C8B-B14F-4D97-AF65-F5344CB8AC3E}">
        <p14:creationId xmlns:p14="http://schemas.microsoft.com/office/powerpoint/2010/main" val="594786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and Project</a:t>
            </a:r>
            <a:endParaRPr lang="en-US" dirty="0"/>
          </a:p>
        </p:txBody>
      </p:sp>
      <p:sp>
        <p:nvSpPr>
          <p:cNvPr id="3" name="Content Placeholder 2"/>
          <p:cNvSpPr>
            <a:spLocks noGrp="1"/>
          </p:cNvSpPr>
          <p:nvPr>
            <p:ph idx="1"/>
          </p:nvPr>
        </p:nvSpPr>
        <p:spPr/>
        <p:txBody>
          <a:bodyPr/>
          <a:lstStyle/>
          <a:p>
            <a:r>
              <a:rPr lang="en-US" dirty="0" smtClean="0"/>
              <a:t>Operations :</a:t>
            </a:r>
          </a:p>
          <a:p>
            <a:pPr indent="3175">
              <a:buFont typeface="Wingdings" pitchFamily="2" charset="2"/>
              <a:buChar char="q"/>
            </a:pPr>
            <a:r>
              <a:rPr lang="en-US" dirty="0" smtClean="0"/>
              <a:t> Repetitive </a:t>
            </a:r>
          </a:p>
          <a:p>
            <a:pPr indent="3175">
              <a:buFont typeface="Wingdings" pitchFamily="2" charset="2"/>
              <a:buChar char="q"/>
            </a:pPr>
            <a:r>
              <a:rPr lang="en-US" dirty="0" smtClean="0"/>
              <a:t>Ongoing</a:t>
            </a:r>
            <a:endParaRPr lang="en-US" dirty="0"/>
          </a:p>
          <a:p>
            <a:r>
              <a:rPr lang="en-US" dirty="0" smtClean="0"/>
              <a:t>Projects :</a:t>
            </a:r>
          </a:p>
          <a:p>
            <a:pPr lvl="1"/>
            <a:r>
              <a:rPr lang="en-US" dirty="0" smtClean="0"/>
              <a:t>Temporary</a:t>
            </a:r>
          </a:p>
          <a:p>
            <a:pPr lvl="1"/>
            <a:r>
              <a:rPr lang="en-US" dirty="0" smtClean="0"/>
              <a:t>Unique</a:t>
            </a:r>
          </a:p>
          <a:p>
            <a:pPr lvl="1"/>
            <a:endParaRPr lang="en-US" dirty="0" smtClean="0"/>
          </a:p>
          <a:p>
            <a:endParaRPr lang="en-US" dirty="0"/>
          </a:p>
          <a:p>
            <a:endParaRPr lang="en-US" dirty="0" smtClean="0"/>
          </a:p>
          <a:p>
            <a:endParaRPr lang="en-US" dirty="0"/>
          </a:p>
          <a:p>
            <a:endParaRPr lang="en-US" dirty="0" smtClean="0"/>
          </a:p>
          <a:p>
            <a:endParaRPr lang="en-US" dirty="0" smtClean="0"/>
          </a:p>
        </p:txBody>
      </p:sp>
    </p:spTree>
    <p:extLst>
      <p:ext uri="{BB962C8B-B14F-4D97-AF65-F5344CB8AC3E}">
        <p14:creationId xmlns:p14="http://schemas.microsoft.com/office/powerpoint/2010/main" val="9341938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a:t>
            </a:r>
            <a:endParaRPr lang="en-US" dirty="0"/>
          </a:p>
        </p:txBody>
      </p:sp>
      <p:sp>
        <p:nvSpPr>
          <p:cNvPr id="3" name="Content Placeholder 2"/>
          <p:cNvSpPr>
            <a:spLocks noGrp="1"/>
          </p:cNvSpPr>
          <p:nvPr>
            <p:ph idx="1"/>
          </p:nvPr>
        </p:nvSpPr>
        <p:spPr/>
        <p:txBody>
          <a:bodyPr/>
          <a:lstStyle/>
          <a:p>
            <a:pPr marL="0" indent="0">
              <a:buNone/>
            </a:pPr>
            <a:r>
              <a:rPr lang="en-US" dirty="0" smtClean="0"/>
              <a:t>A Project is a temporary endeavor undertaken to create a unique product, service, or result. </a:t>
            </a:r>
          </a:p>
          <a:p>
            <a:pPr marL="0" indent="0">
              <a:buNone/>
            </a:pPr>
            <a:endParaRPr lang="en-US" dirty="0"/>
          </a:p>
        </p:txBody>
      </p:sp>
    </p:spTree>
    <p:extLst>
      <p:ext uri="{BB962C8B-B14F-4D97-AF65-F5344CB8AC3E}">
        <p14:creationId xmlns:p14="http://schemas.microsoft.com/office/powerpoint/2010/main" val="2941616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Project Management :</a:t>
            </a:r>
          </a:p>
          <a:p>
            <a:pPr marL="0" indent="0">
              <a:buNone/>
            </a:pPr>
            <a:r>
              <a:rPr lang="en-US" dirty="0" smtClean="0"/>
              <a:t>Is the application of knowledge, skills, tools and technique to project activities to meet project requirements.</a:t>
            </a:r>
          </a:p>
          <a:p>
            <a:pPr marL="0" indent="0">
              <a:buNone/>
            </a:pPr>
            <a:r>
              <a:rPr lang="en-US" dirty="0" smtClean="0"/>
              <a:t>Or</a:t>
            </a:r>
          </a:p>
          <a:p>
            <a:pPr marL="0" indent="0">
              <a:buNone/>
            </a:pPr>
            <a:r>
              <a:rPr lang="en-US" dirty="0" smtClean="0"/>
              <a:t>To describe an organizational approach to the management of ongoing operations.</a:t>
            </a:r>
          </a:p>
          <a:p>
            <a:pPr marL="0" indent="0">
              <a:buNone/>
            </a:pPr>
            <a:endParaRPr lang="en-US" dirty="0"/>
          </a:p>
        </p:txBody>
      </p:sp>
    </p:spTree>
    <p:extLst>
      <p:ext uri="{BB962C8B-B14F-4D97-AF65-F5344CB8AC3E}">
        <p14:creationId xmlns:p14="http://schemas.microsoft.com/office/powerpoint/2010/main" val="5177454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a:t>
            </a:r>
          </a:p>
        </p:txBody>
      </p:sp>
      <p:sp>
        <p:nvSpPr>
          <p:cNvPr id="3" name="Content Placeholder 2"/>
          <p:cNvSpPr>
            <a:spLocks noGrp="1"/>
          </p:cNvSpPr>
          <p:nvPr>
            <p:ph idx="1"/>
          </p:nvPr>
        </p:nvSpPr>
        <p:spPr/>
        <p:txBody>
          <a:bodyPr/>
          <a:lstStyle/>
          <a:p>
            <a:pPr marL="0" indent="0">
              <a:buNone/>
            </a:pPr>
            <a:r>
              <a:rPr lang="en-US" dirty="0" smtClean="0"/>
              <a:t>Project management is accomplished through the use of the following 5 processes :</a:t>
            </a:r>
          </a:p>
          <a:p>
            <a:r>
              <a:rPr lang="en-US" dirty="0" smtClean="0"/>
              <a:t>Initiation</a:t>
            </a:r>
          </a:p>
          <a:p>
            <a:r>
              <a:rPr lang="en-US" dirty="0" smtClean="0"/>
              <a:t>Planning</a:t>
            </a:r>
          </a:p>
          <a:p>
            <a:r>
              <a:rPr lang="en-US" dirty="0" smtClean="0"/>
              <a:t>Execution</a:t>
            </a:r>
          </a:p>
          <a:p>
            <a:r>
              <a:rPr lang="en-US" dirty="0" smtClean="0"/>
              <a:t>Controlling</a:t>
            </a:r>
          </a:p>
          <a:p>
            <a:r>
              <a:rPr lang="en-US" dirty="0" smtClean="0"/>
              <a:t>Closure</a:t>
            </a:r>
          </a:p>
          <a:p>
            <a:pPr marL="0" indent="0">
              <a:buNone/>
            </a:pPr>
            <a:endParaRPr lang="en-US" dirty="0"/>
          </a:p>
        </p:txBody>
      </p:sp>
    </p:spTree>
    <p:extLst>
      <p:ext uri="{BB962C8B-B14F-4D97-AF65-F5344CB8AC3E}">
        <p14:creationId xmlns:p14="http://schemas.microsoft.com/office/powerpoint/2010/main" val="4050159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a:t>
            </a:r>
          </a:p>
        </p:txBody>
      </p:sp>
      <p:sp>
        <p:nvSpPr>
          <p:cNvPr id="3" name="Content Placeholder 2"/>
          <p:cNvSpPr>
            <a:spLocks noGrp="1"/>
          </p:cNvSpPr>
          <p:nvPr>
            <p:ph idx="1"/>
          </p:nvPr>
        </p:nvSpPr>
        <p:spPr/>
        <p:txBody>
          <a:bodyPr/>
          <a:lstStyle/>
          <a:p>
            <a:pPr marL="0" indent="0">
              <a:buNone/>
            </a:pPr>
            <a:r>
              <a:rPr lang="en-US" dirty="0" smtClean="0"/>
              <a:t>The project team manages the various activities of the project and the activities typically involve :</a:t>
            </a:r>
          </a:p>
          <a:p>
            <a:r>
              <a:rPr lang="en-US" dirty="0" smtClean="0"/>
              <a:t>Competing demands for : scope, time, cost, risk and quality</a:t>
            </a:r>
          </a:p>
          <a:p>
            <a:r>
              <a:rPr lang="en-US" dirty="0" smtClean="0"/>
              <a:t>Managing expectations for stakeholders</a:t>
            </a:r>
          </a:p>
          <a:p>
            <a:r>
              <a:rPr lang="en-US" dirty="0" smtClean="0"/>
              <a:t>Identifying requirements</a:t>
            </a:r>
            <a:endParaRPr lang="en-US" dirty="0"/>
          </a:p>
        </p:txBody>
      </p:sp>
    </p:spTree>
    <p:extLst>
      <p:ext uri="{BB962C8B-B14F-4D97-AF65-F5344CB8AC3E}">
        <p14:creationId xmlns:p14="http://schemas.microsoft.com/office/powerpoint/2010/main" val="26600514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495" y="48491"/>
            <a:ext cx="8229600" cy="1018309"/>
          </a:xfrm>
        </p:spPr>
        <p:txBody>
          <a:bodyPr>
            <a:normAutofit/>
          </a:bodyPr>
          <a:lstStyle/>
          <a:p>
            <a:r>
              <a:rPr lang="en-US" sz="4000" dirty="0"/>
              <a:t>Project Management Knowledge Areas</a:t>
            </a:r>
          </a:p>
        </p:txBody>
      </p:sp>
      <p:pic>
        <p:nvPicPr>
          <p:cNvPr id="2050" name="Picture 2" descr="http://ideamapping.ideamappingsuccess.com/IdeaMappingBlogs/files/2010/04/Brian-Sodl-Project-Management-Knowledge-Area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066800"/>
            <a:ext cx="88392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3732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714</TotalTime>
  <Words>1293</Words>
  <Application>Microsoft Office PowerPoint</Application>
  <PresentationFormat>On-screen Show (4:3)</PresentationFormat>
  <Paragraphs>124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NewsPrint</vt:lpstr>
      <vt:lpstr>Information System Project Management</vt:lpstr>
      <vt:lpstr>References </vt:lpstr>
      <vt:lpstr>What is a Project ?</vt:lpstr>
      <vt:lpstr>Operation and Project</vt:lpstr>
      <vt:lpstr>Project</vt:lpstr>
      <vt:lpstr>Project Management</vt:lpstr>
      <vt:lpstr>Project Management</vt:lpstr>
      <vt:lpstr>Project Management</vt:lpstr>
      <vt:lpstr>Project Management Knowledge Areas</vt:lpstr>
      <vt:lpstr>Project Management Knowledge Areas</vt:lpstr>
      <vt:lpstr>Project Management Knowledge Areas</vt:lpstr>
      <vt:lpstr>Project Management Knowledge Areas</vt:lpstr>
      <vt:lpstr>Project Characterizations</vt:lpstr>
      <vt:lpstr>Project Life Cycle</vt:lpstr>
      <vt:lpstr>Project Life Cycle</vt:lpstr>
      <vt:lpstr>Project Life Cycle</vt:lpstr>
      <vt:lpstr>General Management Skills</vt:lpstr>
      <vt:lpstr>General Management Skills</vt:lpstr>
      <vt:lpstr>General Management Skills</vt:lpstr>
      <vt:lpstr>General Management Skills</vt:lpstr>
      <vt:lpstr>General Management Skills</vt:lpstr>
      <vt:lpstr>General Management Skills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Axi.o_O</dc:creator>
  <cp:lastModifiedBy>Axi.o_O</cp:lastModifiedBy>
  <cp:revision>36</cp:revision>
  <dcterms:created xsi:type="dcterms:W3CDTF">2014-03-12T02:19:45Z</dcterms:created>
  <dcterms:modified xsi:type="dcterms:W3CDTF">2014-03-21T02:17:36Z</dcterms:modified>
</cp:coreProperties>
</file>