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90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50" autoAdjust="0"/>
    <p:restoredTop sz="94660"/>
  </p:normalViewPr>
  <p:slideViewPr>
    <p:cSldViewPr>
      <p:cViewPr varScale="1">
        <p:scale>
          <a:sx n="69" d="100"/>
          <a:sy n="69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Chart%202%20in%20Microsoft%20Office%20Word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Microsoft%20Office%20Word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Chart%20in%20Microsoft%20Office%20Word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aptop\kania\kumpulan%20materi\kumpulan%20nilai\11-12%20ganjil%20akhi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Laki-laki</c:v>
          </c:tx>
          <c:invertIfNegative val="0"/>
          <c:cat>
            <c:strLit>
              <c:ptCount val="3"/>
              <c:pt idx="0">
                <c:v>SD</c:v>
              </c:pt>
              <c:pt idx="1">
                <c:v>SMP</c:v>
              </c:pt>
              <c:pt idx="2">
                <c:v>SMA</c:v>
              </c:pt>
            </c:strLit>
          </c:cat>
          <c:val>
            <c:numRef>
              <c:f>'[Chart 2 in Microsoft Office Word]Sheet1'!$B$12:$D$12</c:f>
              <c:numCache>
                <c:formatCode>General</c:formatCode>
                <c:ptCount val="3"/>
                <c:pt idx="0">
                  <c:v>4758</c:v>
                </c:pt>
                <c:pt idx="1">
                  <c:v>2795</c:v>
                </c:pt>
                <c:pt idx="2">
                  <c:v>1459</c:v>
                </c:pt>
              </c:numCache>
            </c:numRef>
          </c:val>
        </c:ser>
        <c:ser>
          <c:idx val="1"/>
          <c:order val="1"/>
          <c:tx>
            <c:v>Perempuan</c:v>
          </c:tx>
          <c:invertIfNegative val="0"/>
          <c:cat>
            <c:strLit>
              <c:ptCount val="3"/>
              <c:pt idx="0">
                <c:v>SD</c:v>
              </c:pt>
              <c:pt idx="1">
                <c:v>SMP</c:v>
              </c:pt>
              <c:pt idx="2">
                <c:v>SMA</c:v>
              </c:pt>
            </c:strLit>
          </c:cat>
          <c:val>
            <c:numRef>
              <c:f>'[Chart 2 in Microsoft Office Word]Sheet1'!$B$13:$D$13</c:f>
              <c:numCache>
                <c:formatCode>General</c:formatCode>
                <c:ptCount val="3"/>
                <c:pt idx="0">
                  <c:v>4032</c:v>
                </c:pt>
                <c:pt idx="1">
                  <c:v>2116</c:v>
                </c:pt>
                <c:pt idx="2">
                  <c:v>1256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8854784"/>
        <c:axId val="228872960"/>
      </c:barChart>
      <c:catAx>
        <c:axId val="228854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8872960"/>
        <c:crosses val="autoZero"/>
        <c:auto val="1"/>
        <c:lblAlgn val="ctr"/>
        <c:lblOffset val="100"/>
        <c:noMultiLvlLbl val="0"/>
      </c:catAx>
      <c:valAx>
        <c:axId val="228872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88547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Lit>
              <c:ptCount val="5"/>
              <c:pt idx="0">
                <c:v>A</c:v>
              </c:pt>
              <c:pt idx="1">
                <c:v>B</c:v>
              </c:pt>
              <c:pt idx="2">
                <c:v>C</c:v>
              </c:pt>
              <c:pt idx="3">
                <c:v>D</c:v>
              </c:pt>
              <c:pt idx="4">
                <c:v>E</c:v>
              </c:pt>
            </c:strLit>
          </c:cat>
          <c:val>
            <c:numRef>
              <c:f>'[Chart in Microsoft Office Word]Sheet1'!$A$10:$A$13</c:f>
              <c:numCache>
                <c:formatCode>General</c:formatCode>
                <c:ptCount val="4"/>
                <c:pt idx="0">
                  <c:v>16</c:v>
                </c:pt>
                <c:pt idx="1">
                  <c:v>168</c:v>
                </c:pt>
                <c:pt idx="2">
                  <c:v>152</c:v>
                </c:pt>
                <c:pt idx="3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marker>
            <c:symbol val="none"/>
          </c:marker>
          <c:val>
            <c:numRef>
              <c:f>'[Chart in Microsoft Office Word]Sheet1'!$C$10:$C$14</c:f>
              <c:numCache>
                <c:formatCode>General</c:formatCode>
                <c:ptCount val="5"/>
                <c:pt idx="0">
                  <c:v>500</c:v>
                </c:pt>
                <c:pt idx="1">
                  <c:v>525</c:v>
                </c:pt>
                <c:pt idx="2">
                  <c:v>495</c:v>
                </c:pt>
                <c:pt idx="3">
                  <c:v>500</c:v>
                </c:pt>
                <c:pt idx="4">
                  <c:v>550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7371520"/>
        <c:axId val="297373056"/>
      </c:lineChart>
      <c:catAx>
        <c:axId val="297371520"/>
        <c:scaling>
          <c:orientation val="minMax"/>
        </c:scaling>
        <c:delete val="0"/>
        <c:axPos val="b"/>
        <c:majorTickMark val="out"/>
        <c:minorTickMark val="none"/>
        <c:tickLblPos val="nextTo"/>
        <c:crossAx val="297373056"/>
        <c:crosses val="autoZero"/>
        <c:auto val="1"/>
        <c:lblAlgn val="ctr"/>
        <c:lblOffset val="100"/>
        <c:noMultiLvlLbl val="0"/>
      </c:catAx>
      <c:valAx>
        <c:axId val="297373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73715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Daftar Nilai Statistika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yVal>
            <c:numRef>
              <c:f>'7-IF-6-S1-I-IF31201'!$K$11:$K$57</c:f>
              <c:numCache>
                <c:formatCode>0.00</c:formatCode>
                <c:ptCount val="47"/>
                <c:pt idx="0">
                  <c:v>60.035256410256395</c:v>
                </c:pt>
                <c:pt idx="1">
                  <c:v>43.285256410256395</c:v>
                </c:pt>
                <c:pt idx="2">
                  <c:v>32.458333333333343</c:v>
                </c:pt>
                <c:pt idx="3">
                  <c:v>34.625000000000163</c:v>
                </c:pt>
                <c:pt idx="4">
                  <c:v>55.291666666666359</c:v>
                </c:pt>
                <c:pt idx="5">
                  <c:v>38.083333333333343</c:v>
                </c:pt>
                <c:pt idx="6">
                  <c:v>95.124999999999986</c:v>
                </c:pt>
                <c:pt idx="7">
                  <c:v>57.50961538461538</c:v>
                </c:pt>
                <c:pt idx="8">
                  <c:v>37.948717948717963</c:v>
                </c:pt>
                <c:pt idx="9">
                  <c:v>44.769230769230781</c:v>
                </c:pt>
                <c:pt idx="10">
                  <c:v>36.544871794871803</c:v>
                </c:pt>
                <c:pt idx="11">
                  <c:v>36.080128205128212</c:v>
                </c:pt>
                <c:pt idx="12">
                  <c:v>57.25</c:v>
                </c:pt>
                <c:pt idx="13">
                  <c:v>40.910256410256117</c:v>
                </c:pt>
                <c:pt idx="14">
                  <c:v>27.291666666666671</c:v>
                </c:pt>
                <c:pt idx="15">
                  <c:v>30.570512820512789</c:v>
                </c:pt>
                <c:pt idx="16">
                  <c:v>4.7916666666666714</c:v>
                </c:pt>
                <c:pt idx="17">
                  <c:v>24.618589743589727</c:v>
                </c:pt>
                <c:pt idx="18">
                  <c:v>80.804487179486586</c:v>
                </c:pt>
                <c:pt idx="19">
                  <c:v>37.019230769230774</c:v>
                </c:pt>
                <c:pt idx="20">
                  <c:v>35.317307692307388</c:v>
                </c:pt>
                <c:pt idx="21">
                  <c:v>60.666666666666359</c:v>
                </c:pt>
                <c:pt idx="22">
                  <c:v>38.054487179486777</c:v>
                </c:pt>
                <c:pt idx="23">
                  <c:v>42.429487179486941</c:v>
                </c:pt>
                <c:pt idx="24">
                  <c:v>40.07692307692308</c:v>
                </c:pt>
                <c:pt idx="25">
                  <c:v>39.522435897436011</c:v>
                </c:pt>
                <c:pt idx="26">
                  <c:v>37.125000000000163</c:v>
                </c:pt>
                <c:pt idx="27">
                  <c:v>39.75</c:v>
                </c:pt>
                <c:pt idx="28">
                  <c:v>55.791666666666359</c:v>
                </c:pt>
                <c:pt idx="29">
                  <c:v>42.256410256410255</c:v>
                </c:pt>
                <c:pt idx="30">
                  <c:v>16.964743589743403</c:v>
                </c:pt>
                <c:pt idx="31">
                  <c:v>37.839743589743229</c:v>
                </c:pt>
                <c:pt idx="32">
                  <c:v>76.083333333333258</c:v>
                </c:pt>
                <c:pt idx="33">
                  <c:v>58.791666666666359</c:v>
                </c:pt>
                <c:pt idx="34">
                  <c:v>66.166666666666671</c:v>
                </c:pt>
                <c:pt idx="35">
                  <c:v>40.525641025640994</c:v>
                </c:pt>
                <c:pt idx="36">
                  <c:v>69.624999999999986</c:v>
                </c:pt>
                <c:pt idx="37">
                  <c:v>65.887820512820085</c:v>
                </c:pt>
                <c:pt idx="38">
                  <c:v>35.083333333333336</c:v>
                </c:pt>
                <c:pt idx="39">
                  <c:v>40.291666666666359</c:v>
                </c:pt>
                <c:pt idx="40">
                  <c:v>96</c:v>
                </c:pt>
                <c:pt idx="41">
                  <c:v>0</c:v>
                </c:pt>
                <c:pt idx="42">
                  <c:v>16.5</c:v>
                </c:pt>
                <c:pt idx="43">
                  <c:v>50.958333333333343</c:v>
                </c:pt>
                <c:pt idx="44">
                  <c:v>0</c:v>
                </c:pt>
                <c:pt idx="45">
                  <c:v>44.217948717948723</c:v>
                </c:pt>
                <c:pt idx="46">
                  <c:v>42.919871794871803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4055552"/>
        <c:axId val="254057472"/>
      </c:scatterChart>
      <c:valAx>
        <c:axId val="254055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Mahasiswa ke-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crossAx val="254057472"/>
        <c:crosses val="autoZero"/>
        <c:crossBetween val="midCat"/>
      </c:valAx>
      <c:valAx>
        <c:axId val="25405747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Nilai</a:t>
                </a:r>
              </a:p>
            </c:rich>
          </c:tx>
          <c:layout/>
          <c:overlay val="0"/>
        </c:title>
        <c:numFmt formatCode="0.00" sourceLinked="1"/>
        <c:majorTickMark val="none"/>
        <c:minorTickMark val="none"/>
        <c:tickLblPos val="nextTo"/>
        <c:crossAx val="25405555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E459-1668-4B5F-943F-C26028B17265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9862-1EAE-4382-9254-D92A2FE6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E459-1668-4B5F-943F-C26028B17265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9862-1EAE-4382-9254-D92A2FE6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449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E459-1668-4B5F-943F-C26028B17265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9862-1EAE-4382-9254-D92A2FE6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125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E459-1668-4B5F-943F-C26028B17265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9862-1EAE-4382-9254-D92A2FE6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15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E459-1668-4B5F-943F-C26028B17265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9862-1EAE-4382-9254-D92A2FE6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59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E459-1668-4B5F-943F-C26028B17265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9862-1EAE-4382-9254-D92A2FE6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89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E459-1668-4B5F-943F-C26028B17265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9862-1EAE-4382-9254-D92A2FE6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7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E459-1668-4B5F-943F-C26028B17265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9862-1EAE-4382-9254-D92A2FE6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737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E459-1668-4B5F-943F-C26028B17265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9862-1EAE-4382-9254-D92A2FE6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67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E459-1668-4B5F-943F-C26028B17265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9862-1EAE-4382-9254-D92A2FE6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286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7E459-1668-4B5F-943F-C26028B17265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9862-1EAE-4382-9254-D92A2FE6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80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7E459-1668-4B5F-943F-C26028B17265}" type="datetimeFigureOut">
              <a:rPr lang="en-US" smtClean="0"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F9862-1EAE-4382-9254-D92A2FE66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336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Penyajian</a:t>
            </a:r>
            <a:r>
              <a:rPr lang="en-US" dirty="0" smtClean="0"/>
              <a:t> data </a:t>
            </a:r>
            <a:r>
              <a:rPr lang="en-US" dirty="0" err="1" smtClean="0"/>
              <a:t>berdasarakan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Diagram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Kania</a:t>
            </a:r>
            <a:r>
              <a:rPr lang="en-US" dirty="0" smtClean="0"/>
              <a:t> </a:t>
            </a:r>
            <a:r>
              <a:rPr lang="en-US" dirty="0" err="1" smtClean="0"/>
              <a:t>Evita</a:t>
            </a:r>
            <a:r>
              <a:rPr lang="en-US" dirty="0" smtClean="0"/>
              <a:t> </a:t>
            </a:r>
            <a:r>
              <a:rPr lang="en-US" dirty="0" err="1" smtClean="0"/>
              <a:t>Dewi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01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87147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pengelompokan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data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tabulasi</a:t>
            </a:r>
            <a:r>
              <a:rPr lang="en-US" dirty="0" smtClean="0"/>
              <a:t> data yang </a:t>
            </a:r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dirty="0" err="1" smtClean="0"/>
              <a:t>kelas-kelas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dikaitkan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frekuensinya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57200" y="4407091"/>
            <a:ext cx="4114800" cy="1871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just"/>
            <a:r>
              <a:rPr lang="en-US" sz="2600" dirty="0" err="1" smtClean="0"/>
              <a:t>mempunyai</a:t>
            </a:r>
            <a:r>
              <a:rPr lang="en-US" sz="2600" dirty="0" smtClean="0"/>
              <a:t> </a:t>
            </a:r>
            <a:r>
              <a:rPr lang="en-US" sz="2600" dirty="0" err="1" smtClean="0"/>
              <a:t>gambaran</a:t>
            </a:r>
            <a:r>
              <a:rPr lang="en-US" sz="2600" dirty="0" smtClean="0"/>
              <a:t> </a:t>
            </a:r>
            <a:r>
              <a:rPr lang="en-US" sz="2600" dirty="0" err="1" smtClean="0"/>
              <a:t>menyeluruh</a:t>
            </a:r>
            <a:r>
              <a:rPr lang="en-US" sz="2600" dirty="0" smtClean="0"/>
              <a:t> </a:t>
            </a:r>
            <a:r>
              <a:rPr lang="en-US" sz="2600" dirty="0" err="1" smtClean="0"/>
              <a:t>secara</a:t>
            </a:r>
            <a:r>
              <a:rPr lang="en-US" sz="2600" dirty="0" smtClean="0"/>
              <a:t> </a:t>
            </a:r>
            <a:r>
              <a:rPr lang="en-US" sz="2600" dirty="0" err="1" smtClean="0"/>
              <a:t>jelas</a:t>
            </a:r>
            <a:r>
              <a:rPr lang="en-US" sz="2600" dirty="0" smtClean="0"/>
              <a:t> </a:t>
            </a:r>
            <a:r>
              <a:rPr lang="en-US" sz="2600" dirty="0" err="1" smtClean="0"/>
              <a:t>mengenai</a:t>
            </a:r>
            <a:r>
              <a:rPr lang="en-US" sz="2600" dirty="0" smtClean="0"/>
              <a:t> data yang </a:t>
            </a:r>
            <a:r>
              <a:rPr lang="en-US" sz="2600" dirty="0" err="1" smtClean="0"/>
              <a:t>miliki</a:t>
            </a:r>
            <a:r>
              <a:rPr lang="en-US" sz="2600" dirty="0" smtClean="0"/>
              <a:t>.</a:t>
            </a:r>
            <a:endParaRPr lang="en-US" sz="2600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457200" y="3200400"/>
            <a:ext cx="41148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100" b="1" dirty="0" err="1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Keuntungan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648200" y="4407091"/>
            <a:ext cx="4114800" cy="1871472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algn="just"/>
            <a:r>
              <a:rPr lang="en-US" sz="2800" dirty="0" err="1" smtClean="0"/>
              <a:t>rincian</a:t>
            </a:r>
            <a:r>
              <a:rPr lang="en-US" sz="2800" dirty="0" smtClean="0"/>
              <a:t> data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awal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hilang</a:t>
            </a:r>
            <a:r>
              <a:rPr lang="en-US" sz="2800" dirty="0" smtClean="0"/>
              <a:t>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data </a:t>
            </a:r>
            <a:r>
              <a:rPr lang="en-US" sz="2800" dirty="0" err="1" smtClean="0"/>
              <a:t>berkelompok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semu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nyata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4648200" y="3200400"/>
            <a:ext cx="41148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100" b="1" dirty="0" err="1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Kerugian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0317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build="p"/>
      <p:bldP spid="5" grpId="0" build="p"/>
      <p:bldP spid="6" grpId="0" build="p"/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026920"/>
          <a:ext cx="3505200" cy="3420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083"/>
                <a:gridCol w="1973317"/>
                <a:gridCol w="685800"/>
              </a:tblGrid>
              <a:tr h="533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Kelas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Tabulasi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52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2 – 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5 – 7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8 – 10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11 – 13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14 – 16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17 – 19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20 – 22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23 – 25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trike="sngStrike" dirty="0">
                          <a:latin typeface="Times New Roman"/>
                          <a:ea typeface="Calibri"/>
                          <a:cs typeface="Times New Roman"/>
                        </a:rPr>
                        <a:t>IIII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trike="sngStrike" dirty="0">
                          <a:latin typeface="Times New Roman"/>
                          <a:ea typeface="Calibri"/>
                          <a:cs typeface="Times New Roman"/>
                        </a:rPr>
                        <a:t>IIII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IIII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trike="sngStrike" dirty="0">
                          <a:latin typeface="Times New Roman"/>
                          <a:ea typeface="Calibri"/>
                          <a:cs typeface="Times New Roman"/>
                        </a:rPr>
                        <a:t>IIII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strike="sngStrike" dirty="0" err="1">
                          <a:latin typeface="Times New Roman"/>
                          <a:ea typeface="Calibri"/>
                          <a:cs typeface="Times New Roman"/>
                        </a:rPr>
                        <a:t>IIII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II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trike="sngStrike" dirty="0">
                          <a:latin typeface="Times New Roman"/>
                          <a:ea typeface="Calibri"/>
                          <a:cs typeface="Times New Roman"/>
                        </a:rPr>
                        <a:t>IIII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strike="sngStrike" dirty="0" err="1">
                          <a:latin typeface="Times New Roman"/>
                          <a:ea typeface="Calibri"/>
                          <a:cs typeface="Times New Roman"/>
                        </a:rPr>
                        <a:t>IIII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strike="sngStrike" dirty="0" err="1">
                          <a:latin typeface="Times New Roman"/>
                          <a:ea typeface="Calibri"/>
                          <a:cs typeface="Times New Roman"/>
                        </a:rPr>
                        <a:t>IIII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IIII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trike="sngStrike" dirty="0">
                          <a:latin typeface="Times New Roman"/>
                          <a:ea typeface="Calibri"/>
                          <a:cs typeface="Times New Roman"/>
                        </a:rPr>
                        <a:t>IIII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strike="sngStrike" dirty="0" err="1">
                          <a:latin typeface="Times New Roman"/>
                          <a:ea typeface="Calibri"/>
                          <a:cs typeface="Times New Roman"/>
                        </a:rPr>
                        <a:t>IIII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strike="sngStrike" dirty="0" err="1">
                          <a:latin typeface="Times New Roman"/>
                          <a:ea typeface="Calibri"/>
                          <a:cs typeface="Times New Roman"/>
                        </a:rPr>
                        <a:t>IIII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strike="sngStrike" dirty="0" err="1">
                          <a:latin typeface="Times New Roman"/>
                          <a:ea typeface="Calibri"/>
                          <a:cs typeface="Times New Roman"/>
                        </a:rPr>
                        <a:t>IIII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IIII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trike="sngStrike" dirty="0">
                          <a:latin typeface="Times New Roman"/>
                          <a:ea typeface="Calibri"/>
                          <a:cs typeface="Times New Roman"/>
                        </a:rPr>
                        <a:t>IIII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strike="sngStrike" dirty="0" err="1">
                          <a:latin typeface="Times New Roman"/>
                          <a:ea typeface="Calibri"/>
                          <a:cs typeface="Times New Roman"/>
                        </a:rPr>
                        <a:t>IIII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strike="sngStrike" dirty="0" err="1">
                          <a:latin typeface="Times New Roman"/>
                          <a:ea typeface="Calibri"/>
                          <a:cs typeface="Times New Roman"/>
                        </a:rPr>
                        <a:t>IIII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strike="sngStrike" dirty="0" err="1">
                          <a:latin typeface="Times New Roman"/>
                          <a:ea typeface="Calibri"/>
                          <a:cs typeface="Times New Roman"/>
                        </a:rPr>
                        <a:t>IIII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trike="sngStrike" dirty="0">
                          <a:latin typeface="Times New Roman"/>
                          <a:ea typeface="Calibri"/>
                          <a:cs typeface="Times New Roman"/>
                        </a:rPr>
                        <a:t>IIII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II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IIII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DF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1524000"/>
            <a:ext cx="4114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000" dirty="0" err="1" smtClean="0"/>
              <a:t>Kelas</a:t>
            </a:r>
            <a:r>
              <a:rPr lang="en-US" sz="2000" dirty="0" smtClean="0"/>
              <a:t> interval</a:t>
            </a:r>
          </a:p>
          <a:p>
            <a:pPr marL="457200"/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kelas</a:t>
            </a:r>
            <a:r>
              <a:rPr lang="en-US" sz="2000" dirty="0" smtClean="0"/>
              <a:t>:</a:t>
            </a:r>
            <a:endParaRPr lang="en-US" sz="2000" dirty="0" smtClean="0"/>
          </a:p>
          <a:p>
            <a:pPr marL="914400" lvl="0" indent="-457200">
              <a:buFont typeface="+mj-lt"/>
              <a:buAutoNum type="alphaLcPeriod"/>
            </a:pP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dipilih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5 </a:t>
            </a:r>
            <a:r>
              <a:rPr lang="en-US" sz="2000" dirty="0" err="1" smtClean="0"/>
              <a:t>sampai</a:t>
            </a:r>
            <a:r>
              <a:rPr lang="en-US" sz="2000" dirty="0" smtClean="0"/>
              <a:t> 10</a:t>
            </a:r>
          </a:p>
          <a:p>
            <a:pPr marL="914400" lvl="0" indent="-457200">
              <a:buFont typeface="+mj-lt"/>
              <a:buAutoNum type="alphaLcPeriod"/>
            </a:pPr>
            <a:r>
              <a:rPr lang="en-US" sz="2000" dirty="0" err="1" smtClean="0"/>
              <a:t>Aturan</a:t>
            </a:r>
            <a:r>
              <a:rPr lang="en-US" sz="2000" dirty="0" smtClean="0"/>
              <a:t> </a:t>
            </a:r>
            <a:r>
              <a:rPr lang="en-US" sz="2000" dirty="0" err="1" smtClean="0"/>
              <a:t>sturges</a:t>
            </a:r>
            <a:r>
              <a:rPr lang="en-US" sz="2000" dirty="0" smtClean="0"/>
              <a:t> =</a:t>
            </a:r>
          </a:p>
          <a:p>
            <a:pPr marL="457200" lvl="0" indent="-457200"/>
            <a:endParaRPr lang="en-US" sz="2000" dirty="0" smtClean="0"/>
          </a:p>
          <a:p>
            <a:pPr marL="457200" lvl="0" indent="-457200">
              <a:buFont typeface="+mj-lt"/>
              <a:buAutoNum type="arabicPeriod" startAt="2"/>
            </a:pPr>
            <a:r>
              <a:rPr lang="en-US" sz="2000" dirty="0" smtClean="0"/>
              <a:t>Ujung </a:t>
            </a:r>
            <a:r>
              <a:rPr lang="en-US" sz="2000" dirty="0" err="1" smtClean="0"/>
              <a:t>bawah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ujung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kelas</a:t>
            </a:r>
            <a:r>
              <a:rPr lang="en-US" sz="2000" dirty="0" smtClean="0"/>
              <a:t>.</a:t>
            </a:r>
          </a:p>
          <a:p>
            <a:pPr marL="457200" lvl="0" indent="-457200">
              <a:buFont typeface="+mj-lt"/>
              <a:buAutoNum type="arabicPeriod" startAt="2"/>
            </a:pPr>
            <a:r>
              <a:rPr lang="en-US" sz="2000" dirty="0" smtClean="0"/>
              <a:t>Batas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batas</a:t>
            </a:r>
            <a:r>
              <a:rPr lang="en-US" sz="2000" dirty="0" smtClean="0"/>
              <a:t> </a:t>
            </a:r>
            <a:r>
              <a:rPr lang="en-US" sz="2000" dirty="0" err="1" smtClean="0"/>
              <a:t>bawah</a:t>
            </a:r>
            <a:endParaRPr lang="en-US" sz="2000" dirty="0" smtClean="0"/>
          </a:p>
          <a:p>
            <a:pPr marL="457200" lvl="0" indent="-457200">
              <a:buFont typeface="+mj-lt"/>
              <a:buAutoNum type="arabicPeriod" startAt="2"/>
            </a:pPr>
            <a:r>
              <a:rPr lang="en-US" sz="2000" dirty="0" err="1" smtClean="0"/>
              <a:t>Panjang</a:t>
            </a:r>
            <a:r>
              <a:rPr lang="en-US" sz="2000" dirty="0" smtClean="0"/>
              <a:t> </a:t>
            </a:r>
            <a:r>
              <a:rPr lang="en-US" sz="2000" dirty="0" err="1" smtClean="0"/>
              <a:t>kelas</a:t>
            </a:r>
            <a:endParaRPr lang="en-US" sz="2000" dirty="0" smtClean="0"/>
          </a:p>
          <a:p>
            <a:pPr marL="457200" lvl="0" indent="-457200">
              <a:buFont typeface="+mj-lt"/>
              <a:buAutoNum type="arabicPeriod" startAt="2"/>
            </a:pP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tengah</a:t>
            </a:r>
            <a:r>
              <a:rPr lang="en-US" sz="2000" dirty="0" smtClean="0"/>
              <a:t> </a:t>
            </a:r>
            <a:r>
              <a:rPr lang="en-US" sz="2000" dirty="0" err="1" smtClean="0"/>
              <a:t>kelas</a:t>
            </a:r>
            <a:endParaRPr lang="en-US" sz="2000" dirty="0" smtClean="0"/>
          </a:p>
          <a:p>
            <a:pPr marL="457200" lvl="0" indent="-457200">
              <a:buFont typeface="+mj-lt"/>
              <a:buAutoNum type="arabicPeriod" startAt="2"/>
            </a:pPr>
            <a:r>
              <a:rPr lang="en-US" sz="2000" dirty="0" err="1" smtClean="0"/>
              <a:t>Frekuensi</a:t>
            </a:r>
            <a:endParaRPr lang="en-US" sz="20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8634304"/>
              </p:ext>
            </p:extLst>
          </p:nvPr>
        </p:nvGraphicFramePr>
        <p:xfrm>
          <a:off x="5562600" y="3048000"/>
          <a:ext cx="1520825" cy="398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774360" imgH="203040" progId="Equation.3">
                  <p:embed/>
                </p:oleObj>
              </mc:Choice>
              <mc:Fallback>
                <p:oleObj name="Equation" r:id="rId3" imgW="7743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048000"/>
                        <a:ext cx="1520825" cy="3989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006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09800"/>
          <a:ext cx="8305800" cy="3734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8225"/>
                <a:gridCol w="1038225"/>
                <a:gridCol w="1038225"/>
                <a:gridCol w="1038225"/>
                <a:gridCol w="1038225"/>
                <a:gridCol w="1038225"/>
                <a:gridCol w="1038225"/>
                <a:gridCol w="1038225"/>
              </a:tblGrid>
              <a:tr h="36809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79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48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81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87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80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91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82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396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92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56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74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68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85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65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83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396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83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74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86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92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76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67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396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80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61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97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88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99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80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71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396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63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83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89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76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88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66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79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396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49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74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98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80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84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93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89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396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71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38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81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73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72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51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93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86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396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35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73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43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68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93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71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72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396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91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72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91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81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74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95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58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77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7396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60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82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67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63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63</a:t>
                      </a:r>
                      <a:endParaRPr lang="en-US" sz="18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88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75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371600"/>
            <a:ext cx="8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/>
              <a:t>Misalkan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ujian</a:t>
            </a:r>
            <a:r>
              <a:rPr lang="en-US" sz="2000" dirty="0" smtClean="0"/>
              <a:t> </a:t>
            </a:r>
            <a:r>
              <a:rPr lang="en-US" sz="2000" dirty="0" err="1" smtClean="0"/>
              <a:t>statistika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80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mahasiswa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31645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1"/>
            <a:ext cx="2819400" cy="533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Jumlah</a:t>
            </a:r>
            <a:r>
              <a:rPr lang="en-US" dirty="0" smtClean="0"/>
              <a:t> data: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457200" y="1066800"/>
            <a:ext cx="28194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700" dirty="0" err="1" smtClean="0"/>
              <a:t>Nilai</a:t>
            </a:r>
            <a:r>
              <a:rPr lang="en-US" sz="2700" dirty="0" smtClean="0"/>
              <a:t> </a:t>
            </a:r>
            <a:r>
              <a:rPr lang="en-US" sz="2700" dirty="0" err="1" smtClean="0"/>
              <a:t>Terbesar</a:t>
            </a:r>
            <a:r>
              <a:rPr lang="en-US" sz="2700" dirty="0" smtClean="0"/>
              <a:t>: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457200" y="1524000"/>
            <a:ext cx="28194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700" dirty="0" err="1" smtClean="0"/>
              <a:t>Nilai</a:t>
            </a:r>
            <a:r>
              <a:rPr lang="en-US" sz="2700" dirty="0" smtClean="0"/>
              <a:t> </a:t>
            </a:r>
            <a:r>
              <a:rPr lang="en-US" sz="2700" dirty="0" err="1" smtClean="0"/>
              <a:t>Terkecil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57200" y="1981200"/>
            <a:ext cx="28194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en-US" sz="2700" dirty="0" err="1" smtClean="0"/>
              <a:t>Rentang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886200" y="609600"/>
            <a:ext cx="28194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Banyak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kelas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3886200" y="1066800"/>
            <a:ext cx="28194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Panjang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kelas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3886200" y="1524000"/>
            <a:ext cx="28194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Ujung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kelas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148830"/>
              </p:ext>
            </p:extLst>
          </p:nvPr>
        </p:nvGraphicFramePr>
        <p:xfrm>
          <a:off x="685800" y="2895600"/>
          <a:ext cx="7772399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0457"/>
                <a:gridCol w="1796143"/>
                <a:gridCol w="1534885"/>
                <a:gridCol w="2313214"/>
                <a:gridCol w="647700"/>
              </a:tblGrid>
              <a:tr h="685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Interval </a:t>
                      </a:r>
                      <a:r>
                        <a:rPr lang="en-US" sz="1800" dirty="0" err="1">
                          <a:latin typeface="+mn-lt"/>
                          <a:ea typeface="Times New Roman"/>
                          <a:cs typeface="Times New Roman"/>
                        </a:rPr>
                        <a:t>Kelas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Batas </a:t>
                      </a:r>
                      <a:r>
                        <a:rPr lang="en-US" sz="1800" dirty="0" err="1">
                          <a:latin typeface="+mn-lt"/>
                          <a:ea typeface="Times New Roman"/>
                          <a:cs typeface="Times New Roman"/>
                        </a:rPr>
                        <a:t>Kelas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+mn-lt"/>
                          <a:ea typeface="Times New Roman"/>
                          <a:cs typeface="Times New Roman"/>
                        </a:rPr>
                        <a:t>Nilai</a:t>
                      </a: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 Tengah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+mn-lt"/>
                          <a:ea typeface="Times New Roman"/>
                          <a:cs typeface="Times New Roman"/>
                        </a:rPr>
                        <a:t>Tabulasi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Times New Roman"/>
                          <a:cs typeface="Times New Roman"/>
                        </a:rPr>
                        <a:t>F</a:t>
                      </a:r>
                      <a:endParaRPr lang="en-US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2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45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80467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 err="1" smtClean="0"/>
              <a:t>dibentuk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menjumlahkan</a:t>
            </a:r>
            <a:r>
              <a:rPr lang="en-US" sz="2400" dirty="0" smtClean="0"/>
              <a:t> </a:t>
            </a:r>
            <a:r>
              <a:rPr lang="en-US" sz="2400" dirty="0" err="1" smtClean="0"/>
              <a:t>frekuensi</a:t>
            </a:r>
            <a:r>
              <a:rPr lang="en-US" sz="2400" dirty="0" smtClean="0"/>
              <a:t> </a:t>
            </a:r>
            <a:r>
              <a:rPr lang="en-US" sz="2400" dirty="0" err="1" smtClean="0"/>
              <a:t>demi</a:t>
            </a:r>
            <a:r>
              <a:rPr lang="en-US" sz="2400" dirty="0" smtClean="0"/>
              <a:t> </a:t>
            </a:r>
            <a:r>
              <a:rPr lang="en-US" sz="2400" dirty="0" err="1" smtClean="0"/>
              <a:t>frekuensi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distribusti</a:t>
            </a:r>
            <a:r>
              <a:rPr lang="en-US" dirty="0" smtClean="0"/>
              <a:t> </a:t>
            </a:r>
            <a:r>
              <a:rPr lang="en-US" dirty="0" err="1" smtClean="0"/>
              <a:t>kumulatif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759776"/>
              </p:ext>
            </p:extLst>
          </p:nvPr>
        </p:nvGraphicFramePr>
        <p:xfrm>
          <a:off x="2133600" y="2286000"/>
          <a:ext cx="4724400" cy="4020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/>
                <a:gridCol w="14478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Calibri"/>
                          <a:cs typeface="Times New Roman"/>
                        </a:rPr>
                        <a:t>Nilai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n-lt"/>
                          <a:ea typeface="Calibri"/>
                          <a:cs typeface="Times New Roman"/>
                        </a:rPr>
                        <a:t>f</a:t>
                      </a:r>
                      <a:r>
                        <a:rPr lang="en-US" sz="2000" baseline="-25000">
                          <a:latin typeface="+mn-lt"/>
                          <a:ea typeface="Calibri"/>
                          <a:cs typeface="Times New Roman"/>
                        </a:rPr>
                        <a:t>kum</a:t>
                      </a: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97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80467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 err="1" smtClean="0"/>
              <a:t>dibentuk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menjumlahkan</a:t>
            </a:r>
            <a:r>
              <a:rPr lang="en-US" sz="2400" dirty="0" smtClean="0"/>
              <a:t> </a:t>
            </a:r>
            <a:r>
              <a:rPr lang="en-US" sz="2400" dirty="0" err="1" smtClean="0"/>
              <a:t>frekuensi</a:t>
            </a:r>
            <a:r>
              <a:rPr lang="en-US" sz="2400" dirty="0" smtClean="0"/>
              <a:t> </a:t>
            </a:r>
            <a:r>
              <a:rPr lang="en-US" sz="2400" dirty="0" err="1" smtClean="0"/>
              <a:t>demi</a:t>
            </a:r>
            <a:r>
              <a:rPr lang="en-US" sz="2400" dirty="0" smtClean="0"/>
              <a:t> </a:t>
            </a:r>
            <a:r>
              <a:rPr lang="en-US" sz="2400" dirty="0" err="1" smtClean="0"/>
              <a:t>frekuensi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distribusti</a:t>
            </a:r>
            <a:r>
              <a:rPr lang="en-US" dirty="0" smtClean="0"/>
              <a:t> </a:t>
            </a:r>
            <a:r>
              <a:rPr lang="en-US" dirty="0" err="1" smtClean="0"/>
              <a:t>kumulatif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7578100"/>
              </p:ext>
            </p:extLst>
          </p:nvPr>
        </p:nvGraphicFramePr>
        <p:xfrm>
          <a:off x="2057400" y="2286000"/>
          <a:ext cx="4800600" cy="4020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14478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Calibri"/>
                          <a:cs typeface="Times New Roman"/>
                        </a:rPr>
                        <a:t>Nilai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n-lt"/>
                          <a:ea typeface="Calibri"/>
                          <a:cs typeface="Times New Roman"/>
                        </a:rPr>
                        <a:t>f</a:t>
                      </a:r>
                      <a:r>
                        <a:rPr lang="en-US" sz="2000" baseline="-25000" dirty="0" err="1">
                          <a:latin typeface="+mn-lt"/>
                          <a:ea typeface="Calibri"/>
                          <a:cs typeface="Times New Roman"/>
                        </a:rPr>
                        <a:t>kum</a:t>
                      </a: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66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728471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%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185553"/>
              </p:ext>
            </p:extLst>
          </p:nvPr>
        </p:nvGraphicFramePr>
        <p:xfrm>
          <a:off x="838200" y="2286000"/>
          <a:ext cx="3962400" cy="3563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7310"/>
                <a:gridCol w="262509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+mj-lt"/>
                          <a:ea typeface="Calibri"/>
                          <a:cs typeface="Times New Roman"/>
                        </a:rPr>
                        <a:t>Nilai</a:t>
                      </a:r>
                      <a:endParaRPr lang="en-US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+mj-lt"/>
                          <a:ea typeface="Calibri"/>
                          <a:cs typeface="Times New Roman"/>
                        </a:rPr>
                        <a:t>f(%)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latin typeface="+mj-lt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410200" y="3352800"/>
          <a:ext cx="2288868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3" imgW="939600" imgH="393480" progId="Equation.3">
                  <p:embed/>
                </p:oleObj>
              </mc:Choice>
              <mc:Fallback>
                <p:oleObj name="Equation" r:id="rId3" imgW="939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352800"/>
                        <a:ext cx="2288868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248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871472"/>
          </a:xfrm>
        </p:spPr>
        <p:txBody>
          <a:bodyPr/>
          <a:lstStyle/>
          <a:p>
            <a:pPr algn="just"/>
            <a:r>
              <a:rPr lang="en-US" dirty="0" err="1" smtClean="0"/>
              <a:t>suatu</a:t>
            </a:r>
            <a:r>
              <a:rPr lang="en-US" dirty="0" smtClean="0"/>
              <a:t> diagram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batang</a:t>
            </a:r>
            <a:r>
              <a:rPr lang="en-US" dirty="0" smtClean="0"/>
              <a:t> yang </a:t>
            </a:r>
            <a:r>
              <a:rPr lang="en-US" dirty="0" err="1" smtClean="0"/>
              <a:t>batas-batas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intervalnya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sumbu</a:t>
            </a:r>
            <a:r>
              <a:rPr lang="en-US" dirty="0" smtClean="0"/>
              <a:t> </a:t>
            </a:r>
            <a:r>
              <a:rPr lang="en-US" dirty="0" err="1" smtClean="0"/>
              <a:t>mendatar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sumbu</a:t>
            </a:r>
            <a:r>
              <a:rPr lang="en-US" dirty="0" smtClean="0"/>
              <a:t> </a:t>
            </a:r>
            <a:r>
              <a:rPr lang="en-US" dirty="0" err="1" smtClean="0"/>
              <a:t>tegak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26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633472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diagram </a:t>
            </a:r>
            <a:r>
              <a:rPr lang="en-US" sz="2400" dirty="0" err="1" smtClean="0"/>
              <a:t>garis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menghubungkan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tengah-nilai</a:t>
            </a:r>
            <a:r>
              <a:rPr lang="en-US" sz="2400" dirty="0" smtClean="0"/>
              <a:t> </a:t>
            </a:r>
            <a:r>
              <a:rPr lang="en-US" sz="2400" dirty="0" err="1" smtClean="0"/>
              <a:t>tengah</a:t>
            </a:r>
            <a:r>
              <a:rPr lang="en-US" sz="2400" dirty="0" smtClean="0"/>
              <a:t> </a:t>
            </a:r>
            <a:r>
              <a:rPr lang="en-US" sz="2400" dirty="0" err="1" smtClean="0"/>
              <a:t>kelas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puncak</a:t>
            </a:r>
            <a:r>
              <a:rPr lang="en-US" sz="2400" dirty="0" smtClean="0"/>
              <a:t> histogram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ditambah</a:t>
            </a:r>
            <a:r>
              <a:rPr lang="en-US" sz="2400" dirty="0" smtClean="0"/>
              <a:t> </a:t>
            </a:r>
            <a:r>
              <a:rPr lang="en-US" sz="2400" dirty="0" err="1" smtClean="0"/>
              <a:t>garis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menghubungkan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tengah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puncak</a:t>
            </a:r>
            <a:r>
              <a:rPr lang="en-US" sz="2400" dirty="0" smtClean="0"/>
              <a:t> </a:t>
            </a:r>
            <a:r>
              <a:rPr lang="en-US" sz="2400" dirty="0" err="1" smtClean="0"/>
              <a:t>batang</a:t>
            </a:r>
            <a:r>
              <a:rPr lang="en-US" sz="2400" dirty="0" smtClean="0"/>
              <a:t> histogram </a:t>
            </a:r>
            <a:r>
              <a:rPr lang="en-US" sz="2400" dirty="0" err="1" smtClean="0"/>
              <a:t>pertama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terakhir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tengah</a:t>
            </a:r>
            <a:r>
              <a:rPr lang="en-US" sz="2400" dirty="0" smtClean="0"/>
              <a:t> </a:t>
            </a:r>
            <a:r>
              <a:rPr lang="en-US" sz="2400" dirty="0" err="1" smtClean="0"/>
              <a:t>kelas</a:t>
            </a:r>
            <a:r>
              <a:rPr lang="en-US" sz="2400" dirty="0" smtClean="0"/>
              <a:t> yang paling </a:t>
            </a:r>
            <a:r>
              <a:rPr lang="en-US" sz="2400" dirty="0" err="1" smtClean="0"/>
              <a:t>ujung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kiri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kanan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frekuensi</a:t>
            </a:r>
            <a:r>
              <a:rPr lang="en-US" sz="2400" dirty="0" smtClean="0"/>
              <a:t> </a:t>
            </a:r>
            <a:r>
              <a:rPr lang="en-US" sz="2400" dirty="0" err="1" smtClean="0"/>
              <a:t>kelasnya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nol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Poligon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47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 txBox="1">
            <a:spLocks/>
          </p:cNvSpPr>
          <p:nvPr/>
        </p:nvSpPr>
        <p:spPr>
          <a:xfrm>
            <a:off x="457200" y="1481329"/>
            <a:ext cx="4038600" cy="49987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Ozaiv Kurang dari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648200" y="1481329"/>
            <a:ext cx="4038600" cy="5760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Ozaiv lebih dari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1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Ozaiv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51054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poligon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datanya</a:t>
            </a:r>
            <a:r>
              <a:rPr lang="en-US" sz="2400" dirty="0" smtClean="0"/>
              <a:t> </a:t>
            </a:r>
            <a:r>
              <a:rPr lang="en-US" sz="2400" dirty="0" err="1" smtClean="0"/>
              <a:t>diambil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distributif</a:t>
            </a:r>
            <a:r>
              <a:rPr lang="en-US" sz="2400" dirty="0" smtClean="0"/>
              <a:t> </a:t>
            </a:r>
            <a:r>
              <a:rPr lang="en-US" sz="2400" dirty="0" err="1" smtClean="0"/>
              <a:t>kumulatif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kurang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0651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b="1" dirty="0" err="1" smtClean="0"/>
              <a:t>Tabel</a:t>
            </a:r>
            <a:r>
              <a:rPr lang="en-US" dirty="0" smtClean="0"/>
              <a:t>: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Penyajian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: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,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data </a:t>
            </a:r>
            <a:r>
              <a:rPr lang="en-US" dirty="0" err="1" smtClean="0"/>
              <a:t>diambil</a:t>
            </a:r>
            <a:r>
              <a:rPr lang="en-US" dirty="0" smtClean="0"/>
              <a:t>, </a:t>
            </a:r>
            <a:r>
              <a:rPr lang="en-US" dirty="0" err="1" smtClean="0"/>
              <a:t>kapan</a:t>
            </a:r>
            <a:r>
              <a:rPr lang="en-US" dirty="0" smtClean="0"/>
              <a:t> data </a:t>
            </a:r>
            <a:r>
              <a:rPr lang="en-US" dirty="0" err="1" smtClean="0"/>
              <a:t>diambil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kolom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baris</a:t>
            </a:r>
            <a:r>
              <a:rPr lang="en-US" dirty="0" smtClean="0"/>
              <a:t>: </a:t>
            </a:r>
            <a:r>
              <a:rPr lang="en-US" dirty="0" err="1" smtClean="0"/>
              <a:t>kategori-kategori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: 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kategori-kategori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.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en-US" dirty="0" err="1" smtClean="0"/>
              <a:t>Catatan</a:t>
            </a:r>
            <a:r>
              <a:rPr lang="en-US" dirty="0" smtClean="0"/>
              <a:t>: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data </a:t>
            </a:r>
            <a:r>
              <a:rPr lang="en-US" dirty="0" err="1" smtClean="0"/>
              <a:t>sekunder</a:t>
            </a:r>
            <a:r>
              <a:rPr lang="en-US" dirty="0" smtClean="0"/>
              <a:t>,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data </a:t>
            </a:r>
            <a:r>
              <a:rPr lang="en-US" dirty="0" err="1" smtClean="0"/>
              <a:t>dikutip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Tabel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081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795272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en-US" dirty="0" err="1" smtClean="0"/>
              <a:t>Jika</a:t>
            </a:r>
            <a:r>
              <a:rPr lang="en-US" dirty="0" smtClean="0"/>
              <a:t> polygon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didekati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lengkungan</a:t>
            </a:r>
            <a:r>
              <a:rPr lang="en-US" dirty="0" smtClean="0"/>
              <a:t> </a:t>
            </a:r>
            <a:r>
              <a:rPr lang="en-US" dirty="0" err="1" smtClean="0"/>
              <a:t>halus</a:t>
            </a:r>
            <a:r>
              <a:rPr lang="en-US" dirty="0" smtClean="0"/>
              <a:t> yang </a:t>
            </a:r>
            <a:r>
              <a:rPr lang="en-US" dirty="0" err="1" smtClean="0"/>
              <a:t>bentuknya</a:t>
            </a:r>
            <a:r>
              <a:rPr lang="en-US" dirty="0" smtClean="0"/>
              <a:t> </a:t>
            </a:r>
            <a:r>
              <a:rPr lang="en-US" dirty="0" err="1" smtClean="0"/>
              <a:t>secocok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polygon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kurva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Populasi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74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871472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Data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 </a:t>
            </a:r>
            <a:r>
              <a:rPr lang="en-US" sz="2400" dirty="0" err="1" smtClean="0"/>
              <a:t>tahan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mati</a:t>
            </a:r>
            <a:r>
              <a:rPr lang="en-US" sz="2400" dirty="0" smtClean="0"/>
              <a:t>, </a:t>
            </a:r>
            <a:r>
              <a:rPr lang="en-US" sz="2400" dirty="0" err="1" smtClean="0"/>
              <a:t>diukur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sepersepuluh</a:t>
            </a:r>
            <a:r>
              <a:rPr lang="en-US" sz="2400" dirty="0" smtClean="0"/>
              <a:t> </a:t>
            </a:r>
            <a:r>
              <a:rPr lang="en-US" sz="2400" dirty="0" err="1" smtClean="0"/>
              <a:t>menit</a:t>
            </a:r>
            <a:r>
              <a:rPr lang="en-US" sz="2400" dirty="0" smtClean="0"/>
              <a:t> </a:t>
            </a:r>
            <a:r>
              <a:rPr lang="en-US" sz="2400" dirty="0" err="1" smtClean="0"/>
              <a:t>terdekat</a:t>
            </a:r>
            <a:r>
              <a:rPr lang="en-US" sz="2400" dirty="0" smtClean="0"/>
              <a:t>,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sampel</a:t>
            </a:r>
            <a:r>
              <a:rPr lang="en-US" sz="2400" dirty="0" smtClean="0"/>
              <a:t> </a:t>
            </a:r>
            <a:r>
              <a:rPr lang="en-US" sz="2400" dirty="0" err="1" smtClean="0"/>
              <a:t>acak</a:t>
            </a:r>
            <a:r>
              <a:rPr lang="en-US" sz="2400" dirty="0" smtClean="0"/>
              <a:t> 60 </a:t>
            </a:r>
            <a:r>
              <a:rPr lang="en-US" sz="2400" dirty="0" err="1" smtClean="0"/>
              <a:t>lalat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disemprot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kimia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percobaan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laboratorium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28800" y="32766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  <a:gridCol w="609600"/>
              </a:tblGrid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2.4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1.6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3.2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4.6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0.4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1.8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1.7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5.3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1.2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0.7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3.5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0.9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0.4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3.9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6.3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2.5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3.9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1.8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3.4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1.3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1.1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0.2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3.7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3.1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1.5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3.5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5.9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1.2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3.7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3.1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1.5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3.5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5.9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1.2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1.3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0.3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4.3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1.8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1.4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2.0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1.9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1.7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257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!</a:t>
            </a:r>
            <a:endParaRPr lang="en-US" dirty="0" smtClean="0"/>
          </a:p>
          <a:p>
            <a:pPr lvl="0" algn="just"/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kumulatif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!</a:t>
            </a:r>
          </a:p>
          <a:p>
            <a:pPr lvl="0" algn="just"/>
            <a:r>
              <a:rPr lang="en-US" dirty="0" err="1" smtClean="0"/>
              <a:t>Buatlah</a:t>
            </a:r>
            <a:r>
              <a:rPr lang="en-US" dirty="0" smtClean="0"/>
              <a:t> histogram, </a:t>
            </a:r>
            <a:r>
              <a:rPr lang="en-US" dirty="0" err="1" smtClean="0"/>
              <a:t>poligon</a:t>
            </a:r>
            <a:r>
              <a:rPr lang="en-US" dirty="0" smtClean="0"/>
              <a:t>, </a:t>
            </a:r>
            <a:r>
              <a:rPr lang="en-US" dirty="0" err="1" smtClean="0"/>
              <a:t>ogif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model </a:t>
            </a:r>
            <a:r>
              <a:rPr lang="en-US" dirty="0" err="1" smtClean="0"/>
              <a:t>populasinya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Pertanyaan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16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Hanya</a:t>
            </a:r>
            <a:r>
              <a:rPr lang="en-US" dirty="0" smtClean="0"/>
              <a:t> 1 </a:t>
            </a:r>
            <a:r>
              <a:rPr lang="en-US" dirty="0" err="1" smtClean="0"/>
              <a:t>variabelnya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2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variabelnya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034911087"/>
              </p:ext>
            </p:extLst>
          </p:nvPr>
        </p:nvGraphicFramePr>
        <p:xfrm>
          <a:off x="762000" y="2895600"/>
          <a:ext cx="2514600" cy="1713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300"/>
                <a:gridCol w="12573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Times New Roman"/>
                          <a:ea typeface="Calibri"/>
                          <a:cs typeface="Times New Roman"/>
                        </a:rPr>
                        <a:t>Nilai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Content Placeholder 4"/>
          <p:cNvSpPr txBox="1">
            <a:spLocks/>
          </p:cNvSpPr>
          <p:nvPr/>
        </p:nvSpPr>
        <p:spPr>
          <a:xfrm>
            <a:off x="4646612" y="2154237"/>
            <a:ext cx="4040188" cy="3941763"/>
          </a:xfrm>
          <a:prstGeom prst="rect">
            <a:avLst/>
          </a:prstGeom>
          <a:ln>
            <a:noFill/>
            <a:prstDash val="sysDash"/>
            <a:miter lim="800000"/>
          </a:ln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Tabel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Kontingensi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373893"/>
              </p:ext>
            </p:extLst>
          </p:nvPr>
        </p:nvGraphicFramePr>
        <p:xfrm>
          <a:off x="4953000" y="2971800"/>
          <a:ext cx="3810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619"/>
                <a:gridCol w="556381"/>
                <a:gridCol w="592667"/>
                <a:gridCol w="483809"/>
                <a:gridCol w="1209524"/>
              </a:tblGrid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SD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SMP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SMA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Jumlah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Laki-laki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4758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2795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1459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9012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Perempuan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4032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2116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1256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7404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Jumlah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8790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4911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  <a:cs typeface="Times New Roman"/>
                        </a:rPr>
                        <a:t>2715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  <a:cs typeface="Times New Roman"/>
                        </a:rPr>
                        <a:t>16416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831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 build="p" animBg="1"/>
      <p:bldP spid="5" grpId="0" build="p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957072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batang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</a:t>
            </a:r>
            <a:r>
              <a:rPr lang="en-US" dirty="0" err="1" smtClean="0"/>
              <a:t>Batang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057400" y="2362200"/>
          <a:ext cx="4876799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609600" y="4267200"/>
            <a:ext cx="807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dirty="0" err="1" smtClean="0"/>
              <a:t>Gambar</a:t>
            </a:r>
            <a:r>
              <a:rPr lang="en-US" dirty="0" smtClean="0"/>
              <a:t> 2.1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Murid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Daerah A</a:t>
            </a:r>
          </a:p>
          <a:p>
            <a:pPr algn="ctr">
              <a:buNone/>
            </a:pPr>
            <a:r>
              <a:rPr lang="en-US" dirty="0" err="1" smtClean="0"/>
              <a:t>Menurut</a:t>
            </a:r>
            <a:r>
              <a:rPr lang="en-US" dirty="0" smtClean="0"/>
              <a:t> Tingkat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Kelamin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2010</a:t>
            </a:r>
          </a:p>
        </p:txBody>
      </p:sp>
    </p:spTree>
    <p:extLst>
      <p:ext uri="{BB962C8B-B14F-4D97-AF65-F5344CB8AC3E}">
        <p14:creationId xmlns:p14="http://schemas.microsoft.com/office/powerpoint/2010/main" val="114211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Graphic spid="4" grpId="0">
        <p:bldAsOne/>
      </p:bldGraphic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</a:t>
            </a:r>
            <a:r>
              <a:rPr lang="en-US" dirty="0" err="1" smtClean="0"/>
              <a:t>Lingkaran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2667000"/>
          <a:ext cx="3048000" cy="2470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/>
                          <a:ea typeface="Calibri"/>
                          <a:cs typeface="Times New Roman"/>
                        </a:rPr>
                        <a:t>Nilai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r>
                        <a:rPr lang="en-US" sz="1400">
                          <a:latin typeface="Times New Roman"/>
                        </a:rPr>
                        <a:t>x</a:t>
                      </a:r>
                      <a:r>
                        <a:rPr lang="en-US" sz="1400" baseline="30000">
                          <a:latin typeface="Times New Roman"/>
                        </a:rPr>
                        <a:t>o</a:t>
                      </a:r>
                      <a:r>
                        <a:rPr lang="en-US" sz="1400">
                          <a:latin typeface="Calibri"/>
                        </a:rPr>
                        <a:t> 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21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r>
                        <a:rPr lang="en-US" sz="1400" baseline="30000" dirty="0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168</a:t>
                      </a:r>
                      <a:r>
                        <a:rPr lang="en-US" sz="1400" baseline="30000" dirty="0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152</a:t>
                      </a:r>
                      <a:r>
                        <a:rPr lang="en-US" sz="1400" baseline="30000" dirty="0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</a:rPr>
                        <a:t>24</a:t>
                      </a:r>
                      <a:r>
                        <a:rPr lang="en-US" sz="1400" baseline="30000" dirty="0" smtClean="0">
                          <a:latin typeface="Times New Roman"/>
                        </a:rPr>
                        <a:t>o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/>
                        </a:rPr>
                        <a:t> </a:t>
                      </a: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US" sz="1400" baseline="30000" dirty="0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Jumlah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360</a:t>
                      </a:r>
                      <a:r>
                        <a:rPr lang="en-US" sz="1400" baseline="30000" dirty="0"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572000" y="1828800"/>
          <a:ext cx="3657599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809999" y="5486400"/>
          <a:ext cx="169606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4" imgW="876240" imgH="393480" progId="Equation.3">
                  <p:embed/>
                </p:oleObj>
              </mc:Choice>
              <mc:Fallback>
                <p:oleObj name="Equation" r:id="rId4" imgW="876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9999" y="5486400"/>
                        <a:ext cx="169606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54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 err="1" smtClean="0"/>
              <a:t>Menggambarkan</a:t>
            </a:r>
            <a:r>
              <a:rPr lang="en-US" dirty="0" smtClean="0"/>
              <a:t> data yang </a:t>
            </a:r>
            <a:r>
              <a:rPr lang="en-US" dirty="0" err="1" smtClean="0"/>
              <a:t>keadaannya</a:t>
            </a:r>
            <a:r>
              <a:rPr lang="en-US" dirty="0" smtClean="0"/>
              <a:t> </a:t>
            </a:r>
            <a:r>
              <a:rPr lang="en-US" dirty="0" err="1" smtClean="0"/>
              <a:t>digambarkan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/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deretan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</a:t>
            </a:r>
            <a:r>
              <a:rPr lang="en-US" dirty="0" err="1" smtClean="0"/>
              <a:t>Garis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3048000"/>
          <a:ext cx="2286000" cy="2160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</a:tblGrid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Tanggal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Hari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500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Times New Roman"/>
                        </a:rPr>
                        <a:t>525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</a:rPr>
                        <a:t> 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495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500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550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3733800" y="2971800"/>
          <a:ext cx="4515803" cy="2404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402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 err="1" smtClean="0"/>
              <a:t>Menggambarkan</a:t>
            </a:r>
            <a:r>
              <a:rPr lang="en-US" dirty="0" smtClean="0"/>
              <a:t> data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dikategorikan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deretan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</a:t>
            </a:r>
            <a:r>
              <a:rPr lang="en-US" dirty="0" err="1" smtClean="0"/>
              <a:t>Pencar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524000" y="2819400"/>
          <a:ext cx="66294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9525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LATIHAN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706288"/>
              </p:ext>
            </p:extLst>
          </p:nvPr>
        </p:nvGraphicFramePr>
        <p:xfrm>
          <a:off x="457200" y="1600200"/>
          <a:ext cx="8229600" cy="257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Tingkat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Sekolah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err="1" smtClean="0"/>
                        <a:t>Banyak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Murid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err="1" smtClean="0"/>
                        <a:t>Jumlah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Laki-laki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Perempuan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SD</a:t>
                      </a:r>
                    </a:p>
                    <a:p>
                      <a:r>
                        <a:rPr lang="en-US" dirty="0" smtClean="0"/>
                        <a:t>SMP</a:t>
                      </a:r>
                    </a:p>
                    <a:p>
                      <a:r>
                        <a:rPr lang="en-US" dirty="0" smtClean="0"/>
                        <a:t>SMA</a:t>
                      </a:r>
                    </a:p>
                    <a:p>
                      <a:r>
                        <a:rPr lang="en-US" dirty="0" smtClean="0"/>
                        <a:t>SMK</a:t>
                      </a:r>
                    </a:p>
                    <a:p>
                      <a:r>
                        <a:rPr lang="en-US" dirty="0" smtClean="0"/>
                        <a:t>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524</a:t>
                      </a:r>
                    </a:p>
                    <a:p>
                      <a:r>
                        <a:rPr lang="en-US" dirty="0" smtClean="0"/>
                        <a:t>575</a:t>
                      </a:r>
                    </a:p>
                    <a:p>
                      <a:r>
                        <a:rPr lang="en-US" dirty="0" smtClean="0"/>
                        <a:t>430</a:t>
                      </a:r>
                    </a:p>
                    <a:p>
                      <a:r>
                        <a:rPr lang="en-US" dirty="0" smtClean="0"/>
                        <a:t>454</a:t>
                      </a:r>
                    </a:p>
                    <a:p>
                      <a:r>
                        <a:rPr lang="en-US" dirty="0" smtClean="0"/>
                        <a:t>534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466</a:t>
                      </a:r>
                    </a:p>
                    <a:p>
                      <a:r>
                        <a:rPr lang="en-US" dirty="0" smtClean="0"/>
                        <a:t>365</a:t>
                      </a:r>
                    </a:p>
                    <a:p>
                      <a:r>
                        <a:rPr lang="en-US" dirty="0" smtClean="0"/>
                        <a:t>346</a:t>
                      </a:r>
                    </a:p>
                    <a:p>
                      <a:r>
                        <a:rPr lang="en-US" dirty="0" smtClean="0"/>
                        <a:t>456</a:t>
                      </a:r>
                    </a:p>
                    <a:p>
                      <a:r>
                        <a:rPr lang="en-US" dirty="0" smtClean="0"/>
                        <a:t>454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990</a:t>
                      </a:r>
                    </a:p>
                    <a:p>
                      <a:r>
                        <a:rPr lang="en-US" dirty="0" smtClean="0"/>
                        <a:t>940</a:t>
                      </a:r>
                    </a:p>
                    <a:p>
                      <a:r>
                        <a:rPr lang="en-US" dirty="0" smtClean="0"/>
                        <a:t>776</a:t>
                      </a:r>
                    </a:p>
                    <a:p>
                      <a:r>
                        <a:rPr lang="en-US" dirty="0" smtClean="0"/>
                        <a:t>910</a:t>
                      </a:r>
                    </a:p>
                    <a:p>
                      <a:r>
                        <a:rPr lang="en-US" dirty="0" smtClean="0"/>
                        <a:t>988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4604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45720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Berdasarkan</a:t>
            </a:r>
            <a:r>
              <a:rPr lang="en-US" dirty="0" smtClean="0"/>
              <a:t> data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buatlah</a:t>
            </a:r>
            <a:r>
              <a:rPr lang="en-US" dirty="0" smtClean="0"/>
              <a:t>:</a:t>
            </a:r>
          </a:p>
          <a:p>
            <a:pPr marL="342900" indent="-342900">
              <a:buAutoNum type="arabicPeriod"/>
            </a:pPr>
            <a:r>
              <a:rPr lang="en-US" dirty="0" smtClean="0"/>
              <a:t>Diagram </a:t>
            </a:r>
            <a:r>
              <a:rPr lang="en-US" dirty="0" err="1" smtClean="0"/>
              <a:t>batang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!</a:t>
            </a:r>
          </a:p>
          <a:p>
            <a:pPr marL="342900" indent="-342900">
              <a:buAutoNum type="arabicPeriod"/>
            </a:pPr>
            <a:r>
              <a:rPr lang="en-US" dirty="0" smtClean="0"/>
              <a:t>Diagram </a:t>
            </a:r>
            <a:r>
              <a:rPr lang="en-US" dirty="0" err="1" smtClean="0"/>
              <a:t>batang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kelamin</a:t>
            </a:r>
            <a:r>
              <a:rPr lang="en-US" dirty="0" smtClean="0"/>
              <a:t>!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Dapatkah</a:t>
            </a:r>
            <a:r>
              <a:rPr lang="en-US" dirty="0" smtClean="0"/>
              <a:t> data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diagram </a:t>
            </a:r>
            <a:r>
              <a:rPr lang="en-US" dirty="0" err="1" smtClean="0"/>
              <a:t>garis</a:t>
            </a:r>
            <a:r>
              <a:rPr lang="en-US" dirty="0" smtClean="0"/>
              <a:t>? </a:t>
            </a:r>
            <a:r>
              <a:rPr lang="en-US" dirty="0" err="1" smtClean="0"/>
              <a:t>Kenapa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742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Kania</a:t>
            </a:r>
            <a:r>
              <a:rPr lang="en-US" dirty="0" smtClean="0"/>
              <a:t> </a:t>
            </a:r>
            <a:r>
              <a:rPr lang="en-US" dirty="0" err="1" smtClean="0"/>
              <a:t>Evita</a:t>
            </a:r>
            <a:r>
              <a:rPr lang="en-US" dirty="0" smtClean="0"/>
              <a:t> </a:t>
            </a:r>
            <a:r>
              <a:rPr lang="en-US" dirty="0" err="1" smtClean="0"/>
              <a:t>Dewi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58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829</Words>
  <Application>Microsoft Office PowerPoint</Application>
  <PresentationFormat>On-screen Show (4:3)</PresentationFormat>
  <Paragraphs>372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Equation</vt:lpstr>
      <vt:lpstr>Penyajian data berdasarakan Daftar Statistik dan Diagram</vt:lpstr>
      <vt:lpstr>Tabel</vt:lpstr>
      <vt:lpstr>Jenis Tabel</vt:lpstr>
      <vt:lpstr>Diagram Batang</vt:lpstr>
      <vt:lpstr>Diagram Lingkaran</vt:lpstr>
      <vt:lpstr>Diagram Garis</vt:lpstr>
      <vt:lpstr>Diagram Pencar</vt:lpstr>
      <vt:lpstr>LATIHAN</vt:lpstr>
      <vt:lpstr>Daftar frekuensi dan Grafik</vt:lpstr>
      <vt:lpstr>Definisi</vt:lpstr>
      <vt:lpstr>Unsur-unsur dalam DF</vt:lpstr>
      <vt:lpstr>Contoh</vt:lpstr>
      <vt:lpstr>PowerPoint Presentation</vt:lpstr>
      <vt:lpstr>Tabel distribusti kumulatif kurang dari</vt:lpstr>
      <vt:lpstr>Tabel distribusti kumulatif lebih dari atau sama dengan</vt:lpstr>
      <vt:lpstr>Tabel Distribusi Frekuensi Relatif</vt:lpstr>
      <vt:lpstr>Histogram</vt:lpstr>
      <vt:lpstr>Poligon frekuensi</vt:lpstr>
      <vt:lpstr>PowerPoint Presentation</vt:lpstr>
      <vt:lpstr>Model Populasi</vt:lpstr>
      <vt:lpstr>Latihan</vt:lpstr>
      <vt:lpstr>Pertanyaan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Penyajian data berdasarakan Daftar Statistik dan Diagram</dc:title>
  <dc:creator>Kania Evita Dewi</dc:creator>
  <cp:lastModifiedBy>Kania Evita Dewi</cp:lastModifiedBy>
  <cp:revision>6</cp:revision>
  <dcterms:created xsi:type="dcterms:W3CDTF">2017-02-27T02:57:52Z</dcterms:created>
  <dcterms:modified xsi:type="dcterms:W3CDTF">2017-02-27T04:13:09Z</dcterms:modified>
</cp:coreProperties>
</file>