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0" r:id="rId3"/>
    <p:sldId id="261" r:id="rId4"/>
    <p:sldId id="258" r:id="rId5"/>
    <p:sldId id="263" r:id="rId6"/>
    <p:sldId id="259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21609D-32D5-4818-9BFA-D5128F1E634B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5B8AD-17F1-490F-AA68-857767BC5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248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FEBFC-CBD1-4A59-8ABB-1B75DC04B453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1ECB4-1291-4E86-86BF-8D8C9655D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213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9" name="Rectangle 37"/>
          <p:cNvSpPr>
            <a:spLocks noChangeArrowheads="1"/>
          </p:cNvSpPr>
          <p:nvPr/>
        </p:nvSpPr>
        <p:spPr bwMode="auto">
          <a:xfrm>
            <a:off x="1600200" y="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White">
          <a:xfrm>
            <a:off x="2895600" y="3657600"/>
            <a:ext cx="6019800" cy="457200"/>
          </a:xfrm>
          <a:solidFill>
            <a:schemeClr val="tx1"/>
          </a:solidFill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0" y="5867400"/>
            <a:ext cx="2895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200" b="1" dirty="0" err="1" smtClean="0"/>
              <a:t>Universitas</a:t>
            </a:r>
            <a:r>
              <a:rPr lang="en-US" sz="1200" b="1" baseline="0" dirty="0" smtClean="0"/>
              <a:t> </a:t>
            </a:r>
            <a:r>
              <a:rPr lang="en-US" sz="1200" b="1" baseline="0" dirty="0" err="1" smtClean="0"/>
              <a:t>Komputer</a:t>
            </a:r>
            <a:r>
              <a:rPr lang="en-US" sz="1200" b="1" baseline="0" dirty="0" smtClean="0"/>
              <a:t> Indonesia</a:t>
            </a:r>
            <a:endParaRPr lang="en-US" sz="2000" b="1" dirty="0"/>
          </a:p>
        </p:txBody>
      </p:sp>
      <p:sp>
        <p:nvSpPr>
          <p:cNvPr id="3124" name="Rectangle 52"/>
          <p:cNvSpPr>
            <a:spLocks noChangeArrowheads="1"/>
          </p:cNvSpPr>
          <p:nvPr/>
        </p:nvSpPr>
        <p:spPr bwMode="ltGray">
          <a:xfrm>
            <a:off x="5895975" y="0"/>
            <a:ext cx="3248025" cy="27813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19050" y="2330450"/>
            <a:ext cx="9115425" cy="358775"/>
            <a:chOff x="3827" y="1468"/>
            <a:chExt cx="1927" cy="226"/>
          </a:xfrm>
        </p:grpSpPr>
        <p:sp>
          <p:nvSpPr>
            <p:cNvPr id="3126" name="Line 54"/>
            <p:cNvSpPr>
              <a:spLocks noChangeShapeType="1"/>
            </p:cNvSpPr>
            <p:nvPr/>
          </p:nvSpPr>
          <p:spPr bwMode="white">
            <a:xfrm>
              <a:off x="3827" y="1468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7" name="Line 55"/>
            <p:cNvSpPr>
              <a:spLocks noChangeShapeType="1"/>
            </p:cNvSpPr>
            <p:nvPr/>
          </p:nvSpPr>
          <p:spPr bwMode="white">
            <a:xfrm>
              <a:off x="3827" y="1540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8" name="Line 56"/>
            <p:cNvSpPr>
              <a:spLocks noChangeShapeType="1"/>
            </p:cNvSpPr>
            <p:nvPr/>
          </p:nvSpPr>
          <p:spPr bwMode="white">
            <a:xfrm>
              <a:off x="3827" y="1616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9" name="Line 57"/>
            <p:cNvSpPr>
              <a:spLocks noChangeShapeType="1"/>
            </p:cNvSpPr>
            <p:nvPr/>
          </p:nvSpPr>
          <p:spPr bwMode="white">
            <a:xfrm>
              <a:off x="3827" y="1694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133" name="Picture 6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887663" cy="2790825"/>
          </a:xfrm>
          <a:prstGeom prst="rect">
            <a:avLst/>
          </a:prstGeom>
          <a:noFill/>
        </p:spPr>
      </p:pic>
      <p:sp>
        <p:nvSpPr>
          <p:cNvPr id="3132" name="Rectangle 60"/>
          <p:cNvSpPr>
            <a:spLocks noChangeArrowheads="1"/>
          </p:cNvSpPr>
          <p:nvPr/>
        </p:nvSpPr>
        <p:spPr bwMode="black">
          <a:xfrm>
            <a:off x="0" y="2787650"/>
            <a:ext cx="9144000" cy="7143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5" name="Rectangle 63"/>
          <p:cNvSpPr>
            <a:spLocks noChangeArrowheads="1"/>
          </p:cNvSpPr>
          <p:nvPr/>
        </p:nvSpPr>
        <p:spPr bwMode="gray">
          <a:xfrm>
            <a:off x="2895600" y="2819400"/>
            <a:ext cx="6248400" cy="685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 bwMode="ltGray">
          <a:xfrm>
            <a:off x="3124200" y="2819400"/>
            <a:ext cx="5791200" cy="685800"/>
          </a:xfrm>
        </p:spPr>
        <p:txBody>
          <a:bodyPr/>
          <a:lstStyle>
            <a:lvl1pPr algn="l">
              <a:defRPr sz="3600" baseline="0"/>
            </a:lvl1pPr>
          </a:lstStyle>
          <a:p>
            <a:r>
              <a:rPr lang="en-US" dirty="0" err="1" smtClean="0"/>
              <a:t>Algoritma</a:t>
            </a:r>
            <a:r>
              <a:rPr lang="en-US" dirty="0" smtClean="0"/>
              <a:t> &amp; </a:t>
            </a:r>
            <a:r>
              <a:rPr lang="en-US" dirty="0" err="1" smtClean="0"/>
              <a:t>Pemrograman</a:t>
            </a:r>
            <a:endParaRPr lang="en-US" dirty="0"/>
          </a:p>
        </p:txBody>
      </p:sp>
      <p:pic>
        <p:nvPicPr>
          <p:cNvPr id="3134" name="Picture 6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4488" y="0"/>
            <a:ext cx="3011487" cy="2781300"/>
          </a:xfrm>
          <a:prstGeom prst="rect">
            <a:avLst/>
          </a:prstGeom>
          <a:noFill/>
        </p:spPr>
      </p:pic>
      <p:sp>
        <p:nvSpPr>
          <p:cNvPr id="19" name="Rectangle 2"/>
          <p:cNvSpPr txBox="1">
            <a:spLocks noChangeArrowheads="1"/>
          </p:cNvSpPr>
          <p:nvPr userDrawn="1"/>
        </p:nvSpPr>
        <p:spPr bwMode="ltGray">
          <a:xfrm>
            <a:off x="0" y="2819400"/>
            <a:ext cx="2895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3600" baseline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IF32222</a:t>
            </a:r>
          </a:p>
        </p:txBody>
      </p:sp>
      <p:pic>
        <p:nvPicPr>
          <p:cNvPr id="20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326408" y="3581400"/>
            <a:ext cx="2209800" cy="223926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Rectangle 3"/>
          <p:cNvSpPr txBox="1">
            <a:spLocks noChangeArrowheads="1"/>
          </p:cNvSpPr>
          <p:nvPr userDrawn="1"/>
        </p:nvSpPr>
        <p:spPr bwMode="grayWhite">
          <a:xfrm>
            <a:off x="5334000" y="5715000"/>
            <a:ext cx="3810000" cy="4572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Tati Harihayati M., M.T.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095500" cy="6092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134100" cy="6092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28600"/>
            <a:ext cx="63246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502602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gi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2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Rectangle 32"/>
          <p:cNvSpPr>
            <a:spLocks noChangeArrowheads="1"/>
          </p:cNvSpPr>
          <p:nvPr/>
        </p:nvSpPr>
        <p:spPr bwMode="ltGray">
          <a:xfrm>
            <a:off x="11113" y="0"/>
            <a:ext cx="9132887" cy="11255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0" y="879475"/>
            <a:ext cx="9144000" cy="144463"/>
            <a:chOff x="1519" y="554"/>
            <a:chExt cx="4241" cy="91"/>
          </a:xfrm>
        </p:grpSpPr>
        <p:sp>
          <p:nvSpPr>
            <p:cNvPr id="1058" name="Line 34"/>
            <p:cNvSpPr>
              <a:spLocks noChangeShapeType="1"/>
            </p:cNvSpPr>
            <p:nvPr userDrawn="1"/>
          </p:nvSpPr>
          <p:spPr bwMode="white">
            <a:xfrm>
              <a:off x="1519" y="554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Line 35"/>
            <p:cNvSpPr>
              <a:spLocks noChangeShapeType="1"/>
            </p:cNvSpPr>
            <p:nvPr userDrawn="1"/>
          </p:nvSpPr>
          <p:spPr bwMode="white">
            <a:xfrm>
              <a:off x="1519" y="599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0" name="Line 36"/>
            <p:cNvSpPr>
              <a:spLocks noChangeShapeType="1"/>
            </p:cNvSpPr>
            <p:nvPr userDrawn="1"/>
          </p:nvSpPr>
          <p:spPr bwMode="white">
            <a:xfrm>
              <a:off x="1519" y="645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0" y="-11113"/>
            <a:ext cx="2341563" cy="1123951"/>
            <a:chOff x="0" y="0"/>
            <a:chExt cx="1475" cy="694"/>
          </a:xfrm>
        </p:grpSpPr>
        <p:graphicFrame>
          <p:nvGraphicFramePr>
            <p:cNvPr id="1062" name="Object 38"/>
            <p:cNvGraphicFramePr>
              <a:graphicFrameLocks noChangeAspect="1"/>
            </p:cNvGraphicFramePr>
            <p:nvPr/>
          </p:nvGraphicFramePr>
          <p:xfrm>
            <a:off x="695" y="0"/>
            <a:ext cx="780" cy="6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2" name="Image" r:id="rId17" imgW="3646321" imgH="3931376" progId="Photoshop.Image.6">
                    <p:embed/>
                  </p:oleObj>
                </mc:Choice>
                <mc:Fallback>
                  <p:oleObj name="Image" r:id="rId17" imgW="3646321" imgH="3931376" progId="Photoshop.Image.6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b="11470"/>
                        <a:stretch>
                          <a:fillRect/>
                        </a:stretch>
                      </p:blipFill>
                      <p:spPr bwMode="auto">
                        <a:xfrm>
                          <a:off x="695" y="0"/>
                          <a:ext cx="780" cy="6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2D6BC7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1D528D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B2B2B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63" name="Object 39"/>
            <p:cNvGraphicFramePr>
              <a:graphicFrameLocks noChangeAspect="1"/>
            </p:cNvGraphicFramePr>
            <p:nvPr/>
          </p:nvGraphicFramePr>
          <p:xfrm>
            <a:off x="0" y="0"/>
            <a:ext cx="737" cy="6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3" name="Image" r:id="rId19" imgW="2575783" imgH="2545301" progId="Photoshop.Image.6">
                    <p:embed/>
                  </p:oleObj>
                </mc:Choice>
                <mc:Fallback>
                  <p:oleObj name="Image" r:id="rId19" imgW="2575783" imgH="2545301" progId="Photoshop.Image.6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737" cy="6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2D6BC7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1D528D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B2B2B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4600" y="228600"/>
            <a:ext cx="6324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1"/>
                </a:solidFill>
              </a:defRPr>
            </a:lvl1pPr>
          </a:lstStyle>
          <a:p>
            <a:fld id="{0BC7E5B2-E02E-4107-BA48-AC9A8DE65C04}" type="datetime1">
              <a:rPr lang="en-US" smtClean="0"/>
              <a:t>2/28/2017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145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accent1"/>
                </a:solidFill>
              </a:defRPr>
            </a:lvl1pPr>
          </a:lstStyle>
          <a:p>
            <a:pPr algn="r"/>
            <a:r>
              <a:rPr lang="en-US" dirty="0" err="1" smtClean="0"/>
              <a:t>Oleh</a:t>
            </a:r>
            <a:r>
              <a:rPr lang="en-US" dirty="0" smtClean="0"/>
              <a:t> : </a:t>
            </a:r>
            <a:r>
              <a:rPr lang="en-US" dirty="0" err="1" smtClean="0"/>
              <a:t>Andri</a:t>
            </a:r>
            <a:r>
              <a:rPr lang="en-US" dirty="0" smtClean="0"/>
              <a:t> </a:t>
            </a:r>
            <a:r>
              <a:rPr lang="en-US" dirty="0" err="1" smtClean="0"/>
              <a:t>Heryandi</a:t>
            </a:r>
            <a:r>
              <a:rPr lang="en-US" dirty="0" smtClean="0"/>
              <a:t>, M.T.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1"/>
                </a:solidFill>
              </a:defRPr>
            </a:lvl1pPr>
          </a:lstStyle>
          <a:p>
            <a:fld id="{B5A8FFD0-3CDF-4C62-9758-48B2FD26A287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0" y="1109663"/>
            <a:ext cx="9144000" cy="169862"/>
            <a:chOff x="0" y="699"/>
            <a:chExt cx="5760" cy="107"/>
          </a:xfrm>
        </p:grpSpPr>
        <p:sp>
          <p:nvSpPr>
            <p:cNvPr id="1064" name="Rectangle 40"/>
            <p:cNvSpPr>
              <a:spLocks noChangeArrowheads="1"/>
            </p:cNvSpPr>
            <p:nvPr userDrawn="1"/>
          </p:nvSpPr>
          <p:spPr bwMode="gray">
            <a:xfrm>
              <a:off x="0" y="699"/>
              <a:ext cx="5760" cy="45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" name="Rectangle 42"/>
            <p:cNvSpPr>
              <a:spLocks noChangeArrowheads="1"/>
            </p:cNvSpPr>
            <p:nvPr userDrawn="1"/>
          </p:nvSpPr>
          <p:spPr bwMode="gray">
            <a:xfrm>
              <a:off x="1476" y="713"/>
              <a:ext cx="4284" cy="93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8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1"/>
          <a:stretch>
            <a:fillRect/>
          </a:stretch>
        </p:blipFill>
        <p:spPr bwMode="auto">
          <a:xfrm>
            <a:off x="8686800" y="1295400"/>
            <a:ext cx="375987" cy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1"/>
          <a:stretch>
            <a:fillRect/>
          </a:stretch>
        </p:blipFill>
        <p:spPr bwMode="auto">
          <a:xfrm>
            <a:off x="76200" y="1295400"/>
            <a:ext cx="375987" cy="381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50000"/>
        <a:buFont typeface="Wingdings 2" pitchFamily="18" charset="2"/>
        <a:buChar char="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60000"/>
        <a:buFont typeface="Wingdings 2" pitchFamily="18" charset="2"/>
        <a:buChar char="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Silabus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Rencana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Perkuliahan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STRUKTUR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it-IT" b="1" u="none" kern="1200" baseline="0" dirty="0" smtClean="0">
                <a:solidFill>
                  <a:schemeClr val="tx2"/>
                </a:solidFill>
                <a:effectLst/>
              </a:rPr>
              <a:t>Array Statis</a:t>
            </a:r>
          </a:p>
          <a:p>
            <a:pPr marL="457200" indent="-457200">
              <a:buAutoNum type="arabicPeriod"/>
            </a:pPr>
            <a:r>
              <a:rPr lang="it-IT" b="1" u="none" kern="1200" baseline="0" dirty="0" smtClean="0">
                <a:solidFill>
                  <a:schemeClr val="tx2"/>
                </a:solidFill>
                <a:effectLst/>
              </a:rPr>
              <a:t>Linked List</a:t>
            </a:r>
          </a:p>
          <a:p>
            <a:pPr marL="457200" indent="-457200">
              <a:buNone/>
            </a:pPr>
            <a:r>
              <a:rPr lang="it-IT" b="1" kern="1200" dirty="0">
                <a:solidFill>
                  <a:schemeClr val="tx2"/>
                </a:solidFill>
              </a:rPr>
              <a:t>3</a:t>
            </a:r>
            <a:r>
              <a:rPr lang="it-IT" b="1" u="none" kern="1200" baseline="0" dirty="0" smtClean="0">
                <a:solidFill>
                  <a:schemeClr val="tx2"/>
                </a:solidFill>
                <a:effectLst/>
              </a:rPr>
              <a:t>. Stack</a:t>
            </a:r>
          </a:p>
          <a:p>
            <a:pPr marL="457200" indent="-457200">
              <a:buNone/>
            </a:pPr>
            <a:r>
              <a:rPr lang="it-IT" b="1" kern="1200" dirty="0" smtClean="0">
                <a:solidFill>
                  <a:schemeClr val="tx2"/>
                </a:solidFill>
              </a:rPr>
              <a:t>4. Implementasi Stack</a:t>
            </a:r>
          </a:p>
          <a:p>
            <a:pPr marL="457200" indent="-457200">
              <a:buNone/>
            </a:pPr>
            <a:r>
              <a:rPr lang="it-IT" b="1" kern="1200" dirty="0" smtClean="0">
                <a:solidFill>
                  <a:schemeClr val="tx2"/>
                </a:solidFill>
              </a:rPr>
              <a:t>5. Queue</a:t>
            </a:r>
          </a:p>
          <a:p>
            <a:pPr marL="457200" indent="-457200">
              <a:buNone/>
            </a:pPr>
            <a:r>
              <a:rPr lang="it-IT" b="1" kern="1200" dirty="0" smtClean="0">
                <a:solidFill>
                  <a:schemeClr val="tx2"/>
                </a:solidFill>
              </a:rPr>
              <a:t>6. Tree</a:t>
            </a:r>
          </a:p>
          <a:p>
            <a:pPr marL="457200" indent="-457200">
              <a:buNone/>
            </a:pPr>
            <a:r>
              <a:rPr lang="it-IT" b="1" kern="1200" dirty="0" smtClean="0">
                <a:solidFill>
                  <a:schemeClr val="tx2"/>
                </a:solidFill>
              </a:rPr>
              <a:t>7. Heap Sort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521450"/>
            <a:ext cx="2133600" cy="244475"/>
          </a:xfrm>
        </p:spPr>
        <p:txBody>
          <a:bodyPr/>
          <a:lstStyle/>
          <a:p>
            <a:fld id="{B5A8FFD0-3CDF-4C62-9758-48B2FD26A287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48200" y="17526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Single Linked List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2069068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Double Linked List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2392916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Circular Linked List</a:t>
            </a:r>
            <a:endParaRPr lang="en-US" sz="2400" b="1" dirty="0">
              <a:solidFill>
                <a:schemeClr val="tx2"/>
              </a:solidFill>
            </a:endParaRPr>
          </a:p>
        </p:txBody>
      </p:sp>
      <p:cxnSp>
        <p:nvCxnSpPr>
          <p:cNvPr id="10" name="Straight Arrow Connector 9"/>
          <p:cNvCxnSpPr>
            <a:endCxn id="6" idx="1"/>
          </p:cNvCxnSpPr>
          <p:nvPr/>
        </p:nvCxnSpPr>
        <p:spPr>
          <a:xfrm flipV="1">
            <a:off x="3200400" y="1983433"/>
            <a:ext cx="1447800" cy="226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7" idx="1"/>
          </p:cNvCxnSpPr>
          <p:nvPr/>
        </p:nvCxnSpPr>
        <p:spPr>
          <a:xfrm>
            <a:off x="3200400" y="2214265"/>
            <a:ext cx="1447800" cy="8563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8" idx="1"/>
          </p:cNvCxnSpPr>
          <p:nvPr/>
        </p:nvCxnSpPr>
        <p:spPr>
          <a:xfrm>
            <a:off x="3200400" y="2209800"/>
            <a:ext cx="1447800" cy="41394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648200" y="2379403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Array </a:t>
            </a:r>
            <a:r>
              <a:rPr lang="en-US" sz="2400" b="1" dirty="0" err="1" smtClean="0">
                <a:solidFill>
                  <a:schemeClr val="tx2"/>
                </a:solidFill>
              </a:rPr>
              <a:t>Statis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48200" y="2695871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Linked List</a:t>
            </a:r>
            <a:endParaRPr lang="en-US" sz="2400" b="1" dirty="0">
              <a:solidFill>
                <a:schemeClr val="tx2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200400" y="2612468"/>
            <a:ext cx="1447800" cy="226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200400" y="2843300"/>
            <a:ext cx="1447800" cy="8563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648200" y="3489067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Linier Queue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48200" y="3805535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Circular Queue</a:t>
            </a:r>
            <a:endParaRPr lang="en-US" sz="2400" b="1" dirty="0">
              <a:solidFill>
                <a:schemeClr val="tx2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200400" y="3722132"/>
            <a:ext cx="1447800" cy="226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200400" y="3952964"/>
            <a:ext cx="1447800" cy="8563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8" grpId="1"/>
      <p:bldP spid="15" grpId="0"/>
      <p:bldP spid="15" grpId="1"/>
      <p:bldP spid="16" grpId="0"/>
      <p:bldP spid="16" grpId="1"/>
      <p:bldP spid="19" grpId="0"/>
      <p:bldP spid="19" grpId="1"/>
      <p:bldP spid="20" grpId="0"/>
      <p:bldP spid="2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CARA PERKULIAHAN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="1" dirty="0" err="1" smtClean="0">
                <a:solidFill>
                  <a:schemeClr val="tx2"/>
                </a:solidFill>
              </a:rPr>
              <a:t>Materi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dijelaskan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dalam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bentuk</a:t>
            </a:r>
            <a:r>
              <a:rPr lang="en-US" b="1" dirty="0" smtClean="0">
                <a:solidFill>
                  <a:schemeClr val="tx2"/>
                </a:solidFill>
              </a:rPr>
              <a:t> Bahasa </a:t>
            </a:r>
            <a:r>
              <a:rPr lang="en-US" b="1" dirty="0" err="1" smtClean="0">
                <a:solidFill>
                  <a:schemeClr val="tx2"/>
                </a:solidFill>
              </a:rPr>
              <a:t>Algoritmik</a:t>
            </a:r>
            <a:endParaRPr lang="en-US" b="1" dirty="0" smtClean="0">
              <a:solidFill>
                <a:schemeClr val="tx2"/>
              </a:solidFill>
            </a:endParaRPr>
          </a:p>
          <a:p>
            <a:pPr lvl="1"/>
            <a:r>
              <a:rPr lang="en-US" b="1" dirty="0" err="1" smtClean="0">
                <a:solidFill>
                  <a:schemeClr val="tx2"/>
                </a:solidFill>
              </a:rPr>
              <a:t>Tugas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dikerjakan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dalam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bentuk</a:t>
            </a:r>
            <a:r>
              <a:rPr lang="en-US" b="1" dirty="0" smtClean="0">
                <a:solidFill>
                  <a:schemeClr val="tx2"/>
                </a:solidFill>
              </a:rPr>
              <a:t> Bahasa </a:t>
            </a:r>
            <a:r>
              <a:rPr lang="en-US" b="1" dirty="0" err="1" smtClean="0">
                <a:solidFill>
                  <a:schemeClr val="tx2"/>
                </a:solidFill>
              </a:rPr>
              <a:t>Algoritmik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dan</a:t>
            </a:r>
            <a:r>
              <a:rPr lang="en-US" b="1" dirty="0" smtClean="0">
                <a:solidFill>
                  <a:schemeClr val="tx2"/>
                </a:solidFill>
              </a:rPr>
              <a:t> Bahasa </a:t>
            </a:r>
            <a:r>
              <a:rPr lang="en-US" b="1" dirty="0" err="1" smtClean="0">
                <a:solidFill>
                  <a:schemeClr val="tx2"/>
                </a:solidFill>
              </a:rPr>
              <a:t>Pemrograman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Terstruktur</a:t>
            </a:r>
            <a:r>
              <a:rPr lang="en-US" b="1" dirty="0" smtClean="0">
                <a:solidFill>
                  <a:schemeClr val="tx2"/>
                </a:solidFill>
              </a:rPr>
              <a:t>/</a:t>
            </a:r>
            <a:r>
              <a:rPr lang="en-US" b="1" dirty="0" err="1" smtClean="0">
                <a:solidFill>
                  <a:schemeClr val="tx2"/>
                </a:solidFill>
              </a:rPr>
              <a:t>prosedural</a:t>
            </a:r>
            <a:endParaRPr lang="en-US" b="1" dirty="0" smtClean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521450"/>
            <a:ext cx="2133600" cy="244475"/>
          </a:xfrm>
        </p:spPr>
        <p:txBody>
          <a:bodyPr/>
          <a:lstStyle/>
          <a:p>
            <a:fld id="{B5A8FFD0-3CDF-4C62-9758-48B2FD26A287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PENILAIAN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b="1" kern="1200" baseline="0" dirty="0" smtClean="0">
                <a:solidFill>
                  <a:schemeClr val="tx2"/>
                </a:solidFill>
              </a:rPr>
              <a:t> </a:t>
            </a:r>
            <a:r>
              <a:rPr lang="en-US" b="1" kern="1200" baseline="0" dirty="0" err="1" smtClean="0">
                <a:solidFill>
                  <a:schemeClr val="tx2"/>
                </a:solidFill>
              </a:rPr>
              <a:t>Kehadiran</a:t>
            </a:r>
            <a:r>
              <a:rPr lang="en-US" b="1" kern="1200" baseline="0" dirty="0" smtClean="0">
                <a:solidFill>
                  <a:schemeClr val="tx2"/>
                </a:solidFill>
              </a:rPr>
              <a:t>     	10%</a:t>
            </a:r>
          </a:p>
          <a:p>
            <a:pPr>
              <a:buAutoNum type="arabicPeriod"/>
            </a:pPr>
            <a:r>
              <a:rPr lang="en-US" b="1" kern="1200" baseline="0" dirty="0" smtClean="0">
                <a:solidFill>
                  <a:schemeClr val="tx2"/>
                </a:solidFill>
              </a:rPr>
              <a:t> </a:t>
            </a:r>
            <a:r>
              <a:rPr lang="en-US" b="1" kern="1200" baseline="0" dirty="0" err="1" smtClean="0">
                <a:solidFill>
                  <a:schemeClr val="tx2"/>
                </a:solidFill>
              </a:rPr>
              <a:t>Tugas</a:t>
            </a:r>
            <a:r>
              <a:rPr lang="en-US" b="1" kern="1200" baseline="0" dirty="0" smtClean="0">
                <a:solidFill>
                  <a:schemeClr val="tx2"/>
                </a:solidFill>
              </a:rPr>
              <a:t> + </a:t>
            </a:r>
            <a:r>
              <a:rPr lang="en-US" b="1" kern="1200" baseline="0" dirty="0" err="1" smtClean="0">
                <a:solidFill>
                  <a:schemeClr val="tx2"/>
                </a:solidFill>
              </a:rPr>
              <a:t>Kuis</a:t>
            </a:r>
            <a:r>
              <a:rPr lang="en-US" b="1" kern="1200" baseline="0" dirty="0" smtClean="0">
                <a:solidFill>
                  <a:schemeClr val="tx2"/>
                </a:solidFill>
              </a:rPr>
              <a:t> 	20%</a:t>
            </a:r>
          </a:p>
          <a:p>
            <a:pPr>
              <a:buAutoNum type="arabicPeriod"/>
            </a:pPr>
            <a:r>
              <a:rPr lang="en-US" b="1" kern="1200" baseline="0" dirty="0" smtClean="0">
                <a:solidFill>
                  <a:schemeClr val="tx2"/>
                </a:solidFill>
              </a:rPr>
              <a:t> UTS               	30%</a:t>
            </a:r>
          </a:p>
          <a:p>
            <a:pPr>
              <a:buAutoNum type="arabicPeriod"/>
            </a:pPr>
            <a:r>
              <a:rPr lang="en-US" b="1" kern="1200" baseline="0" dirty="0" smtClean="0">
                <a:solidFill>
                  <a:schemeClr val="tx2"/>
                </a:solidFill>
              </a:rPr>
              <a:t> UAS               	40%</a:t>
            </a:r>
            <a:endParaRPr lang="en-US" b="1" kern="1200" dirty="0" smtClean="0">
              <a:solidFill>
                <a:schemeClr val="tx2"/>
              </a:solidFill>
            </a:endParaRPr>
          </a:p>
          <a:p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21450"/>
            <a:ext cx="2133600" cy="244475"/>
          </a:xfrm>
        </p:spPr>
        <p:txBody>
          <a:bodyPr/>
          <a:lstStyle/>
          <a:p>
            <a:fld id="{B5A8FFD0-3CDF-4C62-9758-48B2FD26A28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ATURAN PERKULIAHAN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err="1" smtClean="0">
                <a:solidFill>
                  <a:schemeClr val="tx2"/>
                </a:solidFill>
              </a:rPr>
              <a:t>Jika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ruangan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sudah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dikunci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dari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dalam</a:t>
            </a:r>
            <a:r>
              <a:rPr lang="en-US" sz="2000" b="1" dirty="0" smtClean="0">
                <a:solidFill>
                  <a:schemeClr val="tx2"/>
                </a:solidFill>
              </a:rPr>
              <a:t>, </a:t>
            </a:r>
            <a:r>
              <a:rPr lang="en-US" sz="2000" b="1" dirty="0" err="1" smtClean="0">
                <a:solidFill>
                  <a:schemeClr val="tx2"/>
                </a:solidFill>
              </a:rPr>
              <a:t>maka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tidak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diperkenankan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mahasiswa</a:t>
            </a:r>
            <a:r>
              <a:rPr lang="en-US" sz="2000" b="1" dirty="0" smtClean="0">
                <a:solidFill>
                  <a:schemeClr val="tx2"/>
                </a:solidFill>
              </a:rPr>
              <a:t> yang </a:t>
            </a:r>
            <a:r>
              <a:rPr lang="en-US" sz="2000" b="1" dirty="0" err="1" smtClean="0">
                <a:solidFill>
                  <a:schemeClr val="tx2"/>
                </a:solidFill>
              </a:rPr>
              <a:t>kesiangan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untuk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masuk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</a:p>
          <a:p>
            <a:r>
              <a:rPr lang="en-US" sz="2000" b="1" dirty="0" err="1" smtClean="0">
                <a:solidFill>
                  <a:schemeClr val="tx2"/>
                </a:solidFill>
              </a:rPr>
              <a:t>Kehadiran</a:t>
            </a:r>
            <a:r>
              <a:rPr lang="en-US" sz="2000" b="1" dirty="0" smtClean="0">
                <a:solidFill>
                  <a:schemeClr val="tx2"/>
                </a:solidFill>
              </a:rPr>
              <a:t> 80 % (</a:t>
            </a:r>
            <a:r>
              <a:rPr lang="en-US" sz="2000" b="1" dirty="0" err="1" smtClean="0">
                <a:solidFill>
                  <a:schemeClr val="tx2"/>
                </a:solidFill>
              </a:rPr>
              <a:t>hanya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boleh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tidak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hadir</a:t>
            </a:r>
            <a:r>
              <a:rPr lang="en-US" sz="2000" b="1" dirty="0" smtClean="0">
                <a:solidFill>
                  <a:schemeClr val="tx2"/>
                </a:solidFill>
              </a:rPr>
              <a:t> 2 kali)</a:t>
            </a:r>
          </a:p>
          <a:p>
            <a:r>
              <a:rPr lang="en-US" sz="2000" b="1" dirty="0" err="1" smtClean="0">
                <a:solidFill>
                  <a:schemeClr val="tx2"/>
                </a:solidFill>
              </a:rPr>
              <a:t>Berpakaian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rapih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dan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sopan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serta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bersepatu</a:t>
            </a:r>
            <a:endParaRPr lang="en-US" sz="2000" b="1" dirty="0" smtClean="0">
              <a:solidFill>
                <a:schemeClr val="tx2"/>
              </a:solidFill>
            </a:endParaRPr>
          </a:p>
          <a:p>
            <a:r>
              <a:rPr lang="en-US" sz="2000" b="1" dirty="0" err="1" smtClean="0">
                <a:solidFill>
                  <a:schemeClr val="tx2"/>
                </a:solidFill>
              </a:rPr>
              <a:t>Bagi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mahasiswa</a:t>
            </a:r>
            <a:r>
              <a:rPr lang="en-US" sz="2000" b="1" dirty="0" smtClean="0">
                <a:solidFill>
                  <a:schemeClr val="tx2"/>
                </a:solidFill>
              </a:rPr>
              <a:t> yang  </a:t>
            </a:r>
            <a:r>
              <a:rPr lang="en-US" sz="2000" b="1" dirty="0" err="1" smtClean="0">
                <a:solidFill>
                  <a:schemeClr val="tx2"/>
                </a:solidFill>
              </a:rPr>
              <a:t>tidak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hadir</a:t>
            </a:r>
            <a:r>
              <a:rPr lang="en-US" sz="2000" b="1" dirty="0" smtClean="0">
                <a:solidFill>
                  <a:schemeClr val="tx2"/>
                </a:solidFill>
              </a:rPr>
              <a:t>, </a:t>
            </a:r>
            <a:r>
              <a:rPr lang="en-US" sz="2000" b="1" dirty="0" err="1" smtClean="0">
                <a:solidFill>
                  <a:schemeClr val="tx2"/>
                </a:solidFill>
              </a:rPr>
              <a:t>jika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ada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tugas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dilarang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ikut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mengumpulkan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tugas</a:t>
            </a:r>
            <a:endParaRPr lang="en-US" sz="2000" b="1" dirty="0" smtClean="0">
              <a:solidFill>
                <a:schemeClr val="tx2"/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HP </a:t>
            </a:r>
            <a:r>
              <a:rPr lang="en-US" sz="2000" b="1" dirty="0" err="1" smtClean="0">
                <a:solidFill>
                  <a:schemeClr val="tx2"/>
                </a:solidFill>
              </a:rPr>
              <a:t>harap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dimatikan</a:t>
            </a:r>
            <a:r>
              <a:rPr lang="en-US" sz="2000" b="1" dirty="0" smtClean="0">
                <a:solidFill>
                  <a:schemeClr val="tx2"/>
                </a:solidFill>
              </a:rPr>
              <a:t>/</a:t>
            </a:r>
            <a:r>
              <a:rPr lang="en-US" sz="2000" b="1" dirty="0" err="1" smtClean="0">
                <a:solidFill>
                  <a:schemeClr val="tx2"/>
                </a:solidFill>
              </a:rPr>
              <a:t>disunyikan</a:t>
            </a:r>
            <a:endParaRPr lang="en-US" sz="2000" b="1" dirty="0" smtClean="0">
              <a:solidFill>
                <a:schemeClr val="tx2"/>
              </a:solidFill>
            </a:endParaRPr>
          </a:p>
          <a:p>
            <a:r>
              <a:rPr lang="en-US" sz="2000" b="1" dirty="0" err="1" smtClean="0">
                <a:solidFill>
                  <a:schemeClr val="tx2"/>
                </a:solidFill>
              </a:rPr>
              <a:t>Membawa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alat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tulis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masing-masing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berupa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pensil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dan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penghapus</a:t>
            </a:r>
            <a:endParaRPr lang="en-US" sz="2000" b="1" dirty="0" smtClean="0">
              <a:solidFill>
                <a:schemeClr val="tx2"/>
              </a:solidFill>
            </a:endParaRPr>
          </a:p>
          <a:p>
            <a:r>
              <a:rPr lang="en-US" sz="2000" b="1" dirty="0" err="1" smtClean="0">
                <a:solidFill>
                  <a:schemeClr val="tx2"/>
                </a:solidFill>
              </a:rPr>
              <a:t>Ikuti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aturan</a:t>
            </a:r>
            <a:r>
              <a:rPr lang="en-US" sz="2000" b="1" dirty="0" smtClean="0">
                <a:solidFill>
                  <a:schemeClr val="tx2"/>
                </a:solidFill>
              </a:rPr>
              <a:t> yang </a:t>
            </a:r>
            <a:r>
              <a:rPr lang="en-US" sz="2000" b="1" dirty="0" err="1" smtClean="0">
                <a:solidFill>
                  <a:schemeClr val="tx2"/>
                </a:solidFill>
              </a:rPr>
              <a:t>ada</a:t>
            </a:r>
            <a:r>
              <a:rPr lang="en-US" sz="2000" b="1" dirty="0" smtClean="0">
                <a:solidFill>
                  <a:schemeClr val="tx2"/>
                </a:solidFill>
              </a:rPr>
              <a:t> di </a:t>
            </a:r>
            <a:r>
              <a:rPr lang="en-US" sz="2000" b="1" dirty="0" err="1" smtClean="0">
                <a:solidFill>
                  <a:schemeClr val="tx2"/>
                </a:solidFill>
              </a:rPr>
              <a:t>Buku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Panduan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Unikom</a:t>
            </a:r>
            <a:endParaRPr lang="en-US" sz="2000" b="1" dirty="0" smtClean="0">
              <a:solidFill>
                <a:schemeClr val="tx2"/>
              </a:solidFill>
            </a:endParaRPr>
          </a:p>
          <a:p>
            <a:r>
              <a:rPr lang="en-US" sz="2000" b="1" dirty="0" err="1" smtClean="0">
                <a:solidFill>
                  <a:schemeClr val="tx2"/>
                </a:solidFill>
              </a:rPr>
              <a:t>Tidak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ada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ujian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perbaikan</a:t>
            </a:r>
            <a:r>
              <a:rPr lang="en-US" sz="2000" b="1" dirty="0" smtClean="0">
                <a:solidFill>
                  <a:schemeClr val="tx2"/>
                </a:solidFill>
              </a:rPr>
              <a:t>. </a:t>
            </a:r>
            <a:r>
              <a:rPr lang="en-US" sz="2000" b="1" dirty="0" err="1" smtClean="0">
                <a:solidFill>
                  <a:schemeClr val="tx2"/>
                </a:solidFill>
              </a:rPr>
              <a:t>Ujian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susulan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hanya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diberikan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jika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ada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ijin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autentik</a:t>
            </a:r>
            <a:r>
              <a:rPr lang="en-US" sz="2000" b="1" dirty="0" smtClean="0">
                <a:solidFill>
                  <a:schemeClr val="tx2"/>
                </a:solidFill>
              </a:rPr>
              <a:t> yang </a:t>
            </a:r>
            <a:r>
              <a:rPr lang="en-US" sz="2000" b="1" dirty="0" err="1" smtClean="0">
                <a:solidFill>
                  <a:schemeClr val="tx2"/>
                </a:solidFill>
              </a:rPr>
              <a:t>bisa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ditunjukkan</a:t>
            </a:r>
            <a:endParaRPr lang="en-US" sz="2000" b="1" dirty="0" smtClean="0">
              <a:solidFill>
                <a:schemeClr val="tx2"/>
              </a:solidFill>
            </a:endParaRPr>
          </a:p>
          <a:p>
            <a:r>
              <a:rPr lang="en-US" sz="2000" b="1" dirty="0" err="1" smtClean="0">
                <a:solidFill>
                  <a:schemeClr val="tx2"/>
                </a:solidFill>
              </a:rPr>
              <a:t>Tidak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mengikuti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salah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satu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ujian</a:t>
            </a:r>
            <a:r>
              <a:rPr lang="en-US" sz="2000" b="1" dirty="0" smtClean="0">
                <a:solidFill>
                  <a:schemeClr val="tx2"/>
                </a:solidFill>
              </a:rPr>
              <a:t> (UTS </a:t>
            </a:r>
            <a:r>
              <a:rPr lang="en-US" sz="2000" b="1" dirty="0" err="1" smtClean="0">
                <a:solidFill>
                  <a:schemeClr val="tx2"/>
                </a:solidFill>
              </a:rPr>
              <a:t>atau</a:t>
            </a:r>
            <a:r>
              <a:rPr lang="en-US" sz="2000" b="1" dirty="0" smtClean="0">
                <a:solidFill>
                  <a:schemeClr val="tx2"/>
                </a:solidFill>
              </a:rPr>
              <a:t> UAS), </a:t>
            </a:r>
            <a:r>
              <a:rPr lang="en-US" sz="2000" b="1" dirty="0" err="1" smtClean="0">
                <a:solidFill>
                  <a:schemeClr val="tx2"/>
                </a:solidFill>
              </a:rPr>
              <a:t>nilai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akhir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pasti</a:t>
            </a:r>
            <a:r>
              <a:rPr lang="en-US" sz="2000" b="1" dirty="0" smtClean="0">
                <a:solidFill>
                  <a:schemeClr val="tx2"/>
                </a:solidFill>
              </a:rPr>
              <a:t> E (</a:t>
            </a:r>
            <a:r>
              <a:rPr lang="en-US" sz="2000" b="1" dirty="0" err="1" smtClean="0">
                <a:solidFill>
                  <a:schemeClr val="tx2"/>
                </a:solidFill>
              </a:rPr>
              <a:t>tidak</a:t>
            </a:r>
            <a:r>
              <a:rPr lang="en-US" sz="2000" b="1" dirty="0" smtClean="0">
                <a:solidFill>
                  <a:schemeClr val="tx2"/>
                </a:solidFill>
              </a:rPr>
              <a:t> lulus)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521450"/>
            <a:ext cx="2133600" cy="244475"/>
          </a:xfrm>
        </p:spPr>
        <p:txBody>
          <a:bodyPr/>
          <a:lstStyle/>
          <a:p>
            <a:fld id="{B5A8FFD0-3CDF-4C62-9758-48B2FD26A28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43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Lipschutz,Seymour.1998.</a:t>
            </a:r>
            <a:r>
              <a:rPr lang="en-US" sz="2400" b="1" i="1" dirty="0" smtClean="0">
                <a:solidFill>
                  <a:schemeClr val="tx2"/>
                </a:solidFill>
              </a:rPr>
              <a:t>Data </a:t>
            </a:r>
            <a:r>
              <a:rPr lang="en-US" sz="2400" b="1" i="1" dirty="0" err="1" smtClean="0">
                <a:solidFill>
                  <a:schemeClr val="tx2"/>
                </a:solidFill>
              </a:rPr>
              <a:t>Structures</a:t>
            </a:r>
            <a:r>
              <a:rPr lang="en-US" sz="2400" b="1" dirty="0" err="1" smtClean="0">
                <a:solidFill>
                  <a:schemeClr val="tx2"/>
                </a:solidFill>
              </a:rPr>
              <a:t>.Prentise</a:t>
            </a:r>
            <a:r>
              <a:rPr lang="en-US" sz="2400" b="1" dirty="0" smtClean="0">
                <a:solidFill>
                  <a:schemeClr val="tx2"/>
                </a:solidFill>
              </a:rPr>
              <a:t> Hall</a:t>
            </a:r>
          </a:p>
          <a:p>
            <a:pPr lvl="0"/>
            <a:r>
              <a:rPr lang="en-US" sz="2400" b="1" dirty="0" err="1" smtClean="0">
                <a:solidFill>
                  <a:schemeClr val="tx2"/>
                </a:solidFill>
              </a:rPr>
              <a:t>Inda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Yatini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B.Erliansyah</a:t>
            </a:r>
            <a:r>
              <a:rPr lang="en-US" sz="2400" b="1" dirty="0" smtClean="0">
                <a:solidFill>
                  <a:schemeClr val="tx2"/>
                </a:solidFill>
              </a:rPr>
              <a:t> Nasution.2002.</a:t>
            </a:r>
            <a:r>
              <a:rPr lang="en-US" sz="2400" b="1" i="1" dirty="0" smtClean="0">
                <a:solidFill>
                  <a:schemeClr val="tx2"/>
                </a:solidFill>
              </a:rPr>
              <a:t>Algoritma </a:t>
            </a:r>
            <a:r>
              <a:rPr lang="en-US" sz="2400" b="1" i="1" dirty="0" err="1" smtClean="0">
                <a:solidFill>
                  <a:schemeClr val="tx2"/>
                </a:solidFill>
              </a:rPr>
              <a:t>dan</a:t>
            </a:r>
            <a:r>
              <a:rPr lang="en-US" sz="2400" b="1" i="1" dirty="0" smtClean="0">
                <a:solidFill>
                  <a:schemeClr val="tx2"/>
                </a:solidFill>
              </a:rPr>
              <a:t> </a:t>
            </a:r>
            <a:r>
              <a:rPr lang="en-US" sz="2400" b="1" i="1" dirty="0" err="1" smtClean="0">
                <a:solidFill>
                  <a:schemeClr val="tx2"/>
                </a:solidFill>
              </a:rPr>
              <a:t>Struktur</a:t>
            </a:r>
            <a:r>
              <a:rPr lang="en-US" sz="2400" b="1" i="1" dirty="0" smtClean="0">
                <a:solidFill>
                  <a:schemeClr val="tx2"/>
                </a:solidFill>
              </a:rPr>
              <a:t> Data </a:t>
            </a:r>
            <a:r>
              <a:rPr lang="en-US" sz="2400" b="1" i="1" dirty="0" err="1" smtClean="0">
                <a:solidFill>
                  <a:schemeClr val="tx2"/>
                </a:solidFill>
              </a:rPr>
              <a:t>dengan</a:t>
            </a:r>
            <a:r>
              <a:rPr lang="en-US" sz="2400" b="1" i="1" dirty="0" smtClean="0">
                <a:solidFill>
                  <a:schemeClr val="tx2"/>
                </a:solidFill>
              </a:rPr>
              <a:t> C++</a:t>
            </a:r>
            <a:r>
              <a:rPr lang="en-US" sz="2400" b="1" dirty="0" smtClean="0">
                <a:solidFill>
                  <a:schemeClr val="tx2"/>
                </a:solidFill>
              </a:rPr>
              <a:t>.</a:t>
            </a:r>
            <a:r>
              <a:rPr lang="en-US" sz="2400" b="1" dirty="0" err="1" smtClean="0">
                <a:solidFill>
                  <a:schemeClr val="tx2"/>
                </a:solidFill>
              </a:rPr>
              <a:t>Graha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Ilmu</a:t>
            </a:r>
            <a:endParaRPr lang="en-US" sz="2400" b="1" dirty="0">
              <a:solidFill>
                <a:schemeClr val="tx2"/>
              </a:solidFill>
            </a:endParaRPr>
          </a:p>
          <a:p>
            <a:r>
              <a:rPr lang="en-US" sz="2400" b="1" dirty="0" err="1">
                <a:solidFill>
                  <a:schemeClr val="tx2"/>
                </a:solidFill>
              </a:rPr>
              <a:t>Rinaldi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</a:rPr>
              <a:t>Munir.2003.</a:t>
            </a:r>
            <a:r>
              <a:rPr lang="en-US" sz="2400" b="1" i="1" dirty="0" smtClean="0">
                <a:solidFill>
                  <a:schemeClr val="tx2"/>
                </a:solidFill>
              </a:rPr>
              <a:t>Algoritma </a:t>
            </a:r>
            <a:r>
              <a:rPr lang="en-US" sz="2400" b="1" i="1" dirty="0" err="1">
                <a:solidFill>
                  <a:schemeClr val="tx2"/>
                </a:solidFill>
              </a:rPr>
              <a:t>dan</a:t>
            </a:r>
            <a:r>
              <a:rPr lang="en-US" sz="2400" b="1" i="1" dirty="0">
                <a:solidFill>
                  <a:schemeClr val="tx2"/>
                </a:solidFill>
              </a:rPr>
              <a:t> </a:t>
            </a:r>
            <a:r>
              <a:rPr lang="en-US" sz="2400" b="1" i="1" dirty="0" err="1">
                <a:solidFill>
                  <a:schemeClr val="tx2"/>
                </a:solidFill>
              </a:rPr>
              <a:t>Pemrograman</a:t>
            </a:r>
            <a:r>
              <a:rPr lang="en-US" sz="2400" b="1" i="1" dirty="0">
                <a:solidFill>
                  <a:schemeClr val="tx2"/>
                </a:solidFill>
              </a:rPr>
              <a:t> II</a:t>
            </a:r>
            <a:r>
              <a:rPr lang="en-US" sz="2400" b="1" dirty="0">
                <a:solidFill>
                  <a:schemeClr val="tx2"/>
                </a:solidFill>
              </a:rPr>
              <a:t>. </a:t>
            </a:r>
            <a:r>
              <a:rPr lang="en-US" sz="2400" b="1" dirty="0" smtClean="0">
                <a:solidFill>
                  <a:schemeClr val="tx2"/>
                </a:solidFill>
              </a:rPr>
              <a:t>Bandung </a:t>
            </a:r>
            <a:r>
              <a:rPr lang="en-US" sz="2400" b="1" dirty="0">
                <a:solidFill>
                  <a:schemeClr val="tx2"/>
                </a:solidFill>
              </a:rPr>
              <a:t>: </a:t>
            </a:r>
            <a:r>
              <a:rPr lang="en-US" sz="2400" b="1" dirty="0" err="1">
                <a:solidFill>
                  <a:schemeClr val="tx2"/>
                </a:solidFill>
              </a:rPr>
              <a:t>Penerbit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Informatika</a:t>
            </a:r>
            <a:endParaRPr lang="en-US" sz="2400" b="1" dirty="0" smtClean="0">
              <a:solidFill>
                <a:schemeClr val="tx2"/>
              </a:solidFill>
            </a:endParaRPr>
          </a:p>
          <a:p>
            <a:r>
              <a:rPr lang="en-US" sz="2400" b="1" dirty="0" err="1">
                <a:solidFill>
                  <a:schemeClr val="tx2"/>
                </a:solidFill>
              </a:rPr>
              <a:t>Dwi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Sanjaya</a:t>
            </a:r>
            <a:r>
              <a:rPr lang="en-US" sz="2400" b="1" dirty="0">
                <a:solidFill>
                  <a:schemeClr val="tx2"/>
                </a:solidFill>
              </a:rPr>
              <a:t>. </a:t>
            </a:r>
            <a:r>
              <a:rPr lang="en-US" sz="2400" b="1" dirty="0" smtClean="0">
                <a:solidFill>
                  <a:schemeClr val="tx2"/>
                </a:solidFill>
              </a:rPr>
              <a:t>2001.</a:t>
            </a:r>
            <a:r>
              <a:rPr lang="en-US" sz="2400" b="1" i="1" dirty="0" smtClean="0">
                <a:solidFill>
                  <a:schemeClr val="tx2"/>
                </a:solidFill>
              </a:rPr>
              <a:t>Bertualang </a:t>
            </a:r>
            <a:r>
              <a:rPr lang="en-US" sz="2400" b="1" i="1" dirty="0" err="1">
                <a:solidFill>
                  <a:schemeClr val="tx2"/>
                </a:solidFill>
              </a:rPr>
              <a:t>dengan</a:t>
            </a:r>
            <a:r>
              <a:rPr lang="en-US" sz="2400" b="1" i="1" dirty="0">
                <a:solidFill>
                  <a:schemeClr val="tx2"/>
                </a:solidFill>
              </a:rPr>
              <a:t> </a:t>
            </a:r>
            <a:r>
              <a:rPr lang="en-US" sz="2400" b="1" i="1" dirty="0" err="1">
                <a:solidFill>
                  <a:schemeClr val="tx2"/>
                </a:solidFill>
              </a:rPr>
              <a:t>Struktur</a:t>
            </a:r>
            <a:r>
              <a:rPr lang="en-US" sz="2400" b="1" i="1" dirty="0">
                <a:solidFill>
                  <a:schemeClr val="tx2"/>
                </a:solidFill>
              </a:rPr>
              <a:t> Data </a:t>
            </a:r>
            <a:r>
              <a:rPr lang="en-US" sz="2400" b="1" i="1" dirty="0" smtClean="0">
                <a:solidFill>
                  <a:schemeClr val="tx2"/>
                </a:solidFill>
              </a:rPr>
              <a:t>di Planet </a:t>
            </a:r>
            <a:r>
              <a:rPr lang="en-US" sz="2400" b="1" i="1" dirty="0" err="1" smtClean="0">
                <a:solidFill>
                  <a:schemeClr val="tx2"/>
                </a:solidFill>
              </a:rPr>
              <a:t>Pascal</a:t>
            </a:r>
            <a:r>
              <a:rPr lang="en-US" sz="2400" b="1" dirty="0" err="1" smtClean="0">
                <a:solidFill>
                  <a:schemeClr val="tx2"/>
                </a:solidFill>
              </a:rPr>
              <a:t>.Yogyakarta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chemeClr val="tx2"/>
                </a:solidFill>
              </a:rPr>
              <a:t>: JJ Learning</a:t>
            </a:r>
          </a:p>
          <a:p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521450"/>
            <a:ext cx="2133600" cy="244475"/>
          </a:xfrm>
        </p:spPr>
        <p:txBody>
          <a:bodyPr/>
          <a:lstStyle/>
          <a:p>
            <a:fld id="{B5A8FFD0-3CDF-4C62-9758-48B2FD26A287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b="1" dirty="0" err="1">
                <a:solidFill>
                  <a:schemeClr val="tx2"/>
                </a:solidFill>
              </a:rPr>
              <a:t>Struktur</a:t>
            </a:r>
            <a:r>
              <a:rPr lang="en-US" sz="2800" b="1" dirty="0">
                <a:solidFill>
                  <a:schemeClr val="tx2"/>
                </a:solidFill>
              </a:rPr>
              <a:t> data </a:t>
            </a:r>
            <a:r>
              <a:rPr lang="en-US" sz="2800" b="1" dirty="0" err="1">
                <a:solidFill>
                  <a:schemeClr val="tx2"/>
                </a:solidFill>
              </a:rPr>
              <a:t>adalah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cara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menyimpan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atau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merepresentasikan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</a:rPr>
              <a:t>data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</a:rPr>
              <a:t>di </a:t>
            </a:r>
            <a:r>
              <a:rPr lang="en-US" sz="2800" b="1" dirty="0" err="1">
                <a:solidFill>
                  <a:schemeClr val="tx2"/>
                </a:solidFill>
              </a:rPr>
              <a:t>dalam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komputer</a:t>
            </a:r>
            <a:r>
              <a:rPr lang="en-US" sz="2800" b="1" dirty="0">
                <a:solidFill>
                  <a:schemeClr val="tx2"/>
                </a:solidFill>
              </a:rPr>
              <a:t> agar </a:t>
            </a:r>
            <a:r>
              <a:rPr lang="en-US" sz="2800" b="1" dirty="0" err="1" smtClean="0">
                <a:solidFill>
                  <a:schemeClr val="tx2"/>
                </a:solidFill>
              </a:rPr>
              <a:t>bisa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dipakai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secara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efisien</a:t>
            </a:r>
            <a:endParaRPr lang="en-US" sz="2800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US" sz="2800" b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2800" b="1" dirty="0" err="1">
                <a:solidFill>
                  <a:schemeClr val="tx2"/>
                </a:solidFill>
              </a:rPr>
              <a:t>Pemakaian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struktur</a:t>
            </a:r>
            <a:r>
              <a:rPr lang="en-US" sz="2800" b="1" dirty="0">
                <a:solidFill>
                  <a:schemeClr val="tx2"/>
                </a:solidFill>
              </a:rPr>
              <a:t> data yang </a:t>
            </a:r>
            <a:r>
              <a:rPr lang="en-US" sz="2800" b="1" dirty="0" err="1">
                <a:solidFill>
                  <a:schemeClr val="tx2"/>
                </a:solidFill>
              </a:rPr>
              <a:t>tepat</a:t>
            </a:r>
            <a:r>
              <a:rPr lang="en-US" sz="2800" b="1" dirty="0">
                <a:solidFill>
                  <a:schemeClr val="tx2"/>
                </a:solidFill>
              </a:rPr>
              <a:t> di </a:t>
            </a:r>
            <a:r>
              <a:rPr lang="en-US" sz="2800" b="1" dirty="0" err="1" smtClean="0">
                <a:solidFill>
                  <a:schemeClr val="tx2"/>
                </a:solidFill>
              </a:rPr>
              <a:t>dalam</a:t>
            </a:r>
            <a:r>
              <a:rPr lang="en-US" sz="2800" b="1" dirty="0" smtClean="0">
                <a:solidFill>
                  <a:schemeClr val="tx2"/>
                </a:solidFill>
              </a:rPr>
              <a:t> proses </a:t>
            </a:r>
            <a:r>
              <a:rPr lang="en-US" sz="2800" b="1" dirty="0" err="1">
                <a:solidFill>
                  <a:schemeClr val="tx2"/>
                </a:solidFill>
              </a:rPr>
              <a:t>pemrograman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akan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menghasilkan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algoritma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>
                <a:solidFill>
                  <a:schemeClr val="tx2"/>
                </a:solidFill>
              </a:rPr>
              <a:t>yang </a:t>
            </a:r>
            <a:r>
              <a:rPr lang="en-US" sz="2800" b="1" dirty="0" err="1">
                <a:solidFill>
                  <a:schemeClr val="tx2"/>
                </a:solidFill>
              </a:rPr>
              <a:t>lebih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jelas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dan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tepat</a:t>
            </a:r>
            <a:r>
              <a:rPr lang="en-US" sz="2800" b="1" dirty="0">
                <a:solidFill>
                  <a:schemeClr val="tx2"/>
                </a:solidFill>
              </a:rPr>
              <a:t>, </a:t>
            </a:r>
            <a:r>
              <a:rPr lang="en-US" sz="2800" b="1" dirty="0" err="1" smtClean="0">
                <a:solidFill>
                  <a:schemeClr val="tx2"/>
                </a:solidFill>
              </a:rPr>
              <a:t>sehingga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menjadikan</a:t>
            </a:r>
            <a:r>
              <a:rPr lang="en-US" sz="2800" b="1" dirty="0">
                <a:solidFill>
                  <a:schemeClr val="tx2"/>
                </a:solidFill>
              </a:rPr>
              <a:t> program </a:t>
            </a:r>
            <a:r>
              <a:rPr lang="en-US" sz="2800" b="1" dirty="0" err="1" smtClean="0">
                <a:solidFill>
                  <a:schemeClr val="tx2"/>
                </a:solidFill>
              </a:rPr>
              <a:t>secara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keseluruhan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lebih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efisien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dan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sederhana</a:t>
            </a:r>
            <a:r>
              <a:rPr lang="en-US" sz="2800" b="1" dirty="0">
                <a:solidFill>
                  <a:schemeClr val="tx2"/>
                </a:solidFill>
              </a:rPr>
              <a:t>.</a:t>
            </a:r>
          </a:p>
          <a:p>
            <a:pPr marL="0" indent="0" algn="ctr">
              <a:buNone/>
            </a:pPr>
            <a:endParaRPr 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50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err="1">
                <a:solidFill>
                  <a:schemeClr val="tx2"/>
                </a:solidFill>
              </a:rPr>
              <a:t>Secara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garis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besar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tipe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chemeClr val="tx2"/>
                </a:solidFill>
              </a:rPr>
              <a:t>data </a:t>
            </a:r>
            <a:r>
              <a:rPr lang="en-US" sz="2400" b="1" dirty="0" err="1">
                <a:solidFill>
                  <a:schemeClr val="tx2"/>
                </a:solidFill>
              </a:rPr>
              <a:t>dapat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dikategorikan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menjadi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chemeClr val="tx2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2"/>
                </a:solidFill>
              </a:rPr>
              <a:t>1</a:t>
            </a:r>
            <a:r>
              <a:rPr lang="en-US" sz="2400" b="1" dirty="0" smtClean="0">
                <a:solidFill>
                  <a:schemeClr val="tx2"/>
                </a:solidFill>
              </a:rPr>
              <a:t>. </a:t>
            </a:r>
            <a:r>
              <a:rPr lang="en-US" sz="2400" b="1" dirty="0" err="1" smtClean="0">
                <a:solidFill>
                  <a:schemeClr val="tx2"/>
                </a:solidFill>
              </a:rPr>
              <a:t>Tipe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chemeClr val="tx2"/>
                </a:solidFill>
              </a:rPr>
              <a:t>data </a:t>
            </a:r>
            <a:r>
              <a:rPr lang="en-US" sz="2400" b="1" dirty="0" err="1">
                <a:solidFill>
                  <a:schemeClr val="tx2"/>
                </a:solidFill>
              </a:rPr>
              <a:t>sederhana</a:t>
            </a:r>
            <a:endParaRPr lang="en-US" sz="2400" b="1" dirty="0">
              <a:solidFill>
                <a:schemeClr val="tx2"/>
              </a:solidFill>
            </a:endParaRPr>
          </a:p>
          <a:p>
            <a:pPr marL="400050" indent="-400050">
              <a:buNone/>
            </a:pPr>
            <a:r>
              <a:rPr lang="en-US" sz="2400" b="1" dirty="0">
                <a:solidFill>
                  <a:schemeClr val="tx2"/>
                </a:solidFill>
              </a:rPr>
              <a:t>a. </a:t>
            </a:r>
            <a:r>
              <a:rPr lang="en-US" sz="2400" b="1" dirty="0" err="1" smtClean="0">
                <a:solidFill>
                  <a:schemeClr val="tx2"/>
                </a:solidFill>
              </a:rPr>
              <a:t>Tipe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chemeClr val="tx2"/>
                </a:solidFill>
              </a:rPr>
              <a:t>data </a:t>
            </a:r>
            <a:r>
              <a:rPr lang="en-US" sz="2400" b="1" dirty="0" err="1">
                <a:solidFill>
                  <a:schemeClr val="tx2"/>
                </a:solidFill>
              </a:rPr>
              <a:t>sederhana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tunggal</a:t>
            </a:r>
            <a:r>
              <a:rPr lang="en-US" sz="2400" b="1" dirty="0">
                <a:solidFill>
                  <a:schemeClr val="tx2"/>
                </a:solidFill>
              </a:rPr>
              <a:t>, </a:t>
            </a:r>
            <a:r>
              <a:rPr lang="en-US" sz="2400" b="1" dirty="0" err="1" smtClean="0">
                <a:solidFill>
                  <a:schemeClr val="tx2"/>
                </a:solidFill>
              </a:rPr>
              <a:t>misalnya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</a:rPr>
              <a:t>Integer</a:t>
            </a:r>
            <a:r>
              <a:rPr lang="en-US" sz="2400" b="1" dirty="0">
                <a:solidFill>
                  <a:schemeClr val="tx2"/>
                </a:solidFill>
              </a:rPr>
              <a:t>, real, </a:t>
            </a:r>
            <a:r>
              <a:rPr lang="en-US" sz="2400" b="1" dirty="0" err="1">
                <a:solidFill>
                  <a:schemeClr val="tx2"/>
                </a:solidFill>
              </a:rPr>
              <a:t>boolean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dan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karakter</a:t>
            </a:r>
            <a:endParaRPr lang="en-US" sz="2400" b="1" dirty="0">
              <a:solidFill>
                <a:schemeClr val="tx2"/>
              </a:solidFill>
            </a:endParaRPr>
          </a:p>
          <a:p>
            <a:pPr marL="400050" indent="-400050">
              <a:buNone/>
            </a:pPr>
            <a:r>
              <a:rPr lang="en-US" sz="2400" b="1" dirty="0">
                <a:solidFill>
                  <a:schemeClr val="tx2"/>
                </a:solidFill>
              </a:rPr>
              <a:t>b. </a:t>
            </a:r>
            <a:r>
              <a:rPr lang="en-US" sz="2400" b="1" dirty="0" err="1" smtClean="0">
                <a:solidFill>
                  <a:schemeClr val="tx2"/>
                </a:solidFill>
              </a:rPr>
              <a:t>Tipe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chemeClr val="tx2"/>
                </a:solidFill>
              </a:rPr>
              <a:t>data </a:t>
            </a:r>
            <a:r>
              <a:rPr lang="en-US" sz="2400" b="1" dirty="0" err="1">
                <a:solidFill>
                  <a:schemeClr val="tx2"/>
                </a:solidFill>
              </a:rPr>
              <a:t>sederhana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majemuk</a:t>
            </a:r>
            <a:r>
              <a:rPr lang="en-US" sz="2400" b="1" dirty="0">
                <a:solidFill>
                  <a:schemeClr val="tx2"/>
                </a:solidFill>
              </a:rPr>
              <a:t>, </a:t>
            </a:r>
            <a:r>
              <a:rPr lang="en-US" sz="2400" b="1" dirty="0" err="1" smtClean="0">
                <a:solidFill>
                  <a:schemeClr val="tx2"/>
                </a:solidFill>
              </a:rPr>
              <a:t>misalnya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</a:rPr>
              <a:t>String</a:t>
            </a:r>
            <a:endParaRPr lang="en-US" sz="24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tx2"/>
                </a:solidFill>
              </a:rPr>
              <a:t>2</a:t>
            </a:r>
            <a:r>
              <a:rPr lang="en-US" sz="2400" b="1" dirty="0" smtClean="0">
                <a:solidFill>
                  <a:schemeClr val="tx2"/>
                </a:solidFill>
              </a:rPr>
              <a:t>. </a:t>
            </a:r>
            <a:r>
              <a:rPr lang="en-US" sz="2400" b="1" dirty="0" err="1" smtClean="0">
                <a:solidFill>
                  <a:schemeClr val="tx2"/>
                </a:solidFill>
              </a:rPr>
              <a:t>Struktur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chemeClr val="tx2"/>
                </a:solidFill>
              </a:rPr>
              <a:t>Data, </a:t>
            </a:r>
            <a:r>
              <a:rPr lang="en-US" sz="2400" b="1" dirty="0" err="1">
                <a:solidFill>
                  <a:schemeClr val="tx2"/>
                </a:solidFill>
              </a:rPr>
              <a:t>meliputi</a:t>
            </a:r>
            <a:endParaRPr lang="en-US" sz="2400" b="1" dirty="0">
              <a:solidFill>
                <a:schemeClr val="tx2"/>
              </a:solidFill>
            </a:endParaRPr>
          </a:p>
          <a:p>
            <a:pPr>
              <a:buAutoNum type="alphaLcPeriod"/>
            </a:pPr>
            <a:r>
              <a:rPr lang="en-US" sz="2400" b="1" dirty="0" err="1" smtClean="0">
                <a:solidFill>
                  <a:schemeClr val="tx2"/>
                </a:solidFill>
              </a:rPr>
              <a:t>Struktur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chemeClr val="tx2"/>
                </a:solidFill>
              </a:rPr>
              <a:t>data </a:t>
            </a:r>
            <a:r>
              <a:rPr lang="en-US" sz="2400" b="1" dirty="0" err="1">
                <a:solidFill>
                  <a:schemeClr val="tx2"/>
                </a:solidFill>
              </a:rPr>
              <a:t>sederhana</a:t>
            </a:r>
            <a:r>
              <a:rPr lang="en-US" sz="2400" b="1" dirty="0">
                <a:solidFill>
                  <a:schemeClr val="tx2"/>
                </a:solidFill>
              </a:rPr>
              <a:t>, </a:t>
            </a:r>
            <a:r>
              <a:rPr lang="en-US" sz="2400" b="1" dirty="0" err="1">
                <a:solidFill>
                  <a:schemeClr val="tx2"/>
                </a:solidFill>
              </a:rPr>
              <a:t>misalnya</a:t>
            </a:r>
            <a:r>
              <a:rPr lang="en-US" sz="2400" b="1" dirty="0">
                <a:solidFill>
                  <a:schemeClr val="tx2"/>
                </a:solidFill>
              </a:rPr>
              <a:t> array </a:t>
            </a:r>
            <a:r>
              <a:rPr lang="en-US" sz="2400" b="1" dirty="0" err="1" smtClean="0">
                <a:solidFill>
                  <a:schemeClr val="tx2"/>
                </a:solidFill>
              </a:rPr>
              <a:t>dan</a:t>
            </a:r>
            <a:r>
              <a:rPr lang="en-US" sz="2400" b="1" dirty="0" smtClean="0">
                <a:solidFill>
                  <a:schemeClr val="tx2"/>
                </a:solidFill>
              </a:rPr>
              <a:t> record</a:t>
            </a:r>
          </a:p>
          <a:p>
            <a:pPr marL="0" indent="0">
              <a:buNone/>
            </a:pPr>
            <a:r>
              <a:rPr lang="de-DE" sz="2400" b="1" dirty="0">
                <a:solidFill>
                  <a:schemeClr val="tx2"/>
                </a:solidFill>
              </a:rPr>
              <a:t>b. Struktur data majemuk, yang </a:t>
            </a:r>
            <a:r>
              <a:rPr lang="de-DE" sz="2400" b="1" dirty="0" smtClean="0">
                <a:solidFill>
                  <a:schemeClr val="tx2"/>
                </a:solidFill>
              </a:rPr>
              <a:t>terdiri dari</a:t>
            </a:r>
            <a:endParaRPr lang="de-DE" sz="2400" b="1" dirty="0">
              <a:solidFill>
                <a:schemeClr val="tx2"/>
              </a:solidFill>
            </a:endParaRPr>
          </a:p>
          <a:p>
            <a:r>
              <a:rPr lang="de-DE" sz="2400" b="1" dirty="0">
                <a:solidFill>
                  <a:schemeClr val="tx2"/>
                </a:solidFill>
              </a:rPr>
              <a:t>Linier : Stack, Queue, serta List </a:t>
            </a:r>
            <a:r>
              <a:rPr lang="de-DE" sz="2400" b="1" dirty="0" smtClean="0">
                <a:solidFill>
                  <a:schemeClr val="tx2"/>
                </a:solidFill>
              </a:rPr>
              <a:t>dan Multilist</a:t>
            </a:r>
            <a:endParaRPr lang="de-DE" sz="2400" b="1" dirty="0">
              <a:solidFill>
                <a:schemeClr val="tx2"/>
              </a:solidFill>
            </a:endParaRPr>
          </a:p>
          <a:p>
            <a:r>
              <a:rPr lang="de-DE" sz="2400" b="1" dirty="0">
                <a:solidFill>
                  <a:schemeClr val="tx2"/>
                </a:solidFill>
              </a:rPr>
              <a:t>Non Linier : Pohon Biner dan Graph</a:t>
            </a:r>
          </a:p>
          <a:p>
            <a:pPr marL="514350" indent="-514350">
              <a:buAutoNum type="alphaLcPeriod"/>
            </a:pPr>
            <a:endParaRPr lang="en-US" sz="2400" b="1" dirty="0">
              <a:solidFill>
                <a:schemeClr val="tx2"/>
              </a:solidFill>
            </a:endParaRPr>
          </a:p>
          <a:p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629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s01_1">
  <a:themeElements>
    <a:clrScheme name="ms01_1 1">
      <a:dk1>
        <a:srgbClr val="1D528D"/>
      </a:dk1>
      <a:lt1>
        <a:srgbClr val="FFFFFF"/>
      </a:lt1>
      <a:dk2>
        <a:srgbClr val="000000"/>
      </a:dk2>
      <a:lt2>
        <a:srgbClr val="B2B2B2"/>
      </a:lt2>
      <a:accent1>
        <a:srgbClr val="2D6BC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BAE0"/>
      </a:accent5>
      <a:accent6>
        <a:srgbClr val="E78A00"/>
      </a:accent6>
      <a:hlink>
        <a:srgbClr val="9999FF"/>
      </a:hlink>
      <a:folHlink>
        <a:srgbClr val="969696"/>
      </a:folHlink>
    </a:clrScheme>
    <a:fontScheme name="ms01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01_1 1">
        <a:dk1>
          <a:srgbClr val="1D528D"/>
        </a:dk1>
        <a:lt1>
          <a:srgbClr val="FFFFFF"/>
        </a:lt1>
        <a:dk2>
          <a:srgbClr val="000000"/>
        </a:dk2>
        <a:lt2>
          <a:srgbClr val="B2B2B2"/>
        </a:lt2>
        <a:accent1>
          <a:srgbClr val="2D6BC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BAE0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2">
        <a:dk1>
          <a:srgbClr val="808080"/>
        </a:dk1>
        <a:lt1>
          <a:srgbClr val="FFFFFF"/>
        </a:lt1>
        <a:dk2>
          <a:srgbClr val="000000"/>
        </a:dk2>
        <a:lt2>
          <a:srgbClr val="B2B2B2"/>
        </a:lt2>
        <a:accent1>
          <a:srgbClr val="058089"/>
        </a:accent1>
        <a:accent2>
          <a:srgbClr val="66BE0E"/>
        </a:accent2>
        <a:accent3>
          <a:srgbClr val="FFFFFF"/>
        </a:accent3>
        <a:accent4>
          <a:srgbClr val="6C6C6C"/>
        </a:accent4>
        <a:accent5>
          <a:srgbClr val="AAC0C4"/>
        </a:accent5>
        <a:accent6>
          <a:srgbClr val="5CAC0C"/>
        </a:accent6>
        <a:hlink>
          <a:srgbClr val="2CA9D0"/>
        </a:hlink>
        <a:folHlink>
          <a:srgbClr val="4841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3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8BC84E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7DB54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2247</TotalTime>
  <Words>337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Wingdings</vt:lpstr>
      <vt:lpstr>Wingdings 2</vt:lpstr>
      <vt:lpstr>ms01_1</vt:lpstr>
      <vt:lpstr>Image</vt:lpstr>
      <vt:lpstr>STRUKTUR DATA</vt:lpstr>
      <vt:lpstr>MATERI</vt:lpstr>
      <vt:lpstr>CARA PERKULIAHAN</vt:lpstr>
      <vt:lpstr>PENILAIAN</vt:lpstr>
      <vt:lpstr>ATURAN PERKULIAHAN</vt:lpstr>
      <vt:lpstr>REFERENSI</vt:lpstr>
      <vt:lpstr>Definisi Struktur Data</vt:lpstr>
      <vt:lpstr>Tipe Data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&amp; Pemrograman</dc:title>
  <dc:creator>Andri Heryandi</dc:creator>
  <cp:lastModifiedBy>Tati Harihayati</cp:lastModifiedBy>
  <cp:revision>49</cp:revision>
  <dcterms:created xsi:type="dcterms:W3CDTF">2012-09-11T04:03:29Z</dcterms:created>
  <dcterms:modified xsi:type="dcterms:W3CDTF">2017-03-01T02:19:20Z</dcterms:modified>
</cp:coreProperties>
</file>